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52" r:id="rId1"/>
  </p:sldMasterIdLst>
  <p:notesMasterIdLst>
    <p:notesMasterId r:id="rId58"/>
  </p:notesMasterIdLst>
  <p:handoutMasterIdLst>
    <p:handoutMasterId r:id="rId59"/>
  </p:handoutMasterIdLst>
  <p:sldIdLst>
    <p:sldId id="949" r:id="rId2"/>
    <p:sldId id="948" r:id="rId3"/>
    <p:sldId id="950" r:id="rId4"/>
    <p:sldId id="951" r:id="rId5"/>
    <p:sldId id="921" r:id="rId6"/>
    <p:sldId id="922" r:id="rId7"/>
    <p:sldId id="923" r:id="rId8"/>
    <p:sldId id="924" r:id="rId9"/>
    <p:sldId id="925" r:id="rId10"/>
    <p:sldId id="926" r:id="rId11"/>
    <p:sldId id="927" r:id="rId12"/>
    <p:sldId id="930" r:id="rId13"/>
    <p:sldId id="952" r:id="rId14"/>
    <p:sldId id="953" r:id="rId15"/>
    <p:sldId id="954" r:id="rId16"/>
    <p:sldId id="955" r:id="rId17"/>
    <p:sldId id="956" r:id="rId18"/>
    <p:sldId id="964" r:id="rId19"/>
    <p:sldId id="960" r:id="rId20"/>
    <p:sldId id="961" r:id="rId21"/>
    <p:sldId id="965" r:id="rId22"/>
    <p:sldId id="962" r:id="rId23"/>
    <p:sldId id="963" r:id="rId24"/>
    <p:sldId id="865" r:id="rId25"/>
    <p:sldId id="966" r:id="rId26"/>
    <p:sldId id="968" r:id="rId27"/>
    <p:sldId id="967" r:id="rId28"/>
    <p:sldId id="970" r:id="rId29"/>
    <p:sldId id="971" r:id="rId30"/>
    <p:sldId id="972" r:id="rId31"/>
    <p:sldId id="854" r:id="rId32"/>
    <p:sldId id="861" r:id="rId33"/>
    <p:sldId id="863" r:id="rId34"/>
    <p:sldId id="914" r:id="rId35"/>
    <p:sldId id="870" r:id="rId36"/>
    <p:sldId id="884" r:id="rId37"/>
    <p:sldId id="887" r:id="rId38"/>
    <p:sldId id="937" r:id="rId39"/>
    <p:sldId id="938" r:id="rId40"/>
    <p:sldId id="939" r:id="rId41"/>
    <p:sldId id="940" r:id="rId42"/>
    <p:sldId id="941" r:id="rId43"/>
    <p:sldId id="918" r:id="rId44"/>
    <p:sldId id="888" r:id="rId45"/>
    <p:sldId id="895" r:id="rId46"/>
    <p:sldId id="946" r:id="rId47"/>
    <p:sldId id="974" r:id="rId48"/>
    <p:sldId id="975" r:id="rId49"/>
    <p:sldId id="973" r:id="rId50"/>
    <p:sldId id="976" r:id="rId51"/>
    <p:sldId id="977" r:id="rId52"/>
    <p:sldId id="978" r:id="rId53"/>
    <p:sldId id="979" r:id="rId54"/>
    <p:sldId id="916" r:id="rId55"/>
    <p:sldId id="981" r:id="rId56"/>
    <p:sldId id="980" r:id="rId57"/>
  </p:sldIdLst>
  <p:sldSz cx="9144000" cy="6858000" type="screen4x3"/>
  <p:notesSz cx="6858000" cy="9296400"/>
  <p:embeddedFontLst>
    <p:embeddedFont>
      <p:font typeface="Tahoma" panose="020B0604030504040204" pitchFamily="34" charset="0"/>
      <p:regular r:id="rId60"/>
      <p:bold r:id="rId61"/>
    </p:embeddedFont>
  </p:embeddedFontLst>
  <p:custDataLst>
    <p:tags r:id="rId62"/>
  </p:custDataLst>
  <p:defaultTextStyle>
    <a:defPPr>
      <a:defRPr lang="en-US"/>
    </a:defPPr>
    <a:lvl1pPr algn="l" rtl="0" eaLnBrk="0" fontAlgn="base" hangingPunct="0">
      <a:spcBef>
        <a:spcPct val="0"/>
      </a:spcBef>
      <a:spcAft>
        <a:spcPct val="0"/>
      </a:spcAft>
      <a:defRPr kumimoji="1" sz="2800" b="1" kern="1200">
        <a:solidFill>
          <a:schemeClr val="bg2"/>
        </a:solidFill>
        <a:latin typeface="Times New Roman" pitchFamily="18" charset="0"/>
        <a:ea typeface="+mn-ea"/>
        <a:cs typeface="+mn-cs"/>
      </a:defRPr>
    </a:lvl1pPr>
    <a:lvl2pPr marL="457200" algn="l" rtl="0" eaLnBrk="0" fontAlgn="base" hangingPunct="0">
      <a:spcBef>
        <a:spcPct val="0"/>
      </a:spcBef>
      <a:spcAft>
        <a:spcPct val="0"/>
      </a:spcAft>
      <a:defRPr kumimoji="1" sz="2800" b="1" kern="1200">
        <a:solidFill>
          <a:schemeClr val="bg2"/>
        </a:solidFill>
        <a:latin typeface="Times New Roman" pitchFamily="18" charset="0"/>
        <a:ea typeface="+mn-ea"/>
        <a:cs typeface="+mn-cs"/>
      </a:defRPr>
    </a:lvl2pPr>
    <a:lvl3pPr marL="914400" algn="l" rtl="0" eaLnBrk="0" fontAlgn="base" hangingPunct="0">
      <a:spcBef>
        <a:spcPct val="0"/>
      </a:spcBef>
      <a:spcAft>
        <a:spcPct val="0"/>
      </a:spcAft>
      <a:defRPr kumimoji="1" sz="2800" b="1" kern="1200">
        <a:solidFill>
          <a:schemeClr val="bg2"/>
        </a:solidFill>
        <a:latin typeface="Times New Roman" pitchFamily="18" charset="0"/>
        <a:ea typeface="+mn-ea"/>
        <a:cs typeface="+mn-cs"/>
      </a:defRPr>
    </a:lvl3pPr>
    <a:lvl4pPr marL="1371600" algn="l" rtl="0" eaLnBrk="0" fontAlgn="base" hangingPunct="0">
      <a:spcBef>
        <a:spcPct val="0"/>
      </a:spcBef>
      <a:spcAft>
        <a:spcPct val="0"/>
      </a:spcAft>
      <a:defRPr kumimoji="1" sz="2800" b="1" kern="1200">
        <a:solidFill>
          <a:schemeClr val="bg2"/>
        </a:solidFill>
        <a:latin typeface="Times New Roman" pitchFamily="18" charset="0"/>
        <a:ea typeface="+mn-ea"/>
        <a:cs typeface="+mn-cs"/>
      </a:defRPr>
    </a:lvl4pPr>
    <a:lvl5pPr marL="1828800" algn="l" rtl="0" eaLnBrk="0" fontAlgn="base" hangingPunct="0">
      <a:spcBef>
        <a:spcPct val="0"/>
      </a:spcBef>
      <a:spcAft>
        <a:spcPct val="0"/>
      </a:spcAft>
      <a:defRPr kumimoji="1" sz="2800" b="1" kern="1200">
        <a:solidFill>
          <a:schemeClr val="bg2"/>
        </a:solidFill>
        <a:latin typeface="Times New Roman" pitchFamily="18" charset="0"/>
        <a:ea typeface="+mn-ea"/>
        <a:cs typeface="+mn-cs"/>
      </a:defRPr>
    </a:lvl5pPr>
    <a:lvl6pPr marL="2286000" algn="l" defTabSz="914400" rtl="0" eaLnBrk="1" latinLnBrk="0" hangingPunct="1">
      <a:defRPr kumimoji="1" sz="2800" b="1" kern="1200">
        <a:solidFill>
          <a:schemeClr val="bg2"/>
        </a:solidFill>
        <a:latin typeface="Times New Roman" pitchFamily="18" charset="0"/>
        <a:ea typeface="+mn-ea"/>
        <a:cs typeface="+mn-cs"/>
      </a:defRPr>
    </a:lvl6pPr>
    <a:lvl7pPr marL="2743200" algn="l" defTabSz="914400" rtl="0" eaLnBrk="1" latinLnBrk="0" hangingPunct="1">
      <a:defRPr kumimoji="1" sz="2800" b="1" kern="1200">
        <a:solidFill>
          <a:schemeClr val="bg2"/>
        </a:solidFill>
        <a:latin typeface="Times New Roman" pitchFamily="18" charset="0"/>
        <a:ea typeface="+mn-ea"/>
        <a:cs typeface="+mn-cs"/>
      </a:defRPr>
    </a:lvl7pPr>
    <a:lvl8pPr marL="3200400" algn="l" defTabSz="914400" rtl="0" eaLnBrk="1" latinLnBrk="0" hangingPunct="1">
      <a:defRPr kumimoji="1" sz="2800" b="1" kern="1200">
        <a:solidFill>
          <a:schemeClr val="bg2"/>
        </a:solidFill>
        <a:latin typeface="Times New Roman" pitchFamily="18" charset="0"/>
        <a:ea typeface="+mn-ea"/>
        <a:cs typeface="+mn-cs"/>
      </a:defRPr>
    </a:lvl8pPr>
    <a:lvl9pPr marL="3657600" algn="l" defTabSz="914400" rtl="0" eaLnBrk="1" latinLnBrk="0" hangingPunct="1">
      <a:defRPr kumimoji="1" sz="2800" b="1" kern="1200">
        <a:solidFill>
          <a:schemeClr val="bg2"/>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B7B7"/>
    <a:srgbClr val="357B46"/>
    <a:srgbClr val="409654"/>
    <a:srgbClr val="0000FF"/>
    <a:srgbClr val="D5D5FF"/>
    <a:srgbClr val="AFAFFF"/>
    <a:srgbClr val="FF0000"/>
    <a:srgbClr val="DDDDDD"/>
    <a:srgbClr val="D27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368" autoAdjust="0"/>
    <p:restoredTop sz="87161" autoAdjust="0"/>
  </p:normalViewPr>
  <p:slideViewPr>
    <p:cSldViewPr snapToGrid="0">
      <p:cViewPr>
        <p:scale>
          <a:sx n="100" d="100"/>
          <a:sy n="100" d="100"/>
        </p:scale>
        <p:origin x="-1848" y="-144"/>
      </p:cViewPr>
      <p:guideLst>
        <p:guide orient="horz" pos="2227"/>
        <p:guide pos="4517"/>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212" y="-8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slide" Target="slides/slide39.xml"/><Relationship Id="rId1" Type="http://schemas.openxmlformats.org/officeDocument/2006/relationships/slide" Target="slides/slide38.xml"/><Relationship Id="rId5" Type="http://schemas.openxmlformats.org/officeDocument/2006/relationships/slide" Target="slides/slide42.xml"/><Relationship Id="rId4" Type="http://schemas.openxmlformats.org/officeDocument/2006/relationships/slide" Target="slides/slide4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9.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1" name="Rectangle 1029"/>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p:spPr>
        <p:txBody>
          <a:bodyPr vert="horz" wrap="square" lIns="91434" tIns="45716" rIns="91434" bIns="45716" numCol="1" anchor="b" anchorCtr="0" compatLnSpc="1">
            <a:prstTxWarp prst="textNoShape">
              <a:avLst/>
            </a:prstTxWarp>
          </a:bodyPr>
          <a:lstStyle>
            <a:lvl1pPr algn="r">
              <a:defRPr kumimoji="0" sz="1200" b="0" smtClean="0">
                <a:solidFill>
                  <a:schemeClr val="tx1"/>
                </a:solidFill>
              </a:defRPr>
            </a:lvl1pPr>
          </a:lstStyle>
          <a:p>
            <a:pPr>
              <a:defRPr/>
            </a:pPr>
            <a:fld id="{A4B2F29A-BFBA-4EE7-B382-1BD73341C08E}" type="slidenum">
              <a:rPr lang="en-US"/>
              <a:pPr>
                <a:defRPr/>
              </a:pPr>
              <a:t>‹#›</a:t>
            </a:fld>
            <a:endParaRPr lang="en-US"/>
          </a:p>
        </p:txBody>
      </p:sp>
    </p:spTree>
    <p:extLst>
      <p:ext uri="{BB962C8B-B14F-4D97-AF65-F5344CB8AC3E}">
        <p14:creationId xmlns:p14="http://schemas.microsoft.com/office/powerpoint/2010/main" val="60556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1" name="Rectangle 9"/>
          <p:cNvSpPr>
            <a:spLocks noGrp="1" noRot="1" noChangeAspect="1" noChangeArrowheads="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 name="Rectangle 10"/>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p:spPr>
        <p:txBody>
          <a:bodyPr vert="horz" wrap="square" lIns="91434" tIns="45716" rIns="91434" bIns="45716" numCol="1" anchor="t" anchorCtr="0" compatLnSpc="1">
            <a:prstTxWarp prst="textNoShape">
              <a:avLst/>
            </a:prstTxWarp>
          </a:bodyPr>
          <a:lstStyle/>
          <a:p>
            <a:pPr lvl="0"/>
            <a:r>
              <a:rPr lang="en-US" noProof="0" smtClean="0"/>
              <a:t>Click to edit Master text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436914712"/>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1</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3</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4</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13</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14</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15</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16</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1" lang="en-US" sz="1200" kern="1200" dirty="0" smtClean="0">
                <a:solidFill>
                  <a:schemeClr val="tx1"/>
                </a:solidFill>
                <a:effectLst/>
                <a:latin typeface="Times New Roman" pitchFamily="18" charset="0"/>
                <a:ea typeface="+mn-ea"/>
                <a:cs typeface="+mn-cs"/>
              </a:rPr>
              <a:t>The resulting fiscal surplus can then be used to pay off budget deficits that were used to close recessionary gaps</a:t>
            </a:r>
            <a:endParaRPr lang="en-GB"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18</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1" lang="en-US" sz="1200" kern="1200" dirty="0" smtClean="0">
                <a:solidFill>
                  <a:schemeClr val="tx1"/>
                </a:solidFill>
                <a:effectLst/>
                <a:latin typeface="Times New Roman" pitchFamily="18" charset="0"/>
                <a:ea typeface="+mn-ea"/>
                <a:cs typeface="+mn-cs"/>
              </a:rPr>
              <a:t>If the initial stimulus was too large with the economy at point A, AD will shift along SRAS to a point that is to the right of point B.</a:t>
            </a:r>
          </a:p>
          <a:p>
            <a:pPr eaLnBrk="1" hangingPunct="1"/>
            <a:endParaRPr kumimoji="1" lang="en-US" sz="1200" kern="1200" dirty="0" smtClean="0">
              <a:solidFill>
                <a:schemeClr val="tx1"/>
              </a:solidFill>
              <a:effectLst/>
              <a:latin typeface="Times New Roman" pitchFamily="18" charset="0"/>
              <a:ea typeface="+mn-ea"/>
              <a:cs typeface="+mn-cs"/>
            </a:endParaRPr>
          </a:p>
          <a:p>
            <a:pPr eaLnBrk="1" hangingPunct="1"/>
            <a:r>
              <a:rPr kumimoji="1" lang="en-US" sz="1200" kern="1200" dirty="0" smtClean="0">
                <a:solidFill>
                  <a:schemeClr val="tx1"/>
                </a:solidFill>
                <a:effectLst/>
                <a:latin typeface="Times New Roman" pitchFamily="18" charset="0"/>
                <a:ea typeface="+mn-ea"/>
                <a:cs typeface="+mn-cs"/>
              </a:rPr>
              <a:t>This induces an inflationary gap, and requires a withdrawal of stimulus or tighter money from the Fed to avert SRAS from </a:t>
            </a:r>
            <a:r>
              <a:rPr kumimoji="1" lang="en-US" sz="1200" i="1" kern="1200" dirty="0" smtClean="0">
                <a:solidFill>
                  <a:schemeClr val="tx1"/>
                </a:solidFill>
                <a:effectLst/>
                <a:latin typeface="Times New Roman" pitchFamily="18" charset="0"/>
                <a:ea typeface="+mn-ea"/>
                <a:cs typeface="+mn-cs"/>
              </a:rPr>
              <a:t>eventually</a:t>
            </a:r>
            <a:r>
              <a:rPr kumimoji="1" lang="en-US" sz="1200" kern="1200" dirty="0" smtClean="0">
                <a:solidFill>
                  <a:schemeClr val="tx1"/>
                </a:solidFill>
                <a:effectLst/>
                <a:latin typeface="Times New Roman" pitchFamily="18" charset="0"/>
                <a:ea typeface="+mn-ea"/>
                <a:cs typeface="+mn-cs"/>
              </a:rPr>
              <a:t> self-adjusting up due to resources being overemployed.</a:t>
            </a:r>
            <a:endParaRPr lang="en-GB"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19</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1" lang="en-US" sz="1200" kern="1200" dirty="0" smtClean="0">
                <a:solidFill>
                  <a:schemeClr val="tx1"/>
                </a:solidFill>
                <a:effectLst/>
                <a:latin typeface="Times New Roman" pitchFamily="18" charset="0"/>
                <a:ea typeface="+mn-ea"/>
                <a:cs typeface="+mn-cs"/>
              </a:rPr>
              <a:t>If the initial stimulus was too large with the economy at point A, AD will shift along SRAS to a point that is to the right of point B.</a:t>
            </a:r>
          </a:p>
          <a:p>
            <a:pPr eaLnBrk="1" hangingPunct="1"/>
            <a:endParaRPr kumimoji="1" lang="en-US" sz="1200" kern="1200" dirty="0" smtClean="0">
              <a:solidFill>
                <a:schemeClr val="tx1"/>
              </a:solidFill>
              <a:effectLst/>
              <a:latin typeface="Times New Roman" pitchFamily="18" charset="0"/>
              <a:ea typeface="+mn-ea"/>
              <a:cs typeface="+mn-cs"/>
            </a:endParaRPr>
          </a:p>
          <a:p>
            <a:pPr eaLnBrk="1" hangingPunct="1"/>
            <a:r>
              <a:rPr kumimoji="1" lang="en-US" sz="1200" kern="1200" dirty="0" smtClean="0">
                <a:solidFill>
                  <a:schemeClr val="tx1"/>
                </a:solidFill>
                <a:effectLst/>
                <a:latin typeface="Times New Roman" pitchFamily="18" charset="0"/>
                <a:ea typeface="+mn-ea"/>
                <a:cs typeface="+mn-cs"/>
              </a:rPr>
              <a:t>This induces an inflationary gap, and requires a withdrawal of stimulus or tighter money from the Fed to avert SRAS from </a:t>
            </a:r>
            <a:r>
              <a:rPr kumimoji="1" lang="en-US" sz="1200" i="1" kern="1200" dirty="0" smtClean="0">
                <a:solidFill>
                  <a:schemeClr val="tx1"/>
                </a:solidFill>
                <a:effectLst/>
                <a:latin typeface="Times New Roman" pitchFamily="18" charset="0"/>
                <a:ea typeface="+mn-ea"/>
                <a:cs typeface="+mn-cs"/>
              </a:rPr>
              <a:t>eventually</a:t>
            </a:r>
            <a:r>
              <a:rPr kumimoji="1" lang="en-US" sz="1200" kern="1200" dirty="0" smtClean="0">
                <a:solidFill>
                  <a:schemeClr val="tx1"/>
                </a:solidFill>
                <a:effectLst/>
                <a:latin typeface="Times New Roman" pitchFamily="18" charset="0"/>
                <a:ea typeface="+mn-ea"/>
                <a:cs typeface="+mn-cs"/>
              </a:rPr>
              <a:t> self-adjusting up due to resources being overemployed.</a:t>
            </a:r>
            <a:endParaRPr lang="en-GB"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20</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21</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1" lang="en-US" sz="1200" kern="1200" dirty="0" smtClean="0">
                <a:solidFill>
                  <a:schemeClr val="tx1"/>
                </a:solidFill>
                <a:effectLst/>
                <a:latin typeface="Times New Roman" pitchFamily="18" charset="0"/>
                <a:ea typeface="+mn-ea"/>
                <a:cs typeface="+mn-cs"/>
              </a:rPr>
              <a:t>If the initial stimulus was too large with the economy at point A, AD will shift along SRAS to a point that is to the right of point B.</a:t>
            </a:r>
          </a:p>
          <a:p>
            <a:pPr eaLnBrk="1" hangingPunct="1"/>
            <a:endParaRPr kumimoji="1" lang="en-US" sz="1200" kern="1200" dirty="0" smtClean="0">
              <a:solidFill>
                <a:schemeClr val="tx1"/>
              </a:solidFill>
              <a:effectLst/>
              <a:latin typeface="Times New Roman" pitchFamily="18" charset="0"/>
              <a:ea typeface="+mn-ea"/>
              <a:cs typeface="+mn-cs"/>
            </a:endParaRPr>
          </a:p>
          <a:p>
            <a:pPr eaLnBrk="1" hangingPunct="1"/>
            <a:r>
              <a:rPr kumimoji="1" lang="en-US" sz="1200" kern="1200" dirty="0" smtClean="0">
                <a:solidFill>
                  <a:schemeClr val="tx1"/>
                </a:solidFill>
                <a:effectLst/>
                <a:latin typeface="Times New Roman" pitchFamily="18" charset="0"/>
                <a:ea typeface="+mn-ea"/>
                <a:cs typeface="+mn-cs"/>
              </a:rPr>
              <a:t>This induces an inflationary gap, and requires a withdrawal of stimulus or tighter money from the Fed to avert SRAS from </a:t>
            </a:r>
            <a:r>
              <a:rPr kumimoji="1" lang="en-US" sz="1200" i="1" kern="1200" dirty="0" smtClean="0">
                <a:solidFill>
                  <a:schemeClr val="tx1"/>
                </a:solidFill>
                <a:effectLst/>
                <a:latin typeface="Times New Roman" pitchFamily="18" charset="0"/>
                <a:ea typeface="+mn-ea"/>
                <a:cs typeface="+mn-cs"/>
              </a:rPr>
              <a:t>eventually</a:t>
            </a:r>
            <a:r>
              <a:rPr kumimoji="1" lang="en-US" sz="1200" kern="1200" dirty="0" smtClean="0">
                <a:solidFill>
                  <a:schemeClr val="tx1"/>
                </a:solidFill>
                <a:effectLst/>
                <a:latin typeface="Times New Roman" pitchFamily="18" charset="0"/>
                <a:ea typeface="+mn-ea"/>
                <a:cs typeface="+mn-cs"/>
              </a:rPr>
              <a:t> self-adjusting up due to resources being overemployed.</a:t>
            </a:r>
            <a:endParaRPr lang="en-GB" alt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22</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1" lang="en-US" sz="1200" kern="1200" dirty="0" smtClean="0">
                <a:solidFill>
                  <a:schemeClr val="tx1"/>
                </a:solidFill>
                <a:effectLst/>
                <a:latin typeface="Times New Roman" pitchFamily="18" charset="0"/>
                <a:ea typeface="+mn-ea"/>
                <a:cs typeface="+mn-cs"/>
              </a:rPr>
              <a:t>If the initial stimulus was too large with the economy at point A, AD will shift along SRAS to a point that is to the right of point B.</a:t>
            </a:r>
          </a:p>
          <a:p>
            <a:pPr eaLnBrk="1" hangingPunct="1"/>
            <a:endParaRPr kumimoji="1" lang="en-US" sz="1200" kern="1200" dirty="0" smtClean="0">
              <a:solidFill>
                <a:schemeClr val="tx1"/>
              </a:solidFill>
              <a:effectLst/>
              <a:latin typeface="Times New Roman" pitchFamily="18" charset="0"/>
              <a:ea typeface="+mn-ea"/>
              <a:cs typeface="+mn-cs"/>
            </a:endParaRPr>
          </a:p>
          <a:p>
            <a:pPr eaLnBrk="1" hangingPunct="1"/>
            <a:r>
              <a:rPr kumimoji="1" lang="en-US" sz="1200" kern="1200" dirty="0" smtClean="0">
                <a:solidFill>
                  <a:schemeClr val="tx1"/>
                </a:solidFill>
                <a:effectLst/>
                <a:latin typeface="Times New Roman" pitchFamily="18" charset="0"/>
                <a:ea typeface="+mn-ea"/>
                <a:cs typeface="+mn-cs"/>
              </a:rPr>
              <a:t>This induces an inflationary gap, and requires a withdrawal of stimulus or tighter money from the Fed to avert SRAS from </a:t>
            </a:r>
            <a:r>
              <a:rPr kumimoji="1" lang="en-US" sz="1200" i="1" kern="1200" dirty="0" smtClean="0">
                <a:solidFill>
                  <a:schemeClr val="tx1"/>
                </a:solidFill>
                <a:effectLst/>
                <a:latin typeface="Times New Roman" pitchFamily="18" charset="0"/>
                <a:ea typeface="+mn-ea"/>
                <a:cs typeface="+mn-cs"/>
              </a:rPr>
              <a:t>eventually</a:t>
            </a:r>
            <a:r>
              <a:rPr kumimoji="1" lang="en-US" sz="1200" kern="1200" dirty="0" smtClean="0">
                <a:solidFill>
                  <a:schemeClr val="tx1"/>
                </a:solidFill>
                <a:effectLst/>
                <a:latin typeface="Times New Roman" pitchFamily="18" charset="0"/>
                <a:ea typeface="+mn-ea"/>
                <a:cs typeface="+mn-cs"/>
              </a:rPr>
              <a:t> self-adjusting up due to resources being overemployed.</a:t>
            </a:r>
            <a:endParaRPr lang="en-GB" alt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23</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25</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1" lang="en-US" sz="1200" kern="1200" dirty="0" smtClean="0">
                <a:solidFill>
                  <a:schemeClr val="tx1"/>
                </a:solidFill>
                <a:effectLst/>
                <a:latin typeface="Times New Roman" pitchFamily="18" charset="0"/>
                <a:ea typeface="+mn-ea"/>
                <a:cs typeface="+mn-cs"/>
              </a:rPr>
              <a:t>If the initial stimulus was too large with the economy at point A, AD will shift along SRAS to a point that is to the right of point B.</a:t>
            </a:r>
          </a:p>
          <a:p>
            <a:pPr eaLnBrk="1" hangingPunct="1"/>
            <a:endParaRPr kumimoji="1" lang="en-US" sz="1200" kern="1200" dirty="0" smtClean="0">
              <a:solidFill>
                <a:schemeClr val="tx1"/>
              </a:solidFill>
              <a:effectLst/>
              <a:latin typeface="Times New Roman" pitchFamily="18" charset="0"/>
              <a:ea typeface="+mn-ea"/>
              <a:cs typeface="+mn-cs"/>
            </a:endParaRPr>
          </a:p>
          <a:p>
            <a:pPr eaLnBrk="1" hangingPunct="1"/>
            <a:r>
              <a:rPr kumimoji="1" lang="en-US" sz="1200" kern="1200" dirty="0" smtClean="0">
                <a:solidFill>
                  <a:schemeClr val="tx1"/>
                </a:solidFill>
                <a:effectLst/>
                <a:latin typeface="Times New Roman" pitchFamily="18" charset="0"/>
                <a:ea typeface="+mn-ea"/>
                <a:cs typeface="+mn-cs"/>
              </a:rPr>
              <a:t>This induces an inflationary gap, and requires a withdrawal of stimulus or tighter money from the Fed to avert SRAS from </a:t>
            </a:r>
            <a:r>
              <a:rPr kumimoji="1" lang="en-US" sz="1200" i="1" kern="1200" dirty="0" smtClean="0">
                <a:solidFill>
                  <a:schemeClr val="tx1"/>
                </a:solidFill>
                <a:effectLst/>
                <a:latin typeface="Times New Roman" pitchFamily="18" charset="0"/>
                <a:ea typeface="+mn-ea"/>
                <a:cs typeface="+mn-cs"/>
              </a:rPr>
              <a:t>eventually</a:t>
            </a:r>
            <a:r>
              <a:rPr kumimoji="1" lang="en-US" sz="1200" kern="1200" dirty="0" smtClean="0">
                <a:solidFill>
                  <a:schemeClr val="tx1"/>
                </a:solidFill>
                <a:effectLst/>
                <a:latin typeface="Times New Roman" pitchFamily="18" charset="0"/>
                <a:ea typeface="+mn-ea"/>
                <a:cs typeface="+mn-cs"/>
              </a:rPr>
              <a:t> self-adjusting up due to resources being overemployed.</a:t>
            </a:r>
            <a:endParaRPr lang="en-GB"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26</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1" lang="en-US" sz="1200" kern="1200" dirty="0" smtClean="0">
                <a:solidFill>
                  <a:schemeClr val="tx1"/>
                </a:solidFill>
                <a:effectLst/>
                <a:latin typeface="Times New Roman" pitchFamily="18" charset="0"/>
                <a:ea typeface="+mn-ea"/>
                <a:cs typeface="+mn-cs"/>
              </a:rPr>
              <a:t>If the initial stimulus was too large with the economy at point A, AD will shift along SRAS to a point that is to the right of point B.</a:t>
            </a:r>
          </a:p>
          <a:p>
            <a:pPr eaLnBrk="1" hangingPunct="1"/>
            <a:endParaRPr kumimoji="1" lang="en-US" sz="1200" kern="1200" dirty="0" smtClean="0">
              <a:solidFill>
                <a:schemeClr val="tx1"/>
              </a:solidFill>
              <a:effectLst/>
              <a:latin typeface="Times New Roman" pitchFamily="18" charset="0"/>
              <a:ea typeface="+mn-ea"/>
              <a:cs typeface="+mn-cs"/>
            </a:endParaRPr>
          </a:p>
          <a:p>
            <a:pPr eaLnBrk="1" hangingPunct="1"/>
            <a:r>
              <a:rPr kumimoji="1" lang="en-US" sz="1200" kern="1200" dirty="0" smtClean="0">
                <a:solidFill>
                  <a:schemeClr val="tx1"/>
                </a:solidFill>
                <a:effectLst/>
                <a:latin typeface="Times New Roman" pitchFamily="18" charset="0"/>
                <a:ea typeface="+mn-ea"/>
                <a:cs typeface="+mn-cs"/>
              </a:rPr>
              <a:t>This induces an inflationary gap, and requires a withdrawal of stimulus or tighter money from the Fed to avert SRAS from </a:t>
            </a:r>
            <a:r>
              <a:rPr kumimoji="1" lang="en-US" sz="1200" i="1" kern="1200" dirty="0" smtClean="0">
                <a:solidFill>
                  <a:schemeClr val="tx1"/>
                </a:solidFill>
                <a:effectLst/>
                <a:latin typeface="Times New Roman" pitchFamily="18" charset="0"/>
                <a:ea typeface="+mn-ea"/>
                <a:cs typeface="+mn-cs"/>
              </a:rPr>
              <a:t>eventually</a:t>
            </a:r>
            <a:r>
              <a:rPr kumimoji="1" lang="en-US" sz="1200" kern="1200" dirty="0" smtClean="0">
                <a:solidFill>
                  <a:schemeClr val="tx1"/>
                </a:solidFill>
                <a:effectLst/>
                <a:latin typeface="Times New Roman" pitchFamily="18" charset="0"/>
                <a:ea typeface="+mn-ea"/>
                <a:cs typeface="+mn-cs"/>
              </a:rPr>
              <a:t> self-adjusting up due to resources being overemployed.</a:t>
            </a:r>
            <a:endParaRPr lang="en-GB"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27</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28</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29</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884613" y="8829967"/>
            <a:ext cx="297180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3C66F32-139B-49BC-ACFB-ABD6A313E1FA}" type="slidenum">
              <a:rPr lang="en-CA" altLang="en-US" smtClean="0">
                <a:latin typeface="Tahoma" pitchFamily="34" charset="0"/>
              </a:rPr>
              <a:pPr eaLnBrk="1" hangingPunct="1">
                <a:spcBef>
                  <a:spcPct val="0"/>
                </a:spcBef>
              </a:pPr>
              <a:t>30</a:t>
            </a:fld>
            <a:endParaRPr lang="en-CA" altLang="en-US" smtClean="0">
              <a:latin typeface="Tahoma"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90000"/>
              </a:lnSpc>
              <a:spcBef>
                <a:spcPct val="20000"/>
              </a:spcBef>
              <a:spcAft>
                <a:spcPct val="0"/>
              </a:spcAft>
              <a:buClr>
                <a:schemeClr val="tx1"/>
              </a:buClr>
              <a:buSzTx/>
              <a:buFontTx/>
              <a:buNone/>
              <a:tabLst/>
              <a:defRPr/>
            </a:pPr>
            <a:r>
              <a:rPr kumimoji="1" lang="en-US" sz="1200" b="1" kern="1200" dirty="0" smtClean="0">
                <a:solidFill>
                  <a:schemeClr val="tx1"/>
                </a:solidFill>
                <a:effectLst/>
                <a:latin typeface="Times New Roman" pitchFamily="18" charset="0"/>
                <a:ea typeface="+mn-ea"/>
                <a:cs typeface="+mn-cs"/>
              </a:rPr>
              <a:t>The Chicago School</a:t>
            </a:r>
            <a:r>
              <a:rPr kumimoji="1" lang="en-US" sz="1200" b="0" kern="1200" baseline="0" dirty="0" smtClean="0">
                <a:solidFill>
                  <a:schemeClr val="tx1"/>
                </a:solidFill>
                <a:effectLst/>
                <a:latin typeface="Times New Roman" pitchFamily="18" charset="0"/>
                <a:ea typeface="+mn-ea"/>
                <a:cs typeface="+mn-cs"/>
              </a:rPr>
              <a:t> -- </a:t>
            </a:r>
            <a:r>
              <a:rPr lang="en-US" altLang="en-US" sz="1800" b="0" dirty="0" smtClean="0"/>
              <a:t>The </a:t>
            </a:r>
            <a:r>
              <a:rPr lang="en-US" altLang="en-US" sz="1800" i="1" dirty="0" smtClean="0">
                <a:solidFill>
                  <a:schemeClr val="tx1"/>
                </a:solidFill>
              </a:rPr>
              <a:t>New Classical</a:t>
            </a:r>
            <a:r>
              <a:rPr lang="en-US" altLang="en-US" sz="1800" b="0" dirty="0" smtClean="0"/>
              <a:t> view stresses that:</a:t>
            </a:r>
          </a:p>
          <a:p>
            <a:pPr lvl="1">
              <a:lnSpc>
                <a:spcPct val="90000"/>
              </a:lnSpc>
              <a:spcBef>
                <a:spcPct val="20000"/>
              </a:spcBef>
              <a:buClr>
                <a:schemeClr val="tx1"/>
              </a:buClr>
              <a:buFontTx/>
              <a:buChar char="•"/>
            </a:pPr>
            <a:r>
              <a:rPr lang="en-US" altLang="en-US" sz="1800" b="0" dirty="0" smtClean="0"/>
              <a:t>Debt financing substitutes higher future taxes for lower current taxes </a:t>
            </a:r>
          </a:p>
          <a:p>
            <a:pPr lvl="1">
              <a:lnSpc>
                <a:spcPct val="90000"/>
              </a:lnSpc>
              <a:spcBef>
                <a:spcPct val="20000"/>
              </a:spcBef>
              <a:buClr>
                <a:schemeClr val="tx1"/>
              </a:buClr>
              <a:buFontTx/>
              <a:buChar char="•"/>
            </a:pPr>
            <a:r>
              <a:rPr lang="en-US" altLang="en-US" sz="1800" b="0" dirty="0" smtClean="0"/>
              <a:t>Thus, budget deficits affect the timing of taxes</a:t>
            </a:r>
            <a:r>
              <a:rPr lang="en-US" altLang="en-US" sz="1800" b="0" i="1" dirty="0" smtClean="0"/>
              <a:t> not </a:t>
            </a:r>
            <a:r>
              <a:rPr lang="en-US" altLang="en-US" sz="1800" b="0" dirty="0" smtClean="0"/>
              <a:t>their magnitude</a:t>
            </a:r>
          </a:p>
          <a:p>
            <a:pPr>
              <a:lnSpc>
                <a:spcPct val="90000"/>
              </a:lnSpc>
              <a:spcBef>
                <a:spcPct val="20000"/>
              </a:spcBef>
              <a:buClr>
                <a:schemeClr val="tx1"/>
              </a:buClr>
            </a:pPr>
            <a:r>
              <a:rPr lang="en-US" altLang="en-US" sz="1800" b="0" i="0" dirty="0" smtClean="0">
                <a:solidFill>
                  <a:schemeClr val="tx1"/>
                </a:solidFill>
              </a:rPr>
              <a:t>w</a:t>
            </a:r>
            <a:r>
              <a:rPr lang="en-US" altLang="en-US" sz="1800" b="0" dirty="0" smtClean="0"/>
              <a:t>hen debt is substituted for taxes:</a:t>
            </a:r>
          </a:p>
          <a:p>
            <a:pPr lvl="1">
              <a:lnSpc>
                <a:spcPct val="90000"/>
              </a:lnSpc>
              <a:spcBef>
                <a:spcPct val="20000"/>
              </a:spcBef>
              <a:buClr>
                <a:schemeClr val="tx1"/>
              </a:buClr>
              <a:buFontTx/>
              <a:buChar char="•"/>
            </a:pPr>
            <a:r>
              <a:rPr lang="en-US" altLang="en-US" sz="1800" b="0" dirty="0" smtClean="0"/>
              <a:t>People save the increased income to pay higher future taxes</a:t>
            </a:r>
          </a:p>
          <a:p>
            <a:pPr lvl="1">
              <a:lnSpc>
                <a:spcPct val="90000"/>
              </a:lnSpc>
              <a:spcBef>
                <a:spcPct val="20000"/>
              </a:spcBef>
              <a:buClr>
                <a:schemeClr val="tx1"/>
              </a:buClr>
              <a:buFontTx/>
              <a:buChar char="•"/>
            </a:pPr>
            <a:r>
              <a:rPr lang="en-US" altLang="en-US" sz="1800" b="0" dirty="0" smtClean="0"/>
              <a:t>Hence, budget deficits do not stimulate AD</a:t>
            </a:r>
            <a:endParaRPr lang="en-US" altLang="en-US" sz="1800" i="1" dirty="0" smtClean="0"/>
          </a:p>
          <a:p>
            <a:pPr lvl="1">
              <a:lnSpc>
                <a:spcPct val="90000"/>
              </a:lnSpc>
              <a:spcBef>
                <a:spcPct val="20000"/>
              </a:spcBef>
              <a:buClr>
                <a:schemeClr val="tx1"/>
              </a:buClr>
              <a:buFontTx/>
              <a:buChar char="•"/>
            </a:pPr>
            <a:r>
              <a:rPr lang="en-US" altLang="en-US" sz="1800" b="0" dirty="0" smtClean="0"/>
              <a:t>The real interest rate is unaffected by deficits as people save more in order to pay the higher future taxes.</a:t>
            </a:r>
          </a:p>
          <a:p>
            <a:pPr lvl="1">
              <a:lnSpc>
                <a:spcPct val="90000"/>
              </a:lnSpc>
              <a:spcBef>
                <a:spcPct val="20000"/>
              </a:spcBef>
              <a:buClr>
                <a:schemeClr val="tx1"/>
              </a:buClr>
              <a:buFontTx/>
              <a:buChar char="•"/>
            </a:pPr>
            <a:r>
              <a:rPr lang="en-US" altLang="en-US" sz="1800" b="0" dirty="0" smtClean="0"/>
              <a:t>Fiscal policy is completely impotent because it does not affect output, employment, or real interest rates</a:t>
            </a:r>
          </a:p>
        </p:txBody>
      </p:sp>
    </p:spTree>
    <p:extLst>
      <p:ext uri="{BB962C8B-B14F-4D97-AF65-F5344CB8AC3E}">
        <p14:creationId xmlns:p14="http://schemas.microsoft.com/office/powerpoint/2010/main" val="8740423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b="1" kern="1200" dirty="0" smtClean="0">
                <a:solidFill>
                  <a:schemeClr val="tx1"/>
                </a:solidFill>
                <a:effectLst/>
                <a:latin typeface="Times New Roman" pitchFamily="18" charset="0"/>
                <a:ea typeface="+mn-ea"/>
                <a:cs typeface="+mn-cs"/>
              </a:rPr>
              <a:t>The Chicago School</a:t>
            </a:r>
            <a:endParaRPr kumimoji="1" lang="en-US" sz="1200" kern="1200" dirty="0" smtClean="0">
              <a:solidFill>
                <a:schemeClr val="tx1"/>
              </a:solidFill>
              <a:effectLst/>
              <a:latin typeface="Times New Roman" pitchFamily="18" charset="0"/>
              <a:ea typeface="+mn-ea"/>
              <a:cs typeface="+mn-cs"/>
            </a:endParaRPr>
          </a:p>
          <a:p>
            <a:endParaRPr lang="en-US" dirty="0"/>
          </a:p>
        </p:txBody>
      </p:sp>
    </p:spTree>
    <p:extLst>
      <p:ext uri="{BB962C8B-B14F-4D97-AF65-F5344CB8AC3E}">
        <p14:creationId xmlns:p14="http://schemas.microsoft.com/office/powerpoint/2010/main" val="4216211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spcBef>
                <a:spcPct val="20000"/>
              </a:spcBef>
              <a:buClr>
                <a:schemeClr val="tx1"/>
              </a:buClr>
              <a:buFont typeface="Wingdings" pitchFamily="2" charset="2"/>
              <a:buChar char="ú"/>
            </a:pPr>
            <a:r>
              <a:rPr lang="en-US" sz="1800" b="0" dirty="0" smtClean="0"/>
              <a:t>As growth accelerates, incomes rise. </a:t>
            </a:r>
          </a:p>
          <a:p>
            <a:pPr lvl="1">
              <a:lnSpc>
                <a:spcPct val="90000"/>
              </a:lnSpc>
              <a:spcBef>
                <a:spcPct val="20000"/>
              </a:spcBef>
              <a:buClr>
                <a:schemeClr val="tx1"/>
              </a:buClr>
              <a:buFont typeface="Wingdings" pitchFamily="2" charset="2"/>
              <a:buChar char="ú"/>
            </a:pPr>
            <a:r>
              <a:rPr lang="en-US" sz="1800" b="0" dirty="0" smtClean="0"/>
              <a:t>With more and more people paying an increasing proportion of income in taxes because they find themselves in higher and higher income tax brackets. </a:t>
            </a:r>
          </a:p>
          <a:p>
            <a:pPr lvl="1">
              <a:lnSpc>
                <a:spcPct val="90000"/>
              </a:lnSpc>
              <a:spcBef>
                <a:spcPct val="20000"/>
              </a:spcBef>
              <a:buClr>
                <a:schemeClr val="tx1"/>
              </a:buClr>
              <a:buFont typeface="Wingdings" pitchFamily="2" charset="2"/>
              <a:buChar char="ú"/>
            </a:pPr>
            <a:r>
              <a:rPr lang="en-US" sz="1800" b="0" dirty="0" smtClean="0"/>
              <a:t>This dampens consumption expenditure, and limits the peak of the business-cycle. </a:t>
            </a:r>
          </a:p>
          <a:p>
            <a:pPr lvl="1">
              <a:lnSpc>
                <a:spcPct val="90000"/>
              </a:lnSpc>
              <a:spcBef>
                <a:spcPct val="20000"/>
              </a:spcBef>
              <a:buClr>
                <a:schemeClr val="tx1"/>
              </a:buClr>
              <a:buFont typeface="Wingdings" pitchFamily="2" charset="2"/>
              <a:buChar char="ú"/>
            </a:pPr>
            <a:endParaRPr lang="en-US" sz="1800" b="0" dirty="0" smtClean="0"/>
          </a:p>
          <a:p>
            <a:pPr lvl="1">
              <a:lnSpc>
                <a:spcPct val="90000"/>
              </a:lnSpc>
              <a:spcBef>
                <a:spcPct val="20000"/>
              </a:spcBef>
              <a:buClr>
                <a:schemeClr val="tx1"/>
              </a:buClr>
              <a:buFont typeface="Wingdings" pitchFamily="2" charset="2"/>
              <a:buChar char="ú"/>
            </a:pPr>
            <a:r>
              <a:rPr lang="en-US" sz="1800" b="0" dirty="0" smtClean="0"/>
              <a:t>As the economy approaches the trough in the business cycle, more and more people are paying less in income taxes </a:t>
            </a:r>
          </a:p>
          <a:p>
            <a:pPr lvl="1">
              <a:lnSpc>
                <a:spcPct val="90000"/>
              </a:lnSpc>
              <a:spcBef>
                <a:spcPct val="20000"/>
              </a:spcBef>
              <a:buClr>
                <a:schemeClr val="tx1"/>
              </a:buClr>
              <a:buFont typeface="Wingdings" pitchFamily="2" charset="2"/>
              <a:buChar char="ú"/>
            </a:pPr>
            <a:r>
              <a:rPr lang="en-US" sz="1800" b="0" dirty="0" smtClean="0"/>
              <a:t>because they find themselves in lower and lower income tax brackets</a:t>
            </a:r>
          </a:p>
          <a:p>
            <a:pPr lvl="1">
              <a:lnSpc>
                <a:spcPct val="90000"/>
              </a:lnSpc>
              <a:spcBef>
                <a:spcPct val="20000"/>
              </a:spcBef>
              <a:buClr>
                <a:schemeClr val="tx1"/>
              </a:buClr>
              <a:buFont typeface="Wingdings" pitchFamily="2" charset="2"/>
              <a:buChar char="ú"/>
            </a:pPr>
            <a:r>
              <a:rPr lang="en-US" sz="1800" b="0" dirty="0" smtClean="0"/>
              <a:t>Or receiving transfer payments from UI or SNAP. </a:t>
            </a:r>
          </a:p>
          <a:p>
            <a:pPr lvl="1">
              <a:lnSpc>
                <a:spcPct val="90000"/>
              </a:lnSpc>
              <a:spcBef>
                <a:spcPct val="20000"/>
              </a:spcBef>
              <a:buClr>
                <a:schemeClr val="tx1"/>
              </a:buClr>
              <a:buFont typeface="Wingdings" pitchFamily="2" charset="2"/>
              <a:buChar char="ú"/>
            </a:pPr>
            <a:endParaRPr lang="en-US" sz="1800" b="0" dirty="0" smtClean="0"/>
          </a:p>
          <a:p>
            <a:pPr lvl="1">
              <a:lnSpc>
                <a:spcPct val="90000"/>
              </a:lnSpc>
              <a:spcBef>
                <a:spcPct val="20000"/>
              </a:spcBef>
              <a:buClr>
                <a:schemeClr val="tx1"/>
              </a:buClr>
              <a:buFont typeface="Wingdings" pitchFamily="2" charset="2"/>
              <a:buChar char="ú"/>
            </a:pPr>
            <a:r>
              <a:rPr lang="en-US" sz="1800" b="0" dirty="0" smtClean="0"/>
              <a:t>As the deficit automatically widens without legislative delay, immediate stimulus is injected into the economy</a:t>
            </a:r>
          </a:p>
          <a:p>
            <a:pPr lvl="1">
              <a:lnSpc>
                <a:spcPct val="90000"/>
              </a:lnSpc>
              <a:spcBef>
                <a:spcPct val="20000"/>
              </a:spcBef>
              <a:buClr>
                <a:schemeClr val="tx1"/>
              </a:buClr>
              <a:buFont typeface="Wingdings" pitchFamily="2" charset="2"/>
              <a:buChar char="ú"/>
            </a:pPr>
            <a:r>
              <a:rPr lang="en-US" sz="1800" b="0" dirty="0" smtClean="0"/>
              <a:t>This pushes real GDP back toward its potential level. </a:t>
            </a:r>
          </a:p>
          <a:p>
            <a:pPr lvl="1">
              <a:lnSpc>
                <a:spcPct val="90000"/>
              </a:lnSpc>
              <a:spcBef>
                <a:spcPct val="20000"/>
              </a:spcBef>
              <a:buClr>
                <a:schemeClr val="tx1"/>
              </a:buClr>
              <a:buFont typeface="Wingdings" pitchFamily="2" charset="2"/>
              <a:buChar char="ú"/>
            </a:pPr>
            <a:r>
              <a:rPr lang="en-US" sz="1800" b="0" dirty="0" smtClean="0"/>
              <a:t>The additional tax revenue accruing to Treasury during an expansion automatically pays down the fiscal deficit resulting from an economic contraction.</a:t>
            </a:r>
          </a:p>
          <a:p>
            <a:pPr lvl="1">
              <a:lnSpc>
                <a:spcPct val="90000"/>
              </a:lnSpc>
              <a:spcBef>
                <a:spcPct val="20000"/>
              </a:spcBef>
              <a:buClr>
                <a:schemeClr val="tx1"/>
              </a:buClr>
              <a:buFont typeface="Wingdings" pitchFamily="2" charset="2"/>
              <a:buChar char="ú"/>
            </a:pPr>
            <a:endParaRPr lang="en-US" altLang="en-US" sz="1800" b="0" dirty="0" smtClean="0">
              <a:cs typeface="Times New Roman" pitchFamily="18" charset="0"/>
            </a:endParaRPr>
          </a:p>
          <a:p>
            <a:endParaRPr lang="en-US" dirty="0"/>
          </a:p>
        </p:txBody>
      </p:sp>
    </p:spTree>
    <p:extLst>
      <p:ext uri="{BB962C8B-B14F-4D97-AF65-F5344CB8AC3E}">
        <p14:creationId xmlns:p14="http://schemas.microsoft.com/office/powerpoint/2010/main" val="4145711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p:cNvSpPr>
            <a:spLocks noGrp="1" noChangeArrowheads="1"/>
          </p:cNvSpPr>
          <p:nvPr>
            <p:ph type="dt" sz="quarter" idx="4294967295"/>
          </p:nvPr>
        </p:nvSpPr>
        <p:spPr bwMode="auto">
          <a:xfrm>
            <a:off x="3886200" y="0"/>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D30F3EA4-B49D-42C2-960B-6469C172CDA4}" type="datetime1">
              <a:rPr kumimoji="0" lang="en-US" altLang="en-US" sz="1200" b="0">
                <a:solidFill>
                  <a:schemeClr val="tx1"/>
                </a:solidFill>
              </a:rPr>
              <a:pPr algn="r"/>
              <a:t>5/12/2014</a:t>
            </a:fld>
            <a:endParaRPr kumimoji="0" lang="en-US" altLang="en-US" sz="1200" b="0">
              <a:solidFill>
                <a:schemeClr val="tx1"/>
              </a:solidFill>
            </a:endParaRPr>
          </a:p>
        </p:txBody>
      </p:sp>
      <p:sp>
        <p:nvSpPr>
          <p:cNvPr id="49155" name="Rectangle 13"/>
          <p:cNvSpPr>
            <a:spLocks noGrp="1" noChangeArrowheads="1"/>
          </p:cNvSpPr>
          <p:nvPr>
            <p:ph type="sldNum" sz="quarter" idx="4294967295"/>
          </p:nvPr>
        </p:nvSpPr>
        <p:spPr bwMode="auto">
          <a:xfrm>
            <a:off x="3886200" y="8831263"/>
            <a:ext cx="2971800" cy="465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nchor="b"/>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8A844238-6545-42D6-A41F-03997815E881}" type="slidenum">
              <a:rPr kumimoji="0" lang="en-US" altLang="en-US" sz="1200" b="0">
                <a:solidFill>
                  <a:schemeClr val="tx1"/>
                </a:solidFill>
              </a:rPr>
              <a:pPr algn="r"/>
              <a:t>38</a:t>
            </a:fld>
            <a:endParaRPr kumimoji="0" lang="en-US" altLang="en-US" sz="1200" b="0">
              <a:solidFill>
                <a:schemeClr val="tx1"/>
              </a:solidFill>
            </a:endParaRPr>
          </a:p>
        </p:txBody>
      </p:sp>
      <p:sp>
        <p:nvSpPr>
          <p:cNvPr id="49156" name="Rectangle 2"/>
          <p:cNvSpPr>
            <a:spLocks noGrp="1" noRot="1" noChangeAspect="1" noChangeArrowheads="1" noTextEdit="1"/>
          </p:cNvSpPr>
          <p:nvPr>
            <p:ph type="sldImg"/>
          </p:nvPr>
        </p:nvSpPr>
        <p:spPr>
          <a:xfrm>
            <a:off x="1114425" y="703263"/>
            <a:ext cx="4629150" cy="3473450"/>
          </a:xfrm>
          <a:ln/>
        </p:spPr>
      </p:sp>
      <p:sp>
        <p:nvSpPr>
          <p:cNvPr id="49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1"/>
          <p:cNvSpPr>
            <a:spLocks noGrp="1" noChangeArrowheads="1"/>
          </p:cNvSpPr>
          <p:nvPr>
            <p:ph type="dt" sz="quarter" idx="4294967295"/>
          </p:nvPr>
        </p:nvSpPr>
        <p:spPr bwMode="auto">
          <a:xfrm>
            <a:off x="3886200" y="0"/>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307A5F5F-0E4C-42C9-9462-F349D04A0315}" type="datetime1">
              <a:rPr kumimoji="0" lang="en-US" altLang="en-US" sz="1200" b="0">
                <a:solidFill>
                  <a:schemeClr val="tx1"/>
                </a:solidFill>
              </a:rPr>
              <a:pPr algn="r"/>
              <a:t>5/12/2014</a:t>
            </a:fld>
            <a:endParaRPr kumimoji="0" lang="en-US" altLang="en-US" sz="1200" b="0">
              <a:solidFill>
                <a:schemeClr val="tx1"/>
              </a:solidFill>
            </a:endParaRPr>
          </a:p>
        </p:txBody>
      </p:sp>
      <p:sp>
        <p:nvSpPr>
          <p:cNvPr id="50179" name="Rectangle 13"/>
          <p:cNvSpPr>
            <a:spLocks noGrp="1" noChangeArrowheads="1"/>
          </p:cNvSpPr>
          <p:nvPr>
            <p:ph type="sldNum" sz="quarter" idx="4294967295"/>
          </p:nvPr>
        </p:nvSpPr>
        <p:spPr bwMode="auto">
          <a:xfrm>
            <a:off x="3886200" y="8831263"/>
            <a:ext cx="2971800" cy="465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nchor="b"/>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13B25057-81B9-4DA5-8543-EBCB893F5318}" type="slidenum">
              <a:rPr kumimoji="0" lang="en-US" altLang="en-US" sz="1200" b="0">
                <a:solidFill>
                  <a:schemeClr val="tx1"/>
                </a:solidFill>
              </a:rPr>
              <a:pPr algn="r"/>
              <a:t>39</a:t>
            </a:fld>
            <a:endParaRPr kumimoji="0" lang="en-US" altLang="en-US" sz="1200" b="0">
              <a:solidFill>
                <a:schemeClr val="tx1"/>
              </a:solidFill>
            </a:endParaRPr>
          </a:p>
        </p:txBody>
      </p:sp>
      <p:sp>
        <p:nvSpPr>
          <p:cNvPr id="50180" name="Rectangle 2"/>
          <p:cNvSpPr>
            <a:spLocks noGrp="1" noRot="1" noChangeAspect="1" noChangeArrowheads="1" noTextEdit="1"/>
          </p:cNvSpPr>
          <p:nvPr>
            <p:ph type="sldImg"/>
          </p:nvPr>
        </p:nvSpPr>
        <p:spPr>
          <a:xfrm>
            <a:off x="1114425" y="703263"/>
            <a:ext cx="4629150" cy="3473450"/>
          </a:xfrm>
          <a:ln/>
        </p:spPr>
      </p:sp>
      <p:sp>
        <p:nvSpPr>
          <p:cNvPr id="50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p:cNvSpPr>
            <a:spLocks noGrp="1" noChangeArrowheads="1"/>
          </p:cNvSpPr>
          <p:nvPr>
            <p:ph type="dt" sz="quarter" idx="4294967295"/>
          </p:nvPr>
        </p:nvSpPr>
        <p:spPr bwMode="auto">
          <a:xfrm>
            <a:off x="3886200" y="0"/>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9141381C-3267-4D21-B1DD-1E32322963E4}" type="datetime1">
              <a:rPr kumimoji="0" lang="en-US" altLang="en-US" sz="1200" b="0">
                <a:solidFill>
                  <a:schemeClr val="tx1"/>
                </a:solidFill>
              </a:rPr>
              <a:pPr algn="r"/>
              <a:t>5/12/2014</a:t>
            </a:fld>
            <a:endParaRPr kumimoji="0" lang="en-US" altLang="en-US" sz="1200" b="0">
              <a:solidFill>
                <a:schemeClr val="tx1"/>
              </a:solidFill>
            </a:endParaRPr>
          </a:p>
        </p:txBody>
      </p:sp>
      <p:sp>
        <p:nvSpPr>
          <p:cNvPr id="51203" name="Rectangle 13"/>
          <p:cNvSpPr>
            <a:spLocks noGrp="1" noChangeArrowheads="1"/>
          </p:cNvSpPr>
          <p:nvPr>
            <p:ph type="sldNum" sz="quarter" idx="4294967295"/>
          </p:nvPr>
        </p:nvSpPr>
        <p:spPr bwMode="auto">
          <a:xfrm>
            <a:off x="3886200" y="8831263"/>
            <a:ext cx="2971800" cy="465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nchor="b"/>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EA7772A8-55AC-44CE-9C63-35ACC93A5D3E}" type="slidenum">
              <a:rPr kumimoji="0" lang="en-US" altLang="en-US" sz="1200" b="0">
                <a:solidFill>
                  <a:schemeClr val="tx1"/>
                </a:solidFill>
              </a:rPr>
              <a:pPr algn="r"/>
              <a:t>40</a:t>
            </a:fld>
            <a:endParaRPr kumimoji="0" lang="en-US" altLang="en-US" sz="1200" b="0">
              <a:solidFill>
                <a:schemeClr val="tx1"/>
              </a:solidFill>
            </a:endParaRPr>
          </a:p>
        </p:txBody>
      </p:sp>
      <p:sp>
        <p:nvSpPr>
          <p:cNvPr id="51204" name="Rectangle 2"/>
          <p:cNvSpPr>
            <a:spLocks noGrp="1" noRot="1" noChangeAspect="1" noChangeArrowheads="1" noTextEdit="1"/>
          </p:cNvSpPr>
          <p:nvPr>
            <p:ph type="sldImg"/>
          </p:nvPr>
        </p:nvSpPr>
        <p:spPr>
          <a:xfrm>
            <a:off x="1114425" y="703263"/>
            <a:ext cx="4629150" cy="3473450"/>
          </a:xfrm>
          <a:ln/>
        </p:spPr>
      </p:sp>
      <p:sp>
        <p:nvSpPr>
          <p:cNvPr id="51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1"/>
          <p:cNvSpPr>
            <a:spLocks noGrp="1" noChangeArrowheads="1"/>
          </p:cNvSpPr>
          <p:nvPr>
            <p:ph type="dt" sz="quarter" idx="4294967295"/>
          </p:nvPr>
        </p:nvSpPr>
        <p:spPr bwMode="auto">
          <a:xfrm>
            <a:off x="3886200" y="0"/>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EC10313D-3143-4B9B-98DE-832BD7E41DA9}" type="datetime1">
              <a:rPr kumimoji="0" lang="en-US" altLang="en-US" sz="1200" b="0">
                <a:solidFill>
                  <a:schemeClr val="tx1"/>
                </a:solidFill>
              </a:rPr>
              <a:pPr algn="r"/>
              <a:t>5/12/2014</a:t>
            </a:fld>
            <a:endParaRPr kumimoji="0" lang="en-US" altLang="en-US" sz="1200" b="0">
              <a:solidFill>
                <a:schemeClr val="tx1"/>
              </a:solidFill>
            </a:endParaRPr>
          </a:p>
        </p:txBody>
      </p:sp>
      <p:sp>
        <p:nvSpPr>
          <p:cNvPr id="52227" name="Rectangle 13"/>
          <p:cNvSpPr>
            <a:spLocks noGrp="1" noChangeArrowheads="1"/>
          </p:cNvSpPr>
          <p:nvPr>
            <p:ph type="sldNum" sz="quarter" idx="4294967295"/>
          </p:nvPr>
        </p:nvSpPr>
        <p:spPr bwMode="auto">
          <a:xfrm>
            <a:off x="3886200" y="8831263"/>
            <a:ext cx="2971800" cy="465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nchor="b"/>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3B4EAD4D-FEAD-4E8D-841C-3B92569897A4}" type="slidenum">
              <a:rPr kumimoji="0" lang="en-US" altLang="en-US" sz="1200" b="0">
                <a:solidFill>
                  <a:schemeClr val="tx1"/>
                </a:solidFill>
              </a:rPr>
              <a:pPr algn="r"/>
              <a:t>41</a:t>
            </a:fld>
            <a:endParaRPr kumimoji="0" lang="en-US" altLang="en-US" sz="1200" b="0">
              <a:solidFill>
                <a:schemeClr val="tx1"/>
              </a:solidFill>
            </a:endParaRPr>
          </a:p>
        </p:txBody>
      </p:sp>
      <p:sp>
        <p:nvSpPr>
          <p:cNvPr id="52228" name="Rectangle 2"/>
          <p:cNvSpPr>
            <a:spLocks noGrp="1" noRot="1" noChangeAspect="1" noChangeArrowheads="1" noTextEdit="1"/>
          </p:cNvSpPr>
          <p:nvPr>
            <p:ph type="sldImg"/>
          </p:nvPr>
        </p:nvSpPr>
        <p:spPr>
          <a:xfrm>
            <a:off x="1114425" y="703263"/>
            <a:ext cx="4629150" cy="3473450"/>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p:cNvSpPr>
            <a:spLocks noGrp="1" noChangeArrowheads="1"/>
          </p:cNvSpPr>
          <p:nvPr>
            <p:ph type="dt" sz="quarter" idx="4294967295"/>
          </p:nvPr>
        </p:nvSpPr>
        <p:spPr bwMode="auto">
          <a:xfrm>
            <a:off x="3886200" y="0"/>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5F1D03BF-65B7-4C11-AE8A-DB09B658B0FD}" type="datetime1">
              <a:rPr kumimoji="0" lang="en-US" altLang="en-US" sz="1200" b="0">
                <a:solidFill>
                  <a:schemeClr val="tx1"/>
                </a:solidFill>
              </a:rPr>
              <a:pPr algn="r"/>
              <a:t>5/12/2014</a:t>
            </a:fld>
            <a:endParaRPr kumimoji="0" lang="en-US" altLang="en-US" sz="1200" b="0">
              <a:solidFill>
                <a:schemeClr val="tx1"/>
              </a:solidFill>
            </a:endParaRPr>
          </a:p>
        </p:txBody>
      </p:sp>
      <p:sp>
        <p:nvSpPr>
          <p:cNvPr id="53251" name="Rectangle 13"/>
          <p:cNvSpPr>
            <a:spLocks noGrp="1" noChangeArrowheads="1"/>
          </p:cNvSpPr>
          <p:nvPr>
            <p:ph type="sldNum" sz="quarter" idx="4294967295"/>
          </p:nvPr>
        </p:nvSpPr>
        <p:spPr bwMode="auto">
          <a:xfrm>
            <a:off x="3886200" y="8831263"/>
            <a:ext cx="2971800" cy="465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nchor="b"/>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r"/>
            <a:fld id="{ED14A91B-145E-4E0B-8E7D-DC05405833E5}" type="slidenum">
              <a:rPr kumimoji="0" lang="en-US" altLang="en-US" sz="1200" b="0">
                <a:solidFill>
                  <a:schemeClr val="tx1"/>
                </a:solidFill>
              </a:rPr>
              <a:pPr algn="r"/>
              <a:t>42</a:t>
            </a:fld>
            <a:endParaRPr kumimoji="0" lang="en-US" altLang="en-US" sz="1200" b="0">
              <a:solidFill>
                <a:schemeClr val="tx1"/>
              </a:solidFill>
            </a:endParaRPr>
          </a:p>
        </p:txBody>
      </p:sp>
      <p:sp>
        <p:nvSpPr>
          <p:cNvPr id="53252" name="Rectangle 2"/>
          <p:cNvSpPr>
            <a:spLocks noGrp="1" noRot="1" noChangeAspect="1" noChangeArrowheads="1" noTextEdit="1"/>
          </p:cNvSpPr>
          <p:nvPr>
            <p:ph type="sldImg"/>
          </p:nvPr>
        </p:nvSpPr>
        <p:spPr>
          <a:xfrm>
            <a:off x="1114425" y="703263"/>
            <a:ext cx="4629150" cy="3473450"/>
          </a:xfrm>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ct val="20000"/>
              </a:spcBef>
              <a:buClr>
                <a:schemeClr val="tx1"/>
              </a:buClr>
              <a:buFontTx/>
              <a:buChar char="•"/>
            </a:pPr>
            <a:r>
              <a:rPr lang="en-US" altLang="en-US" sz="1200" b="0" dirty="0" smtClean="0">
                <a:cs typeface="Times New Roman" pitchFamily="18" charset="0"/>
              </a:rPr>
              <a:t>During the 1960s &amp; 70s, budget deficits were generally small except during recessions. </a:t>
            </a:r>
          </a:p>
          <a:p>
            <a:pPr>
              <a:lnSpc>
                <a:spcPct val="90000"/>
              </a:lnSpc>
              <a:spcBef>
                <a:spcPct val="20000"/>
              </a:spcBef>
              <a:buClr>
                <a:schemeClr val="tx1"/>
              </a:buClr>
              <a:buFontTx/>
              <a:buChar char="•"/>
            </a:pPr>
            <a:r>
              <a:rPr lang="en-US" altLang="en-US" sz="1200" b="0" dirty="0" smtClean="0">
                <a:cs typeface="Times New Roman" pitchFamily="18" charset="0"/>
              </a:rPr>
              <a:t>Budget deficits generally increased during recessions and shrank during expansions, primarily as the result of automatic stabilizers rather than discretionary policy changes. </a:t>
            </a:r>
          </a:p>
          <a:p>
            <a:pPr>
              <a:lnSpc>
                <a:spcPct val="90000"/>
              </a:lnSpc>
              <a:spcBef>
                <a:spcPct val="20000"/>
              </a:spcBef>
              <a:buClr>
                <a:schemeClr val="tx1"/>
              </a:buClr>
              <a:buFontTx/>
              <a:buChar char="•"/>
            </a:pPr>
            <a:r>
              <a:rPr lang="en-US" altLang="en-US" sz="1200" b="0" dirty="0" smtClean="0">
                <a:cs typeface="Times New Roman" pitchFamily="18" charset="0"/>
              </a:rPr>
              <a:t>Reductions in income tax rates and sharp increases in defense expenditures led to large deficits during the 1980s. </a:t>
            </a:r>
          </a:p>
          <a:p>
            <a:pPr>
              <a:lnSpc>
                <a:spcPct val="90000"/>
              </a:lnSpc>
              <a:spcBef>
                <a:spcPct val="20000"/>
              </a:spcBef>
              <a:buClr>
                <a:schemeClr val="tx1"/>
              </a:buClr>
              <a:buFontTx/>
              <a:buChar char="•"/>
            </a:pPr>
            <a:r>
              <a:rPr lang="en-US" altLang="en-US" sz="1200" b="0" dirty="0" smtClean="0"/>
              <a:t>While increases in defense spending expanded the deficit in the 1980s, the opposite was true during the 1990s.</a:t>
            </a:r>
          </a:p>
          <a:p>
            <a:pPr>
              <a:lnSpc>
                <a:spcPct val="90000"/>
              </a:lnSpc>
              <a:spcBef>
                <a:spcPct val="20000"/>
              </a:spcBef>
              <a:buClr>
                <a:schemeClr val="tx1"/>
              </a:buClr>
              <a:buFontTx/>
              <a:buChar char="•"/>
            </a:pPr>
            <a:r>
              <a:rPr lang="en-US" altLang="en-US" sz="1200" b="0" dirty="0" smtClean="0"/>
              <a:t>The deficit shrank during the 1990s and by the end of the decade federal budget surpluses were present.</a:t>
            </a:r>
          </a:p>
          <a:p>
            <a:pPr>
              <a:lnSpc>
                <a:spcPct val="90000"/>
              </a:lnSpc>
              <a:spcBef>
                <a:spcPct val="20000"/>
              </a:spcBef>
              <a:buClr>
                <a:schemeClr val="tx1"/>
              </a:buClr>
              <a:buFontTx/>
              <a:buChar char="•"/>
            </a:pPr>
            <a:r>
              <a:rPr lang="en-US" altLang="en-US" sz="1200" b="0" dirty="0" smtClean="0"/>
              <a:t>The combination of the 2001 recession and the economy’s sluggish recovery, the Bush Administration’s tax cut, and increases in defense spending quickly moved the budget from surplus to deficit at the beginning of the new century.</a:t>
            </a:r>
          </a:p>
          <a:p>
            <a:pPr>
              <a:lnSpc>
                <a:spcPct val="90000"/>
              </a:lnSpc>
              <a:spcBef>
                <a:spcPct val="20000"/>
              </a:spcBef>
              <a:buClr>
                <a:schemeClr val="tx1"/>
              </a:buClr>
              <a:buFontTx/>
              <a:buChar char="•"/>
            </a:pPr>
            <a:r>
              <a:rPr lang="en-US" altLang="en-US" sz="1200" b="0" dirty="0" smtClean="0"/>
              <a:t>In the final year of the Bush Administration, TARP bailouts and tax rebate checks pushed the deficit near $1 trillion </a:t>
            </a:r>
          </a:p>
          <a:p>
            <a:pPr>
              <a:lnSpc>
                <a:spcPct val="90000"/>
              </a:lnSpc>
              <a:spcBef>
                <a:spcPct val="20000"/>
              </a:spcBef>
              <a:buClr>
                <a:schemeClr val="tx1"/>
              </a:buClr>
              <a:buFontTx/>
              <a:buChar char="•"/>
            </a:pPr>
            <a:r>
              <a:rPr lang="en-US" altLang="en-US" sz="1200" b="0" dirty="0" smtClean="0"/>
              <a:t>The Obama administration announced ten years of trillion dollar annual deficits.</a:t>
            </a:r>
          </a:p>
          <a:p>
            <a:endParaRPr lang="en-US" dirty="0" smtClean="0"/>
          </a:p>
          <a:p>
            <a:endParaRPr lang="en-US" dirty="0"/>
          </a:p>
        </p:txBody>
      </p:sp>
    </p:spTree>
    <p:extLst>
      <p:ext uri="{BB962C8B-B14F-4D97-AF65-F5344CB8AC3E}">
        <p14:creationId xmlns:p14="http://schemas.microsoft.com/office/powerpoint/2010/main" val="22048100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ct val="20000"/>
              </a:spcBef>
              <a:buClr>
                <a:schemeClr val="tx1"/>
              </a:buClr>
              <a:buFontTx/>
              <a:buChar char="•"/>
            </a:pPr>
            <a:endParaRPr lang="en-US" altLang="en-US" sz="1200" b="0" dirty="0" smtClean="0"/>
          </a:p>
          <a:p>
            <a:endParaRPr lang="en-US" dirty="0"/>
          </a:p>
        </p:txBody>
      </p:sp>
    </p:spTree>
    <p:extLst>
      <p:ext uri="{BB962C8B-B14F-4D97-AF65-F5344CB8AC3E}">
        <p14:creationId xmlns:p14="http://schemas.microsoft.com/office/powerpoint/2010/main" val="1842203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ct val="20000"/>
              </a:spcBef>
              <a:buClr>
                <a:schemeClr val="tx1"/>
              </a:buClr>
              <a:buFontTx/>
              <a:buNone/>
            </a:pPr>
            <a:r>
              <a:rPr lang="en-US" sz="1200" dirty="0" smtClean="0">
                <a:solidFill>
                  <a:schemeClr val="tx1"/>
                </a:solidFill>
              </a:rPr>
              <a:t>Due to fiscal policy lag, past values of annual budget deficits should impact current economic growth. However, correlations between economic growth rates and quarterly lags of the growth rate of budget balances are essentially zero. A similar story plays out when correlations of economic growth rates and lags of the per capita budget balance are computed. The strongest correlation occurs when the per capita budget balance is lagged eight quarters. This relationship is shown in Figure 42 for the 1986 to 2005 period. The </a:t>
            </a:r>
            <a:r>
              <a:rPr lang="en-US" sz="1200" dirty="0" err="1" smtClean="0">
                <a:solidFill>
                  <a:schemeClr val="tx1"/>
                </a:solidFill>
              </a:rPr>
              <a:t>trendline</a:t>
            </a:r>
            <a:r>
              <a:rPr lang="en-US" sz="1200" dirty="0" smtClean="0">
                <a:solidFill>
                  <a:schemeClr val="tx1"/>
                </a:solidFill>
              </a:rPr>
              <a:t> in the figure implies that raising the budget deficit by $2000 per citizen leads to a modest 0.35-percentage-point increase in economic growth two years later. </a:t>
            </a:r>
            <a:endParaRPr lang="en-US" altLang="en-US" sz="1200" b="0" dirty="0" smtClean="0"/>
          </a:p>
          <a:p>
            <a:endParaRPr lang="en-US" dirty="0"/>
          </a:p>
        </p:txBody>
      </p:sp>
    </p:spTree>
    <p:extLst>
      <p:ext uri="{BB962C8B-B14F-4D97-AF65-F5344CB8AC3E}">
        <p14:creationId xmlns:p14="http://schemas.microsoft.com/office/powerpoint/2010/main" val="1842203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419100" y="5068888"/>
            <a:ext cx="7524750" cy="641350"/>
          </a:xfrm>
          <a:prstGeom prst="rect">
            <a:avLst/>
          </a:prstGeom>
          <a:noFill/>
          <a:ln w="9525">
            <a:noFill/>
            <a:miter lim="800000"/>
            <a:headEnd/>
            <a:tailEnd/>
          </a:ln>
        </p:spPr>
        <p:txBody>
          <a:bodyPr>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a:t>To Accompany “Economics:  Private and Public Choice 11th ed.”</a:t>
            </a:r>
          </a:p>
          <a:p>
            <a:r>
              <a:rPr kumimoji="0" lang="en-US" altLang="en-US" sz="1800" b="0"/>
              <a:t>        James Gwartney, Richard Stroup, Russell Sobel, &amp; David Macpherson</a:t>
            </a:r>
          </a:p>
        </p:txBody>
      </p:sp>
      <p:sp>
        <p:nvSpPr>
          <p:cNvPr id="4" name="Text Box 5"/>
          <p:cNvSpPr txBox="1">
            <a:spLocks noChangeArrowheads="1"/>
          </p:cNvSpPr>
          <p:nvPr/>
        </p:nvSpPr>
        <p:spPr bwMode="auto">
          <a:xfrm>
            <a:off x="419100" y="5730875"/>
            <a:ext cx="5835650" cy="641350"/>
          </a:xfrm>
          <a:prstGeom prst="rect">
            <a:avLst/>
          </a:prstGeom>
          <a:noFill/>
          <a:ln w="9525">
            <a:noFill/>
            <a:miter lim="800000"/>
            <a:headEnd/>
            <a:tailEnd/>
          </a:ln>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a:t>Slides authored and animated by:  </a:t>
            </a:r>
            <a:br>
              <a:rPr kumimoji="0" lang="en-US" altLang="en-US" sz="1800" b="0"/>
            </a:br>
            <a:r>
              <a:rPr kumimoji="0" lang="en-US" altLang="en-US" sz="1800" b="0"/>
              <a:t>        James Gwartney, David Macpherson, &amp; Charles Skipton</a:t>
            </a:r>
          </a:p>
        </p:txBody>
      </p:sp>
      <p:sp>
        <p:nvSpPr>
          <p:cNvPr id="5" name="Text Box 6"/>
          <p:cNvSpPr txBox="1">
            <a:spLocks noChangeArrowheads="1"/>
          </p:cNvSpPr>
          <p:nvPr/>
        </p:nvSpPr>
        <p:spPr bwMode="auto">
          <a:xfrm>
            <a:off x="1300163" y="3668713"/>
            <a:ext cx="2076450" cy="366712"/>
          </a:xfrm>
          <a:prstGeom prst="rect">
            <a:avLst/>
          </a:prstGeom>
          <a:noFill/>
          <a:ln w="9525">
            <a:noFill/>
            <a:miter lim="800000"/>
            <a:headEnd/>
            <a:tailEnd/>
          </a:ln>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t>Full Length</a:t>
            </a:r>
            <a:r>
              <a:rPr kumimoji="0" lang="en-US" altLang="en-US" sz="1800" b="0"/>
              <a:t> Text </a:t>
            </a:r>
            <a:r>
              <a:rPr kumimoji="0" lang="en-US" altLang="en-US" sz="1800" b="0">
                <a:cs typeface="Times New Roman" pitchFamily="18" charset="0"/>
              </a:rPr>
              <a:t>—</a:t>
            </a:r>
            <a:r>
              <a:rPr kumimoji="0" lang="en-US" altLang="en-US" sz="1800" b="0"/>
              <a:t> </a:t>
            </a:r>
          </a:p>
        </p:txBody>
      </p:sp>
      <p:sp>
        <p:nvSpPr>
          <p:cNvPr id="6" name="Text Box 8"/>
          <p:cNvSpPr txBox="1">
            <a:spLocks noChangeArrowheads="1"/>
          </p:cNvSpPr>
          <p:nvPr/>
        </p:nvSpPr>
        <p:spPr bwMode="auto">
          <a:xfrm>
            <a:off x="4602163" y="3667125"/>
            <a:ext cx="615950" cy="366713"/>
          </a:xfrm>
          <a:prstGeom prst="rect">
            <a:avLst/>
          </a:prstGeom>
          <a:noFill/>
          <a:ln w="9525">
            <a:noFill/>
            <a:miter lim="800000"/>
            <a:headEnd/>
            <a:tailEnd/>
          </a:ln>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a:t>Part:</a:t>
            </a:r>
          </a:p>
        </p:txBody>
      </p:sp>
      <p:sp>
        <p:nvSpPr>
          <p:cNvPr id="7" name="Text Box 10"/>
          <p:cNvSpPr txBox="1">
            <a:spLocks noChangeArrowheads="1"/>
          </p:cNvSpPr>
          <p:nvPr/>
        </p:nvSpPr>
        <p:spPr bwMode="auto">
          <a:xfrm>
            <a:off x="6275388" y="3667125"/>
            <a:ext cx="971550" cy="366713"/>
          </a:xfrm>
          <a:prstGeom prst="rect">
            <a:avLst/>
          </a:prstGeom>
          <a:noFill/>
          <a:ln w="9525">
            <a:noFill/>
            <a:miter lim="800000"/>
            <a:headEnd/>
            <a:tailEnd/>
          </a:ln>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a:t>Chapter:</a:t>
            </a:r>
          </a:p>
        </p:txBody>
      </p:sp>
      <p:sp>
        <p:nvSpPr>
          <p:cNvPr id="8" name="Text Box 14"/>
          <p:cNvSpPr txBox="1">
            <a:spLocks noChangeArrowheads="1"/>
          </p:cNvSpPr>
          <p:nvPr/>
        </p:nvSpPr>
        <p:spPr bwMode="auto">
          <a:xfrm>
            <a:off x="1295400" y="4095750"/>
            <a:ext cx="2057400" cy="366713"/>
          </a:xfrm>
          <a:prstGeom prst="rect">
            <a:avLst/>
          </a:prstGeom>
          <a:noFill/>
          <a:ln w="9525">
            <a:noFill/>
            <a:miter lim="800000"/>
            <a:headEnd/>
            <a:tailEnd/>
          </a:ln>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t>Macro Only</a:t>
            </a:r>
            <a:r>
              <a:rPr kumimoji="0" lang="en-US" altLang="en-US" sz="1800" b="0"/>
              <a:t> Text </a:t>
            </a:r>
            <a:r>
              <a:rPr kumimoji="0" lang="en-US" altLang="en-US" sz="1800" b="0">
                <a:cs typeface="Times New Roman" pitchFamily="18" charset="0"/>
              </a:rPr>
              <a:t>—</a:t>
            </a:r>
          </a:p>
        </p:txBody>
      </p:sp>
      <p:sp>
        <p:nvSpPr>
          <p:cNvPr id="9" name="Text Box 15"/>
          <p:cNvSpPr txBox="1">
            <a:spLocks noChangeArrowheads="1"/>
          </p:cNvSpPr>
          <p:nvPr/>
        </p:nvSpPr>
        <p:spPr bwMode="auto">
          <a:xfrm>
            <a:off x="4594225" y="4095750"/>
            <a:ext cx="615950" cy="366713"/>
          </a:xfrm>
          <a:prstGeom prst="rect">
            <a:avLst/>
          </a:prstGeom>
          <a:noFill/>
          <a:ln w="9525">
            <a:noFill/>
            <a:miter lim="800000"/>
            <a:headEnd/>
            <a:tailEnd/>
          </a:ln>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a:t>Part:</a:t>
            </a:r>
          </a:p>
        </p:txBody>
      </p:sp>
      <p:sp>
        <p:nvSpPr>
          <p:cNvPr id="10" name="Text Box 16"/>
          <p:cNvSpPr txBox="1">
            <a:spLocks noChangeArrowheads="1"/>
          </p:cNvSpPr>
          <p:nvPr/>
        </p:nvSpPr>
        <p:spPr bwMode="auto">
          <a:xfrm>
            <a:off x="6267450" y="4095750"/>
            <a:ext cx="971550" cy="366713"/>
          </a:xfrm>
          <a:prstGeom prst="rect">
            <a:avLst/>
          </a:prstGeom>
          <a:noFill/>
          <a:ln w="9525">
            <a:noFill/>
            <a:miter lim="800000"/>
            <a:headEnd/>
            <a:tailEnd/>
          </a:ln>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a:t>Chapter:</a:t>
            </a:r>
          </a:p>
        </p:txBody>
      </p:sp>
      <p:sp>
        <p:nvSpPr>
          <p:cNvPr id="799746" name="Rectangle 2"/>
          <p:cNvSpPr>
            <a:spLocks noGrp="1" noChangeArrowheads="1"/>
          </p:cNvSpPr>
          <p:nvPr>
            <p:ph type="ctrTitle" sz="quarter"/>
          </p:nvPr>
        </p:nvSpPr>
        <p:spPr>
          <a:xfrm>
            <a:off x="1479550" y="369888"/>
            <a:ext cx="6248400" cy="352425"/>
          </a:xfrm>
        </p:spPr>
        <p:txBody>
          <a:bodyPr anchor="b"/>
          <a:lstStyle>
            <a:lvl1pPr>
              <a:defRPr sz="2800">
                <a:solidFill>
                  <a:schemeClr val="tx1"/>
                </a:solidFill>
              </a:defRPr>
            </a:lvl1pPr>
          </a:lstStyle>
          <a:p>
            <a:r>
              <a:rPr lang="en-US"/>
              <a:t>Click to edit Master title style</a:t>
            </a:r>
          </a:p>
        </p:txBody>
      </p:sp>
    </p:spTree>
    <p:extLst>
      <p:ext uri="{BB962C8B-B14F-4D97-AF65-F5344CB8AC3E}">
        <p14:creationId xmlns:p14="http://schemas.microsoft.com/office/powerpoint/2010/main" val="352415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9765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76692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2625" y="1676400"/>
            <a:ext cx="3722688" cy="4592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7713" y="1676400"/>
            <a:ext cx="3722687" cy="4592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5012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478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3697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794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6291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9442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13935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304800"/>
            <a:ext cx="1905000" cy="59642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2625" y="304800"/>
            <a:ext cx="5565775" cy="59642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64132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09613" y="76200"/>
            <a:ext cx="7596187" cy="5334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85763" y="815975"/>
            <a:ext cx="4089400" cy="2806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7563" y="815975"/>
            <a:ext cx="4090987" cy="2806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85763" y="3775075"/>
            <a:ext cx="4089400" cy="2808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27563" y="3775075"/>
            <a:ext cx="4090987" cy="2808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2664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038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143000"/>
            <a:ext cx="4038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1313910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709613" y="76200"/>
            <a:ext cx="759618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5363" name="Rectangle 3"/>
          <p:cNvSpPr>
            <a:spLocks noGrp="1" noChangeArrowheads="1"/>
          </p:cNvSpPr>
          <p:nvPr>
            <p:ph type="body" idx="1"/>
          </p:nvPr>
        </p:nvSpPr>
        <p:spPr bwMode="auto">
          <a:xfrm>
            <a:off x="385763" y="815975"/>
            <a:ext cx="8332787" cy="576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76"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7" r:id="rId13"/>
  </p:sldLayoutIdLst>
  <p:timing>
    <p:tnLst>
      <p:par>
        <p:cTn id="1" dur="indefinite" restart="never" nodeType="tmRoot"/>
      </p:par>
    </p:tnLst>
  </p:timing>
  <p:txStyles>
    <p:titleStyle>
      <a:lvl1pPr algn="ctr" rtl="0" eaLnBrk="0" fontAlgn="base" hangingPunct="0">
        <a:lnSpc>
          <a:spcPct val="70000"/>
        </a:lnSpc>
        <a:spcBef>
          <a:spcPct val="0"/>
        </a:spcBef>
        <a:spcAft>
          <a:spcPct val="0"/>
        </a:spcAft>
        <a:defRPr kumimoji="1" sz="2600" b="1">
          <a:solidFill>
            <a:schemeClr val="bg2"/>
          </a:solidFill>
          <a:latin typeface="+mj-lt"/>
          <a:ea typeface="+mj-ea"/>
          <a:cs typeface="+mj-cs"/>
        </a:defRPr>
      </a:lvl1pPr>
      <a:lvl2pPr algn="ctr" rtl="0" eaLnBrk="0" fontAlgn="base" hangingPunct="0">
        <a:lnSpc>
          <a:spcPct val="70000"/>
        </a:lnSpc>
        <a:spcBef>
          <a:spcPct val="0"/>
        </a:spcBef>
        <a:spcAft>
          <a:spcPct val="0"/>
        </a:spcAft>
        <a:defRPr kumimoji="1" sz="2600" b="1">
          <a:solidFill>
            <a:schemeClr val="bg2"/>
          </a:solidFill>
          <a:latin typeface="Times New Roman" pitchFamily="18" charset="0"/>
        </a:defRPr>
      </a:lvl2pPr>
      <a:lvl3pPr algn="ctr" rtl="0" eaLnBrk="0" fontAlgn="base" hangingPunct="0">
        <a:lnSpc>
          <a:spcPct val="70000"/>
        </a:lnSpc>
        <a:spcBef>
          <a:spcPct val="0"/>
        </a:spcBef>
        <a:spcAft>
          <a:spcPct val="0"/>
        </a:spcAft>
        <a:defRPr kumimoji="1" sz="2600" b="1">
          <a:solidFill>
            <a:schemeClr val="bg2"/>
          </a:solidFill>
          <a:latin typeface="Times New Roman" pitchFamily="18" charset="0"/>
        </a:defRPr>
      </a:lvl3pPr>
      <a:lvl4pPr algn="ctr" rtl="0" eaLnBrk="0" fontAlgn="base" hangingPunct="0">
        <a:lnSpc>
          <a:spcPct val="70000"/>
        </a:lnSpc>
        <a:spcBef>
          <a:spcPct val="0"/>
        </a:spcBef>
        <a:spcAft>
          <a:spcPct val="0"/>
        </a:spcAft>
        <a:defRPr kumimoji="1" sz="2600" b="1">
          <a:solidFill>
            <a:schemeClr val="bg2"/>
          </a:solidFill>
          <a:latin typeface="Times New Roman" pitchFamily="18" charset="0"/>
        </a:defRPr>
      </a:lvl4pPr>
      <a:lvl5pPr algn="ctr" rtl="0" eaLnBrk="0" fontAlgn="base" hangingPunct="0">
        <a:lnSpc>
          <a:spcPct val="70000"/>
        </a:lnSpc>
        <a:spcBef>
          <a:spcPct val="0"/>
        </a:spcBef>
        <a:spcAft>
          <a:spcPct val="0"/>
        </a:spcAft>
        <a:defRPr kumimoji="1" sz="2600" b="1">
          <a:solidFill>
            <a:schemeClr val="bg2"/>
          </a:solidFill>
          <a:latin typeface="Times New Roman" pitchFamily="18" charset="0"/>
        </a:defRPr>
      </a:lvl5pPr>
      <a:lvl6pPr marL="457200" algn="ctr" rtl="0" eaLnBrk="0" fontAlgn="base" hangingPunct="0">
        <a:lnSpc>
          <a:spcPct val="70000"/>
        </a:lnSpc>
        <a:spcBef>
          <a:spcPct val="0"/>
        </a:spcBef>
        <a:spcAft>
          <a:spcPct val="0"/>
        </a:spcAft>
        <a:defRPr kumimoji="1" sz="3200" b="1">
          <a:solidFill>
            <a:schemeClr val="bg2"/>
          </a:solidFill>
          <a:latin typeface="Times New Roman" pitchFamily="18" charset="0"/>
        </a:defRPr>
      </a:lvl6pPr>
      <a:lvl7pPr marL="914400" algn="ctr" rtl="0" eaLnBrk="0" fontAlgn="base" hangingPunct="0">
        <a:lnSpc>
          <a:spcPct val="70000"/>
        </a:lnSpc>
        <a:spcBef>
          <a:spcPct val="0"/>
        </a:spcBef>
        <a:spcAft>
          <a:spcPct val="0"/>
        </a:spcAft>
        <a:defRPr kumimoji="1" sz="3200" b="1">
          <a:solidFill>
            <a:schemeClr val="bg2"/>
          </a:solidFill>
          <a:latin typeface="Times New Roman" pitchFamily="18" charset="0"/>
        </a:defRPr>
      </a:lvl7pPr>
      <a:lvl8pPr marL="1371600" algn="ctr" rtl="0" eaLnBrk="0" fontAlgn="base" hangingPunct="0">
        <a:lnSpc>
          <a:spcPct val="70000"/>
        </a:lnSpc>
        <a:spcBef>
          <a:spcPct val="0"/>
        </a:spcBef>
        <a:spcAft>
          <a:spcPct val="0"/>
        </a:spcAft>
        <a:defRPr kumimoji="1" sz="3200" b="1">
          <a:solidFill>
            <a:schemeClr val="bg2"/>
          </a:solidFill>
          <a:latin typeface="Times New Roman" pitchFamily="18" charset="0"/>
        </a:defRPr>
      </a:lvl8pPr>
      <a:lvl9pPr marL="1828800" algn="ctr" rtl="0" eaLnBrk="0" fontAlgn="base" hangingPunct="0">
        <a:lnSpc>
          <a:spcPct val="70000"/>
        </a:lnSpc>
        <a:spcBef>
          <a:spcPct val="0"/>
        </a:spcBef>
        <a:spcAft>
          <a:spcPct val="0"/>
        </a:spcAft>
        <a:defRPr kumimoji="1" sz="3200" b="1">
          <a:solidFill>
            <a:schemeClr val="bg2"/>
          </a:solidFill>
          <a:latin typeface="Times New Roman" pitchFamily="18" charset="0"/>
        </a:defRPr>
      </a:lvl9pPr>
    </p:titleStyle>
    <p:bodyStyle>
      <a:lvl1pPr marL="342900" indent="-342900" algn="l" rtl="0" eaLnBrk="0" fontAlgn="base" hangingPunct="0">
        <a:spcBef>
          <a:spcPct val="20000"/>
        </a:spcBef>
        <a:spcAft>
          <a:spcPct val="0"/>
        </a:spcAft>
        <a:buClr>
          <a:schemeClr val="tx1"/>
        </a:buClr>
        <a:buChar char="•"/>
        <a:defRPr kumimoji="1">
          <a:solidFill>
            <a:schemeClr val="bg2"/>
          </a:solidFill>
          <a:latin typeface="+mn-lt"/>
          <a:ea typeface="+mn-ea"/>
          <a:cs typeface="+mn-cs"/>
        </a:defRPr>
      </a:lvl1pPr>
      <a:lvl2pPr marL="742950" indent="-285750" algn="l" rtl="0" eaLnBrk="0" fontAlgn="base" hangingPunct="0">
        <a:spcBef>
          <a:spcPct val="20000"/>
        </a:spcBef>
        <a:spcAft>
          <a:spcPct val="0"/>
        </a:spcAft>
        <a:buClr>
          <a:schemeClr val="tx1"/>
        </a:buClr>
        <a:buChar char="•"/>
        <a:defRPr kumimoji="1">
          <a:solidFill>
            <a:schemeClr val="bg2"/>
          </a:solidFill>
          <a:latin typeface="+mn-lt"/>
        </a:defRPr>
      </a:lvl2pPr>
      <a:lvl3pPr marL="1143000" indent="-228600" algn="l" rtl="0" eaLnBrk="0" fontAlgn="base" hangingPunct="0">
        <a:spcBef>
          <a:spcPct val="20000"/>
        </a:spcBef>
        <a:spcAft>
          <a:spcPct val="0"/>
        </a:spcAft>
        <a:buClr>
          <a:schemeClr val="tx1"/>
        </a:buClr>
        <a:buChar char="•"/>
        <a:defRPr kumimoji="1">
          <a:solidFill>
            <a:schemeClr val="bg2"/>
          </a:solidFill>
          <a:latin typeface="+mn-lt"/>
        </a:defRPr>
      </a:lvl3pPr>
      <a:lvl4pPr marL="1600200" indent="-228600" algn="l" rtl="0" eaLnBrk="0" fontAlgn="base" hangingPunct="0">
        <a:spcBef>
          <a:spcPct val="20000"/>
        </a:spcBef>
        <a:spcAft>
          <a:spcPct val="0"/>
        </a:spcAft>
        <a:buClr>
          <a:schemeClr val="tx1"/>
        </a:buClr>
        <a:buChar char="•"/>
        <a:defRPr kumimoji="1">
          <a:solidFill>
            <a:schemeClr val="bg2"/>
          </a:solidFill>
          <a:latin typeface="+mn-lt"/>
        </a:defRPr>
      </a:lvl4pPr>
      <a:lvl5pPr marL="2057400" indent="-228600" algn="l" rtl="0" eaLnBrk="0" fontAlgn="base" hangingPunct="0">
        <a:spcBef>
          <a:spcPct val="20000"/>
        </a:spcBef>
        <a:spcAft>
          <a:spcPct val="0"/>
        </a:spcAft>
        <a:buClr>
          <a:schemeClr val="tx1"/>
        </a:buClr>
        <a:buChar char="•"/>
        <a:defRPr kumimoji="1">
          <a:solidFill>
            <a:schemeClr val="bg2"/>
          </a:solidFill>
          <a:latin typeface="+mn-lt"/>
        </a:defRPr>
      </a:lvl5pPr>
      <a:lvl6pPr marL="2514600" indent="-228600" algn="l" rtl="0" eaLnBrk="0" fontAlgn="base" hangingPunct="0">
        <a:spcBef>
          <a:spcPct val="20000"/>
        </a:spcBef>
        <a:spcAft>
          <a:spcPct val="0"/>
        </a:spcAft>
        <a:buClr>
          <a:schemeClr val="tx1"/>
        </a:buClr>
        <a:buChar char="•"/>
        <a:defRPr kumimoji="1" sz="2400">
          <a:solidFill>
            <a:schemeClr val="bg2"/>
          </a:solidFill>
          <a:latin typeface="+mn-lt"/>
        </a:defRPr>
      </a:lvl6pPr>
      <a:lvl7pPr marL="2971800" indent="-228600" algn="l" rtl="0" eaLnBrk="0" fontAlgn="base" hangingPunct="0">
        <a:spcBef>
          <a:spcPct val="20000"/>
        </a:spcBef>
        <a:spcAft>
          <a:spcPct val="0"/>
        </a:spcAft>
        <a:buClr>
          <a:schemeClr val="tx1"/>
        </a:buClr>
        <a:buChar char="•"/>
        <a:defRPr kumimoji="1" sz="2400">
          <a:solidFill>
            <a:schemeClr val="bg2"/>
          </a:solidFill>
          <a:latin typeface="+mn-lt"/>
        </a:defRPr>
      </a:lvl7pPr>
      <a:lvl8pPr marL="3429000" indent="-228600" algn="l" rtl="0" eaLnBrk="0" fontAlgn="base" hangingPunct="0">
        <a:spcBef>
          <a:spcPct val="20000"/>
        </a:spcBef>
        <a:spcAft>
          <a:spcPct val="0"/>
        </a:spcAft>
        <a:buClr>
          <a:schemeClr val="tx1"/>
        </a:buClr>
        <a:buChar char="•"/>
        <a:defRPr kumimoji="1" sz="2400">
          <a:solidFill>
            <a:schemeClr val="bg2"/>
          </a:solidFill>
          <a:latin typeface="+mn-lt"/>
        </a:defRPr>
      </a:lvl8pPr>
      <a:lvl9pPr marL="3886200" indent="-228600" algn="l" rtl="0" eaLnBrk="0" fontAlgn="base" hangingPunct="0">
        <a:spcBef>
          <a:spcPct val="20000"/>
        </a:spcBef>
        <a:spcAft>
          <a:spcPct val="0"/>
        </a:spcAft>
        <a:buClr>
          <a:schemeClr val="tx1"/>
        </a:buClr>
        <a:buChar char="•"/>
        <a:defRPr kumimoji="1" sz="24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1.w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0.w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9.w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2.w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9.w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9.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2.wmf"/><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image" Target="../media/image9.wmf"/><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1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9.wmf"/><Relationship Id="rId4" Type="http://schemas.openxmlformats.org/officeDocument/2006/relationships/oleObject" Target="../embeddings/oleObject1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2.wmf"/><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oleObject" Target="../embeddings/oleObject15.bin"/><Relationship Id="rId5" Type="http://schemas.openxmlformats.org/officeDocument/2006/relationships/image" Target="../media/image9.wmf"/><Relationship Id="rId4" Type="http://schemas.openxmlformats.org/officeDocument/2006/relationships/oleObject" Target="../embeddings/oleObject14.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vmlDrawing" Target="../drawings/vmlDrawing12.vml"/><Relationship Id="rId5" Type="http://schemas.openxmlformats.org/officeDocument/2006/relationships/image" Target="../media/image9.wmf"/><Relationship Id="rId4" Type="http://schemas.openxmlformats.org/officeDocument/2006/relationships/oleObject" Target="../embeddings/oleObject1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13.vml"/><Relationship Id="rId5" Type="http://schemas.openxmlformats.org/officeDocument/2006/relationships/image" Target="../media/image9.wmf"/><Relationship Id="rId4" Type="http://schemas.openxmlformats.org/officeDocument/2006/relationships/oleObject" Target="../embeddings/oleObject1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vmlDrawing" Target="../drawings/vmlDrawing14.vml"/><Relationship Id="rId5" Type="http://schemas.openxmlformats.org/officeDocument/2006/relationships/image" Target="../media/image9.wmf"/><Relationship Id="rId4" Type="http://schemas.openxmlformats.org/officeDocument/2006/relationships/oleObject" Target="../embeddings/oleObject18.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15.vml"/><Relationship Id="rId5" Type="http://schemas.openxmlformats.org/officeDocument/2006/relationships/image" Target="../media/image9.wmf"/><Relationship Id="rId4" Type="http://schemas.openxmlformats.org/officeDocument/2006/relationships/oleObject" Target="../embeddings/oleObject19.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2.wmf"/><Relationship Id="rId2" Type="http://schemas.openxmlformats.org/officeDocument/2006/relationships/slideLayout" Target="../slideLayouts/slideLayout13.xml"/><Relationship Id="rId1" Type="http://schemas.openxmlformats.org/officeDocument/2006/relationships/vmlDrawing" Target="../drawings/vmlDrawing16.vml"/><Relationship Id="rId6" Type="http://schemas.openxmlformats.org/officeDocument/2006/relationships/oleObject" Target="../embeddings/oleObject21.bin"/><Relationship Id="rId5" Type="http://schemas.openxmlformats.org/officeDocument/2006/relationships/image" Target="../media/image9.wmf"/><Relationship Id="rId4" Type="http://schemas.openxmlformats.org/officeDocument/2006/relationships/oleObject" Target="../embeddings/oleObject20.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12.wmf"/><Relationship Id="rId2" Type="http://schemas.openxmlformats.org/officeDocument/2006/relationships/slideLayout" Target="../slideLayouts/slideLayout13.xml"/><Relationship Id="rId1" Type="http://schemas.openxmlformats.org/officeDocument/2006/relationships/vmlDrawing" Target="../drawings/vmlDrawing17.vml"/><Relationship Id="rId6" Type="http://schemas.openxmlformats.org/officeDocument/2006/relationships/oleObject" Target="../embeddings/oleObject23.bin"/><Relationship Id="rId5" Type="http://schemas.openxmlformats.org/officeDocument/2006/relationships/image" Target="../media/image9.wmf"/><Relationship Id="rId4" Type="http://schemas.openxmlformats.org/officeDocument/2006/relationships/oleObject" Target="../embeddings/oleObject22.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13.w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oleObject" Target="../embeddings/oleObject25.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file:///C:\C:UserssnarrAppDataRoamingMicrosoftWordtaxfoundation.org"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17.wmf"/><Relationship Id="rId5" Type="http://schemas.openxmlformats.org/officeDocument/2006/relationships/oleObject" Target="../embeddings/oleObject27.bin"/><Relationship Id="rId4" Type="http://schemas.openxmlformats.org/officeDocument/2006/relationships/image" Target="../media/image13.wmf"/></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12.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image" Target="../media/image12.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image" Target="../media/image13.wmf"/></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13.w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037025"/>
            <a:ext cx="8115300" cy="5670783"/>
          </a:xfrm>
          <a:prstGeom prst="rect">
            <a:avLst/>
          </a:prstGeom>
        </p:spPr>
        <p:txBody>
          <a:bodyPr wrap="square">
            <a:spAutoFit/>
          </a:bodyPr>
          <a:lstStyle/>
          <a:p>
            <a:pPr>
              <a:spcBef>
                <a:spcPts val="0"/>
              </a:spcBef>
              <a:spcAft>
                <a:spcPts val="0"/>
              </a:spcAft>
            </a:pPr>
            <a:r>
              <a:rPr lang="en-US" sz="2000" b="0" dirty="0"/>
              <a:t>Fiscal policy was introduced </a:t>
            </a:r>
            <a:r>
              <a:rPr lang="en-US" sz="2000" b="0" dirty="0" smtClean="0"/>
              <a:t>earlier with the calculation of multipliers</a:t>
            </a:r>
            <a:r>
              <a:rPr lang="en-US" sz="2200" b="0" dirty="0" smtClean="0"/>
              <a:t>.</a:t>
            </a:r>
          </a:p>
          <a:p>
            <a:pPr marL="342900" indent="-342900">
              <a:spcBef>
                <a:spcPts val="0"/>
              </a:spcBef>
              <a:spcAft>
                <a:spcPts val="0"/>
              </a:spcAft>
              <a:buFont typeface="Arial" panose="020B0604020202020204" pitchFamily="34" charset="0"/>
              <a:buChar char="•"/>
            </a:pPr>
            <a:r>
              <a:rPr lang="en-US" sz="2000" b="0" dirty="0" smtClean="0"/>
              <a:t>AE multipliers imply fiscal policy is effective</a:t>
            </a:r>
          </a:p>
          <a:p>
            <a:pPr marL="800100" lvl="1" indent="-342900">
              <a:spcBef>
                <a:spcPts val="0"/>
              </a:spcBef>
              <a:spcAft>
                <a:spcPts val="0"/>
              </a:spcAft>
              <a:buFont typeface="Courier New" panose="02070309020205020404" pitchFamily="49" charset="0"/>
              <a:buChar char="o"/>
            </a:pPr>
            <a:r>
              <a:rPr lang="en-US" sz="1800" b="0" dirty="0" smtClean="0"/>
              <a:t>because </a:t>
            </a:r>
            <a:r>
              <a:rPr lang="en-US" sz="1800" b="0" i="1" dirty="0" smtClean="0"/>
              <a:t>PL</a:t>
            </a:r>
            <a:r>
              <a:rPr lang="en-US" sz="1800" b="0" dirty="0" smtClean="0"/>
              <a:t> price is held constant along AE</a:t>
            </a:r>
          </a:p>
          <a:p>
            <a:pPr marL="800100" lvl="1" indent="-342900">
              <a:spcBef>
                <a:spcPts val="0"/>
              </a:spcBef>
              <a:spcAft>
                <a:spcPts val="0"/>
              </a:spcAft>
              <a:buFont typeface="Courier New" panose="02070309020205020404" pitchFamily="49" charset="0"/>
              <a:buChar char="o"/>
            </a:pPr>
            <a:r>
              <a:rPr lang="en-US" sz="1800" b="0" dirty="0" smtClean="0"/>
              <a:t>SRAS’s slope = 0</a:t>
            </a:r>
            <a:endParaRPr lang="en-US" sz="2000" b="0" dirty="0" smtClean="0"/>
          </a:p>
          <a:p>
            <a:pPr marL="342900" indent="-342900">
              <a:spcBef>
                <a:spcPts val="0"/>
              </a:spcBef>
              <a:spcAft>
                <a:spcPts val="0"/>
              </a:spcAft>
              <a:buFont typeface="Arial" panose="020B0604020202020204" pitchFamily="34" charset="0"/>
              <a:buChar char="•"/>
            </a:pPr>
            <a:r>
              <a:rPr lang="en-US" sz="2000" b="0" dirty="0" smtClean="0"/>
              <a:t>Aggregate </a:t>
            </a:r>
            <a:r>
              <a:rPr lang="en-US" sz="2000" b="0" dirty="0"/>
              <a:t>market model </a:t>
            </a:r>
            <a:r>
              <a:rPr lang="en-US" sz="2000" b="0" dirty="0" smtClean="0"/>
              <a:t>multipliers indicate it is ineffective </a:t>
            </a:r>
          </a:p>
          <a:p>
            <a:pPr marL="800100" lvl="1" indent="-342900">
              <a:spcBef>
                <a:spcPts val="0"/>
              </a:spcBef>
              <a:spcAft>
                <a:spcPts val="0"/>
              </a:spcAft>
              <a:buFont typeface="Courier New" panose="02070309020205020404" pitchFamily="49" charset="0"/>
              <a:buChar char="o"/>
            </a:pPr>
            <a:r>
              <a:rPr lang="en-US" sz="1800" b="0" dirty="0"/>
              <a:t>b</a:t>
            </a:r>
            <a:r>
              <a:rPr lang="en-US" sz="1800" b="0" dirty="0" smtClean="0"/>
              <a:t>ecause </a:t>
            </a:r>
            <a:r>
              <a:rPr lang="en-US" sz="1800" b="0" i="1" dirty="0" smtClean="0"/>
              <a:t>PL</a:t>
            </a:r>
            <a:r>
              <a:rPr lang="en-US" sz="1800" b="0" dirty="0" smtClean="0"/>
              <a:t> price is allowed to adjust up SRAS</a:t>
            </a:r>
          </a:p>
          <a:p>
            <a:pPr marL="800100" lvl="1" indent="-342900">
              <a:spcBef>
                <a:spcPts val="0"/>
              </a:spcBef>
              <a:spcAft>
                <a:spcPts val="0"/>
              </a:spcAft>
              <a:buFont typeface="Courier New" panose="02070309020205020404" pitchFamily="49" charset="0"/>
              <a:buChar char="o"/>
            </a:pPr>
            <a:r>
              <a:rPr lang="en-US" sz="1800" b="0" dirty="0" smtClean="0"/>
              <a:t>SRAS’s slope &gt; 0</a:t>
            </a:r>
          </a:p>
          <a:p>
            <a:pPr marL="1257300" lvl="2" indent="-342900">
              <a:spcBef>
                <a:spcPts val="0"/>
              </a:spcBef>
              <a:spcAft>
                <a:spcPts val="0"/>
              </a:spcAft>
              <a:buFont typeface="Wingdings" panose="05000000000000000000" pitchFamily="2" charset="2"/>
              <a:buChar char="§"/>
            </a:pPr>
            <a:r>
              <a:rPr lang="en-US" sz="1800" b="0" dirty="0" smtClean="0"/>
              <a:t>Multiplier decrease as SRAS’s slope increases </a:t>
            </a:r>
          </a:p>
          <a:p>
            <a:pPr marL="1257300" lvl="2" indent="-342900">
              <a:spcBef>
                <a:spcPts val="0"/>
              </a:spcBef>
              <a:spcAft>
                <a:spcPts val="0"/>
              </a:spcAft>
              <a:buFont typeface="Wingdings" panose="05000000000000000000" pitchFamily="2" charset="2"/>
              <a:buChar char="§"/>
            </a:pPr>
            <a:r>
              <a:rPr lang="en-US" sz="1800" b="0" dirty="0" smtClean="0"/>
              <a:t>Fiscal policy is increasingly less effective as SRAS’s slope rises</a:t>
            </a:r>
            <a:endParaRPr lang="en-US" sz="1800" b="0" dirty="0"/>
          </a:p>
          <a:p>
            <a:pPr>
              <a:spcBef>
                <a:spcPts val="0"/>
              </a:spcBef>
              <a:spcAft>
                <a:spcPts val="0"/>
              </a:spcAft>
            </a:pPr>
            <a:endParaRPr lang="en-US" sz="1050" b="0" dirty="0" smtClean="0"/>
          </a:p>
          <a:p>
            <a:pPr>
              <a:spcBef>
                <a:spcPts val="0"/>
              </a:spcBef>
              <a:spcAft>
                <a:spcPts val="0"/>
              </a:spcAft>
            </a:pPr>
            <a:r>
              <a:rPr lang="en-US" sz="2000" b="0" dirty="0" smtClean="0"/>
              <a:t>SRAS’s slope splits </a:t>
            </a:r>
            <a:r>
              <a:rPr lang="en-US" sz="2000" b="0" dirty="0"/>
              <a:t>macroeconomics </a:t>
            </a:r>
            <a:r>
              <a:rPr lang="en-US" sz="2000" b="0" dirty="0" smtClean="0"/>
              <a:t>in </a:t>
            </a:r>
            <a:r>
              <a:rPr lang="en-US" sz="2000" b="0" dirty="0"/>
              <a:t>two </a:t>
            </a:r>
            <a:endParaRPr lang="en-US" sz="2000" b="0" dirty="0" smtClean="0"/>
          </a:p>
          <a:p>
            <a:pPr marL="342900" indent="-342900">
              <a:spcBef>
                <a:spcPts val="0"/>
              </a:spcBef>
              <a:spcAft>
                <a:spcPts val="0"/>
              </a:spcAft>
              <a:buFont typeface="Arial" panose="020B0604020202020204" pitchFamily="34" charset="0"/>
              <a:buChar char="•"/>
            </a:pPr>
            <a:r>
              <a:rPr lang="en-US" sz="2000" b="0" dirty="0" smtClean="0"/>
              <a:t>The classical school</a:t>
            </a:r>
          </a:p>
          <a:p>
            <a:pPr marL="800100" lvl="1" indent="-342900">
              <a:spcBef>
                <a:spcPts val="0"/>
              </a:spcBef>
              <a:spcAft>
                <a:spcPts val="0"/>
              </a:spcAft>
              <a:buFont typeface="Courier New" panose="02070309020205020404" pitchFamily="49" charset="0"/>
              <a:buChar char="o"/>
            </a:pPr>
            <a:r>
              <a:rPr lang="en-US" sz="2000" b="0" dirty="0" smtClean="0"/>
              <a:t>SRAS’s slope &gt; 0</a:t>
            </a:r>
          </a:p>
          <a:p>
            <a:pPr marL="800100" lvl="1" indent="-342900">
              <a:spcBef>
                <a:spcPts val="0"/>
              </a:spcBef>
              <a:spcAft>
                <a:spcPts val="0"/>
              </a:spcAft>
              <a:buFont typeface="Courier New" panose="02070309020205020404" pitchFamily="49" charset="0"/>
              <a:buChar char="o"/>
            </a:pPr>
            <a:r>
              <a:rPr lang="en-US" sz="2000" b="0" dirty="0" smtClean="0"/>
              <a:t>SRAS intersects AD at LRAS due to resource markets clearing in LR</a:t>
            </a:r>
          </a:p>
          <a:p>
            <a:pPr marL="800100" lvl="1" indent="-342900">
              <a:spcBef>
                <a:spcPts val="0"/>
              </a:spcBef>
              <a:spcAft>
                <a:spcPts val="0"/>
              </a:spcAft>
              <a:buFont typeface="Courier New" panose="02070309020205020404" pitchFamily="49" charset="0"/>
              <a:buChar char="o"/>
            </a:pPr>
            <a:r>
              <a:rPr lang="en-US" sz="2000" b="0" dirty="0" smtClean="0"/>
              <a:t>The SR is irrelevant</a:t>
            </a:r>
          </a:p>
          <a:p>
            <a:pPr marL="342900" indent="-342900">
              <a:spcBef>
                <a:spcPts val="0"/>
              </a:spcBef>
              <a:spcAft>
                <a:spcPts val="0"/>
              </a:spcAft>
              <a:buFont typeface="Arial" panose="020B0604020202020204" pitchFamily="34" charset="0"/>
              <a:buChar char="•"/>
            </a:pPr>
            <a:r>
              <a:rPr lang="en-US" sz="2000" b="0" dirty="0" smtClean="0"/>
              <a:t>The Keynesian school</a:t>
            </a:r>
          </a:p>
          <a:p>
            <a:pPr marL="800100" lvl="1" indent="-342900">
              <a:spcBef>
                <a:spcPts val="0"/>
              </a:spcBef>
              <a:spcAft>
                <a:spcPts val="0"/>
              </a:spcAft>
              <a:buFont typeface="Courier New" panose="02070309020205020404" pitchFamily="49" charset="0"/>
              <a:buChar char="o"/>
            </a:pPr>
            <a:r>
              <a:rPr lang="en-US" sz="2000" b="0" dirty="0" smtClean="0"/>
              <a:t>SRAS’s slope = 0 because </a:t>
            </a:r>
            <a:r>
              <a:rPr lang="en-US" sz="2000" b="0" i="1" dirty="0" smtClean="0"/>
              <a:t>p</a:t>
            </a:r>
            <a:r>
              <a:rPr lang="en-US" sz="2000" b="0" dirty="0" smtClean="0"/>
              <a:t> &amp; </a:t>
            </a:r>
            <a:r>
              <a:rPr lang="en-US" sz="2000" b="0" i="1" dirty="0" smtClean="0"/>
              <a:t>w</a:t>
            </a:r>
            <a:r>
              <a:rPr lang="en-US" sz="2000" b="0" dirty="0" smtClean="0"/>
              <a:t> </a:t>
            </a:r>
            <a:r>
              <a:rPr lang="en-US" sz="2000" b="0" dirty="0"/>
              <a:t>are rigid in </a:t>
            </a:r>
            <a:r>
              <a:rPr lang="en-US" sz="2000" b="0" dirty="0" smtClean="0"/>
              <a:t>SR</a:t>
            </a:r>
          </a:p>
          <a:p>
            <a:pPr marL="800100" lvl="1" indent="-342900">
              <a:spcBef>
                <a:spcPts val="0"/>
              </a:spcBef>
              <a:spcAft>
                <a:spcPts val="0"/>
              </a:spcAft>
              <a:buFont typeface="Courier New" panose="02070309020205020404" pitchFamily="49" charset="0"/>
              <a:buChar char="o"/>
            </a:pPr>
            <a:r>
              <a:rPr lang="en-US" sz="2000" b="0" dirty="0" smtClean="0"/>
              <a:t>SRAS intersects AD to the left or right of LRAS</a:t>
            </a:r>
          </a:p>
          <a:p>
            <a:pPr marL="800100" lvl="1" indent="-342900">
              <a:spcBef>
                <a:spcPts val="0"/>
              </a:spcBef>
              <a:spcAft>
                <a:spcPts val="0"/>
              </a:spcAft>
              <a:buFont typeface="Courier New" panose="02070309020205020404" pitchFamily="49" charset="0"/>
              <a:buChar char="o"/>
            </a:pPr>
            <a:r>
              <a:rPr lang="en-US" sz="2000" b="0" dirty="0" smtClean="0"/>
              <a:t>The SR is most important</a:t>
            </a:r>
          </a:p>
        </p:txBody>
      </p:sp>
      <p:sp>
        <p:nvSpPr>
          <p:cNvPr id="52"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Tree>
    <p:extLst>
      <p:ext uri="{BB962C8B-B14F-4D97-AF65-F5344CB8AC3E}">
        <p14:creationId xmlns:p14="http://schemas.microsoft.com/office/powerpoint/2010/main" val="21934263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15" end="15"/>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
                                            <p:txEl>
                                              <p:pRg st="17" end="1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8"/>
          <p:cNvSpPr>
            <a:spLocks noChangeArrowheads="1"/>
          </p:cNvSpPr>
          <p:nvPr/>
        </p:nvSpPr>
        <p:spPr bwMode="auto">
          <a:xfrm>
            <a:off x="7536166" y="3242936"/>
            <a:ext cx="633422"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56" name="Line 12"/>
          <p:cNvSpPr>
            <a:spLocks noChangeShapeType="1"/>
          </p:cNvSpPr>
          <p:nvPr/>
        </p:nvSpPr>
        <p:spPr bwMode="auto">
          <a:xfrm>
            <a:off x="7152502" y="2119313"/>
            <a:ext cx="0" cy="2927350"/>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sz="2000">
              <a:latin typeface="Arial" charset="0"/>
            </a:endParaRPr>
          </a:p>
        </p:txBody>
      </p:sp>
      <p:sp>
        <p:nvSpPr>
          <p:cNvPr id="57" name="Line 12"/>
          <p:cNvSpPr>
            <a:spLocks noChangeShapeType="1"/>
          </p:cNvSpPr>
          <p:nvPr/>
        </p:nvSpPr>
        <p:spPr bwMode="auto">
          <a:xfrm>
            <a:off x="5154534" y="2088625"/>
            <a:ext cx="2903844" cy="204730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47"/>
          <p:cNvSpPr>
            <a:spLocks noChangeShapeType="1"/>
          </p:cNvSpPr>
          <p:nvPr/>
        </p:nvSpPr>
        <p:spPr bwMode="auto">
          <a:xfrm>
            <a:off x="5148263" y="1833563"/>
            <a:ext cx="0" cy="322897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9" name="Line 55"/>
          <p:cNvSpPr>
            <a:spLocks noChangeShapeType="1"/>
          </p:cNvSpPr>
          <p:nvPr/>
        </p:nvSpPr>
        <p:spPr bwMode="auto">
          <a:xfrm flipV="1">
            <a:off x="5153686" y="5051251"/>
            <a:ext cx="3209264" cy="2498"/>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1" name="Line 62"/>
          <p:cNvSpPr>
            <a:spLocks noChangeShapeType="1"/>
          </p:cNvSpPr>
          <p:nvPr/>
        </p:nvSpPr>
        <p:spPr bwMode="auto">
          <a:xfrm>
            <a:off x="5158421" y="3489330"/>
            <a:ext cx="2910113" cy="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55" name="Rectangle 48"/>
          <p:cNvSpPr>
            <a:spLocks noChangeArrowheads="1"/>
          </p:cNvSpPr>
          <p:nvPr/>
        </p:nvSpPr>
        <p:spPr bwMode="auto">
          <a:xfrm>
            <a:off x="6860405" y="1848928"/>
            <a:ext cx="643039"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64" name="Text Box 20"/>
          <p:cNvSpPr txBox="1">
            <a:spLocks noChangeArrowheads="1"/>
          </p:cNvSpPr>
          <p:nvPr/>
        </p:nvSpPr>
        <p:spPr bwMode="auto">
          <a:xfrm rot="2124768">
            <a:off x="3526719" y="381821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a:t>AD</a:t>
            </a:r>
            <a:endParaRPr lang="en-US" altLang="en-US" sz="1400" b="0" baseline="-25000"/>
          </a:p>
        </p:txBody>
      </p:sp>
      <p:sp>
        <p:nvSpPr>
          <p:cNvPr id="65" name="Rectangle 48"/>
          <p:cNvSpPr>
            <a:spLocks noChangeArrowheads="1"/>
          </p:cNvSpPr>
          <p:nvPr/>
        </p:nvSpPr>
        <p:spPr bwMode="auto">
          <a:xfrm rot="19524547">
            <a:off x="3318694" y="2655994"/>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68" name="Line 62"/>
          <p:cNvSpPr>
            <a:spLocks noChangeShapeType="1"/>
          </p:cNvSpPr>
          <p:nvPr/>
        </p:nvSpPr>
        <p:spPr bwMode="auto">
          <a:xfrm flipV="1">
            <a:off x="879474" y="2809907"/>
            <a:ext cx="2981085" cy="20589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69" name="Line 12"/>
          <p:cNvSpPr>
            <a:spLocks noChangeShapeType="1"/>
          </p:cNvSpPr>
          <p:nvPr/>
        </p:nvSpPr>
        <p:spPr bwMode="auto">
          <a:xfrm>
            <a:off x="2892974" y="21196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12"/>
          <p:cNvSpPr>
            <a:spLocks noChangeAspect="1" noChangeShapeType="1"/>
          </p:cNvSpPr>
          <p:nvPr/>
        </p:nvSpPr>
        <p:spPr bwMode="auto">
          <a:xfrm>
            <a:off x="889585" y="2066950"/>
            <a:ext cx="2970975" cy="210346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47"/>
          <p:cNvSpPr>
            <a:spLocks noChangeShapeType="1"/>
          </p:cNvSpPr>
          <p:nvPr/>
        </p:nvSpPr>
        <p:spPr bwMode="auto">
          <a:xfrm>
            <a:off x="881371" y="1833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2" name="Line 55"/>
          <p:cNvSpPr>
            <a:spLocks noChangeShapeType="1"/>
          </p:cNvSpPr>
          <p:nvPr/>
        </p:nvSpPr>
        <p:spPr bwMode="auto">
          <a:xfrm flipV="1">
            <a:off x="886794" y="5061380"/>
            <a:ext cx="3208956"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7" name="Rectangle 48"/>
          <p:cNvSpPr>
            <a:spLocks noChangeArrowheads="1"/>
          </p:cNvSpPr>
          <p:nvPr/>
        </p:nvSpPr>
        <p:spPr bwMode="auto">
          <a:xfrm>
            <a:off x="2597651" y="1857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3" name="Text Box 20"/>
          <p:cNvSpPr txBox="1">
            <a:spLocks noChangeArrowheads="1"/>
          </p:cNvSpPr>
          <p:nvPr/>
        </p:nvSpPr>
        <p:spPr bwMode="auto">
          <a:xfrm rot="2040000">
            <a:off x="7743016" y="3810881"/>
            <a:ext cx="5476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76" name="Rectangle 54"/>
          <p:cNvSpPr>
            <a:spLocks noChangeArrowheads="1"/>
          </p:cNvSpPr>
          <p:nvPr/>
        </p:nvSpPr>
        <p:spPr bwMode="auto">
          <a:xfrm>
            <a:off x="2717800" y="5072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a:t>15</a:t>
            </a:r>
            <a:endParaRPr lang="en-US" altLang="en-US" sz="1600" b="0" baseline="-25000"/>
          </a:p>
        </p:txBody>
      </p:sp>
      <p:sp>
        <p:nvSpPr>
          <p:cNvPr id="79" name="Line 65"/>
          <p:cNvSpPr>
            <a:spLocks noChangeShapeType="1"/>
          </p:cNvSpPr>
          <p:nvPr/>
        </p:nvSpPr>
        <p:spPr bwMode="auto">
          <a:xfrm flipH="1">
            <a:off x="886766" y="3495382"/>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1" name="Rectangle 48"/>
          <p:cNvSpPr>
            <a:spLocks noChangeArrowheads="1"/>
          </p:cNvSpPr>
          <p:nvPr/>
        </p:nvSpPr>
        <p:spPr bwMode="auto">
          <a:xfrm>
            <a:off x="3449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2" name="Rectangle 48"/>
          <p:cNvSpPr>
            <a:spLocks noChangeArrowheads="1"/>
          </p:cNvSpPr>
          <p:nvPr/>
        </p:nvSpPr>
        <p:spPr bwMode="auto">
          <a:xfrm>
            <a:off x="45613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36980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4" name="Rectangle 48"/>
          <p:cNvSpPr>
            <a:spLocks noChangeArrowheads="1"/>
          </p:cNvSpPr>
          <p:nvPr/>
        </p:nvSpPr>
        <p:spPr bwMode="auto">
          <a:xfrm>
            <a:off x="79144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5" name="Rectangle 54"/>
          <p:cNvSpPr>
            <a:spLocks noChangeArrowheads="1"/>
          </p:cNvSpPr>
          <p:nvPr/>
        </p:nvSpPr>
        <p:spPr bwMode="auto">
          <a:xfrm>
            <a:off x="6963291" y="508038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7" name="Line 65"/>
          <p:cNvSpPr>
            <a:spLocks noChangeShapeType="1"/>
          </p:cNvSpPr>
          <p:nvPr/>
        </p:nvSpPr>
        <p:spPr bwMode="auto">
          <a:xfrm flipH="1" flipV="1">
            <a:off x="5154534" y="3493001"/>
            <a:ext cx="2000435" cy="1474"/>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4" name="Rectangle 3"/>
          <p:cNvSpPr/>
          <p:nvPr/>
        </p:nvSpPr>
        <p:spPr>
          <a:xfrm>
            <a:off x="0" y="1200795"/>
            <a:ext cx="9144000" cy="400110"/>
          </a:xfrm>
          <a:prstGeom prst="rect">
            <a:avLst/>
          </a:prstGeom>
        </p:spPr>
        <p:txBody>
          <a:bodyPr wrap="square">
            <a:spAutoFit/>
          </a:bodyPr>
          <a:lstStyle/>
          <a:p>
            <a:pPr algn="ctr">
              <a:spcBef>
                <a:spcPts val="0"/>
              </a:spcBef>
              <a:spcAft>
                <a:spcPts val="0"/>
              </a:spcAft>
            </a:pPr>
            <a:r>
              <a:rPr lang="en-US" sz="2000" b="0" u="sng" dirty="0" smtClean="0"/>
              <a:t>The classical school</a:t>
            </a:r>
            <a:r>
              <a:rPr lang="en-US" sz="2000" b="0" dirty="0" smtClean="0"/>
              <a:t>                                    </a:t>
            </a:r>
            <a:r>
              <a:rPr lang="en-US" sz="2000" b="0" u="sng" dirty="0" smtClean="0"/>
              <a:t>The Keynesian school</a:t>
            </a:r>
          </a:p>
        </p:txBody>
      </p:sp>
      <p:sp>
        <p:nvSpPr>
          <p:cNvPr id="89" name="Rectangle 64"/>
          <p:cNvSpPr>
            <a:spLocks noChangeArrowheads="1"/>
          </p:cNvSpPr>
          <p:nvPr/>
        </p:nvSpPr>
        <p:spPr bwMode="auto">
          <a:xfrm>
            <a:off x="393700" y="333692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90" name="Rectangle 64"/>
          <p:cNvSpPr>
            <a:spLocks noChangeArrowheads="1"/>
          </p:cNvSpPr>
          <p:nvPr/>
        </p:nvSpPr>
        <p:spPr bwMode="auto">
          <a:xfrm>
            <a:off x="4654129" y="333839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91"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Tree>
    <p:extLst>
      <p:ext uri="{BB962C8B-B14F-4D97-AF65-F5344CB8AC3E}">
        <p14:creationId xmlns:p14="http://schemas.microsoft.com/office/powerpoint/2010/main" val="10473807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500"/>
                                        <p:tgtEl>
                                          <p:spTgt spid="61"/>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7" presetClass="emph" presetSubtype="2" fill="hold" nodeType="clickEffect">
                                  <p:stCondLst>
                                    <p:cond delay="0"/>
                                  </p:stCondLst>
                                  <p:childTnLst>
                                    <p:animClr clrSpc="rgb" dir="cw">
                                      <p:cBhvr>
                                        <p:cTn id="22" dur="1000" fill="hold"/>
                                        <p:tgtEl>
                                          <p:spTgt spid="56"/>
                                        </p:tgtEl>
                                        <p:attrNameLst>
                                          <p:attrName>stroke.color</p:attrName>
                                        </p:attrNameLst>
                                      </p:cBhvr>
                                      <p:to>
                                        <a:srgbClr val="E6E6E6"/>
                                      </p:to>
                                    </p:animClr>
                                    <p:set>
                                      <p:cBhvr>
                                        <p:cTn id="23" dur="1000" fill="hold"/>
                                        <p:tgtEl>
                                          <p:spTgt spid="56"/>
                                        </p:tgtEl>
                                        <p:attrNameLst>
                                          <p:attrName>stroke.on</p:attrName>
                                        </p:attrNameLst>
                                      </p:cBhvr>
                                      <p:to>
                                        <p:strVal val="true"/>
                                      </p:to>
                                    </p:set>
                                  </p:childTnLst>
                                </p:cTn>
                              </p:par>
                              <p:par>
                                <p:cTn id="24" presetID="7" presetClass="emph" presetSubtype="2" fill="hold" nodeType="withEffect">
                                  <p:stCondLst>
                                    <p:cond delay="0"/>
                                  </p:stCondLst>
                                  <p:childTnLst>
                                    <p:animClr clrSpc="rgb" dir="cw">
                                      <p:cBhvr>
                                        <p:cTn id="25" dur="1000" fill="hold"/>
                                        <p:tgtEl>
                                          <p:spTgt spid="68"/>
                                        </p:tgtEl>
                                        <p:attrNameLst>
                                          <p:attrName>stroke.color</p:attrName>
                                        </p:attrNameLst>
                                      </p:cBhvr>
                                      <p:to>
                                        <a:srgbClr val="E6E6E6"/>
                                      </p:to>
                                    </p:animClr>
                                    <p:set>
                                      <p:cBhvr>
                                        <p:cTn id="26" dur="1000" fill="hold"/>
                                        <p:tgtEl>
                                          <p:spTgt spid="68"/>
                                        </p:tgtEl>
                                        <p:attrNameLst>
                                          <p:attrName>stroke.on</p:attrName>
                                        </p:attrNameLst>
                                      </p:cBhvr>
                                      <p:to>
                                        <p:strVal val="true"/>
                                      </p:to>
                                    </p:set>
                                  </p:childTnLst>
                                </p:cTn>
                              </p:par>
                              <p:par>
                                <p:cTn id="27" presetID="3" presetClass="emph" presetSubtype="2" fill="hold" grpId="0" nodeType="withEffect">
                                  <p:stCondLst>
                                    <p:cond delay="0"/>
                                  </p:stCondLst>
                                  <p:childTnLst>
                                    <p:animClr clrSpc="rgb" dir="cw">
                                      <p:cBhvr override="childStyle">
                                        <p:cTn id="28" dur="1000" fill="hold"/>
                                        <p:tgtEl>
                                          <p:spTgt spid="55"/>
                                        </p:tgtEl>
                                        <p:attrNameLst>
                                          <p:attrName>style.color</p:attrName>
                                        </p:attrNameLst>
                                      </p:cBhvr>
                                      <p:to>
                                        <a:srgbClr val="E6E6E6"/>
                                      </p:to>
                                    </p:animClr>
                                  </p:childTnLst>
                                </p:cTn>
                              </p:par>
                              <p:par>
                                <p:cTn id="29" presetID="3" presetClass="emph" presetSubtype="2" fill="hold" grpId="1" nodeType="withEffect">
                                  <p:stCondLst>
                                    <p:cond delay="0"/>
                                  </p:stCondLst>
                                  <p:childTnLst>
                                    <p:animClr clrSpc="rgb" dir="cw">
                                      <p:cBhvr override="childStyle">
                                        <p:cTn id="30" dur="1000" fill="hold"/>
                                        <p:tgtEl>
                                          <p:spTgt spid="65"/>
                                        </p:tgtEl>
                                        <p:attrNameLst>
                                          <p:attrName>style.color</p:attrName>
                                        </p:attrNameLst>
                                      </p:cBhvr>
                                      <p:to>
                                        <a:srgbClr val="E6E6E6"/>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1" grpId="0" animBg="1"/>
      <p:bldP spid="55" grpId="0"/>
      <p:bldP spid="65" grpId="0"/>
      <p:bldP spid="65" grpId="1"/>
      <p:bldP spid="6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8"/>
          <p:cNvSpPr>
            <a:spLocks noChangeArrowheads="1"/>
          </p:cNvSpPr>
          <p:nvPr/>
        </p:nvSpPr>
        <p:spPr bwMode="auto">
          <a:xfrm>
            <a:off x="7536166" y="3242936"/>
            <a:ext cx="633422"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56" name="Line 12"/>
          <p:cNvSpPr>
            <a:spLocks noChangeShapeType="1"/>
          </p:cNvSpPr>
          <p:nvPr/>
        </p:nvSpPr>
        <p:spPr bwMode="auto">
          <a:xfrm>
            <a:off x="7152502" y="2119313"/>
            <a:ext cx="0" cy="2927350"/>
          </a:xfrm>
          <a:prstGeom prst="line">
            <a:avLst/>
          </a:prstGeom>
          <a:noFill/>
          <a:ln w="44450">
            <a:solidFill>
              <a:schemeClr val="tx1">
                <a:lumMod val="10000"/>
                <a:lumOff val="90000"/>
              </a:schemeClr>
            </a:solidFill>
            <a:round/>
            <a:headEnd/>
            <a:tailEnd/>
          </a:ln>
          <a:extLst>
            <a:ext uri="{909E8E84-426E-40DD-AFC4-6F175D3DCCD1}">
              <a14:hiddenFill xmlns:a14="http://schemas.microsoft.com/office/drawing/2010/main">
                <a:noFill/>
              </a14:hiddenFill>
            </a:ext>
          </a:extLst>
        </p:spPr>
        <p:txBody>
          <a:bodyPr/>
          <a:lstStyle/>
          <a:p>
            <a:pPr>
              <a:defRPr/>
            </a:pPr>
            <a:endParaRPr lang="en-US" sz="2000">
              <a:latin typeface="Arial" charset="0"/>
            </a:endParaRPr>
          </a:p>
        </p:txBody>
      </p:sp>
      <p:sp>
        <p:nvSpPr>
          <p:cNvPr id="58" name="Line 47"/>
          <p:cNvSpPr>
            <a:spLocks noChangeShapeType="1"/>
          </p:cNvSpPr>
          <p:nvPr/>
        </p:nvSpPr>
        <p:spPr bwMode="auto">
          <a:xfrm>
            <a:off x="5148263" y="1833563"/>
            <a:ext cx="0" cy="322897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9" name="Line 55"/>
          <p:cNvSpPr>
            <a:spLocks noChangeShapeType="1"/>
          </p:cNvSpPr>
          <p:nvPr/>
        </p:nvSpPr>
        <p:spPr bwMode="auto">
          <a:xfrm flipV="1">
            <a:off x="5153686" y="5051251"/>
            <a:ext cx="3209264" cy="2498"/>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5" name="Rectangle 48"/>
          <p:cNvSpPr>
            <a:spLocks noChangeArrowheads="1"/>
          </p:cNvSpPr>
          <p:nvPr/>
        </p:nvSpPr>
        <p:spPr bwMode="auto">
          <a:xfrm>
            <a:off x="6860405" y="1848928"/>
            <a:ext cx="643039"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solidFill>
                  <a:schemeClr val="tx1">
                    <a:lumMod val="10000"/>
                    <a:lumOff val="90000"/>
                  </a:schemeClr>
                </a:solidFill>
              </a:rPr>
              <a:t>LRAS</a:t>
            </a:r>
            <a:endParaRPr lang="en-US" altLang="en-US" sz="1400" b="0" baseline="-25000" dirty="0">
              <a:solidFill>
                <a:schemeClr val="tx1">
                  <a:lumMod val="10000"/>
                  <a:lumOff val="90000"/>
                </a:schemeClr>
              </a:solidFill>
            </a:endParaRPr>
          </a:p>
        </p:txBody>
      </p:sp>
      <p:sp>
        <p:nvSpPr>
          <p:cNvPr id="64" name="Text Box 20"/>
          <p:cNvSpPr txBox="1">
            <a:spLocks noChangeArrowheads="1"/>
          </p:cNvSpPr>
          <p:nvPr/>
        </p:nvSpPr>
        <p:spPr bwMode="auto">
          <a:xfrm rot="2124768">
            <a:off x="3526719" y="381821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a:t>AD</a:t>
            </a:r>
            <a:endParaRPr lang="en-US" altLang="en-US" sz="1400" b="0" baseline="-25000"/>
          </a:p>
        </p:txBody>
      </p:sp>
      <p:sp>
        <p:nvSpPr>
          <p:cNvPr id="65" name="Rectangle 48"/>
          <p:cNvSpPr>
            <a:spLocks noChangeArrowheads="1"/>
          </p:cNvSpPr>
          <p:nvPr/>
        </p:nvSpPr>
        <p:spPr bwMode="auto">
          <a:xfrm rot="19524547">
            <a:off x="3318694" y="2655994"/>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solidFill>
                  <a:schemeClr val="tx1">
                    <a:lumMod val="10000"/>
                    <a:lumOff val="90000"/>
                  </a:schemeClr>
                </a:solidFill>
              </a:rPr>
              <a:t>SRAS</a:t>
            </a:r>
            <a:endParaRPr lang="en-US" altLang="en-US" sz="1400" b="0" baseline="-25000" dirty="0">
              <a:solidFill>
                <a:schemeClr val="tx1">
                  <a:lumMod val="10000"/>
                  <a:lumOff val="90000"/>
                </a:schemeClr>
              </a:solidFill>
            </a:endParaRPr>
          </a:p>
        </p:txBody>
      </p:sp>
      <p:sp>
        <p:nvSpPr>
          <p:cNvPr id="68" name="Line 62"/>
          <p:cNvSpPr>
            <a:spLocks noChangeShapeType="1"/>
          </p:cNvSpPr>
          <p:nvPr/>
        </p:nvSpPr>
        <p:spPr bwMode="auto">
          <a:xfrm flipV="1">
            <a:off x="879474" y="2809907"/>
            <a:ext cx="2981085" cy="2058955"/>
          </a:xfrm>
          <a:prstGeom prst="line">
            <a:avLst/>
          </a:prstGeom>
          <a:noFill/>
          <a:ln w="44450">
            <a:solidFill>
              <a:schemeClr val="tx1">
                <a:lumMod val="10000"/>
                <a:lumOff val="90000"/>
              </a:schemeClr>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69" name="Line 12"/>
          <p:cNvSpPr>
            <a:spLocks noChangeShapeType="1"/>
          </p:cNvSpPr>
          <p:nvPr/>
        </p:nvSpPr>
        <p:spPr bwMode="auto">
          <a:xfrm>
            <a:off x="2892974" y="21196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12"/>
          <p:cNvSpPr>
            <a:spLocks noChangeAspect="1" noChangeShapeType="1"/>
          </p:cNvSpPr>
          <p:nvPr/>
        </p:nvSpPr>
        <p:spPr bwMode="auto">
          <a:xfrm>
            <a:off x="889585" y="2066950"/>
            <a:ext cx="2970975" cy="210346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47"/>
          <p:cNvSpPr>
            <a:spLocks noChangeShapeType="1"/>
          </p:cNvSpPr>
          <p:nvPr/>
        </p:nvSpPr>
        <p:spPr bwMode="auto">
          <a:xfrm>
            <a:off x="881371" y="1833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2" name="Line 55"/>
          <p:cNvSpPr>
            <a:spLocks noChangeShapeType="1"/>
          </p:cNvSpPr>
          <p:nvPr/>
        </p:nvSpPr>
        <p:spPr bwMode="auto">
          <a:xfrm flipV="1">
            <a:off x="886794" y="5061380"/>
            <a:ext cx="3208956"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7" name="Rectangle 48"/>
          <p:cNvSpPr>
            <a:spLocks noChangeArrowheads="1"/>
          </p:cNvSpPr>
          <p:nvPr/>
        </p:nvSpPr>
        <p:spPr bwMode="auto">
          <a:xfrm>
            <a:off x="2597651" y="1857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6" name="Rectangle 54"/>
          <p:cNvSpPr>
            <a:spLocks noChangeArrowheads="1"/>
          </p:cNvSpPr>
          <p:nvPr/>
        </p:nvSpPr>
        <p:spPr bwMode="auto">
          <a:xfrm>
            <a:off x="2717800" y="5072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a:t>15</a:t>
            </a:r>
            <a:endParaRPr lang="en-US" altLang="en-US" sz="1600" b="0" baseline="-25000"/>
          </a:p>
        </p:txBody>
      </p:sp>
      <p:sp>
        <p:nvSpPr>
          <p:cNvPr id="79" name="Line 65"/>
          <p:cNvSpPr>
            <a:spLocks noChangeShapeType="1"/>
          </p:cNvSpPr>
          <p:nvPr/>
        </p:nvSpPr>
        <p:spPr bwMode="auto">
          <a:xfrm flipH="1">
            <a:off x="886766" y="3495382"/>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1" name="Rectangle 48"/>
          <p:cNvSpPr>
            <a:spLocks noChangeArrowheads="1"/>
          </p:cNvSpPr>
          <p:nvPr/>
        </p:nvSpPr>
        <p:spPr bwMode="auto">
          <a:xfrm>
            <a:off x="3449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2" name="Rectangle 48"/>
          <p:cNvSpPr>
            <a:spLocks noChangeArrowheads="1"/>
          </p:cNvSpPr>
          <p:nvPr/>
        </p:nvSpPr>
        <p:spPr bwMode="auto">
          <a:xfrm>
            <a:off x="45613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36980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4" name="Rectangle 48"/>
          <p:cNvSpPr>
            <a:spLocks noChangeArrowheads="1"/>
          </p:cNvSpPr>
          <p:nvPr/>
        </p:nvSpPr>
        <p:spPr bwMode="auto">
          <a:xfrm>
            <a:off x="79144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5" name="Rectangle 54"/>
          <p:cNvSpPr>
            <a:spLocks noChangeArrowheads="1"/>
          </p:cNvSpPr>
          <p:nvPr/>
        </p:nvSpPr>
        <p:spPr bwMode="auto">
          <a:xfrm>
            <a:off x="6963291" y="508038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grpSp>
        <p:nvGrpSpPr>
          <p:cNvPr id="3" name="Group 2"/>
          <p:cNvGrpSpPr/>
          <p:nvPr/>
        </p:nvGrpSpPr>
        <p:grpSpPr>
          <a:xfrm>
            <a:off x="5193620" y="2316479"/>
            <a:ext cx="3125678" cy="3102515"/>
            <a:chOff x="5193620" y="2316479"/>
            <a:chExt cx="3125678" cy="3102515"/>
          </a:xfrm>
        </p:grpSpPr>
        <p:sp>
          <p:nvSpPr>
            <p:cNvPr id="74" name="Rectangle 54"/>
            <p:cNvSpPr>
              <a:spLocks noChangeArrowheads="1"/>
            </p:cNvSpPr>
            <p:nvPr/>
          </p:nvSpPr>
          <p:spPr bwMode="auto">
            <a:xfrm>
              <a:off x="6660674" y="50804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14</a:t>
              </a:r>
              <a:endParaRPr lang="en-US" altLang="en-US" sz="1600" b="0" baseline="-25000" dirty="0"/>
            </a:p>
          </p:txBody>
        </p:sp>
        <p:grpSp>
          <p:nvGrpSpPr>
            <p:cNvPr id="2" name="Group 1"/>
            <p:cNvGrpSpPr/>
            <p:nvPr/>
          </p:nvGrpSpPr>
          <p:grpSpPr>
            <a:xfrm>
              <a:off x="5193620" y="2316479"/>
              <a:ext cx="3125678" cy="2730183"/>
              <a:chOff x="5477716" y="2316479"/>
              <a:chExt cx="3125678" cy="2730183"/>
            </a:xfrm>
          </p:grpSpPr>
          <p:sp>
            <p:nvSpPr>
              <p:cNvPr id="57" name="Line 12"/>
              <p:cNvSpPr>
                <a:spLocks noChangeAspect="1" noChangeShapeType="1"/>
              </p:cNvSpPr>
              <p:nvPr/>
            </p:nvSpPr>
            <p:spPr bwMode="auto">
              <a:xfrm>
                <a:off x="5477716" y="2316479"/>
                <a:ext cx="2851836" cy="2010641"/>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Text Box 20"/>
              <p:cNvSpPr txBox="1">
                <a:spLocks noChangeArrowheads="1"/>
              </p:cNvSpPr>
              <p:nvPr/>
            </p:nvSpPr>
            <p:spPr bwMode="auto">
              <a:xfrm rot="2040000">
                <a:off x="8055707" y="4017221"/>
                <a:ext cx="5476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87" name="Line 65"/>
              <p:cNvSpPr>
                <a:spLocks noChangeShapeType="1"/>
              </p:cNvSpPr>
              <p:nvPr/>
            </p:nvSpPr>
            <p:spPr bwMode="auto">
              <a:xfrm flipH="1">
                <a:off x="7152501" y="3496855"/>
                <a:ext cx="2467" cy="1549807"/>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grpSp>
      </p:grpSp>
      <p:sp>
        <p:nvSpPr>
          <p:cNvPr id="37" name="Line 62"/>
          <p:cNvSpPr>
            <a:spLocks noChangeShapeType="1"/>
          </p:cNvSpPr>
          <p:nvPr/>
        </p:nvSpPr>
        <p:spPr bwMode="auto">
          <a:xfrm>
            <a:off x="5158420" y="3489330"/>
            <a:ext cx="2910113" cy="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8" name="Rectangle 37"/>
          <p:cNvSpPr/>
          <p:nvPr/>
        </p:nvSpPr>
        <p:spPr>
          <a:xfrm>
            <a:off x="0" y="1200795"/>
            <a:ext cx="9144000" cy="400110"/>
          </a:xfrm>
          <a:prstGeom prst="rect">
            <a:avLst/>
          </a:prstGeom>
        </p:spPr>
        <p:txBody>
          <a:bodyPr wrap="square">
            <a:spAutoFit/>
          </a:bodyPr>
          <a:lstStyle/>
          <a:p>
            <a:pPr algn="ctr">
              <a:spcBef>
                <a:spcPts val="0"/>
              </a:spcBef>
              <a:spcAft>
                <a:spcPts val="0"/>
              </a:spcAft>
            </a:pPr>
            <a:r>
              <a:rPr lang="en-US" sz="2000" b="0" u="sng" dirty="0" smtClean="0"/>
              <a:t>The classical school</a:t>
            </a:r>
            <a:r>
              <a:rPr lang="en-US" sz="2000" b="0" dirty="0" smtClean="0"/>
              <a:t>                                    </a:t>
            </a:r>
            <a:r>
              <a:rPr lang="en-US" sz="2000" b="0" u="sng" dirty="0" smtClean="0"/>
              <a:t>The Keynesian school</a:t>
            </a:r>
          </a:p>
        </p:txBody>
      </p:sp>
      <p:sp>
        <p:nvSpPr>
          <p:cNvPr id="39" name="Rectangle 64"/>
          <p:cNvSpPr>
            <a:spLocks noChangeArrowheads="1"/>
          </p:cNvSpPr>
          <p:nvPr/>
        </p:nvSpPr>
        <p:spPr bwMode="auto">
          <a:xfrm>
            <a:off x="393700" y="333692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40" name="Rectangle 64"/>
          <p:cNvSpPr>
            <a:spLocks noChangeArrowheads="1"/>
          </p:cNvSpPr>
          <p:nvPr/>
        </p:nvSpPr>
        <p:spPr bwMode="auto">
          <a:xfrm>
            <a:off x="4654129" y="333839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41"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Tree>
    <p:extLst>
      <p:ext uri="{BB962C8B-B14F-4D97-AF65-F5344CB8AC3E}">
        <p14:creationId xmlns:p14="http://schemas.microsoft.com/office/powerpoint/2010/main" val="2092176855"/>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8"/>
          <p:cNvSpPr>
            <a:spLocks noChangeArrowheads="1"/>
          </p:cNvSpPr>
          <p:nvPr/>
        </p:nvSpPr>
        <p:spPr bwMode="auto">
          <a:xfrm>
            <a:off x="7536166" y="3242936"/>
            <a:ext cx="633422"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56" name="Line 12"/>
          <p:cNvSpPr>
            <a:spLocks noChangeShapeType="1"/>
          </p:cNvSpPr>
          <p:nvPr/>
        </p:nvSpPr>
        <p:spPr bwMode="auto">
          <a:xfrm>
            <a:off x="7152502" y="2119313"/>
            <a:ext cx="0" cy="2927350"/>
          </a:xfrm>
          <a:prstGeom prst="line">
            <a:avLst/>
          </a:prstGeom>
          <a:noFill/>
          <a:ln w="44450">
            <a:solidFill>
              <a:schemeClr val="tx1">
                <a:lumMod val="10000"/>
                <a:lumOff val="90000"/>
              </a:schemeClr>
            </a:solidFill>
            <a:round/>
            <a:headEnd/>
            <a:tailEnd/>
          </a:ln>
          <a:extLst>
            <a:ext uri="{909E8E84-426E-40DD-AFC4-6F175D3DCCD1}">
              <a14:hiddenFill xmlns:a14="http://schemas.microsoft.com/office/drawing/2010/main">
                <a:noFill/>
              </a14:hiddenFill>
            </a:ext>
          </a:extLst>
        </p:spPr>
        <p:txBody>
          <a:bodyPr/>
          <a:lstStyle/>
          <a:p>
            <a:pPr>
              <a:defRPr/>
            </a:pPr>
            <a:endParaRPr lang="en-US" sz="2000">
              <a:latin typeface="Arial" charset="0"/>
            </a:endParaRPr>
          </a:p>
        </p:txBody>
      </p:sp>
      <p:sp>
        <p:nvSpPr>
          <p:cNvPr id="58" name="Line 47"/>
          <p:cNvSpPr>
            <a:spLocks noChangeShapeType="1"/>
          </p:cNvSpPr>
          <p:nvPr/>
        </p:nvSpPr>
        <p:spPr bwMode="auto">
          <a:xfrm>
            <a:off x="5148263" y="1833563"/>
            <a:ext cx="0" cy="322897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9" name="Line 55"/>
          <p:cNvSpPr>
            <a:spLocks noChangeShapeType="1"/>
          </p:cNvSpPr>
          <p:nvPr/>
        </p:nvSpPr>
        <p:spPr bwMode="auto">
          <a:xfrm flipV="1">
            <a:off x="5153686" y="5051251"/>
            <a:ext cx="3209264" cy="2498"/>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5" name="Rectangle 48"/>
          <p:cNvSpPr>
            <a:spLocks noChangeArrowheads="1"/>
          </p:cNvSpPr>
          <p:nvPr/>
        </p:nvSpPr>
        <p:spPr bwMode="auto">
          <a:xfrm>
            <a:off x="6860405" y="1848928"/>
            <a:ext cx="643039"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solidFill>
                  <a:schemeClr val="tx1">
                    <a:lumMod val="10000"/>
                    <a:lumOff val="90000"/>
                  </a:schemeClr>
                </a:solidFill>
              </a:rPr>
              <a:t>LRAS</a:t>
            </a:r>
            <a:endParaRPr lang="en-US" altLang="en-US" sz="1400" b="0" baseline="-25000" dirty="0">
              <a:solidFill>
                <a:schemeClr val="tx1">
                  <a:lumMod val="10000"/>
                  <a:lumOff val="90000"/>
                </a:schemeClr>
              </a:solidFill>
            </a:endParaRPr>
          </a:p>
        </p:txBody>
      </p:sp>
      <p:sp>
        <p:nvSpPr>
          <p:cNvPr id="64" name="Text Box 20"/>
          <p:cNvSpPr txBox="1">
            <a:spLocks noChangeArrowheads="1"/>
          </p:cNvSpPr>
          <p:nvPr/>
        </p:nvSpPr>
        <p:spPr bwMode="auto">
          <a:xfrm rot="2124768">
            <a:off x="3526719" y="381821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a:t>AD</a:t>
            </a:r>
            <a:endParaRPr lang="en-US" altLang="en-US" sz="1400" b="0" baseline="-25000"/>
          </a:p>
        </p:txBody>
      </p:sp>
      <p:sp>
        <p:nvSpPr>
          <p:cNvPr id="65" name="Rectangle 48"/>
          <p:cNvSpPr>
            <a:spLocks noChangeArrowheads="1"/>
          </p:cNvSpPr>
          <p:nvPr/>
        </p:nvSpPr>
        <p:spPr bwMode="auto">
          <a:xfrm rot="19524547">
            <a:off x="3318694" y="2655994"/>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solidFill>
                  <a:schemeClr val="tx1">
                    <a:lumMod val="10000"/>
                    <a:lumOff val="90000"/>
                  </a:schemeClr>
                </a:solidFill>
              </a:rPr>
              <a:t>SRAS</a:t>
            </a:r>
            <a:endParaRPr lang="en-US" altLang="en-US" sz="1400" b="0" baseline="-25000" dirty="0">
              <a:solidFill>
                <a:schemeClr val="tx1">
                  <a:lumMod val="10000"/>
                  <a:lumOff val="90000"/>
                </a:schemeClr>
              </a:solidFill>
            </a:endParaRPr>
          </a:p>
        </p:txBody>
      </p:sp>
      <p:sp>
        <p:nvSpPr>
          <p:cNvPr id="68" name="Line 62"/>
          <p:cNvSpPr>
            <a:spLocks noChangeShapeType="1"/>
          </p:cNvSpPr>
          <p:nvPr/>
        </p:nvSpPr>
        <p:spPr bwMode="auto">
          <a:xfrm flipV="1">
            <a:off x="879474" y="2809907"/>
            <a:ext cx="2981085" cy="2058955"/>
          </a:xfrm>
          <a:prstGeom prst="line">
            <a:avLst/>
          </a:prstGeom>
          <a:noFill/>
          <a:ln w="44450">
            <a:solidFill>
              <a:schemeClr val="tx1">
                <a:lumMod val="10000"/>
                <a:lumOff val="90000"/>
              </a:schemeClr>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69" name="Line 12"/>
          <p:cNvSpPr>
            <a:spLocks noChangeShapeType="1"/>
          </p:cNvSpPr>
          <p:nvPr/>
        </p:nvSpPr>
        <p:spPr bwMode="auto">
          <a:xfrm>
            <a:off x="2892974" y="21196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12"/>
          <p:cNvSpPr>
            <a:spLocks noChangeAspect="1" noChangeShapeType="1"/>
          </p:cNvSpPr>
          <p:nvPr/>
        </p:nvSpPr>
        <p:spPr bwMode="auto">
          <a:xfrm>
            <a:off x="889585" y="2066950"/>
            <a:ext cx="2970975" cy="210346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47"/>
          <p:cNvSpPr>
            <a:spLocks noChangeShapeType="1"/>
          </p:cNvSpPr>
          <p:nvPr/>
        </p:nvSpPr>
        <p:spPr bwMode="auto">
          <a:xfrm>
            <a:off x="881371" y="1833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2" name="Line 55"/>
          <p:cNvSpPr>
            <a:spLocks noChangeShapeType="1"/>
          </p:cNvSpPr>
          <p:nvPr/>
        </p:nvSpPr>
        <p:spPr bwMode="auto">
          <a:xfrm flipV="1">
            <a:off x="886794" y="5061380"/>
            <a:ext cx="3208956" cy="2499"/>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7" name="Rectangle 48"/>
          <p:cNvSpPr>
            <a:spLocks noChangeArrowheads="1"/>
          </p:cNvSpPr>
          <p:nvPr/>
        </p:nvSpPr>
        <p:spPr bwMode="auto">
          <a:xfrm>
            <a:off x="2597651" y="1857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6" name="Rectangle 54"/>
          <p:cNvSpPr>
            <a:spLocks noChangeArrowheads="1"/>
          </p:cNvSpPr>
          <p:nvPr/>
        </p:nvSpPr>
        <p:spPr bwMode="auto">
          <a:xfrm>
            <a:off x="2717800" y="5072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a:t>15</a:t>
            </a:r>
            <a:endParaRPr lang="en-US" altLang="en-US" sz="1600" b="0" baseline="-25000"/>
          </a:p>
        </p:txBody>
      </p:sp>
      <p:sp>
        <p:nvSpPr>
          <p:cNvPr id="79" name="Line 65"/>
          <p:cNvSpPr>
            <a:spLocks noChangeShapeType="1"/>
          </p:cNvSpPr>
          <p:nvPr/>
        </p:nvSpPr>
        <p:spPr bwMode="auto">
          <a:xfrm flipH="1">
            <a:off x="886766" y="3495382"/>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1" name="Rectangle 48"/>
          <p:cNvSpPr>
            <a:spLocks noChangeArrowheads="1"/>
          </p:cNvSpPr>
          <p:nvPr/>
        </p:nvSpPr>
        <p:spPr bwMode="auto">
          <a:xfrm>
            <a:off x="3449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2" name="Rectangle 48"/>
          <p:cNvSpPr>
            <a:spLocks noChangeArrowheads="1"/>
          </p:cNvSpPr>
          <p:nvPr/>
        </p:nvSpPr>
        <p:spPr bwMode="auto">
          <a:xfrm>
            <a:off x="45613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36980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4" name="Rectangle 48"/>
          <p:cNvSpPr>
            <a:spLocks noChangeArrowheads="1"/>
          </p:cNvSpPr>
          <p:nvPr/>
        </p:nvSpPr>
        <p:spPr bwMode="auto">
          <a:xfrm>
            <a:off x="79144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5" name="Rectangle 54"/>
          <p:cNvSpPr>
            <a:spLocks noChangeArrowheads="1"/>
          </p:cNvSpPr>
          <p:nvPr/>
        </p:nvSpPr>
        <p:spPr bwMode="auto">
          <a:xfrm>
            <a:off x="6963291" y="508038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grpSp>
        <p:nvGrpSpPr>
          <p:cNvPr id="3" name="Group 2"/>
          <p:cNvGrpSpPr/>
          <p:nvPr/>
        </p:nvGrpSpPr>
        <p:grpSpPr>
          <a:xfrm>
            <a:off x="5172707" y="1865231"/>
            <a:ext cx="3186325" cy="3553763"/>
            <a:chOff x="4553582" y="1865231"/>
            <a:chExt cx="3186325" cy="3553763"/>
          </a:xfrm>
        </p:grpSpPr>
        <p:sp>
          <p:nvSpPr>
            <p:cNvPr id="74" name="Rectangle 54"/>
            <p:cNvSpPr>
              <a:spLocks noChangeArrowheads="1"/>
            </p:cNvSpPr>
            <p:nvPr/>
          </p:nvSpPr>
          <p:spPr bwMode="auto">
            <a:xfrm>
              <a:off x="6658769" y="50804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16</a:t>
              </a:r>
              <a:endParaRPr lang="en-US" altLang="en-US" sz="1600" b="0" baseline="-25000" dirty="0"/>
            </a:p>
          </p:txBody>
        </p:sp>
        <p:grpSp>
          <p:nvGrpSpPr>
            <p:cNvPr id="2" name="Group 1"/>
            <p:cNvGrpSpPr/>
            <p:nvPr/>
          </p:nvGrpSpPr>
          <p:grpSpPr>
            <a:xfrm>
              <a:off x="4553582" y="1865231"/>
              <a:ext cx="3186325" cy="3181431"/>
              <a:chOff x="4837678" y="1865231"/>
              <a:chExt cx="3186325" cy="3181431"/>
            </a:xfrm>
          </p:grpSpPr>
          <p:sp>
            <p:nvSpPr>
              <p:cNvPr id="57" name="Line 12"/>
              <p:cNvSpPr>
                <a:spLocks noChangeAspect="1" noChangeShapeType="1"/>
              </p:cNvSpPr>
              <p:nvPr/>
            </p:nvSpPr>
            <p:spPr bwMode="auto">
              <a:xfrm>
                <a:off x="4837678" y="1865231"/>
                <a:ext cx="2910113" cy="205172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Text Box 20"/>
              <p:cNvSpPr txBox="1">
                <a:spLocks noChangeArrowheads="1"/>
              </p:cNvSpPr>
              <p:nvPr/>
            </p:nvSpPr>
            <p:spPr bwMode="auto">
              <a:xfrm rot="2040000">
                <a:off x="7476316" y="3629906"/>
                <a:ext cx="5476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87" name="Line 65"/>
              <p:cNvSpPr>
                <a:spLocks noChangeShapeType="1"/>
              </p:cNvSpPr>
              <p:nvPr/>
            </p:nvSpPr>
            <p:spPr bwMode="auto">
              <a:xfrm flipH="1">
                <a:off x="7152501" y="3496855"/>
                <a:ext cx="2467" cy="1549807"/>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grpSp>
      </p:grpSp>
      <p:sp>
        <p:nvSpPr>
          <p:cNvPr id="36" name="Line 62"/>
          <p:cNvSpPr>
            <a:spLocks noChangeShapeType="1"/>
          </p:cNvSpPr>
          <p:nvPr/>
        </p:nvSpPr>
        <p:spPr bwMode="auto">
          <a:xfrm>
            <a:off x="5158420" y="3489330"/>
            <a:ext cx="2910113" cy="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7" name="Rectangle 36"/>
          <p:cNvSpPr/>
          <p:nvPr/>
        </p:nvSpPr>
        <p:spPr>
          <a:xfrm>
            <a:off x="0" y="1200795"/>
            <a:ext cx="9144000" cy="400110"/>
          </a:xfrm>
          <a:prstGeom prst="rect">
            <a:avLst/>
          </a:prstGeom>
        </p:spPr>
        <p:txBody>
          <a:bodyPr wrap="square">
            <a:spAutoFit/>
          </a:bodyPr>
          <a:lstStyle/>
          <a:p>
            <a:pPr algn="ctr">
              <a:spcBef>
                <a:spcPts val="0"/>
              </a:spcBef>
              <a:spcAft>
                <a:spcPts val="0"/>
              </a:spcAft>
            </a:pPr>
            <a:r>
              <a:rPr lang="en-US" sz="2000" b="0" u="sng" dirty="0" smtClean="0"/>
              <a:t>The classical school</a:t>
            </a:r>
            <a:r>
              <a:rPr lang="en-US" sz="2000" b="0" dirty="0" smtClean="0"/>
              <a:t>                                    </a:t>
            </a:r>
            <a:r>
              <a:rPr lang="en-US" sz="2000" b="0" u="sng" dirty="0" smtClean="0"/>
              <a:t>The Keynesian school</a:t>
            </a:r>
          </a:p>
        </p:txBody>
      </p:sp>
      <p:sp>
        <p:nvSpPr>
          <p:cNvPr id="38" name="Rectangle 64"/>
          <p:cNvSpPr>
            <a:spLocks noChangeArrowheads="1"/>
          </p:cNvSpPr>
          <p:nvPr/>
        </p:nvSpPr>
        <p:spPr bwMode="auto">
          <a:xfrm>
            <a:off x="393700" y="333692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39" name="Rectangle 64"/>
          <p:cNvSpPr>
            <a:spLocks noChangeArrowheads="1"/>
          </p:cNvSpPr>
          <p:nvPr/>
        </p:nvSpPr>
        <p:spPr bwMode="auto">
          <a:xfrm>
            <a:off x="4654129" y="333839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40"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Tree>
    <p:extLst>
      <p:ext uri="{BB962C8B-B14F-4D97-AF65-F5344CB8AC3E}">
        <p14:creationId xmlns:p14="http://schemas.microsoft.com/office/powerpoint/2010/main" val="3458767221"/>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352800" y="5886450"/>
            <a:ext cx="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2000" b="0">
              <a:solidFill>
                <a:schemeClr val="tx1"/>
              </a:solidFill>
            </a:endParaRPr>
          </a:p>
        </p:txBody>
      </p:sp>
      <p:sp>
        <p:nvSpPr>
          <p:cNvPr id="815108" name="Rectangle 4"/>
          <p:cNvSpPr>
            <a:spLocks noChangeArrowheads="1"/>
          </p:cNvSpPr>
          <p:nvPr/>
        </p:nvSpPr>
        <p:spPr bwMode="auto">
          <a:xfrm>
            <a:off x="519112" y="884238"/>
            <a:ext cx="8269287"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indent="-342900">
              <a:defRPr kumimoji="1" sz="2800" b="1">
                <a:solidFill>
                  <a:schemeClr val="bg2"/>
                </a:solidFill>
                <a:latin typeface="Times New Roman" pitchFamily="18" charset="0"/>
              </a:defRPr>
            </a:lvl2pPr>
            <a:lvl3pPr indent="-3429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lang="en-US" altLang="en-US" sz="2000" b="0" dirty="0"/>
              <a:t>The federal budget is the primary tool of fiscal policy.</a:t>
            </a:r>
          </a:p>
          <a:p>
            <a:r>
              <a:rPr lang="en-US" altLang="en-US" sz="2000" b="0" dirty="0"/>
              <a:t> </a:t>
            </a:r>
          </a:p>
          <a:p>
            <a:pPr>
              <a:lnSpc>
                <a:spcPct val="90000"/>
              </a:lnSpc>
              <a:spcBef>
                <a:spcPct val="20000"/>
              </a:spcBef>
              <a:buClr>
                <a:schemeClr val="tx1"/>
              </a:buClr>
            </a:pPr>
            <a:r>
              <a:rPr lang="en-US" altLang="en-US" sz="2000" i="1" dirty="0"/>
              <a:t>Discretionary changes</a:t>
            </a:r>
            <a:r>
              <a:rPr lang="en-US" altLang="en-US" sz="2000" b="0" dirty="0"/>
              <a:t> in fiscal policy are deliberate changes in </a:t>
            </a:r>
            <a:r>
              <a:rPr lang="en-US" altLang="en-US" sz="2000" b="0" i="1" dirty="0"/>
              <a:t>G</a:t>
            </a:r>
            <a:r>
              <a:rPr lang="en-US" altLang="en-US" sz="2000" b="0" dirty="0"/>
              <a:t> designed to </a:t>
            </a:r>
            <a:r>
              <a:rPr lang="en-US" altLang="en-US" sz="2000" b="0" dirty="0" smtClean="0"/>
              <a:t>affect the </a:t>
            </a:r>
            <a:r>
              <a:rPr lang="en-US" altLang="en-US" sz="2000" b="0" dirty="0"/>
              <a:t>size of the budget deficit or surplus.</a:t>
            </a:r>
          </a:p>
          <a:p>
            <a:pPr lvl="1">
              <a:lnSpc>
                <a:spcPct val="90000"/>
              </a:lnSpc>
              <a:spcBef>
                <a:spcPct val="20000"/>
              </a:spcBef>
              <a:buClr>
                <a:schemeClr val="tx1"/>
              </a:buClr>
              <a:buFontTx/>
              <a:buChar char="•"/>
            </a:pPr>
            <a:endParaRPr lang="en-US" altLang="en-US" sz="700" i="1" dirty="0">
              <a:solidFill>
                <a:schemeClr val="tx1"/>
              </a:solidFill>
            </a:endParaRPr>
          </a:p>
          <a:p>
            <a:pPr lvl="1">
              <a:lnSpc>
                <a:spcPct val="90000"/>
              </a:lnSpc>
              <a:spcBef>
                <a:spcPct val="20000"/>
              </a:spcBef>
              <a:buClr>
                <a:schemeClr val="tx1"/>
              </a:buClr>
              <a:buFontTx/>
              <a:buChar char="•"/>
            </a:pPr>
            <a:r>
              <a:rPr lang="en-US" altLang="en-US" sz="1800" i="1" dirty="0">
                <a:solidFill>
                  <a:schemeClr val="tx1"/>
                </a:solidFill>
              </a:rPr>
              <a:t>Budget surplus</a:t>
            </a:r>
            <a:r>
              <a:rPr lang="en-US" altLang="en-US" sz="1800" b="0" dirty="0"/>
              <a:t>: Present when total government spending is less than total taxes collected from businesses and consumers (</a:t>
            </a:r>
            <a:r>
              <a:rPr lang="en-US" altLang="en-US" sz="1800" b="0" i="1" dirty="0"/>
              <a:t>G</a:t>
            </a:r>
            <a:r>
              <a:rPr lang="en-US" altLang="en-US" sz="1800" b="0" dirty="0"/>
              <a:t> &lt; </a:t>
            </a:r>
            <a:r>
              <a:rPr lang="en-US" altLang="en-US" sz="1800" b="0" i="1" dirty="0"/>
              <a:t>T</a:t>
            </a:r>
            <a:r>
              <a:rPr lang="en-US" altLang="en-US" sz="1800" b="0" dirty="0"/>
              <a:t> ).</a:t>
            </a:r>
            <a:r>
              <a:rPr lang="en-US" altLang="en-US" sz="1800" dirty="0"/>
              <a:t> </a:t>
            </a:r>
          </a:p>
          <a:p>
            <a:pPr lvl="2">
              <a:lnSpc>
                <a:spcPct val="90000"/>
              </a:lnSpc>
              <a:spcBef>
                <a:spcPct val="20000"/>
              </a:spcBef>
              <a:buClr>
                <a:schemeClr val="tx1"/>
              </a:buClr>
              <a:buFont typeface="Wingdings" pitchFamily="2" charset="2"/>
              <a:buChar char="ú"/>
            </a:pPr>
            <a:r>
              <a:rPr lang="en-US" altLang="en-US" sz="1800" b="0" dirty="0"/>
              <a:t>Surpluses reduce the magnitude of the government’s outstanding debt.</a:t>
            </a:r>
          </a:p>
          <a:p>
            <a:pPr lvl="1">
              <a:lnSpc>
                <a:spcPct val="90000"/>
              </a:lnSpc>
              <a:spcBef>
                <a:spcPct val="20000"/>
              </a:spcBef>
              <a:buClr>
                <a:schemeClr val="tx1"/>
              </a:buClr>
              <a:buFontTx/>
              <a:buChar char="•"/>
            </a:pPr>
            <a:endParaRPr lang="en-US" altLang="en-US" sz="700" b="0" dirty="0"/>
          </a:p>
          <a:p>
            <a:pPr lvl="1">
              <a:lnSpc>
                <a:spcPct val="90000"/>
              </a:lnSpc>
              <a:spcBef>
                <a:spcPct val="20000"/>
              </a:spcBef>
              <a:buClr>
                <a:schemeClr val="tx1"/>
              </a:buClr>
              <a:buFontTx/>
              <a:buChar char="•"/>
            </a:pPr>
            <a:r>
              <a:rPr lang="en-US" altLang="en-US" sz="1800" i="1" dirty="0">
                <a:solidFill>
                  <a:schemeClr val="tx1"/>
                </a:solidFill>
              </a:rPr>
              <a:t>Budget deficit</a:t>
            </a:r>
            <a:r>
              <a:rPr lang="en-US" altLang="en-US" sz="1800" b="0" dirty="0"/>
              <a:t>: Present when total government spending exceeds total taxes collected from businesses and consumers (</a:t>
            </a:r>
            <a:r>
              <a:rPr lang="en-US" altLang="en-US" sz="1800" b="0" i="1" dirty="0"/>
              <a:t>G</a:t>
            </a:r>
            <a:r>
              <a:rPr lang="en-US" altLang="en-US" sz="1800" b="0" dirty="0"/>
              <a:t> &gt; </a:t>
            </a:r>
            <a:r>
              <a:rPr lang="en-US" altLang="en-US" sz="1800" b="0" i="1" dirty="0"/>
              <a:t>T </a:t>
            </a:r>
            <a:r>
              <a:rPr lang="en-US" altLang="en-US" sz="1800" b="0" dirty="0"/>
              <a:t>).</a:t>
            </a:r>
            <a:endParaRPr lang="en-US" altLang="en-US" sz="800" b="0" dirty="0"/>
          </a:p>
          <a:p>
            <a:pPr lvl="2">
              <a:lnSpc>
                <a:spcPct val="90000"/>
              </a:lnSpc>
              <a:spcBef>
                <a:spcPct val="20000"/>
              </a:spcBef>
              <a:buClr>
                <a:schemeClr val="tx1"/>
              </a:buClr>
              <a:buFont typeface="Wingdings" pitchFamily="2" charset="2"/>
              <a:buChar char="ú"/>
            </a:pPr>
            <a:r>
              <a:rPr lang="en-US" altLang="en-US" sz="1800" b="0" dirty="0"/>
              <a:t>Deficits are typically covered with borrowing.</a:t>
            </a:r>
          </a:p>
          <a:p>
            <a:pPr lvl="1">
              <a:lnSpc>
                <a:spcPct val="90000"/>
              </a:lnSpc>
              <a:spcBef>
                <a:spcPct val="20000"/>
              </a:spcBef>
              <a:buClr>
                <a:schemeClr val="tx1"/>
              </a:buClr>
              <a:buFontTx/>
              <a:buChar char="•"/>
            </a:pPr>
            <a:endParaRPr lang="en-US" altLang="en-US" sz="500" b="0" dirty="0"/>
          </a:p>
          <a:p>
            <a:pPr lvl="1">
              <a:lnSpc>
                <a:spcPct val="90000"/>
              </a:lnSpc>
              <a:spcBef>
                <a:spcPct val="20000"/>
              </a:spcBef>
              <a:buClr>
                <a:schemeClr val="tx1"/>
              </a:buClr>
              <a:buFontTx/>
              <a:buChar char="•"/>
            </a:pPr>
            <a:r>
              <a:rPr lang="en-US" altLang="en-US" sz="1800" b="0" dirty="0"/>
              <a:t>Changes in the size of the federal </a:t>
            </a:r>
            <a:r>
              <a:rPr lang="en-US" altLang="en-US" sz="1800" i="1" dirty="0"/>
              <a:t>deficit</a:t>
            </a:r>
            <a:r>
              <a:rPr lang="en-US" altLang="en-US" sz="1800" b="0" dirty="0"/>
              <a:t> or </a:t>
            </a:r>
            <a:r>
              <a:rPr lang="en-US" altLang="en-US" sz="1800" i="1" dirty="0"/>
              <a:t>surplus</a:t>
            </a:r>
            <a:r>
              <a:rPr lang="en-US" altLang="en-US" sz="1800" b="0" dirty="0"/>
              <a:t> are often used to gauge whether fiscal policy is stimulating or restraining AD, which arise from either:</a:t>
            </a:r>
          </a:p>
          <a:p>
            <a:pPr lvl="2">
              <a:lnSpc>
                <a:spcPct val="90000"/>
              </a:lnSpc>
              <a:spcBef>
                <a:spcPct val="20000"/>
              </a:spcBef>
              <a:buClr>
                <a:schemeClr val="tx1"/>
              </a:buClr>
              <a:buFont typeface="Wingdings" pitchFamily="2" charset="2"/>
              <a:buChar char="ú"/>
            </a:pPr>
            <a:r>
              <a:rPr lang="en-US" altLang="en-US" sz="1800" b="0" dirty="0"/>
              <a:t>A change in the state of the economy, or, </a:t>
            </a:r>
          </a:p>
          <a:p>
            <a:pPr lvl="2">
              <a:lnSpc>
                <a:spcPct val="90000"/>
              </a:lnSpc>
              <a:spcBef>
                <a:spcPct val="20000"/>
              </a:spcBef>
              <a:buClr>
                <a:schemeClr val="tx1"/>
              </a:buClr>
              <a:buFont typeface="Wingdings" pitchFamily="2" charset="2"/>
              <a:buChar char="ú"/>
            </a:pPr>
            <a:r>
              <a:rPr lang="en-US" altLang="en-US" sz="1800" b="0" dirty="0"/>
              <a:t>A change in discretionary fiscal policy</a:t>
            </a:r>
            <a:r>
              <a:rPr lang="en-US" altLang="en-US" sz="1800" b="0" dirty="0" smtClean="0"/>
              <a:t>.</a:t>
            </a:r>
          </a:p>
          <a:p>
            <a:pPr lvl="2">
              <a:lnSpc>
                <a:spcPct val="90000"/>
              </a:lnSpc>
              <a:spcBef>
                <a:spcPct val="20000"/>
              </a:spcBef>
              <a:buClr>
                <a:schemeClr val="tx1"/>
              </a:buClr>
              <a:buFont typeface="Wingdings" pitchFamily="2" charset="2"/>
              <a:buChar char="ú"/>
            </a:pPr>
            <a:endParaRPr lang="en-US" altLang="en-US" sz="1800" b="0" dirty="0"/>
          </a:p>
          <a:p>
            <a:pPr>
              <a:lnSpc>
                <a:spcPct val="90000"/>
              </a:lnSpc>
              <a:spcBef>
                <a:spcPct val="20000"/>
              </a:spcBef>
              <a:buClr>
                <a:schemeClr val="tx1"/>
              </a:buClr>
              <a:buFont typeface="Wingdings" pitchFamily="2" charset="2"/>
              <a:buNone/>
            </a:pPr>
            <a:r>
              <a:rPr lang="en-US" altLang="en-US" sz="2000" b="0" dirty="0" smtClean="0"/>
              <a:t>Treasury </a:t>
            </a:r>
            <a:r>
              <a:rPr lang="en-US" altLang="en-US" sz="2000" b="0" dirty="0"/>
              <a:t>borrows to cover deficits by </a:t>
            </a:r>
            <a:r>
              <a:rPr lang="en-US" altLang="en-US" sz="2000" b="0" dirty="0" smtClean="0"/>
              <a:t>auctioning </a:t>
            </a:r>
            <a:r>
              <a:rPr lang="en-US" altLang="en-US" sz="2000" dirty="0" smtClean="0"/>
              <a:t>bonds</a:t>
            </a:r>
            <a:r>
              <a:rPr lang="en-US" altLang="en-US" sz="2000" b="0" dirty="0" smtClean="0"/>
              <a:t> </a:t>
            </a:r>
            <a:r>
              <a:rPr lang="en-US" altLang="en-US" sz="2000" b="0" dirty="0"/>
              <a:t>to banks, large </a:t>
            </a:r>
            <a:r>
              <a:rPr lang="en-US" altLang="en-US" sz="2000" b="0" dirty="0" smtClean="0"/>
              <a:t>firms, </a:t>
            </a:r>
            <a:r>
              <a:rPr lang="en-US" altLang="en-US" sz="2000" b="0" dirty="0"/>
              <a:t>foreign governments, central banks and international </a:t>
            </a:r>
            <a:r>
              <a:rPr lang="en-US" altLang="en-US" sz="2000" b="0" dirty="0" smtClean="0"/>
              <a:t>organizations.</a:t>
            </a:r>
            <a:endParaRPr lang="en-US" altLang="en-US" sz="2000" b="0" dirty="0"/>
          </a:p>
        </p:txBody>
      </p:sp>
      <p:sp>
        <p:nvSpPr>
          <p:cNvPr id="5"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6" name="Rectangle 5"/>
          <p:cNvSpPr/>
          <p:nvPr/>
        </p:nvSpPr>
        <p:spPr>
          <a:xfrm>
            <a:off x="3426126" y="395010"/>
            <a:ext cx="2284600" cy="400110"/>
          </a:xfrm>
          <a:prstGeom prst="rect">
            <a:avLst/>
          </a:prstGeom>
        </p:spPr>
        <p:txBody>
          <a:bodyPr wrap="none">
            <a:spAutoFit/>
          </a:bodyPr>
          <a:lstStyle/>
          <a:p>
            <a:pPr algn="ctr"/>
            <a:r>
              <a:rPr lang="en-US" sz="2000" dirty="0" smtClean="0"/>
              <a:t>Government bonds</a:t>
            </a:r>
            <a:endParaRPr lang="en-US" sz="20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5108">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5108">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5108">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15108">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5108">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5108">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5108">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5108">
                                            <p:txEl>
                                              <p:pRg st="12" end="1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510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08"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08025" y="1196975"/>
            <a:ext cx="7596188" cy="220663"/>
          </a:xfrm>
        </p:spPr>
        <p:txBody>
          <a:bodyPr/>
          <a:lstStyle/>
          <a:p>
            <a:r>
              <a:rPr lang="en-US" altLang="en-US" sz="1300" smtClean="0"/>
              <a:t>1926 China Treasury 5 Yuan Government Bond</a:t>
            </a:r>
          </a:p>
        </p:txBody>
      </p:sp>
      <p:pic>
        <p:nvPicPr>
          <p:cNvPr id="18435" name="v4-38" descr="1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8" y="1533525"/>
            <a:ext cx="6845300"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6" name="Rectangle 5"/>
          <p:cNvSpPr/>
          <p:nvPr/>
        </p:nvSpPr>
        <p:spPr>
          <a:xfrm>
            <a:off x="3426126" y="395010"/>
            <a:ext cx="2284600" cy="400110"/>
          </a:xfrm>
          <a:prstGeom prst="rect">
            <a:avLst/>
          </a:prstGeom>
        </p:spPr>
        <p:txBody>
          <a:bodyPr wrap="none">
            <a:spAutoFit/>
          </a:bodyPr>
          <a:lstStyle/>
          <a:p>
            <a:pPr algn="ctr"/>
            <a:r>
              <a:rPr lang="en-US" sz="2000" dirty="0" smtClean="0"/>
              <a:t>Government bonds</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v4-27" descr="ef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75" y="1149350"/>
            <a:ext cx="6397625"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Rectangle 2"/>
          <p:cNvSpPr>
            <a:spLocks noGrp="1" noChangeArrowheads="1"/>
          </p:cNvSpPr>
          <p:nvPr>
            <p:ph type="title"/>
          </p:nvPr>
        </p:nvSpPr>
        <p:spPr>
          <a:xfrm>
            <a:off x="768350" y="1217613"/>
            <a:ext cx="7596188" cy="201612"/>
          </a:xfrm>
          <a:noFill/>
        </p:spPr>
        <p:txBody>
          <a:bodyPr/>
          <a:lstStyle/>
          <a:p>
            <a:r>
              <a:rPr lang="en-US" altLang="en-US" sz="1300" smtClean="0"/>
              <a:t>1949 Lebanon Treasury Bond</a:t>
            </a:r>
          </a:p>
        </p:txBody>
      </p:sp>
      <p:sp>
        <p:nvSpPr>
          <p:cNvPr id="5"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6" name="Rectangle 5"/>
          <p:cNvSpPr/>
          <p:nvPr/>
        </p:nvSpPr>
        <p:spPr>
          <a:xfrm>
            <a:off x="3426126" y="395010"/>
            <a:ext cx="2284600" cy="400110"/>
          </a:xfrm>
          <a:prstGeom prst="rect">
            <a:avLst/>
          </a:prstGeom>
        </p:spPr>
        <p:txBody>
          <a:bodyPr wrap="none">
            <a:spAutoFit/>
          </a:bodyPr>
          <a:lstStyle/>
          <a:p>
            <a:pPr algn="ctr"/>
            <a:r>
              <a:rPr lang="en-US" sz="2000" dirty="0" smtClean="0"/>
              <a:t>Government bonds</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95338" y="1171575"/>
            <a:ext cx="7596187" cy="269875"/>
          </a:xfrm>
          <a:noFill/>
        </p:spPr>
        <p:txBody>
          <a:bodyPr/>
          <a:lstStyle/>
          <a:p>
            <a:r>
              <a:rPr lang="en-US" altLang="en-US" sz="1300" smtClean="0"/>
              <a:t>1952 Former USSR victory treasury 10 rub bond</a:t>
            </a:r>
          </a:p>
        </p:txBody>
      </p:sp>
      <p:pic>
        <p:nvPicPr>
          <p:cNvPr id="20483" name="v4-27" descr="5e57_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6213" y="1592263"/>
            <a:ext cx="63119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6" name="Rectangle 5"/>
          <p:cNvSpPr/>
          <p:nvPr/>
        </p:nvSpPr>
        <p:spPr>
          <a:xfrm>
            <a:off x="3426126" y="395010"/>
            <a:ext cx="2284600" cy="400110"/>
          </a:xfrm>
          <a:prstGeom prst="rect">
            <a:avLst/>
          </a:prstGeom>
        </p:spPr>
        <p:txBody>
          <a:bodyPr wrap="none">
            <a:spAutoFit/>
          </a:bodyPr>
          <a:lstStyle/>
          <a:p>
            <a:pPr algn="ctr"/>
            <a:r>
              <a:rPr lang="en-US" sz="2000" dirty="0" smtClean="0"/>
              <a:t>Government bonds</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49300" y="1143000"/>
            <a:ext cx="7596188" cy="330200"/>
          </a:xfrm>
          <a:noFill/>
        </p:spPr>
        <p:txBody>
          <a:bodyPr/>
          <a:lstStyle/>
          <a:p>
            <a:r>
              <a:rPr lang="en-US" altLang="en-US" sz="1300" smtClean="0"/>
              <a:t>1922 Weimar Republic German treasury bond</a:t>
            </a:r>
          </a:p>
        </p:txBody>
      </p:sp>
      <p:pic>
        <p:nvPicPr>
          <p:cNvPr id="21507" name="Picture 3" descr="german-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2800" y="1584325"/>
            <a:ext cx="4687888" cy="512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6" name="Rectangle 5"/>
          <p:cNvSpPr/>
          <p:nvPr/>
        </p:nvSpPr>
        <p:spPr>
          <a:xfrm>
            <a:off x="3426126" y="395010"/>
            <a:ext cx="2284600" cy="400110"/>
          </a:xfrm>
          <a:prstGeom prst="rect">
            <a:avLst/>
          </a:prstGeom>
        </p:spPr>
        <p:txBody>
          <a:bodyPr wrap="none">
            <a:spAutoFit/>
          </a:bodyPr>
          <a:lstStyle/>
          <a:p>
            <a:pPr algn="ctr"/>
            <a:r>
              <a:rPr lang="en-US" sz="2000" dirty="0" smtClean="0"/>
              <a:t>Government bonds</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47713" y="1146175"/>
            <a:ext cx="7596187" cy="311150"/>
          </a:xfrm>
          <a:noFill/>
        </p:spPr>
        <p:txBody>
          <a:bodyPr/>
          <a:lstStyle/>
          <a:p>
            <a:r>
              <a:rPr lang="en-US" altLang="en-US" sz="1300" smtClean="0"/>
              <a:t>USA Treasury Bonds </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600" y="3813175"/>
            <a:ext cx="676275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v4-27" descr="a5ea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600200"/>
            <a:ext cx="3806825"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7" name="Rectangle 6"/>
          <p:cNvSpPr/>
          <p:nvPr/>
        </p:nvSpPr>
        <p:spPr>
          <a:xfrm>
            <a:off x="3426126" y="395010"/>
            <a:ext cx="2284600" cy="400110"/>
          </a:xfrm>
          <a:prstGeom prst="rect">
            <a:avLst/>
          </a:prstGeom>
        </p:spPr>
        <p:txBody>
          <a:bodyPr wrap="none">
            <a:spAutoFit/>
          </a:bodyPr>
          <a:lstStyle/>
          <a:p>
            <a:pPr algn="ctr"/>
            <a:r>
              <a:rPr lang="en-US" sz="2000" dirty="0" smtClean="0"/>
              <a:t>Government bonds</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755650" y="1181100"/>
            <a:ext cx="7596188" cy="263525"/>
          </a:xfrm>
          <a:noFill/>
        </p:spPr>
        <p:txBody>
          <a:bodyPr/>
          <a:lstStyle/>
          <a:p>
            <a:r>
              <a:rPr lang="en-US" altLang="en-US" sz="1300" smtClean="0"/>
              <a:t>USA Treasury Bonds </a:t>
            </a:r>
          </a:p>
        </p:txBody>
      </p:sp>
      <p:pic>
        <p:nvPicPr>
          <p:cNvPr id="102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543050"/>
            <a:ext cx="6148388" cy="417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 Box 4"/>
          <p:cNvSpPr txBox="1">
            <a:spLocks noChangeArrowheads="1"/>
          </p:cNvSpPr>
          <p:nvPr/>
        </p:nvSpPr>
        <p:spPr bwMode="auto">
          <a:xfrm>
            <a:off x="6259513" y="3983038"/>
            <a:ext cx="303212" cy="136525"/>
          </a:xfrm>
          <a:prstGeom prst="rect">
            <a:avLst/>
          </a:prstGeom>
          <a:solidFill>
            <a:srgbClr val="F7FFF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lang="en-US" altLang="en-US" sz="1000" b="0">
                <a:latin typeface="Courier New" pitchFamily="49" charset="0"/>
              </a:rPr>
              <a:t>0</a:t>
            </a:r>
            <a:endParaRPr lang="en-US" altLang="en-US" sz="1000"/>
          </a:p>
        </p:txBody>
      </p:sp>
      <p:sp>
        <p:nvSpPr>
          <p:cNvPr id="1030" name="Rectangle 5"/>
          <p:cNvSpPr>
            <a:spLocks noChangeArrowheads="1"/>
          </p:cNvSpPr>
          <p:nvPr/>
        </p:nvSpPr>
        <p:spPr bwMode="auto">
          <a:xfrm>
            <a:off x="3584575" y="5710238"/>
            <a:ext cx="203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lang="en-US" altLang="en-US" sz="2400">
                <a:solidFill>
                  <a:schemeClr val="accent2"/>
                </a:solidFill>
              </a:rPr>
              <a:t>Mock Auction</a:t>
            </a:r>
          </a:p>
        </p:txBody>
      </p:sp>
      <p:graphicFrame>
        <p:nvGraphicFramePr>
          <p:cNvPr id="1026" name="Object 6"/>
          <p:cNvGraphicFramePr>
            <a:graphicFrameLocks noGrp="1" noChangeAspect="1"/>
          </p:cNvGraphicFramePr>
          <p:nvPr>
            <p:ph idx="1"/>
            <p:extLst>
              <p:ext uri="{D42A27DB-BD31-4B8C-83A1-F6EECF244321}">
                <p14:modId xmlns:p14="http://schemas.microsoft.com/office/powerpoint/2010/main" val="2598831818"/>
              </p:ext>
            </p:extLst>
          </p:nvPr>
        </p:nvGraphicFramePr>
        <p:xfrm>
          <a:off x="3651250" y="6153150"/>
          <a:ext cx="1922463" cy="487363"/>
        </p:xfrm>
        <a:graphic>
          <a:graphicData uri="http://schemas.openxmlformats.org/presentationml/2006/ole">
            <mc:AlternateContent xmlns:mc="http://schemas.openxmlformats.org/markup-compatibility/2006">
              <mc:Choice xmlns:v="urn:schemas-microsoft-com:vml" Requires="v">
                <p:oleObj spid="_x0000_s1050" name="Equation" r:id="rId4" imgW="901440" imgH="228600" progId="Equation.DSMT4">
                  <p:embed/>
                </p:oleObj>
              </mc:Choice>
              <mc:Fallback>
                <p:oleObj name="Equation" r:id="rId4" imgW="901440" imgH="228600" progId="Equation.DSMT4">
                  <p:embed/>
                  <p:pic>
                    <p:nvPicPr>
                      <p:cNvPr id="0" name="Object 6"/>
                      <p:cNvPicPr>
                        <a:picLocks noChangeAspect="1" noChangeArrowheads="1"/>
                      </p:cNvPicPr>
                      <p:nvPr/>
                    </p:nvPicPr>
                    <p:blipFill>
                      <a:blip r:embed="rId5"/>
                      <a:srcRect/>
                      <a:stretch>
                        <a:fillRect/>
                      </a:stretch>
                    </p:blipFill>
                    <p:spPr bwMode="auto">
                      <a:xfrm>
                        <a:off x="3651250" y="6153150"/>
                        <a:ext cx="1922463" cy="48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9" name="Rectangle 8"/>
          <p:cNvSpPr/>
          <p:nvPr/>
        </p:nvSpPr>
        <p:spPr>
          <a:xfrm>
            <a:off x="3426126" y="395010"/>
            <a:ext cx="2284600" cy="400110"/>
          </a:xfrm>
          <a:prstGeom prst="rect">
            <a:avLst/>
          </a:prstGeom>
        </p:spPr>
        <p:txBody>
          <a:bodyPr wrap="none">
            <a:spAutoFit/>
          </a:bodyPr>
          <a:lstStyle/>
          <a:p>
            <a:pPr algn="ctr"/>
            <a:r>
              <a:rPr lang="en-US" sz="2000" dirty="0" smtClean="0"/>
              <a:t>Government bonds</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4323" name="Rectangle 3"/>
          <p:cNvSpPr>
            <a:spLocks noChangeArrowheads="1"/>
          </p:cNvSpPr>
          <p:nvPr/>
        </p:nvSpPr>
        <p:spPr bwMode="auto">
          <a:xfrm>
            <a:off x="401638" y="1123950"/>
            <a:ext cx="8332787" cy="559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marL="396875" indent="-282575">
              <a:defRPr kumimoji="1" sz="2800" b="1">
                <a:solidFill>
                  <a:schemeClr val="bg2"/>
                </a:solidFill>
                <a:latin typeface="Times New Roman" pitchFamily="18" charset="0"/>
              </a:defRPr>
            </a:lvl2pPr>
            <a:lvl3pPr marL="741363" indent="-230188">
              <a:defRPr kumimoji="1" sz="2800" b="1">
                <a:solidFill>
                  <a:schemeClr val="bg2"/>
                </a:solidFill>
                <a:latin typeface="Times New Roman" pitchFamily="18" charset="0"/>
              </a:defRPr>
            </a:lvl3pPr>
            <a:lvl4pPr marL="1143000" indent="-287338">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90000"/>
              </a:lnSpc>
              <a:spcBef>
                <a:spcPct val="20000"/>
              </a:spcBef>
              <a:buClr>
                <a:schemeClr val="tx1"/>
              </a:buClr>
            </a:pPr>
            <a:r>
              <a:rPr lang="en-US" altLang="en-US" sz="2000" b="0" dirty="0">
                <a:solidFill>
                  <a:schemeClr val="tx1"/>
                </a:solidFill>
                <a:cs typeface="Times New Roman" pitchFamily="18" charset="0"/>
              </a:rPr>
              <a:t>Keynesian theory highlights the potential of fiscal policy as a tool capable of reducing fluctuations in aggregate demand. </a:t>
            </a:r>
          </a:p>
          <a:p>
            <a:pPr>
              <a:lnSpc>
                <a:spcPct val="40000"/>
              </a:lnSpc>
              <a:spcBef>
                <a:spcPct val="20000"/>
              </a:spcBef>
              <a:buClr>
                <a:schemeClr val="tx1"/>
              </a:buClr>
            </a:pPr>
            <a:endParaRPr lang="en-US" altLang="en-US" sz="2000" b="0" dirty="0">
              <a:solidFill>
                <a:schemeClr val="tx1"/>
              </a:solidFill>
              <a:cs typeface="Times New Roman" pitchFamily="18" charset="0"/>
            </a:endParaRPr>
          </a:p>
          <a:p>
            <a:pPr>
              <a:lnSpc>
                <a:spcPct val="90000"/>
              </a:lnSpc>
              <a:spcBef>
                <a:spcPct val="20000"/>
              </a:spcBef>
              <a:buClr>
                <a:schemeClr val="tx1"/>
              </a:buClr>
            </a:pPr>
            <a:r>
              <a:rPr lang="en-US" altLang="en-US" sz="2000" b="0" dirty="0">
                <a:solidFill>
                  <a:schemeClr val="tx1"/>
                </a:solidFill>
                <a:cs typeface="Times New Roman" pitchFamily="18" charset="0"/>
              </a:rPr>
              <a:t>Following the Great Depression, Keynesians challenged the view that governments should always balance their budget.</a:t>
            </a:r>
          </a:p>
          <a:p>
            <a:pPr>
              <a:lnSpc>
                <a:spcPct val="40000"/>
              </a:lnSpc>
              <a:spcBef>
                <a:spcPct val="20000"/>
              </a:spcBef>
              <a:buClr>
                <a:schemeClr val="tx1"/>
              </a:buClr>
            </a:pPr>
            <a:endParaRPr lang="en-US" altLang="en-US" sz="2000" b="0" dirty="0">
              <a:solidFill>
                <a:schemeClr val="tx1"/>
              </a:solidFill>
              <a:cs typeface="Times New Roman" pitchFamily="18" charset="0"/>
            </a:endParaRPr>
          </a:p>
          <a:p>
            <a:pPr>
              <a:lnSpc>
                <a:spcPct val="90000"/>
              </a:lnSpc>
              <a:spcBef>
                <a:spcPct val="20000"/>
              </a:spcBef>
              <a:buClr>
                <a:schemeClr val="tx1"/>
              </a:buClr>
            </a:pPr>
            <a:r>
              <a:rPr lang="en-US" altLang="en-US" sz="2000" b="0" dirty="0">
                <a:solidFill>
                  <a:schemeClr val="tx1"/>
                </a:solidFill>
                <a:cs typeface="Times New Roman" pitchFamily="18" charset="0"/>
              </a:rPr>
              <a:t>Rather than balancing their budget annually, Keynesians argue that counter-cyclical policy should be used to offset fluctuations in aggregate demand.</a:t>
            </a:r>
          </a:p>
          <a:p>
            <a:pPr lvl="1">
              <a:lnSpc>
                <a:spcPct val="40000"/>
              </a:lnSpc>
              <a:spcBef>
                <a:spcPct val="20000"/>
              </a:spcBef>
              <a:buClr>
                <a:schemeClr val="tx1"/>
              </a:buClr>
              <a:buFontTx/>
              <a:buChar char="•"/>
            </a:pPr>
            <a:endParaRPr lang="en-US" altLang="en-US" sz="1800" b="0" dirty="0">
              <a:solidFill>
                <a:schemeClr val="tx1"/>
              </a:solidFill>
              <a:cs typeface="Times New Roman" pitchFamily="18" charset="0"/>
            </a:endParaRPr>
          </a:p>
          <a:p>
            <a:pPr lvl="1">
              <a:lnSpc>
                <a:spcPct val="90000"/>
              </a:lnSpc>
              <a:spcBef>
                <a:spcPct val="20000"/>
              </a:spcBef>
              <a:buClr>
                <a:schemeClr val="tx1"/>
              </a:buClr>
              <a:buFontTx/>
              <a:buChar char="•"/>
            </a:pPr>
            <a:r>
              <a:rPr lang="en-US" altLang="en-US" sz="1800" i="1" dirty="0">
                <a:solidFill>
                  <a:schemeClr val="tx1"/>
                </a:solidFill>
              </a:rPr>
              <a:t>Expansionary fiscal </a:t>
            </a:r>
            <a:r>
              <a:rPr lang="en-US" altLang="en-US" sz="1800" i="1" dirty="0" smtClean="0">
                <a:solidFill>
                  <a:schemeClr val="tx1"/>
                </a:solidFill>
              </a:rPr>
              <a:t>policy – </a:t>
            </a:r>
            <a:r>
              <a:rPr lang="en-US" altLang="en-US" sz="1800" b="0" dirty="0" smtClean="0"/>
              <a:t>used </a:t>
            </a:r>
            <a:r>
              <a:rPr lang="en-US" altLang="en-US" sz="1800" b="0" dirty="0"/>
              <a:t>w</a:t>
            </a:r>
            <a:r>
              <a:rPr lang="en-US" altLang="en-US" sz="1800" b="0" dirty="0">
                <a:solidFill>
                  <a:schemeClr val="tx1"/>
                </a:solidFill>
                <a:cs typeface="Times New Roman" pitchFamily="18" charset="0"/>
              </a:rPr>
              <a:t>hen the economy is weak</a:t>
            </a:r>
          </a:p>
          <a:p>
            <a:pPr lvl="2">
              <a:lnSpc>
                <a:spcPct val="90000"/>
              </a:lnSpc>
              <a:spcBef>
                <a:spcPct val="20000"/>
              </a:spcBef>
              <a:buClr>
                <a:schemeClr val="tx1"/>
              </a:buClr>
              <a:buFont typeface="Wingdings" pitchFamily="2" charset="2"/>
              <a:buChar char="ú"/>
            </a:pPr>
            <a:r>
              <a:rPr lang="en-US" altLang="en-US" sz="1800" b="0" dirty="0">
                <a:solidFill>
                  <a:schemeClr val="tx1"/>
                </a:solidFill>
                <a:cs typeface="Times New Roman" pitchFamily="18" charset="0"/>
              </a:rPr>
              <a:t>Recessionary gap exists if real GDP is less than potential output</a:t>
            </a:r>
          </a:p>
          <a:p>
            <a:pPr lvl="2">
              <a:lnSpc>
                <a:spcPct val="90000"/>
              </a:lnSpc>
              <a:spcBef>
                <a:spcPct val="20000"/>
              </a:spcBef>
              <a:buClr>
                <a:schemeClr val="tx1"/>
              </a:buClr>
              <a:buFont typeface="Wingdings" pitchFamily="2" charset="2"/>
              <a:buChar char="ú"/>
            </a:pPr>
            <a:r>
              <a:rPr lang="en-US" altLang="en-US" sz="1800" b="0" dirty="0">
                <a:solidFill>
                  <a:schemeClr val="tx1"/>
                </a:solidFill>
                <a:cs typeface="Times New Roman" pitchFamily="18" charset="0"/>
              </a:rPr>
              <a:t>Annual budget deficits can close this gap if the government</a:t>
            </a:r>
            <a:endParaRPr lang="en-US" altLang="en-US" sz="1800" b="0" dirty="0"/>
          </a:p>
          <a:p>
            <a:pPr lvl="3">
              <a:lnSpc>
                <a:spcPct val="90000"/>
              </a:lnSpc>
              <a:spcBef>
                <a:spcPct val="20000"/>
              </a:spcBef>
              <a:buClr>
                <a:schemeClr val="tx1"/>
              </a:buClr>
              <a:buFont typeface="Times New Roman" pitchFamily="18" charset="0"/>
              <a:buChar char="­"/>
            </a:pPr>
            <a:r>
              <a:rPr lang="en-US" altLang="en-US" sz="1800" b="0" dirty="0"/>
              <a:t>Increases government purchases of goods &amp; services</a:t>
            </a:r>
          </a:p>
          <a:p>
            <a:pPr lvl="3">
              <a:lnSpc>
                <a:spcPct val="90000"/>
              </a:lnSpc>
              <a:spcBef>
                <a:spcPct val="20000"/>
              </a:spcBef>
              <a:buClr>
                <a:schemeClr val="tx1"/>
              </a:buClr>
              <a:buFont typeface="Times New Roman" pitchFamily="18" charset="0"/>
              <a:buChar char="­"/>
            </a:pPr>
            <a:r>
              <a:rPr lang="en-US" altLang="en-US" sz="1800" b="0" dirty="0"/>
              <a:t>Cuts taxes</a:t>
            </a:r>
            <a:endParaRPr lang="en-US" altLang="en-US" sz="1800" b="0" dirty="0">
              <a:solidFill>
                <a:schemeClr val="tx1"/>
              </a:solidFill>
              <a:cs typeface="Times New Roman" pitchFamily="18" charset="0"/>
            </a:endParaRPr>
          </a:p>
          <a:p>
            <a:pPr lvl="1">
              <a:lnSpc>
                <a:spcPct val="90000"/>
              </a:lnSpc>
              <a:spcBef>
                <a:spcPct val="20000"/>
              </a:spcBef>
              <a:buClr>
                <a:schemeClr val="tx1"/>
              </a:buClr>
              <a:buFontTx/>
              <a:buChar char="•"/>
            </a:pPr>
            <a:r>
              <a:rPr lang="en-US" altLang="en-US" sz="1800" i="1" dirty="0"/>
              <a:t>Restrictive fiscal </a:t>
            </a:r>
            <a:r>
              <a:rPr lang="en-US" altLang="en-US" sz="1800" i="1" dirty="0" smtClean="0"/>
              <a:t>policy – </a:t>
            </a:r>
            <a:r>
              <a:rPr lang="en-US" altLang="en-US" sz="1800" b="0" dirty="0" smtClean="0">
                <a:solidFill>
                  <a:schemeClr val="tx1"/>
                </a:solidFill>
                <a:cs typeface="Times New Roman" pitchFamily="18" charset="0"/>
              </a:rPr>
              <a:t>used </a:t>
            </a:r>
            <a:r>
              <a:rPr lang="en-US" altLang="en-US" sz="1800" b="0" dirty="0">
                <a:solidFill>
                  <a:schemeClr val="tx1"/>
                </a:solidFill>
                <a:cs typeface="Times New Roman" pitchFamily="18" charset="0"/>
              </a:rPr>
              <a:t>when strong demand threatens to cause inflation</a:t>
            </a:r>
          </a:p>
          <a:p>
            <a:pPr lvl="2">
              <a:lnSpc>
                <a:spcPct val="90000"/>
              </a:lnSpc>
              <a:spcBef>
                <a:spcPct val="20000"/>
              </a:spcBef>
              <a:buClr>
                <a:schemeClr val="tx1"/>
              </a:buClr>
              <a:buFont typeface="Wingdings" pitchFamily="2" charset="2"/>
              <a:buChar char="ú"/>
            </a:pPr>
            <a:r>
              <a:rPr lang="en-US" altLang="en-US" sz="1800" b="0" dirty="0">
                <a:solidFill>
                  <a:schemeClr val="tx1"/>
                </a:solidFill>
                <a:cs typeface="Times New Roman" pitchFamily="18" charset="0"/>
              </a:rPr>
              <a:t>Inflationary gap exists if real GDP exceeds potential output</a:t>
            </a:r>
          </a:p>
          <a:p>
            <a:pPr lvl="2">
              <a:lnSpc>
                <a:spcPct val="90000"/>
              </a:lnSpc>
              <a:spcBef>
                <a:spcPct val="20000"/>
              </a:spcBef>
              <a:buClr>
                <a:schemeClr val="tx1"/>
              </a:buClr>
              <a:buFont typeface="Wingdings" pitchFamily="2" charset="2"/>
              <a:buChar char="ú"/>
            </a:pPr>
            <a:r>
              <a:rPr lang="en-US" altLang="en-US" sz="1800" b="0" dirty="0">
                <a:solidFill>
                  <a:schemeClr val="tx1"/>
                </a:solidFill>
                <a:cs typeface="Times New Roman" pitchFamily="18" charset="0"/>
              </a:rPr>
              <a:t>Annual budget surpluses can close this gap if the government </a:t>
            </a:r>
          </a:p>
          <a:p>
            <a:pPr lvl="3">
              <a:lnSpc>
                <a:spcPct val="90000"/>
              </a:lnSpc>
              <a:spcBef>
                <a:spcPct val="20000"/>
              </a:spcBef>
              <a:buClr>
                <a:schemeClr val="tx1"/>
              </a:buClr>
              <a:buFont typeface="Times New Roman" pitchFamily="18" charset="0"/>
              <a:buChar char="­"/>
            </a:pPr>
            <a:r>
              <a:rPr lang="en-US" altLang="en-US" sz="1800" b="0" dirty="0"/>
              <a:t>reduces government spending</a:t>
            </a:r>
          </a:p>
          <a:p>
            <a:pPr lvl="3">
              <a:lnSpc>
                <a:spcPct val="90000"/>
              </a:lnSpc>
              <a:spcBef>
                <a:spcPct val="20000"/>
              </a:spcBef>
              <a:buClr>
                <a:schemeClr val="tx1"/>
              </a:buClr>
              <a:buFont typeface="Times New Roman" pitchFamily="18" charset="0"/>
              <a:buChar char="­"/>
            </a:pPr>
            <a:r>
              <a:rPr lang="en-US" altLang="en-US" sz="1800" b="0" dirty="0"/>
              <a:t>raises taxes</a:t>
            </a:r>
          </a:p>
        </p:txBody>
      </p:sp>
      <p:sp>
        <p:nvSpPr>
          <p:cNvPr id="4"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5" name="Rectangle 4"/>
          <p:cNvSpPr/>
          <p:nvPr/>
        </p:nvSpPr>
        <p:spPr>
          <a:xfrm>
            <a:off x="3379638" y="395010"/>
            <a:ext cx="2377575" cy="400110"/>
          </a:xfrm>
          <a:prstGeom prst="rect">
            <a:avLst/>
          </a:prstGeom>
        </p:spPr>
        <p:txBody>
          <a:bodyPr wrap="none">
            <a:spAutoFit/>
          </a:bodyPr>
          <a:lstStyle/>
          <a:p>
            <a:pPr algn="ctr"/>
            <a:r>
              <a:rPr lang="en-US" sz="2000" dirty="0" smtClean="0"/>
              <a:t>The Keynesian view</a:t>
            </a:r>
            <a:endParaRPr lang="en-US" sz="20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432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432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432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2432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2432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2432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24323">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432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2432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24323">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4323">
                                            <p:txEl>
                                              <p:pRg st="14" end="1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2432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432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48"/>
          <p:cNvSpPr>
            <a:spLocks noChangeArrowheads="1"/>
          </p:cNvSpPr>
          <p:nvPr/>
        </p:nvSpPr>
        <p:spPr bwMode="auto">
          <a:xfrm>
            <a:off x="6860405" y="1848928"/>
            <a:ext cx="643039"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64" name="Text Box 20"/>
          <p:cNvSpPr txBox="1">
            <a:spLocks noChangeArrowheads="1"/>
          </p:cNvSpPr>
          <p:nvPr/>
        </p:nvSpPr>
        <p:spPr bwMode="auto">
          <a:xfrm rot="2124768">
            <a:off x="3526719" y="381821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a:t>AD</a:t>
            </a:r>
            <a:endParaRPr lang="en-US" altLang="en-US" sz="1400" b="0" baseline="-25000"/>
          </a:p>
        </p:txBody>
      </p:sp>
      <p:sp>
        <p:nvSpPr>
          <p:cNvPr id="65" name="Rectangle 48"/>
          <p:cNvSpPr>
            <a:spLocks noChangeArrowheads="1"/>
          </p:cNvSpPr>
          <p:nvPr/>
        </p:nvSpPr>
        <p:spPr bwMode="auto">
          <a:xfrm rot="19524547">
            <a:off x="3318694" y="2655994"/>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67" name="Rectangle 48"/>
          <p:cNvSpPr>
            <a:spLocks noChangeArrowheads="1"/>
          </p:cNvSpPr>
          <p:nvPr/>
        </p:nvSpPr>
        <p:spPr bwMode="auto">
          <a:xfrm>
            <a:off x="2597651" y="1857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384175" y="333692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76" name="Rectangle 54"/>
          <p:cNvSpPr>
            <a:spLocks noChangeArrowheads="1"/>
          </p:cNvSpPr>
          <p:nvPr/>
        </p:nvSpPr>
        <p:spPr bwMode="auto">
          <a:xfrm>
            <a:off x="2717800" y="5072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a:t>15</a:t>
            </a:r>
            <a:endParaRPr lang="en-US" altLang="en-US" sz="1600" b="0" baseline="-25000"/>
          </a:p>
        </p:txBody>
      </p:sp>
      <p:sp>
        <p:nvSpPr>
          <p:cNvPr id="79" name="Line 65"/>
          <p:cNvSpPr>
            <a:spLocks noChangeShapeType="1"/>
          </p:cNvSpPr>
          <p:nvPr/>
        </p:nvSpPr>
        <p:spPr bwMode="auto">
          <a:xfrm flipH="1">
            <a:off x="886766" y="3495382"/>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1" name="Rectangle 48"/>
          <p:cNvSpPr>
            <a:spLocks noChangeArrowheads="1"/>
          </p:cNvSpPr>
          <p:nvPr/>
        </p:nvSpPr>
        <p:spPr bwMode="auto">
          <a:xfrm>
            <a:off x="3449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2" name="Rectangle 48"/>
          <p:cNvSpPr>
            <a:spLocks noChangeArrowheads="1"/>
          </p:cNvSpPr>
          <p:nvPr/>
        </p:nvSpPr>
        <p:spPr bwMode="auto">
          <a:xfrm>
            <a:off x="45613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36980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4" name="Rectangle 48"/>
          <p:cNvSpPr>
            <a:spLocks noChangeArrowheads="1"/>
          </p:cNvSpPr>
          <p:nvPr/>
        </p:nvSpPr>
        <p:spPr bwMode="auto">
          <a:xfrm>
            <a:off x="79144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5" name="Rectangle 54"/>
          <p:cNvSpPr>
            <a:spLocks noChangeArrowheads="1"/>
          </p:cNvSpPr>
          <p:nvPr/>
        </p:nvSpPr>
        <p:spPr bwMode="auto">
          <a:xfrm>
            <a:off x="6963291" y="508038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6" name="Rectangle 64"/>
          <p:cNvSpPr>
            <a:spLocks noChangeArrowheads="1"/>
          </p:cNvSpPr>
          <p:nvPr/>
        </p:nvSpPr>
        <p:spPr bwMode="auto">
          <a:xfrm>
            <a:off x="4654129" y="333839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57" name="Line 12"/>
          <p:cNvSpPr>
            <a:spLocks noChangeAspect="1" noChangeShapeType="1"/>
          </p:cNvSpPr>
          <p:nvPr/>
        </p:nvSpPr>
        <p:spPr bwMode="auto">
          <a:xfrm>
            <a:off x="5173018" y="2503417"/>
            <a:ext cx="2841089" cy="2003063"/>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Text Box 20"/>
          <p:cNvSpPr txBox="1">
            <a:spLocks noChangeArrowheads="1"/>
          </p:cNvSpPr>
          <p:nvPr/>
        </p:nvSpPr>
        <p:spPr bwMode="auto">
          <a:xfrm rot="2040000">
            <a:off x="7726350" y="4196217"/>
            <a:ext cx="5476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87" name="Line 65"/>
          <p:cNvSpPr>
            <a:spLocks noChangeShapeType="1"/>
          </p:cNvSpPr>
          <p:nvPr/>
        </p:nvSpPr>
        <p:spPr bwMode="auto">
          <a:xfrm flipH="1">
            <a:off x="6582655" y="3496855"/>
            <a:ext cx="2467" cy="1549807"/>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7" name="Line 62"/>
          <p:cNvSpPr>
            <a:spLocks noChangeShapeType="1"/>
          </p:cNvSpPr>
          <p:nvPr/>
        </p:nvSpPr>
        <p:spPr bwMode="auto">
          <a:xfrm>
            <a:off x="5163182" y="3489330"/>
            <a:ext cx="2910113" cy="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8" name="Rectangle 37"/>
          <p:cNvSpPr/>
          <p:nvPr/>
        </p:nvSpPr>
        <p:spPr>
          <a:xfrm>
            <a:off x="0" y="1200795"/>
            <a:ext cx="9144000" cy="400110"/>
          </a:xfrm>
          <a:prstGeom prst="rect">
            <a:avLst/>
          </a:prstGeom>
        </p:spPr>
        <p:txBody>
          <a:bodyPr wrap="square">
            <a:spAutoFit/>
          </a:bodyPr>
          <a:lstStyle/>
          <a:p>
            <a:pPr algn="ctr">
              <a:spcBef>
                <a:spcPts val="0"/>
              </a:spcBef>
              <a:spcAft>
                <a:spcPts val="0"/>
              </a:spcAft>
            </a:pPr>
            <a:r>
              <a:rPr lang="en-US" sz="2000" b="0" u="sng" dirty="0" smtClean="0"/>
              <a:t>The classical school</a:t>
            </a:r>
            <a:r>
              <a:rPr lang="en-US" sz="2000" b="0" dirty="0" smtClean="0"/>
              <a:t>                                    </a:t>
            </a:r>
            <a:r>
              <a:rPr lang="en-US" sz="2000" b="0" u="sng" dirty="0" smtClean="0"/>
              <a:t>The Keynesian school</a:t>
            </a:r>
          </a:p>
        </p:txBody>
      </p:sp>
      <p:sp>
        <p:nvSpPr>
          <p:cNvPr id="35" name="Line 64"/>
          <p:cNvSpPr>
            <a:spLocks noChangeShapeType="1"/>
          </p:cNvSpPr>
          <p:nvPr/>
        </p:nvSpPr>
        <p:spPr bwMode="auto">
          <a:xfrm flipH="1" flipV="1">
            <a:off x="4905512" y="5537200"/>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65"/>
          <p:cNvSpPr>
            <a:spLocks noChangeShapeType="1"/>
          </p:cNvSpPr>
          <p:nvPr/>
        </p:nvSpPr>
        <p:spPr bwMode="auto">
          <a:xfrm flipH="1">
            <a:off x="4595627" y="5532438"/>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12"/>
          <p:cNvSpPr>
            <a:spLocks noChangeAspect="1" noChangeShapeType="1"/>
          </p:cNvSpPr>
          <p:nvPr/>
        </p:nvSpPr>
        <p:spPr bwMode="auto">
          <a:xfrm>
            <a:off x="1603961" y="1895500"/>
            <a:ext cx="2369484" cy="167760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12"/>
          <p:cNvSpPr>
            <a:spLocks noChangeAspect="1" noChangeShapeType="1"/>
          </p:cNvSpPr>
          <p:nvPr/>
        </p:nvSpPr>
        <p:spPr bwMode="auto">
          <a:xfrm>
            <a:off x="5165044" y="2073956"/>
            <a:ext cx="2858589" cy="2023896"/>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12"/>
          <p:cNvSpPr>
            <a:spLocks noChangeAspect="1" noChangeShapeType="1"/>
          </p:cNvSpPr>
          <p:nvPr/>
        </p:nvSpPr>
        <p:spPr bwMode="auto">
          <a:xfrm>
            <a:off x="889585" y="2066950"/>
            <a:ext cx="2970975" cy="210346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Rectangle 64"/>
          <p:cNvSpPr>
            <a:spLocks noChangeArrowheads="1"/>
          </p:cNvSpPr>
          <p:nvPr/>
        </p:nvSpPr>
        <p:spPr bwMode="auto">
          <a:xfrm>
            <a:off x="387254" y="2966711"/>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118</a:t>
            </a:r>
            <a:endParaRPr lang="en-US" altLang="en-US" sz="1600" b="0" baseline="30000" dirty="0">
              <a:solidFill>
                <a:srgbClr val="FF0000"/>
              </a:solidFill>
            </a:endParaRPr>
          </a:p>
        </p:txBody>
      </p:sp>
      <p:sp>
        <p:nvSpPr>
          <p:cNvPr id="50" name="Line 62"/>
          <p:cNvSpPr>
            <a:spLocks noChangeShapeType="1"/>
          </p:cNvSpPr>
          <p:nvPr/>
        </p:nvSpPr>
        <p:spPr bwMode="auto">
          <a:xfrm flipV="1">
            <a:off x="879474" y="2809907"/>
            <a:ext cx="2981085" cy="20589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52" name="Line 65"/>
          <p:cNvSpPr>
            <a:spLocks noChangeShapeType="1"/>
          </p:cNvSpPr>
          <p:nvPr/>
        </p:nvSpPr>
        <p:spPr bwMode="auto">
          <a:xfrm flipH="1">
            <a:off x="3372730" y="3156782"/>
            <a:ext cx="2467" cy="192024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4" name="Line 65"/>
          <p:cNvSpPr>
            <a:spLocks noChangeShapeType="1"/>
          </p:cNvSpPr>
          <p:nvPr/>
        </p:nvSpPr>
        <p:spPr bwMode="auto">
          <a:xfrm flipH="1">
            <a:off x="885825" y="3166307"/>
            <a:ext cx="2489372" cy="0"/>
          </a:xfrm>
          <a:prstGeom prst="line">
            <a:avLst/>
          </a:prstGeom>
          <a:noFill/>
          <a:ln w="34925">
            <a:solidFill>
              <a:srgbClr val="FF0000"/>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0" name="Line 12"/>
          <p:cNvSpPr>
            <a:spLocks noChangeShapeType="1"/>
          </p:cNvSpPr>
          <p:nvPr/>
        </p:nvSpPr>
        <p:spPr bwMode="auto">
          <a:xfrm>
            <a:off x="2892974" y="212921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12"/>
          <p:cNvSpPr>
            <a:spLocks noChangeShapeType="1"/>
          </p:cNvSpPr>
          <p:nvPr/>
        </p:nvSpPr>
        <p:spPr bwMode="auto">
          <a:xfrm>
            <a:off x="7152502" y="2119313"/>
            <a:ext cx="0" cy="2927350"/>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sz="2000">
              <a:latin typeface="Arial" charset="0"/>
            </a:endParaRPr>
          </a:p>
        </p:txBody>
      </p:sp>
      <p:sp>
        <p:nvSpPr>
          <p:cNvPr id="62" name="Line 65"/>
          <p:cNvSpPr>
            <a:spLocks noChangeShapeType="1"/>
          </p:cNvSpPr>
          <p:nvPr/>
        </p:nvSpPr>
        <p:spPr bwMode="auto">
          <a:xfrm flipH="1">
            <a:off x="7150035" y="3489229"/>
            <a:ext cx="2467" cy="9144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3" name="Line 47"/>
          <p:cNvSpPr>
            <a:spLocks noChangeShapeType="1"/>
          </p:cNvSpPr>
          <p:nvPr/>
        </p:nvSpPr>
        <p:spPr bwMode="auto">
          <a:xfrm>
            <a:off x="881371" y="1833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 name="Line 47"/>
          <p:cNvSpPr>
            <a:spLocks noChangeShapeType="1"/>
          </p:cNvSpPr>
          <p:nvPr/>
        </p:nvSpPr>
        <p:spPr bwMode="auto">
          <a:xfrm>
            <a:off x="5148263" y="1833563"/>
            <a:ext cx="0" cy="322897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0" name="Rectangle 64"/>
          <p:cNvSpPr>
            <a:spLocks noChangeArrowheads="1"/>
          </p:cNvSpPr>
          <p:nvPr/>
        </p:nvSpPr>
        <p:spPr bwMode="auto">
          <a:xfrm>
            <a:off x="6375611" y="5081586"/>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14</a:t>
            </a:r>
            <a:endParaRPr lang="en-US" altLang="en-US" sz="1600" b="0" baseline="30000" dirty="0"/>
          </a:p>
        </p:txBody>
      </p:sp>
      <p:sp>
        <p:nvSpPr>
          <p:cNvPr id="89" name="Line 55"/>
          <p:cNvSpPr>
            <a:spLocks noChangeShapeType="1"/>
          </p:cNvSpPr>
          <p:nvPr/>
        </p:nvSpPr>
        <p:spPr bwMode="auto">
          <a:xfrm flipV="1">
            <a:off x="5139400" y="5060776"/>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 name="Line 55"/>
          <p:cNvSpPr>
            <a:spLocks noChangeShapeType="1"/>
          </p:cNvSpPr>
          <p:nvPr/>
        </p:nvSpPr>
        <p:spPr bwMode="auto">
          <a:xfrm flipV="1">
            <a:off x="872508" y="5070904"/>
            <a:ext cx="3208956"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 name="Rectangle 64"/>
          <p:cNvSpPr>
            <a:spLocks noChangeArrowheads="1"/>
          </p:cNvSpPr>
          <p:nvPr/>
        </p:nvSpPr>
        <p:spPr bwMode="auto">
          <a:xfrm>
            <a:off x="3181285" y="5072621"/>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16</a:t>
            </a:r>
            <a:endParaRPr lang="en-US" altLang="en-US" sz="1600" b="0" baseline="30000" dirty="0">
              <a:solidFill>
                <a:srgbClr val="FF0000"/>
              </a:solidFill>
            </a:endParaRPr>
          </a:p>
        </p:txBody>
      </p:sp>
      <p:sp>
        <p:nvSpPr>
          <p:cNvPr id="92" name="Rectangle 48"/>
          <p:cNvSpPr>
            <a:spLocks noChangeArrowheads="1"/>
          </p:cNvSpPr>
          <p:nvPr/>
        </p:nvSpPr>
        <p:spPr bwMode="auto">
          <a:xfrm>
            <a:off x="7543786" y="3212456"/>
            <a:ext cx="633422"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93"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94" name="Rectangle 93"/>
          <p:cNvSpPr/>
          <p:nvPr/>
        </p:nvSpPr>
        <p:spPr>
          <a:xfrm>
            <a:off x="3735503" y="395010"/>
            <a:ext cx="1665841" cy="400110"/>
          </a:xfrm>
          <a:prstGeom prst="rect">
            <a:avLst/>
          </a:prstGeom>
        </p:spPr>
        <p:txBody>
          <a:bodyPr wrap="none">
            <a:spAutoFit/>
          </a:bodyPr>
          <a:lstStyle/>
          <a:p>
            <a:pPr algn="ctr"/>
            <a:r>
              <a:rPr lang="en-US" sz="2000" i="1" dirty="0" smtClean="0"/>
              <a:t>Expansionary</a:t>
            </a:r>
            <a:endParaRPr lang="en-US" sz="2000" i="1" dirty="0"/>
          </a:p>
        </p:txBody>
      </p:sp>
      <p:graphicFrame>
        <p:nvGraphicFramePr>
          <p:cNvPr id="2" name="Object 1"/>
          <p:cNvGraphicFramePr>
            <a:graphicFrameLocks noChangeAspect="1"/>
          </p:cNvGraphicFramePr>
          <p:nvPr>
            <p:extLst>
              <p:ext uri="{D42A27DB-BD31-4B8C-83A1-F6EECF244321}">
                <p14:modId xmlns:p14="http://schemas.microsoft.com/office/powerpoint/2010/main" val="1589439428"/>
              </p:ext>
            </p:extLst>
          </p:nvPr>
        </p:nvGraphicFramePr>
        <p:xfrm>
          <a:off x="2497138" y="5857875"/>
          <a:ext cx="4524375" cy="295275"/>
        </p:xfrm>
        <a:graphic>
          <a:graphicData uri="http://schemas.openxmlformats.org/presentationml/2006/ole">
            <mc:AlternateContent xmlns:mc="http://schemas.openxmlformats.org/markup-compatibility/2006">
              <mc:Choice xmlns:v="urn:schemas-microsoft-com:vml" Requires="v">
                <p:oleObj spid="_x0000_s86048" name="Equation" r:id="rId4" imgW="3581280" imgH="228600" progId="Equation.DSMT4">
                  <p:embed/>
                </p:oleObj>
              </mc:Choice>
              <mc:Fallback>
                <p:oleObj name="Equation" r:id="rId4" imgW="3581280" imgH="228600" progId="Equation.DSMT4">
                  <p:embed/>
                  <p:pic>
                    <p:nvPicPr>
                      <p:cNvPr id="0" name="Object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8578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541821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par>
                                <p:cTn id="20" presetID="7" presetClass="emph" presetSubtype="2" fill="hold" nodeType="withEffect">
                                  <p:stCondLst>
                                    <p:cond delay="0"/>
                                  </p:stCondLst>
                                  <p:childTnLst>
                                    <p:animClr clrSpc="rgb" dir="cw">
                                      <p:cBhvr>
                                        <p:cTn id="21" dur="1000" fill="hold"/>
                                        <p:tgtEl>
                                          <p:spTgt spid="47"/>
                                        </p:tgtEl>
                                        <p:attrNameLst>
                                          <p:attrName>stroke.color</p:attrName>
                                        </p:attrNameLst>
                                      </p:cBhvr>
                                      <p:to>
                                        <a:srgbClr val="DDDDDD"/>
                                      </p:to>
                                    </p:animClr>
                                    <p:set>
                                      <p:cBhvr>
                                        <p:cTn id="22" dur="1000" fill="hold"/>
                                        <p:tgtEl>
                                          <p:spTgt spid="47"/>
                                        </p:tgtEl>
                                        <p:attrNameLst>
                                          <p:attrName>stroke.on</p:attrName>
                                        </p:attrNameLst>
                                      </p:cBhvr>
                                      <p:to>
                                        <p:strVal val="true"/>
                                      </p:to>
                                    </p:set>
                                  </p:childTnLst>
                                </p:cTn>
                              </p:par>
                              <p:par>
                                <p:cTn id="23" presetID="7" presetClass="emph" presetSubtype="2" fill="hold" nodeType="withEffect">
                                  <p:stCondLst>
                                    <p:cond delay="0"/>
                                  </p:stCondLst>
                                  <p:childTnLst>
                                    <p:animClr clrSpc="rgb" dir="cw">
                                      <p:cBhvr>
                                        <p:cTn id="24" dur="1000" fill="hold"/>
                                        <p:tgtEl>
                                          <p:spTgt spid="79"/>
                                        </p:tgtEl>
                                        <p:attrNameLst>
                                          <p:attrName>stroke.color</p:attrName>
                                        </p:attrNameLst>
                                      </p:cBhvr>
                                      <p:to>
                                        <a:srgbClr val="DDDDDD"/>
                                      </p:to>
                                    </p:animClr>
                                    <p:set>
                                      <p:cBhvr>
                                        <p:cTn id="25" dur="1000" fill="hold"/>
                                        <p:tgtEl>
                                          <p:spTgt spid="79"/>
                                        </p:tgtEl>
                                        <p:attrNameLst>
                                          <p:attrName>stroke.on</p:attrName>
                                        </p:attrNameLst>
                                      </p:cBhvr>
                                      <p:to>
                                        <p:strVal val="true"/>
                                      </p:to>
                                    </p:set>
                                  </p:childTnLst>
                                </p:cTn>
                              </p:par>
                              <p:par>
                                <p:cTn id="26" presetID="3" presetClass="emph" presetSubtype="2" fill="hold" grpId="0" nodeType="withEffect">
                                  <p:stCondLst>
                                    <p:cond delay="0"/>
                                  </p:stCondLst>
                                  <p:childTnLst>
                                    <p:animClr clrSpc="rgb" dir="cw">
                                      <p:cBhvr override="childStyle">
                                        <p:cTn id="27" dur="1000" fill="hold"/>
                                        <p:tgtEl>
                                          <p:spTgt spid="75"/>
                                        </p:tgtEl>
                                        <p:attrNameLst>
                                          <p:attrName>style.color</p:attrName>
                                        </p:attrNameLst>
                                      </p:cBhvr>
                                      <p:to>
                                        <a:srgbClr val="DDDDDD"/>
                                      </p:to>
                                    </p:animClr>
                                  </p:childTnLst>
                                </p:cTn>
                              </p:par>
                              <p:par>
                                <p:cTn id="28" presetID="1" presetClass="entr" presetSubtype="0" fill="hold" grpId="0" nodeType="withEffect">
                                  <p:stCondLst>
                                    <p:cond delay="500"/>
                                  </p:stCondLst>
                                  <p:childTnLst>
                                    <p:set>
                                      <p:cBhvr>
                                        <p:cTn id="29" dur="1" fill="hold">
                                          <p:stCondLst>
                                            <p:cond delay="0"/>
                                          </p:stCondLst>
                                        </p:cTn>
                                        <p:tgtEl>
                                          <p:spTgt spid="49"/>
                                        </p:tgtEl>
                                        <p:attrNameLst>
                                          <p:attrName>style.visibility</p:attrName>
                                        </p:attrNameLst>
                                      </p:cBhvr>
                                      <p:to>
                                        <p:strVal val="visible"/>
                                      </p:to>
                                    </p:set>
                                  </p:childTnLst>
                                </p:cTn>
                              </p:par>
                              <p:par>
                                <p:cTn id="30" presetID="1" presetClass="entr" presetSubtype="0" fill="hold" grpId="0" nodeType="withEffect">
                                  <p:stCondLst>
                                    <p:cond delay="500"/>
                                  </p:stCondLst>
                                  <p:childTnLst>
                                    <p:set>
                                      <p:cBhvr>
                                        <p:cTn id="31" dur="1" fill="hold">
                                          <p:stCondLst>
                                            <p:cond delay="0"/>
                                          </p:stCondLst>
                                        </p:cTn>
                                        <p:tgtEl>
                                          <p:spTgt spid="9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par>
                                <p:cTn id="37" presetID="7" presetClass="emph" presetSubtype="2" fill="hold" nodeType="withEffect">
                                  <p:stCondLst>
                                    <p:cond delay="0"/>
                                  </p:stCondLst>
                                  <p:childTnLst>
                                    <p:animClr clrSpc="rgb" dir="cw">
                                      <p:cBhvr>
                                        <p:cTn id="38" dur="1000" fill="hold"/>
                                        <p:tgtEl>
                                          <p:spTgt spid="57"/>
                                        </p:tgtEl>
                                        <p:attrNameLst>
                                          <p:attrName>stroke.color</p:attrName>
                                        </p:attrNameLst>
                                      </p:cBhvr>
                                      <p:to>
                                        <a:srgbClr val="DDDDDD"/>
                                      </p:to>
                                    </p:animClr>
                                    <p:set>
                                      <p:cBhvr>
                                        <p:cTn id="39" dur="1000" fill="hold"/>
                                        <p:tgtEl>
                                          <p:spTgt spid="57"/>
                                        </p:tgtEl>
                                        <p:attrNameLst>
                                          <p:attrName>stroke.on</p:attrName>
                                        </p:attrNameLst>
                                      </p:cBhvr>
                                      <p:to>
                                        <p:strVal val="true"/>
                                      </p:to>
                                    </p:set>
                                  </p:childTnLst>
                                </p:cTn>
                              </p:par>
                              <p:par>
                                <p:cTn id="40" presetID="7" presetClass="emph" presetSubtype="2" fill="hold" nodeType="withEffect">
                                  <p:stCondLst>
                                    <p:cond delay="0"/>
                                  </p:stCondLst>
                                  <p:childTnLst>
                                    <p:animClr clrSpc="rgb" dir="cw">
                                      <p:cBhvr>
                                        <p:cTn id="41" dur="1000" fill="hold"/>
                                        <p:tgtEl>
                                          <p:spTgt spid="87"/>
                                        </p:tgtEl>
                                        <p:attrNameLst>
                                          <p:attrName>stroke.color</p:attrName>
                                        </p:attrNameLst>
                                      </p:cBhvr>
                                      <p:to>
                                        <a:srgbClr val="DDDDDD"/>
                                      </p:to>
                                    </p:animClr>
                                    <p:set>
                                      <p:cBhvr>
                                        <p:cTn id="42" dur="1000" fill="hold"/>
                                        <p:tgtEl>
                                          <p:spTgt spid="87"/>
                                        </p:tgtEl>
                                        <p:attrNameLst>
                                          <p:attrName>stroke.on</p:attrName>
                                        </p:attrNameLst>
                                      </p:cBhvr>
                                      <p:to>
                                        <p:strVal val="true"/>
                                      </p:to>
                                    </p:set>
                                  </p:childTnLst>
                                </p:cTn>
                              </p:par>
                              <p:par>
                                <p:cTn id="43" presetID="3" presetClass="emph" presetSubtype="2" fill="hold" grpId="0" nodeType="withEffect">
                                  <p:stCondLst>
                                    <p:cond delay="0"/>
                                  </p:stCondLst>
                                  <p:childTnLst>
                                    <p:animClr clrSpc="rgb" dir="cw">
                                      <p:cBhvr override="childStyle">
                                        <p:cTn id="44" dur="1000" fill="hold"/>
                                        <p:tgtEl>
                                          <p:spTgt spid="80"/>
                                        </p:tgtEl>
                                        <p:attrNameLst>
                                          <p:attrName>style.color</p:attrName>
                                        </p:attrNameLst>
                                      </p:cBhvr>
                                      <p:to>
                                        <a:srgbClr val="DDDDDD"/>
                                      </p:to>
                                    </p:animClr>
                                  </p:childTnLst>
                                </p:cTn>
                              </p:par>
                              <p:par>
                                <p:cTn id="45" presetID="1" presetClass="entr" presetSubtype="0" fill="hold" grpId="0" nodeType="withEffect">
                                  <p:stCondLst>
                                    <p:cond delay="300"/>
                                  </p:stCondLst>
                                  <p:childTnLst>
                                    <p:set>
                                      <p:cBhvr>
                                        <p:cTn id="4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6" grpId="0" animBg="1"/>
      <p:bldP spid="39" grpId="0" animBg="1"/>
      <p:bldP spid="44" grpId="0" animBg="1"/>
      <p:bldP spid="49" grpId="0"/>
      <p:bldP spid="52" grpId="0" animBg="1"/>
      <p:bldP spid="54" grpId="0" animBg="1"/>
      <p:bldP spid="62" grpId="0" animBg="1"/>
      <p:bldP spid="80" grpId="0"/>
      <p:bldP spid="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8"/>
          <p:cNvSpPr>
            <a:spLocks noChangeArrowheads="1"/>
          </p:cNvSpPr>
          <p:nvPr/>
        </p:nvSpPr>
        <p:spPr bwMode="auto">
          <a:xfrm>
            <a:off x="7543786" y="3212456"/>
            <a:ext cx="633422"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58" name="Line 47"/>
          <p:cNvSpPr>
            <a:spLocks noChangeShapeType="1"/>
          </p:cNvSpPr>
          <p:nvPr/>
        </p:nvSpPr>
        <p:spPr bwMode="auto">
          <a:xfrm>
            <a:off x="5148263" y="1833563"/>
            <a:ext cx="0" cy="322897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4" name="Text Box 20"/>
          <p:cNvSpPr txBox="1">
            <a:spLocks noChangeArrowheads="1"/>
          </p:cNvSpPr>
          <p:nvPr/>
        </p:nvSpPr>
        <p:spPr bwMode="auto">
          <a:xfrm rot="2124768">
            <a:off x="3526719" y="381821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a:t>AD</a:t>
            </a:r>
            <a:endParaRPr lang="en-US" altLang="en-US" sz="1400" b="0" baseline="-25000"/>
          </a:p>
        </p:txBody>
      </p:sp>
      <p:sp>
        <p:nvSpPr>
          <p:cNvPr id="67" name="Rectangle 48"/>
          <p:cNvSpPr>
            <a:spLocks noChangeArrowheads="1"/>
          </p:cNvSpPr>
          <p:nvPr/>
        </p:nvSpPr>
        <p:spPr bwMode="auto">
          <a:xfrm>
            <a:off x="2597651" y="1857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384175" y="333692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tx1">
                    <a:lumMod val="10000"/>
                    <a:lumOff val="90000"/>
                  </a:schemeClr>
                </a:solidFill>
              </a:rPr>
              <a:t>115</a:t>
            </a:r>
            <a:endParaRPr lang="en-US" altLang="en-US" sz="1600" b="0" baseline="30000" dirty="0">
              <a:solidFill>
                <a:schemeClr val="tx1">
                  <a:lumMod val="10000"/>
                  <a:lumOff val="90000"/>
                </a:schemeClr>
              </a:solidFill>
            </a:endParaRPr>
          </a:p>
        </p:txBody>
      </p:sp>
      <p:sp>
        <p:nvSpPr>
          <p:cNvPr id="76" name="Rectangle 54"/>
          <p:cNvSpPr>
            <a:spLocks noChangeArrowheads="1"/>
          </p:cNvSpPr>
          <p:nvPr/>
        </p:nvSpPr>
        <p:spPr bwMode="auto">
          <a:xfrm>
            <a:off x="2717800" y="5072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a:t>15</a:t>
            </a:r>
            <a:endParaRPr lang="en-US" altLang="en-US" sz="1600" b="0" baseline="-25000"/>
          </a:p>
        </p:txBody>
      </p:sp>
      <p:sp>
        <p:nvSpPr>
          <p:cNvPr id="81" name="Rectangle 48"/>
          <p:cNvSpPr>
            <a:spLocks noChangeArrowheads="1"/>
          </p:cNvSpPr>
          <p:nvPr/>
        </p:nvSpPr>
        <p:spPr bwMode="auto">
          <a:xfrm>
            <a:off x="3449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2" name="Rectangle 48"/>
          <p:cNvSpPr>
            <a:spLocks noChangeArrowheads="1"/>
          </p:cNvSpPr>
          <p:nvPr/>
        </p:nvSpPr>
        <p:spPr bwMode="auto">
          <a:xfrm>
            <a:off x="45613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36980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4" name="Rectangle 48"/>
          <p:cNvSpPr>
            <a:spLocks noChangeArrowheads="1"/>
          </p:cNvSpPr>
          <p:nvPr/>
        </p:nvSpPr>
        <p:spPr bwMode="auto">
          <a:xfrm>
            <a:off x="79144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5" name="Rectangle 54"/>
          <p:cNvSpPr>
            <a:spLocks noChangeArrowheads="1"/>
          </p:cNvSpPr>
          <p:nvPr/>
        </p:nvSpPr>
        <p:spPr bwMode="auto">
          <a:xfrm>
            <a:off x="6963291" y="508038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6" name="Rectangle 64"/>
          <p:cNvSpPr>
            <a:spLocks noChangeArrowheads="1"/>
          </p:cNvSpPr>
          <p:nvPr/>
        </p:nvSpPr>
        <p:spPr bwMode="auto">
          <a:xfrm>
            <a:off x="4654129" y="333839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38" name="Rectangle 37"/>
          <p:cNvSpPr/>
          <p:nvPr/>
        </p:nvSpPr>
        <p:spPr>
          <a:xfrm>
            <a:off x="0" y="1200795"/>
            <a:ext cx="9144000" cy="400110"/>
          </a:xfrm>
          <a:prstGeom prst="rect">
            <a:avLst/>
          </a:prstGeom>
        </p:spPr>
        <p:txBody>
          <a:bodyPr wrap="square">
            <a:spAutoFit/>
          </a:bodyPr>
          <a:lstStyle/>
          <a:p>
            <a:pPr algn="ctr">
              <a:spcBef>
                <a:spcPts val="0"/>
              </a:spcBef>
              <a:spcAft>
                <a:spcPts val="0"/>
              </a:spcAft>
            </a:pPr>
            <a:r>
              <a:rPr lang="en-US" sz="2000" b="0" u="sng" dirty="0" smtClean="0"/>
              <a:t>The classical school</a:t>
            </a:r>
            <a:r>
              <a:rPr lang="en-US" sz="2000" b="0" dirty="0" smtClean="0"/>
              <a:t>                                    </a:t>
            </a:r>
            <a:r>
              <a:rPr lang="en-US" sz="2000" b="0" u="sng" dirty="0" smtClean="0"/>
              <a:t>The Keynesian school</a:t>
            </a:r>
          </a:p>
        </p:txBody>
      </p:sp>
      <p:sp>
        <p:nvSpPr>
          <p:cNvPr id="44" name="Line 12"/>
          <p:cNvSpPr>
            <a:spLocks noChangeAspect="1" noChangeShapeType="1"/>
          </p:cNvSpPr>
          <p:nvPr/>
        </p:nvSpPr>
        <p:spPr bwMode="auto">
          <a:xfrm>
            <a:off x="5165044" y="2073956"/>
            <a:ext cx="2858589" cy="2023896"/>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Rectangle 48"/>
          <p:cNvSpPr>
            <a:spLocks noChangeArrowheads="1"/>
          </p:cNvSpPr>
          <p:nvPr/>
        </p:nvSpPr>
        <p:spPr bwMode="auto">
          <a:xfrm>
            <a:off x="6860405" y="1848928"/>
            <a:ext cx="643039"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63" name="Rectangle 48"/>
          <p:cNvSpPr>
            <a:spLocks noChangeArrowheads="1"/>
          </p:cNvSpPr>
          <p:nvPr/>
        </p:nvSpPr>
        <p:spPr bwMode="auto">
          <a:xfrm rot="19524547">
            <a:off x="3318694" y="2655994"/>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79" name="Line 65"/>
          <p:cNvSpPr>
            <a:spLocks noChangeShapeType="1"/>
          </p:cNvSpPr>
          <p:nvPr/>
        </p:nvSpPr>
        <p:spPr bwMode="auto">
          <a:xfrm flipH="1">
            <a:off x="886766" y="3495382"/>
            <a:ext cx="2003425" cy="0"/>
          </a:xfrm>
          <a:prstGeom prst="line">
            <a:avLst/>
          </a:prstGeom>
          <a:noFill/>
          <a:ln w="34925">
            <a:solidFill>
              <a:srgbClr val="DDDDDD"/>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74" name="Rectangle 54"/>
          <p:cNvSpPr>
            <a:spLocks noChangeArrowheads="1"/>
          </p:cNvSpPr>
          <p:nvPr/>
        </p:nvSpPr>
        <p:spPr bwMode="auto">
          <a:xfrm>
            <a:off x="6374924" y="50804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tx1">
                    <a:lumMod val="10000"/>
                    <a:lumOff val="90000"/>
                  </a:schemeClr>
                </a:solidFill>
              </a:rPr>
              <a:t>14</a:t>
            </a:r>
            <a:endParaRPr lang="en-US" altLang="en-US" sz="1600" b="0" baseline="-25000" dirty="0">
              <a:solidFill>
                <a:schemeClr val="tx1">
                  <a:lumMod val="10000"/>
                  <a:lumOff val="90000"/>
                </a:schemeClr>
              </a:solidFill>
            </a:endParaRPr>
          </a:p>
        </p:txBody>
      </p:sp>
      <p:sp>
        <p:nvSpPr>
          <p:cNvPr id="57" name="Line 12"/>
          <p:cNvSpPr>
            <a:spLocks noChangeAspect="1" noChangeShapeType="1"/>
          </p:cNvSpPr>
          <p:nvPr/>
        </p:nvSpPr>
        <p:spPr bwMode="auto">
          <a:xfrm>
            <a:off x="5173018" y="2503417"/>
            <a:ext cx="2841089" cy="2003063"/>
          </a:xfrm>
          <a:prstGeom prst="line">
            <a:avLst/>
          </a:prstGeom>
          <a:noFill/>
          <a:ln w="44450">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Text Box 20"/>
          <p:cNvSpPr txBox="1">
            <a:spLocks noChangeArrowheads="1"/>
          </p:cNvSpPr>
          <p:nvPr/>
        </p:nvSpPr>
        <p:spPr bwMode="auto">
          <a:xfrm rot="2040000">
            <a:off x="7726350" y="4196217"/>
            <a:ext cx="5476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87" name="Line 65"/>
          <p:cNvSpPr>
            <a:spLocks noChangeShapeType="1"/>
          </p:cNvSpPr>
          <p:nvPr/>
        </p:nvSpPr>
        <p:spPr bwMode="auto">
          <a:xfrm flipH="1">
            <a:off x="6582655" y="3496855"/>
            <a:ext cx="2467" cy="1549807"/>
          </a:xfrm>
          <a:prstGeom prst="line">
            <a:avLst/>
          </a:prstGeom>
          <a:noFill/>
          <a:ln w="34925">
            <a:solidFill>
              <a:srgbClr val="DDDDDD"/>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2" name="Line 12"/>
          <p:cNvSpPr>
            <a:spLocks noChangeAspect="1" noChangeShapeType="1"/>
          </p:cNvSpPr>
          <p:nvPr/>
        </p:nvSpPr>
        <p:spPr bwMode="auto">
          <a:xfrm>
            <a:off x="889585" y="2066950"/>
            <a:ext cx="2970975" cy="2103466"/>
          </a:xfrm>
          <a:prstGeom prst="line">
            <a:avLst/>
          </a:prstGeom>
          <a:noFill/>
          <a:ln w="44450">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62"/>
          <p:cNvSpPr>
            <a:spLocks noChangeShapeType="1"/>
          </p:cNvSpPr>
          <p:nvPr/>
        </p:nvSpPr>
        <p:spPr bwMode="auto">
          <a:xfrm>
            <a:off x="5163182" y="3489330"/>
            <a:ext cx="2910113" cy="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88" name="Line 12"/>
          <p:cNvSpPr>
            <a:spLocks noChangeShapeType="1"/>
          </p:cNvSpPr>
          <p:nvPr/>
        </p:nvSpPr>
        <p:spPr bwMode="auto">
          <a:xfrm>
            <a:off x="7152502" y="2119313"/>
            <a:ext cx="0" cy="2927350"/>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sz="2000">
              <a:latin typeface="Arial" charset="0"/>
            </a:endParaRPr>
          </a:p>
        </p:txBody>
      </p:sp>
      <p:sp>
        <p:nvSpPr>
          <p:cNvPr id="89" name="Line 65"/>
          <p:cNvSpPr>
            <a:spLocks noChangeShapeType="1"/>
          </p:cNvSpPr>
          <p:nvPr/>
        </p:nvSpPr>
        <p:spPr bwMode="auto">
          <a:xfrm flipH="1">
            <a:off x="7150035" y="3489229"/>
            <a:ext cx="2467" cy="9144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0" name="Rectangle 64"/>
          <p:cNvSpPr>
            <a:spLocks noChangeArrowheads="1"/>
          </p:cNvSpPr>
          <p:nvPr/>
        </p:nvSpPr>
        <p:spPr bwMode="auto">
          <a:xfrm>
            <a:off x="387254" y="2966711"/>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118</a:t>
            </a:r>
            <a:endParaRPr lang="en-US" altLang="en-US" sz="1600" b="0" baseline="30000" dirty="0">
              <a:solidFill>
                <a:srgbClr val="FF0000"/>
              </a:solidFill>
            </a:endParaRPr>
          </a:p>
        </p:txBody>
      </p:sp>
      <p:sp>
        <p:nvSpPr>
          <p:cNvPr id="91" name="Line 47"/>
          <p:cNvSpPr>
            <a:spLocks noChangeShapeType="1"/>
          </p:cNvSpPr>
          <p:nvPr/>
        </p:nvSpPr>
        <p:spPr bwMode="auto">
          <a:xfrm>
            <a:off x="881371" y="1833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6" name="Line 62"/>
          <p:cNvSpPr>
            <a:spLocks noChangeShapeType="1"/>
          </p:cNvSpPr>
          <p:nvPr/>
        </p:nvSpPr>
        <p:spPr bwMode="auto">
          <a:xfrm flipV="1">
            <a:off x="879474" y="2809907"/>
            <a:ext cx="2981085" cy="20589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97" name="Line 65"/>
          <p:cNvSpPr>
            <a:spLocks noChangeShapeType="1"/>
          </p:cNvSpPr>
          <p:nvPr/>
        </p:nvSpPr>
        <p:spPr bwMode="auto">
          <a:xfrm flipH="1">
            <a:off x="885825" y="3166307"/>
            <a:ext cx="2489372" cy="0"/>
          </a:xfrm>
          <a:prstGeom prst="line">
            <a:avLst/>
          </a:prstGeom>
          <a:noFill/>
          <a:ln w="34925">
            <a:solidFill>
              <a:srgbClr val="FF0000"/>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8" name="Line 65"/>
          <p:cNvSpPr>
            <a:spLocks noChangeShapeType="1"/>
          </p:cNvSpPr>
          <p:nvPr/>
        </p:nvSpPr>
        <p:spPr bwMode="auto">
          <a:xfrm flipH="1">
            <a:off x="3372730" y="3156782"/>
            <a:ext cx="2467" cy="192024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9" name="Line 62"/>
          <p:cNvSpPr>
            <a:spLocks noChangeShapeType="1"/>
          </p:cNvSpPr>
          <p:nvPr/>
        </p:nvSpPr>
        <p:spPr bwMode="auto">
          <a:xfrm flipV="1">
            <a:off x="898524" y="2133632"/>
            <a:ext cx="2981085" cy="2058955"/>
          </a:xfrm>
          <a:prstGeom prst="line">
            <a:avLst/>
          </a:prstGeom>
          <a:noFill/>
          <a:ln w="44450">
            <a:solidFill>
              <a:schemeClr val="tx2">
                <a:lumMod val="60000"/>
                <a:lumOff val="40000"/>
              </a:schemeClr>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103" name="Line 12"/>
          <p:cNvSpPr>
            <a:spLocks noChangeAspect="1" noChangeShapeType="1"/>
          </p:cNvSpPr>
          <p:nvPr/>
        </p:nvSpPr>
        <p:spPr bwMode="auto">
          <a:xfrm>
            <a:off x="1603961" y="1895500"/>
            <a:ext cx="2369484" cy="167760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62"/>
          <p:cNvSpPr>
            <a:spLocks noChangeShapeType="1"/>
          </p:cNvSpPr>
          <p:nvPr/>
        </p:nvSpPr>
        <p:spPr bwMode="auto">
          <a:xfrm flipV="1">
            <a:off x="879476" y="2809923"/>
            <a:ext cx="2981085" cy="20589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108" name="Line 55"/>
          <p:cNvSpPr>
            <a:spLocks noChangeShapeType="1"/>
          </p:cNvSpPr>
          <p:nvPr/>
        </p:nvSpPr>
        <p:spPr bwMode="auto">
          <a:xfrm flipV="1">
            <a:off x="5139400" y="5060776"/>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09" name="Line 55"/>
          <p:cNvSpPr>
            <a:spLocks noChangeShapeType="1"/>
          </p:cNvSpPr>
          <p:nvPr/>
        </p:nvSpPr>
        <p:spPr bwMode="auto">
          <a:xfrm flipV="1">
            <a:off x="872508" y="5070904"/>
            <a:ext cx="3208956"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10" name="Rectangle 64"/>
          <p:cNvSpPr>
            <a:spLocks noChangeArrowheads="1"/>
          </p:cNvSpPr>
          <p:nvPr/>
        </p:nvSpPr>
        <p:spPr bwMode="auto">
          <a:xfrm>
            <a:off x="3180329" y="5072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16</a:t>
            </a:r>
            <a:endParaRPr lang="en-US" altLang="en-US" sz="1600" b="0" baseline="30000" dirty="0">
              <a:solidFill>
                <a:srgbClr val="FF0000"/>
              </a:solidFill>
            </a:endParaRPr>
          </a:p>
        </p:txBody>
      </p:sp>
      <p:sp>
        <p:nvSpPr>
          <p:cNvPr id="111" name="Rectangle 64"/>
          <p:cNvSpPr>
            <a:spLocks noChangeArrowheads="1"/>
          </p:cNvSpPr>
          <p:nvPr/>
        </p:nvSpPr>
        <p:spPr bwMode="auto">
          <a:xfrm>
            <a:off x="387249" y="2635001"/>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tx2">
                    <a:lumMod val="60000"/>
                    <a:lumOff val="40000"/>
                  </a:schemeClr>
                </a:solidFill>
              </a:rPr>
              <a:t>121</a:t>
            </a:r>
            <a:endParaRPr lang="en-US" altLang="en-US" sz="1600" b="0" baseline="30000" dirty="0">
              <a:solidFill>
                <a:schemeClr val="tx2">
                  <a:lumMod val="60000"/>
                  <a:lumOff val="40000"/>
                </a:schemeClr>
              </a:solidFill>
            </a:endParaRPr>
          </a:p>
        </p:txBody>
      </p:sp>
      <p:sp>
        <p:nvSpPr>
          <p:cNvPr id="112" name="Line 12"/>
          <p:cNvSpPr>
            <a:spLocks noChangeShapeType="1"/>
          </p:cNvSpPr>
          <p:nvPr/>
        </p:nvSpPr>
        <p:spPr bwMode="auto">
          <a:xfrm>
            <a:off x="2892974" y="212921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65"/>
          <p:cNvSpPr>
            <a:spLocks noChangeShapeType="1"/>
          </p:cNvSpPr>
          <p:nvPr/>
        </p:nvSpPr>
        <p:spPr bwMode="auto">
          <a:xfrm flipH="1">
            <a:off x="896493" y="2813914"/>
            <a:ext cx="2011680" cy="0"/>
          </a:xfrm>
          <a:prstGeom prst="line">
            <a:avLst/>
          </a:prstGeom>
          <a:noFill/>
          <a:ln w="34925">
            <a:solidFill>
              <a:schemeClr val="tx2">
                <a:lumMod val="60000"/>
                <a:lumOff val="4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119"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120" name="Rectangle 119"/>
          <p:cNvSpPr/>
          <p:nvPr/>
        </p:nvSpPr>
        <p:spPr>
          <a:xfrm>
            <a:off x="3735503" y="395010"/>
            <a:ext cx="1665841" cy="400110"/>
          </a:xfrm>
          <a:prstGeom prst="rect">
            <a:avLst/>
          </a:prstGeom>
        </p:spPr>
        <p:txBody>
          <a:bodyPr wrap="none">
            <a:spAutoFit/>
          </a:bodyPr>
          <a:lstStyle/>
          <a:p>
            <a:pPr algn="ctr"/>
            <a:r>
              <a:rPr lang="en-US" sz="2000" i="1" dirty="0" smtClean="0"/>
              <a:t>Expansionary</a:t>
            </a:r>
            <a:endParaRPr lang="en-US" sz="2000" i="1" dirty="0"/>
          </a:p>
        </p:txBody>
      </p:sp>
      <p:graphicFrame>
        <p:nvGraphicFramePr>
          <p:cNvPr id="51" name="Object 50"/>
          <p:cNvGraphicFramePr>
            <a:graphicFrameLocks noChangeAspect="1"/>
          </p:cNvGraphicFramePr>
          <p:nvPr>
            <p:extLst>
              <p:ext uri="{D42A27DB-BD31-4B8C-83A1-F6EECF244321}">
                <p14:modId xmlns:p14="http://schemas.microsoft.com/office/powerpoint/2010/main" val="1589439428"/>
              </p:ext>
            </p:extLst>
          </p:nvPr>
        </p:nvGraphicFramePr>
        <p:xfrm>
          <a:off x="2497138" y="5857875"/>
          <a:ext cx="4524375" cy="295275"/>
        </p:xfrm>
        <a:graphic>
          <a:graphicData uri="http://schemas.openxmlformats.org/presentationml/2006/ole">
            <mc:AlternateContent xmlns:mc="http://schemas.openxmlformats.org/markup-compatibility/2006">
              <mc:Choice xmlns:v="urn:schemas-microsoft-com:vml" Requires="v">
                <p:oleObj spid="_x0000_s97335" name="Equation" r:id="rId4" imgW="3581280" imgH="228600" progId="Equation.DSMT4">
                  <p:embed/>
                </p:oleObj>
              </mc:Choice>
              <mc:Fallback>
                <p:oleObj name="Equation" r:id="rId4" imgW="3581280" imgH="228600" progId="Equation.DSMT4">
                  <p:embed/>
                  <p:pic>
                    <p:nvPicPr>
                      <p:cNvPr id="0" name=""/>
                      <p:cNvPicPr>
                        <a:picLocks noChangeAspect="1" noChangeArrowheads="1"/>
                      </p:cNvPicPr>
                      <p:nvPr/>
                    </p:nvPicPr>
                    <p:blipFill>
                      <a:blip r:embed="rId5"/>
                      <a:srcRect/>
                      <a:stretch>
                        <a:fillRect/>
                      </a:stretch>
                    </p:blipFill>
                    <p:spPr bwMode="auto">
                      <a:xfrm>
                        <a:off x="2497138" y="5857875"/>
                        <a:ext cx="4524375" cy="295275"/>
                      </a:xfrm>
                      <a:prstGeom prst="rect">
                        <a:avLst/>
                      </a:prstGeom>
                      <a:noFill/>
                    </p:spPr>
                  </p:pic>
                </p:oleObj>
              </mc:Fallback>
            </mc:AlternateContent>
          </a:graphicData>
        </a:graphic>
      </p:graphicFrame>
      <p:sp>
        <p:nvSpPr>
          <p:cNvPr id="54" name="Line 64"/>
          <p:cNvSpPr>
            <a:spLocks noChangeShapeType="1"/>
          </p:cNvSpPr>
          <p:nvPr/>
        </p:nvSpPr>
        <p:spPr bwMode="auto">
          <a:xfrm flipH="1" flipV="1">
            <a:off x="4905512" y="5537200"/>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5" name="Line 65"/>
          <p:cNvSpPr>
            <a:spLocks noChangeShapeType="1"/>
          </p:cNvSpPr>
          <p:nvPr/>
        </p:nvSpPr>
        <p:spPr bwMode="auto">
          <a:xfrm flipH="1">
            <a:off x="4595627" y="5532438"/>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094264708"/>
              </p:ext>
            </p:extLst>
          </p:nvPr>
        </p:nvGraphicFramePr>
        <p:xfrm>
          <a:off x="3387725" y="6434138"/>
          <a:ext cx="2606675" cy="306387"/>
        </p:xfrm>
        <a:graphic>
          <a:graphicData uri="http://schemas.openxmlformats.org/presentationml/2006/ole">
            <mc:AlternateContent xmlns:mc="http://schemas.openxmlformats.org/markup-compatibility/2006">
              <mc:Choice xmlns:v="urn:schemas-microsoft-com:vml" Requires="v">
                <p:oleObj spid="_x0000_s97336" name="Equation" r:id="rId6" imgW="2006280" imgH="241200" progId="Equation.DSMT4">
                  <p:embed/>
                </p:oleObj>
              </mc:Choice>
              <mc:Fallback>
                <p:oleObj name="Equation" r:id="rId6" imgW="2006280" imgH="241200" progId="Equation.DSMT4">
                  <p:embed/>
                  <p:pic>
                    <p:nvPicPr>
                      <p:cNvPr id="0" name="Object 1"/>
                      <p:cNvPicPr>
                        <a:picLocks noChangeAspect="1" noChangeArrowheads="1"/>
                      </p:cNvPicPr>
                      <p:nvPr/>
                    </p:nvPicPr>
                    <p:blipFill>
                      <a:blip r:embed="rId7"/>
                      <a:srcRect/>
                      <a:stretch>
                        <a:fillRect/>
                      </a:stretch>
                    </p:blipFill>
                    <p:spPr bwMode="auto">
                      <a:xfrm>
                        <a:off x="3387725" y="6434138"/>
                        <a:ext cx="2606675" cy="306387"/>
                      </a:xfrm>
                      <a:prstGeom prst="rect">
                        <a:avLst/>
                      </a:prstGeom>
                      <a:noFill/>
                    </p:spPr>
                  </p:pic>
                </p:oleObj>
              </mc:Fallback>
            </mc:AlternateContent>
          </a:graphicData>
        </a:graphic>
      </p:graphicFrame>
      <p:sp>
        <p:nvSpPr>
          <p:cNvPr id="8" name="Rectangle 7"/>
          <p:cNvSpPr/>
          <p:nvPr/>
        </p:nvSpPr>
        <p:spPr bwMode="auto">
          <a:xfrm>
            <a:off x="2161296" y="5453857"/>
            <a:ext cx="5151129" cy="768350"/>
          </a:xfrm>
          <a:prstGeom prst="rect">
            <a:avLst/>
          </a:prstGeom>
          <a:solidFill>
            <a:srgbClr val="FFFFFF">
              <a:alpha val="8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49" name="Line 64"/>
          <p:cNvSpPr>
            <a:spLocks noChangeShapeType="1"/>
          </p:cNvSpPr>
          <p:nvPr/>
        </p:nvSpPr>
        <p:spPr bwMode="auto">
          <a:xfrm flipH="1" flipV="1">
            <a:off x="4262574" y="6158707"/>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0" name="Line 65"/>
          <p:cNvSpPr>
            <a:spLocks noChangeShapeType="1"/>
          </p:cNvSpPr>
          <p:nvPr/>
        </p:nvSpPr>
        <p:spPr bwMode="auto">
          <a:xfrm flipH="1" flipV="1">
            <a:off x="4581236" y="6161089"/>
            <a:ext cx="0" cy="274637"/>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6962285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1000" fill="hold"/>
                                        <p:tgtEl>
                                          <p:spTgt spid="90"/>
                                        </p:tgtEl>
                                        <p:attrNameLst>
                                          <p:attrName>style.color</p:attrName>
                                        </p:attrNameLst>
                                      </p:cBhvr>
                                      <p:to>
                                        <a:srgbClr val="FFCCCC"/>
                                      </p:to>
                                    </p:animClr>
                                  </p:childTnLst>
                                </p:cTn>
                              </p:par>
                              <p:par>
                                <p:cTn id="11" presetID="7" presetClass="emph" presetSubtype="2" fill="hold" nodeType="withEffect">
                                  <p:stCondLst>
                                    <p:cond delay="0"/>
                                  </p:stCondLst>
                                  <p:childTnLst>
                                    <p:animClr clrSpc="rgb" dir="cw">
                                      <p:cBhvr>
                                        <p:cTn id="12" dur="1000" fill="hold"/>
                                        <p:tgtEl>
                                          <p:spTgt spid="97"/>
                                        </p:tgtEl>
                                        <p:attrNameLst>
                                          <p:attrName>stroke.color</p:attrName>
                                        </p:attrNameLst>
                                      </p:cBhvr>
                                      <p:to>
                                        <a:srgbClr val="FFCCCC"/>
                                      </p:to>
                                    </p:animClr>
                                    <p:set>
                                      <p:cBhvr>
                                        <p:cTn id="13" dur="1000" fill="hold"/>
                                        <p:tgtEl>
                                          <p:spTgt spid="97"/>
                                        </p:tgtEl>
                                        <p:attrNameLst>
                                          <p:attrName>stroke.on</p:attrName>
                                        </p:attrNameLst>
                                      </p:cBhvr>
                                      <p:to>
                                        <p:strVal val="true"/>
                                      </p:to>
                                    </p:set>
                                  </p:childTnLst>
                                </p:cTn>
                              </p:par>
                              <p:par>
                                <p:cTn id="14" presetID="7" presetClass="emph" presetSubtype="2" fill="hold" nodeType="withEffect">
                                  <p:stCondLst>
                                    <p:cond delay="0"/>
                                  </p:stCondLst>
                                  <p:childTnLst>
                                    <p:animClr clrSpc="rgb" dir="cw">
                                      <p:cBhvr>
                                        <p:cTn id="15" dur="1000" fill="hold"/>
                                        <p:tgtEl>
                                          <p:spTgt spid="98"/>
                                        </p:tgtEl>
                                        <p:attrNameLst>
                                          <p:attrName>stroke.color</p:attrName>
                                        </p:attrNameLst>
                                      </p:cBhvr>
                                      <p:to>
                                        <a:srgbClr val="FFCCCC"/>
                                      </p:to>
                                    </p:animClr>
                                    <p:set>
                                      <p:cBhvr>
                                        <p:cTn id="16" dur="1000" fill="hold"/>
                                        <p:tgtEl>
                                          <p:spTgt spid="98"/>
                                        </p:tgtEl>
                                        <p:attrNameLst>
                                          <p:attrName>stroke.on</p:attrName>
                                        </p:attrNameLst>
                                      </p:cBhvr>
                                      <p:to>
                                        <p:strVal val="true"/>
                                      </p:to>
                                    </p:set>
                                  </p:childTnLst>
                                </p:cTn>
                              </p:par>
                              <p:par>
                                <p:cTn id="17" presetID="3" presetClass="emph" presetSubtype="2" fill="hold" grpId="0" nodeType="withEffect">
                                  <p:stCondLst>
                                    <p:cond delay="0"/>
                                  </p:stCondLst>
                                  <p:childTnLst>
                                    <p:animClr clrSpc="rgb" dir="cw">
                                      <p:cBhvr override="childStyle">
                                        <p:cTn id="18" dur="1000" fill="hold"/>
                                        <p:tgtEl>
                                          <p:spTgt spid="110"/>
                                        </p:tgtEl>
                                        <p:attrNameLst>
                                          <p:attrName>style.color</p:attrName>
                                        </p:attrNameLst>
                                      </p:cBhvr>
                                      <p:to>
                                        <a:srgbClr val="FFCCCC"/>
                                      </p:to>
                                    </p:animClr>
                                  </p:childTnLst>
                                </p:cTn>
                              </p:par>
                              <p:par>
                                <p:cTn id="19" presetID="22" presetClass="entr" presetSubtype="4"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wipe(down)">
                                      <p:cBhvr>
                                        <p:cTn id="21" dur="1000"/>
                                        <p:tgtEl>
                                          <p:spTgt spid="99"/>
                                        </p:tgtEl>
                                      </p:cBhvr>
                                    </p:animEffect>
                                  </p:childTnLst>
                                </p:cTn>
                              </p:par>
                              <p:par>
                                <p:cTn id="22" presetID="1" presetClass="entr" presetSubtype="0" fill="hold" grpId="0" nodeType="withEffect">
                                  <p:stCondLst>
                                    <p:cond delay="500"/>
                                  </p:stCondLst>
                                  <p:childTnLst>
                                    <p:set>
                                      <p:cBhvr>
                                        <p:cTn id="23" dur="1" fill="hold">
                                          <p:stCondLst>
                                            <p:cond delay="0"/>
                                          </p:stCondLst>
                                        </p:cTn>
                                        <p:tgtEl>
                                          <p:spTgt spid="105"/>
                                        </p:tgtEl>
                                        <p:attrNameLst>
                                          <p:attrName>style.visibility</p:attrName>
                                        </p:attrNameLst>
                                      </p:cBhvr>
                                      <p:to>
                                        <p:strVal val="visible"/>
                                      </p:to>
                                    </p:se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wipe(right)">
                                      <p:cBhvr>
                                        <p:cTn id="27" dur="500"/>
                                        <p:tgtEl>
                                          <p:spTgt spid="113"/>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9" grpId="0" animBg="1"/>
      <p:bldP spid="105" grpId="0" animBg="1"/>
      <p:bldP spid="110" grpId="0"/>
      <p:bldP spid="111" grpId="0"/>
      <p:bldP spid="113"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48"/>
          <p:cNvSpPr>
            <a:spLocks noChangeArrowheads="1"/>
          </p:cNvSpPr>
          <p:nvPr/>
        </p:nvSpPr>
        <p:spPr bwMode="auto">
          <a:xfrm>
            <a:off x="6860405" y="1848928"/>
            <a:ext cx="643039"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64" name="Text Box 20"/>
          <p:cNvSpPr txBox="1">
            <a:spLocks noChangeArrowheads="1"/>
          </p:cNvSpPr>
          <p:nvPr/>
        </p:nvSpPr>
        <p:spPr bwMode="auto">
          <a:xfrm rot="2124768">
            <a:off x="3526719" y="4132542"/>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5" name="Rectangle 48"/>
          <p:cNvSpPr>
            <a:spLocks noChangeArrowheads="1"/>
          </p:cNvSpPr>
          <p:nvPr/>
        </p:nvSpPr>
        <p:spPr bwMode="auto">
          <a:xfrm rot="19524547">
            <a:off x="3318694" y="2655994"/>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67" name="Rectangle 48"/>
          <p:cNvSpPr>
            <a:spLocks noChangeArrowheads="1"/>
          </p:cNvSpPr>
          <p:nvPr/>
        </p:nvSpPr>
        <p:spPr bwMode="auto">
          <a:xfrm>
            <a:off x="2597651" y="1857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384175" y="333692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76" name="Rectangle 54"/>
          <p:cNvSpPr>
            <a:spLocks noChangeArrowheads="1"/>
          </p:cNvSpPr>
          <p:nvPr/>
        </p:nvSpPr>
        <p:spPr bwMode="auto">
          <a:xfrm>
            <a:off x="2717800" y="5072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a:t>15</a:t>
            </a:r>
            <a:endParaRPr lang="en-US" altLang="en-US" sz="1600" b="0" baseline="-25000"/>
          </a:p>
        </p:txBody>
      </p:sp>
      <p:sp>
        <p:nvSpPr>
          <p:cNvPr id="79" name="Line 65"/>
          <p:cNvSpPr>
            <a:spLocks noChangeShapeType="1"/>
          </p:cNvSpPr>
          <p:nvPr/>
        </p:nvSpPr>
        <p:spPr bwMode="auto">
          <a:xfrm flipH="1">
            <a:off x="886766" y="3495382"/>
            <a:ext cx="2003425"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1" name="Rectangle 48"/>
          <p:cNvSpPr>
            <a:spLocks noChangeArrowheads="1"/>
          </p:cNvSpPr>
          <p:nvPr/>
        </p:nvSpPr>
        <p:spPr bwMode="auto">
          <a:xfrm>
            <a:off x="3449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2" name="Rectangle 48"/>
          <p:cNvSpPr>
            <a:spLocks noChangeArrowheads="1"/>
          </p:cNvSpPr>
          <p:nvPr/>
        </p:nvSpPr>
        <p:spPr bwMode="auto">
          <a:xfrm>
            <a:off x="45613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36980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4" name="Rectangle 48"/>
          <p:cNvSpPr>
            <a:spLocks noChangeArrowheads="1"/>
          </p:cNvSpPr>
          <p:nvPr/>
        </p:nvSpPr>
        <p:spPr bwMode="auto">
          <a:xfrm>
            <a:off x="79144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5" name="Rectangle 54"/>
          <p:cNvSpPr>
            <a:spLocks noChangeArrowheads="1"/>
          </p:cNvSpPr>
          <p:nvPr/>
        </p:nvSpPr>
        <p:spPr bwMode="auto">
          <a:xfrm>
            <a:off x="6963291" y="508038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6" name="Rectangle 64"/>
          <p:cNvSpPr>
            <a:spLocks noChangeArrowheads="1"/>
          </p:cNvSpPr>
          <p:nvPr/>
        </p:nvSpPr>
        <p:spPr bwMode="auto">
          <a:xfrm>
            <a:off x="4654129" y="333839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57" name="Line 12"/>
          <p:cNvSpPr>
            <a:spLocks noChangeAspect="1" noChangeShapeType="1"/>
          </p:cNvSpPr>
          <p:nvPr/>
        </p:nvSpPr>
        <p:spPr bwMode="auto">
          <a:xfrm>
            <a:off x="5178004" y="1824037"/>
            <a:ext cx="2895291" cy="2041277"/>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 name="Text Box 20"/>
          <p:cNvSpPr txBox="1">
            <a:spLocks noChangeArrowheads="1"/>
          </p:cNvSpPr>
          <p:nvPr/>
        </p:nvSpPr>
        <p:spPr bwMode="auto">
          <a:xfrm rot="2040000">
            <a:off x="7779690" y="3815217"/>
            <a:ext cx="5476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87" name="Line 65"/>
          <p:cNvSpPr>
            <a:spLocks noChangeShapeType="1"/>
          </p:cNvSpPr>
          <p:nvPr/>
        </p:nvSpPr>
        <p:spPr bwMode="auto">
          <a:xfrm flipH="1">
            <a:off x="7550395" y="3496855"/>
            <a:ext cx="2467" cy="1549807"/>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37" name="Line 62"/>
          <p:cNvSpPr>
            <a:spLocks noChangeShapeType="1"/>
          </p:cNvSpPr>
          <p:nvPr/>
        </p:nvSpPr>
        <p:spPr bwMode="auto">
          <a:xfrm>
            <a:off x="5163182" y="3489330"/>
            <a:ext cx="2910113" cy="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38" name="Rectangle 37"/>
          <p:cNvSpPr/>
          <p:nvPr/>
        </p:nvSpPr>
        <p:spPr>
          <a:xfrm>
            <a:off x="0" y="1200795"/>
            <a:ext cx="9144000" cy="400110"/>
          </a:xfrm>
          <a:prstGeom prst="rect">
            <a:avLst/>
          </a:prstGeom>
        </p:spPr>
        <p:txBody>
          <a:bodyPr wrap="square">
            <a:spAutoFit/>
          </a:bodyPr>
          <a:lstStyle/>
          <a:p>
            <a:pPr algn="ctr">
              <a:spcBef>
                <a:spcPts val="0"/>
              </a:spcBef>
              <a:spcAft>
                <a:spcPts val="0"/>
              </a:spcAft>
            </a:pPr>
            <a:r>
              <a:rPr lang="en-US" sz="2000" b="0" u="sng" dirty="0" smtClean="0"/>
              <a:t>The classical school</a:t>
            </a:r>
            <a:r>
              <a:rPr lang="en-US" sz="2000" b="0" dirty="0" smtClean="0"/>
              <a:t>                                    </a:t>
            </a:r>
            <a:r>
              <a:rPr lang="en-US" sz="2000" b="0" u="sng" dirty="0" smtClean="0"/>
              <a:t>The Keynesian school</a:t>
            </a:r>
          </a:p>
        </p:txBody>
      </p:sp>
      <p:sp>
        <p:nvSpPr>
          <p:cNvPr id="35" name="Line 64"/>
          <p:cNvSpPr>
            <a:spLocks noChangeShapeType="1"/>
          </p:cNvSpPr>
          <p:nvPr/>
        </p:nvSpPr>
        <p:spPr bwMode="auto">
          <a:xfrm flipH="1">
            <a:off x="4892812" y="5499100"/>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65"/>
          <p:cNvSpPr>
            <a:spLocks noChangeShapeType="1"/>
          </p:cNvSpPr>
          <p:nvPr/>
        </p:nvSpPr>
        <p:spPr bwMode="auto">
          <a:xfrm flipH="1" flipV="1">
            <a:off x="4595627" y="5494338"/>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12"/>
          <p:cNvSpPr>
            <a:spLocks noChangeAspect="1" noChangeShapeType="1"/>
          </p:cNvSpPr>
          <p:nvPr/>
        </p:nvSpPr>
        <p:spPr bwMode="auto">
          <a:xfrm>
            <a:off x="898158" y="2782276"/>
            <a:ext cx="2957640" cy="2094025"/>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12"/>
          <p:cNvSpPr>
            <a:spLocks noChangeAspect="1" noChangeShapeType="1"/>
          </p:cNvSpPr>
          <p:nvPr/>
        </p:nvSpPr>
        <p:spPr bwMode="auto">
          <a:xfrm>
            <a:off x="5165044" y="2073955"/>
            <a:ext cx="2908251" cy="205905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12"/>
          <p:cNvSpPr>
            <a:spLocks noChangeAspect="1" noChangeShapeType="1"/>
          </p:cNvSpPr>
          <p:nvPr/>
        </p:nvSpPr>
        <p:spPr bwMode="auto">
          <a:xfrm>
            <a:off x="889585" y="2066950"/>
            <a:ext cx="2970975" cy="210346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Rectangle 64"/>
          <p:cNvSpPr>
            <a:spLocks noChangeArrowheads="1"/>
          </p:cNvSpPr>
          <p:nvPr/>
        </p:nvSpPr>
        <p:spPr bwMode="auto">
          <a:xfrm>
            <a:off x="387816" y="3674836"/>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113</a:t>
            </a:r>
            <a:endParaRPr lang="en-US" altLang="en-US" sz="1600" b="0" baseline="30000" dirty="0">
              <a:solidFill>
                <a:srgbClr val="FF0000"/>
              </a:solidFill>
            </a:endParaRPr>
          </a:p>
        </p:txBody>
      </p:sp>
      <p:sp>
        <p:nvSpPr>
          <p:cNvPr id="50" name="Line 62"/>
          <p:cNvSpPr>
            <a:spLocks noChangeShapeType="1"/>
          </p:cNvSpPr>
          <p:nvPr/>
        </p:nvSpPr>
        <p:spPr bwMode="auto">
          <a:xfrm flipV="1">
            <a:off x="879474" y="2809907"/>
            <a:ext cx="2981085" cy="20589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52" name="Line 65"/>
          <p:cNvSpPr>
            <a:spLocks noChangeShapeType="1"/>
          </p:cNvSpPr>
          <p:nvPr/>
        </p:nvSpPr>
        <p:spPr bwMode="auto">
          <a:xfrm flipH="1">
            <a:off x="2377635" y="3826807"/>
            <a:ext cx="0" cy="1237318"/>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4" name="Line 65"/>
          <p:cNvSpPr>
            <a:spLocks noChangeShapeType="1"/>
          </p:cNvSpPr>
          <p:nvPr/>
        </p:nvSpPr>
        <p:spPr bwMode="auto">
          <a:xfrm flipH="1">
            <a:off x="868987" y="3836332"/>
            <a:ext cx="1508551" cy="3052"/>
          </a:xfrm>
          <a:prstGeom prst="line">
            <a:avLst/>
          </a:prstGeom>
          <a:noFill/>
          <a:ln w="34925">
            <a:solidFill>
              <a:srgbClr val="FF0000"/>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60" name="Line 12"/>
          <p:cNvSpPr>
            <a:spLocks noChangeShapeType="1"/>
          </p:cNvSpPr>
          <p:nvPr/>
        </p:nvSpPr>
        <p:spPr bwMode="auto">
          <a:xfrm>
            <a:off x="2892974" y="212921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12"/>
          <p:cNvSpPr>
            <a:spLocks noChangeShapeType="1"/>
          </p:cNvSpPr>
          <p:nvPr/>
        </p:nvSpPr>
        <p:spPr bwMode="auto">
          <a:xfrm>
            <a:off x="7152502" y="2119313"/>
            <a:ext cx="0" cy="2927350"/>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sz="2000">
              <a:latin typeface="Arial" charset="0"/>
            </a:endParaRPr>
          </a:p>
        </p:txBody>
      </p:sp>
      <p:sp>
        <p:nvSpPr>
          <p:cNvPr id="62" name="Line 65"/>
          <p:cNvSpPr>
            <a:spLocks noChangeShapeType="1"/>
          </p:cNvSpPr>
          <p:nvPr/>
        </p:nvSpPr>
        <p:spPr bwMode="auto">
          <a:xfrm flipH="1">
            <a:off x="7150035" y="3489229"/>
            <a:ext cx="2467" cy="9144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63" name="Line 47"/>
          <p:cNvSpPr>
            <a:spLocks noChangeShapeType="1"/>
          </p:cNvSpPr>
          <p:nvPr/>
        </p:nvSpPr>
        <p:spPr bwMode="auto">
          <a:xfrm>
            <a:off x="881371" y="1833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6" name="Line 47"/>
          <p:cNvSpPr>
            <a:spLocks noChangeShapeType="1"/>
          </p:cNvSpPr>
          <p:nvPr/>
        </p:nvSpPr>
        <p:spPr bwMode="auto">
          <a:xfrm>
            <a:off x="5148263" y="1833563"/>
            <a:ext cx="0" cy="322897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0" name="Rectangle 64"/>
          <p:cNvSpPr>
            <a:spLocks noChangeArrowheads="1"/>
          </p:cNvSpPr>
          <p:nvPr/>
        </p:nvSpPr>
        <p:spPr bwMode="auto">
          <a:xfrm>
            <a:off x="7358591" y="5081586"/>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16</a:t>
            </a:r>
            <a:endParaRPr lang="en-US" altLang="en-US" sz="1600" b="0" baseline="30000" dirty="0"/>
          </a:p>
        </p:txBody>
      </p:sp>
      <p:sp>
        <p:nvSpPr>
          <p:cNvPr id="89" name="Line 55"/>
          <p:cNvSpPr>
            <a:spLocks noChangeShapeType="1"/>
          </p:cNvSpPr>
          <p:nvPr/>
        </p:nvSpPr>
        <p:spPr bwMode="auto">
          <a:xfrm flipV="1">
            <a:off x="5139400" y="5060776"/>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0" name="Line 55"/>
          <p:cNvSpPr>
            <a:spLocks noChangeShapeType="1"/>
          </p:cNvSpPr>
          <p:nvPr/>
        </p:nvSpPr>
        <p:spPr bwMode="auto">
          <a:xfrm flipV="1">
            <a:off x="872508" y="5070904"/>
            <a:ext cx="3208956"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 name="Rectangle 64"/>
          <p:cNvSpPr>
            <a:spLocks noChangeArrowheads="1"/>
          </p:cNvSpPr>
          <p:nvPr/>
        </p:nvSpPr>
        <p:spPr bwMode="auto">
          <a:xfrm>
            <a:off x="2181055" y="5072621"/>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14</a:t>
            </a:r>
            <a:endParaRPr lang="en-US" altLang="en-US" sz="1600" b="0" baseline="30000" dirty="0">
              <a:solidFill>
                <a:srgbClr val="FF0000"/>
              </a:solidFill>
            </a:endParaRPr>
          </a:p>
        </p:txBody>
      </p:sp>
      <p:sp>
        <p:nvSpPr>
          <p:cNvPr id="42" name="Rectangle 48"/>
          <p:cNvSpPr>
            <a:spLocks noChangeArrowheads="1"/>
          </p:cNvSpPr>
          <p:nvPr/>
        </p:nvSpPr>
        <p:spPr bwMode="auto">
          <a:xfrm>
            <a:off x="7543786" y="3212456"/>
            <a:ext cx="633422"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45"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46" name="Rectangle 45"/>
          <p:cNvSpPr/>
          <p:nvPr/>
        </p:nvSpPr>
        <p:spPr>
          <a:xfrm>
            <a:off x="3922250" y="395010"/>
            <a:ext cx="1292341" cy="400110"/>
          </a:xfrm>
          <a:prstGeom prst="rect">
            <a:avLst/>
          </a:prstGeom>
        </p:spPr>
        <p:txBody>
          <a:bodyPr wrap="none">
            <a:spAutoFit/>
          </a:bodyPr>
          <a:lstStyle/>
          <a:p>
            <a:pPr algn="ctr"/>
            <a:r>
              <a:rPr lang="en-US" altLang="en-US" sz="2000" i="1" dirty="0" smtClean="0"/>
              <a:t>Restrictive</a:t>
            </a:r>
            <a:endParaRPr lang="en-US" sz="2000" i="1" dirty="0"/>
          </a:p>
        </p:txBody>
      </p:sp>
      <p:graphicFrame>
        <p:nvGraphicFramePr>
          <p:cNvPr id="3" name="Object 2"/>
          <p:cNvGraphicFramePr>
            <a:graphicFrameLocks noChangeAspect="1"/>
          </p:cNvGraphicFramePr>
          <p:nvPr>
            <p:extLst>
              <p:ext uri="{D42A27DB-BD31-4B8C-83A1-F6EECF244321}">
                <p14:modId xmlns:p14="http://schemas.microsoft.com/office/powerpoint/2010/main" val="1589439428"/>
              </p:ext>
            </p:extLst>
          </p:nvPr>
        </p:nvGraphicFramePr>
        <p:xfrm>
          <a:off x="2497138" y="5857875"/>
          <a:ext cx="4524375" cy="295275"/>
        </p:xfrm>
        <a:graphic>
          <a:graphicData uri="http://schemas.openxmlformats.org/presentationml/2006/ole">
            <mc:AlternateContent xmlns:mc="http://schemas.openxmlformats.org/markup-compatibility/2006">
              <mc:Choice xmlns:v="urn:schemas-microsoft-com:vml" Requires="v">
                <p:oleObj spid="_x0000_s98329" name="Equation" r:id="rId4" imgW="3581400" imgH="228600" progId="Equation.DSMT4">
                  <p:embed/>
                </p:oleObj>
              </mc:Choice>
              <mc:Fallback>
                <p:oleObj name="Equation" r:id="rId4" imgW="3581400" imgH="2286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8578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617835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par>
                                <p:cTn id="20" presetID="7" presetClass="emph" presetSubtype="2" fill="hold" nodeType="withEffect">
                                  <p:stCondLst>
                                    <p:cond delay="0"/>
                                  </p:stCondLst>
                                  <p:childTnLst>
                                    <p:animClr clrSpc="rgb" dir="cw">
                                      <p:cBhvr>
                                        <p:cTn id="21" dur="1000" fill="hold"/>
                                        <p:tgtEl>
                                          <p:spTgt spid="47"/>
                                        </p:tgtEl>
                                        <p:attrNameLst>
                                          <p:attrName>stroke.color</p:attrName>
                                        </p:attrNameLst>
                                      </p:cBhvr>
                                      <p:to>
                                        <a:srgbClr val="DDDDDD"/>
                                      </p:to>
                                    </p:animClr>
                                    <p:set>
                                      <p:cBhvr>
                                        <p:cTn id="22" dur="1000" fill="hold"/>
                                        <p:tgtEl>
                                          <p:spTgt spid="47"/>
                                        </p:tgtEl>
                                        <p:attrNameLst>
                                          <p:attrName>stroke.on</p:attrName>
                                        </p:attrNameLst>
                                      </p:cBhvr>
                                      <p:to>
                                        <p:strVal val="true"/>
                                      </p:to>
                                    </p:set>
                                  </p:childTnLst>
                                </p:cTn>
                              </p:par>
                              <p:par>
                                <p:cTn id="23" presetID="7" presetClass="emph" presetSubtype="2" fill="hold" nodeType="withEffect">
                                  <p:stCondLst>
                                    <p:cond delay="0"/>
                                  </p:stCondLst>
                                  <p:childTnLst>
                                    <p:animClr clrSpc="rgb" dir="cw">
                                      <p:cBhvr>
                                        <p:cTn id="24" dur="1000" fill="hold"/>
                                        <p:tgtEl>
                                          <p:spTgt spid="79"/>
                                        </p:tgtEl>
                                        <p:attrNameLst>
                                          <p:attrName>stroke.color</p:attrName>
                                        </p:attrNameLst>
                                      </p:cBhvr>
                                      <p:to>
                                        <a:srgbClr val="DDDDDD"/>
                                      </p:to>
                                    </p:animClr>
                                    <p:set>
                                      <p:cBhvr>
                                        <p:cTn id="25" dur="1000" fill="hold"/>
                                        <p:tgtEl>
                                          <p:spTgt spid="79"/>
                                        </p:tgtEl>
                                        <p:attrNameLst>
                                          <p:attrName>stroke.on</p:attrName>
                                        </p:attrNameLst>
                                      </p:cBhvr>
                                      <p:to>
                                        <p:strVal val="true"/>
                                      </p:to>
                                    </p:set>
                                  </p:childTnLst>
                                </p:cTn>
                              </p:par>
                              <p:par>
                                <p:cTn id="26" presetID="3" presetClass="emph" presetSubtype="2" fill="hold" grpId="0" nodeType="withEffect">
                                  <p:stCondLst>
                                    <p:cond delay="0"/>
                                  </p:stCondLst>
                                  <p:childTnLst>
                                    <p:animClr clrSpc="rgb" dir="cw">
                                      <p:cBhvr override="childStyle">
                                        <p:cTn id="27" dur="1000" fill="hold"/>
                                        <p:tgtEl>
                                          <p:spTgt spid="75"/>
                                        </p:tgtEl>
                                        <p:attrNameLst>
                                          <p:attrName>style.color</p:attrName>
                                        </p:attrNameLst>
                                      </p:cBhvr>
                                      <p:to>
                                        <a:srgbClr val="DDDDDD"/>
                                      </p:to>
                                    </p:animClr>
                                  </p:childTnLst>
                                </p:cTn>
                              </p:par>
                              <p:par>
                                <p:cTn id="28" presetID="1" presetClass="entr" presetSubtype="0" fill="hold" grpId="0" nodeType="withEffect">
                                  <p:stCondLst>
                                    <p:cond delay="500"/>
                                  </p:stCondLst>
                                  <p:childTnLst>
                                    <p:set>
                                      <p:cBhvr>
                                        <p:cTn id="29" dur="1" fill="hold">
                                          <p:stCondLst>
                                            <p:cond delay="0"/>
                                          </p:stCondLst>
                                        </p:cTn>
                                        <p:tgtEl>
                                          <p:spTgt spid="49"/>
                                        </p:tgtEl>
                                        <p:attrNameLst>
                                          <p:attrName>style.visibility</p:attrName>
                                        </p:attrNameLst>
                                      </p:cBhvr>
                                      <p:to>
                                        <p:strVal val="visible"/>
                                      </p:to>
                                    </p:set>
                                  </p:childTnLst>
                                </p:cTn>
                              </p:par>
                              <p:par>
                                <p:cTn id="30" presetID="1" presetClass="entr" presetSubtype="0" fill="hold" grpId="0" nodeType="withEffect">
                                  <p:stCondLst>
                                    <p:cond delay="500"/>
                                  </p:stCondLst>
                                  <p:childTnLst>
                                    <p:set>
                                      <p:cBhvr>
                                        <p:cTn id="31" dur="1" fill="hold">
                                          <p:stCondLst>
                                            <p:cond delay="0"/>
                                          </p:stCondLst>
                                        </p:cTn>
                                        <p:tgtEl>
                                          <p:spTgt spid="9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par>
                                <p:cTn id="37" presetID="7" presetClass="emph" presetSubtype="2" fill="hold" nodeType="withEffect">
                                  <p:stCondLst>
                                    <p:cond delay="0"/>
                                  </p:stCondLst>
                                  <p:childTnLst>
                                    <p:animClr clrSpc="rgb" dir="cw">
                                      <p:cBhvr>
                                        <p:cTn id="38" dur="1000" fill="hold"/>
                                        <p:tgtEl>
                                          <p:spTgt spid="57"/>
                                        </p:tgtEl>
                                        <p:attrNameLst>
                                          <p:attrName>stroke.color</p:attrName>
                                        </p:attrNameLst>
                                      </p:cBhvr>
                                      <p:to>
                                        <a:srgbClr val="DDDDDD"/>
                                      </p:to>
                                    </p:animClr>
                                    <p:set>
                                      <p:cBhvr>
                                        <p:cTn id="39" dur="1000" fill="hold"/>
                                        <p:tgtEl>
                                          <p:spTgt spid="57"/>
                                        </p:tgtEl>
                                        <p:attrNameLst>
                                          <p:attrName>stroke.on</p:attrName>
                                        </p:attrNameLst>
                                      </p:cBhvr>
                                      <p:to>
                                        <p:strVal val="true"/>
                                      </p:to>
                                    </p:set>
                                  </p:childTnLst>
                                </p:cTn>
                              </p:par>
                              <p:par>
                                <p:cTn id="40" presetID="7" presetClass="emph" presetSubtype="2" fill="hold" nodeType="withEffect">
                                  <p:stCondLst>
                                    <p:cond delay="0"/>
                                  </p:stCondLst>
                                  <p:childTnLst>
                                    <p:animClr clrSpc="rgb" dir="cw">
                                      <p:cBhvr>
                                        <p:cTn id="41" dur="1000" fill="hold"/>
                                        <p:tgtEl>
                                          <p:spTgt spid="87"/>
                                        </p:tgtEl>
                                        <p:attrNameLst>
                                          <p:attrName>stroke.color</p:attrName>
                                        </p:attrNameLst>
                                      </p:cBhvr>
                                      <p:to>
                                        <a:srgbClr val="DDDDDD"/>
                                      </p:to>
                                    </p:animClr>
                                    <p:set>
                                      <p:cBhvr>
                                        <p:cTn id="42" dur="1000" fill="hold"/>
                                        <p:tgtEl>
                                          <p:spTgt spid="87"/>
                                        </p:tgtEl>
                                        <p:attrNameLst>
                                          <p:attrName>stroke.on</p:attrName>
                                        </p:attrNameLst>
                                      </p:cBhvr>
                                      <p:to>
                                        <p:strVal val="true"/>
                                      </p:to>
                                    </p:set>
                                  </p:childTnLst>
                                </p:cTn>
                              </p:par>
                              <p:par>
                                <p:cTn id="43" presetID="3" presetClass="emph" presetSubtype="2" fill="hold" grpId="0" nodeType="withEffect">
                                  <p:stCondLst>
                                    <p:cond delay="0"/>
                                  </p:stCondLst>
                                  <p:childTnLst>
                                    <p:animClr clrSpc="rgb" dir="cw">
                                      <p:cBhvr override="childStyle">
                                        <p:cTn id="44" dur="1000" fill="hold"/>
                                        <p:tgtEl>
                                          <p:spTgt spid="80"/>
                                        </p:tgtEl>
                                        <p:attrNameLst>
                                          <p:attrName>style.color</p:attrName>
                                        </p:attrNameLst>
                                      </p:cBhvr>
                                      <p:to>
                                        <a:srgbClr val="DDDDDD"/>
                                      </p:to>
                                    </p:animClr>
                                  </p:childTnLst>
                                </p:cTn>
                              </p:par>
                              <p:par>
                                <p:cTn id="45" presetID="1" presetClass="entr" presetSubtype="0" fill="hold" grpId="0" nodeType="withEffect">
                                  <p:stCondLst>
                                    <p:cond delay="300"/>
                                  </p:stCondLst>
                                  <p:childTnLst>
                                    <p:set>
                                      <p:cBhvr>
                                        <p:cTn id="4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6" grpId="0" animBg="1"/>
      <p:bldP spid="39" grpId="0" animBg="1"/>
      <p:bldP spid="44" grpId="0" animBg="1"/>
      <p:bldP spid="49" grpId="0"/>
      <p:bldP spid="52" grpId="0" animBg="1"/>
      <p:bldP spid="54" grpId="0" animBg="1"/>
      <p:bldP spid="62" grpId="0" animBg="1"/>
      <p:bldP spid="80" grpId="0"/>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Line 47"/>
          <p:cNvSpPr>
            <a:spLocks noChangeShapeType="1"/>
          </p:cNvSpPr>
          <p:nvPr/>
        </p:nvSpPr>
        <p:spPr bwMode="auto">
          <a:xfrm>
            <a:off x="5148263" y="1833563"/>
            <a:ext cx="0" cy="3228975"/>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7" name="Rectangle 48"/>
          <p:cNvSpPr>
            <a:spLocks noChangeArrowheads="1"/>
          </p:cNvSpPr>
          <p:nvPr/>
        </p:nvSpPr>
        <p:spPr bwMode="auto">
          <a:xfrm>
            <a:off x="2597651" y="1857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384175" y="333692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tx1">
                    <a:lumMod val="10000"/>
                    <a:lumOff val="90000"/>
                  </a:schemeClr>
                </a:solidFill>
              </a:rPr>
              <a:t>115</a:t>
            </a:r>
            <a:endParaRPr lang="en-US" altLang="en-US" sz="1600" b="0" baseline="30000" dirty="0">
              <a:solidFill>
                <a:schemeClr val="tx1">
                  <a:lumMod val="10000"/>
                  <a:lumOff val="90000"/>
                </a:schemeClr>
              </a:solidFill>
            </a:endParaRPr>
          </a:p>
        </p:txBody>
      </p:sp>
      <p:sp>
        <p:nvSpPr>
          <p:cNvPr id="76" name="Rectangle 54"/>
          <p:cNvSpPr>
            <a:spLocks noChangeArrowheads="1"/>
          </p:cNvSpPr>
          <p:nvPr/>
        </p:nvSpPr>
        <p:spPr bwMode="auto">
          <a:xfrm>
            <a:off x="2717800" y="5072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a:t>15</a:t>
            </a:r>
            <a:endParaRPr lang="en-US" altLang="en-US" sz="1600" b="0" baseline="-25000"/>
          </a:p>
        </p:txBody>
      </p:sp>
      <p:sp>
        <p:nvSpPr>
          <p:cNvPr id="81" name="Rectangle 48"/>
          <p:cNvSpPr>
            <a:spLocks noChangeArrowheads="1"/>
          </p:cNvSpPr>
          <p:nvPr/>
        </p:nvSpPr>
        <p:spPr bwMode="auto">
          <a:xfrm>
            <a:off x="3449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2" name="Rectangle 48"/>
          <p:cNvSpPr>
            <a:spLocks noChangeArrowheads="1"/>
          </p:cNvSpPr>
          <p:nvPr/>
        </p:nvSpPr>
        <p:spPr bwMode="auto">
          <a:xfrm>
            <a:off x="4561346" y="1848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36980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4" name="Rectangle 48"/>
          <p:cNvSpPr>
            <a:spLocks noChangeArrowheads="1"/>
          </p:cNvSpPr>
          <p:nvPr/>
        </p:nvSpPr>
        <p:spPr bwMode="auto">
          <a:xfrm>
            <a:off x="7914468" y="5102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85" name="Rectangle 54"/>
          <p:cNvSpPr>
            <a:spLocks noChangeArrowheads="1"/>
          </p:cNvSpPr>
          <p:nvPr/>
        </p:nvSpPr>
        <p:spPr bwMode="auto">
          <a:xfrm>
            <a:off x="6963291" y="508038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6" name="Rectangle 64"/>
          <p:cNvSpPr>
            <a:spLocks noChangeArrowheads="1"/>
          </p:cNvSpPr>
          <p:nvPr/>
        </p:nvSpPr>
        <p:spPr bwMode="auto">
          <a:xfrm>
            <a:off x="4654129" y="333839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115</a:t>
            </a:r>
            <a:endParaRPr lang="en-US" altLang="en-US" sz="1600" b="0" baseline="30000" dirty="0"/>
          </a:p>
        </p:txBody>
      </p:sp>
      <p:sp>
        <p:nvSpPr>
          <p:cNvPr id="38" name="Rectangle 37"/>
          <p:cNvSpPr/>
          <p:nvPr/>
        </p:nvSpPr>
        <p:spPr>
          <a:xfrm>
            <a:off x="0" y="1200795"/>
            <a:ext cx="9144000" cy="400110"/>
          </a:xfrm>
          <a:prstGeom prst="rect">
            <a:avLst/>
          </a:prstGeom>
        </p:spPr>
        <p:txBody>
          <a:bodyPr wrap="square">
            <a:spAutoFit/>
          </a:bodyPr>
          <a:lstStyle/>
          <a:p>
            <a:pPr algn="ctr">
              <a:spcBef>
                <a:spcPts val="0"/>
              </a:spcBef>
              <a:spcAft>
                <a:spcPts val="0"/>
              </a:spcAft>
            </a:pPr>
            <a:r>
              <a:rPr lang="en-US" sz="2000" b="0" u="sng" dirty="0" smtClean="0"/>
              <a:t>The classical school</a:t>
            </a:r>
            <a:r>
              <a:rPr lang="en-US" sz="2000" b="0" dirty="0" smtClean="0"/>
              <a:t>                                    </a:t>
            </a:r>
            <a:r>
              <a:rPr lang="en-US" sz="2000" b="0" u="sng" dirty="0" smtClean="0"/>
              <a:t>The Keynesian school</a:t>
            </a:r>
          </a:p>
        </p:txBody>
      </p:sp>
      <p:sp>
        <p:nvSpPr>
          <p:cNvPr id="62" name="Rectangle 48"/>
          <p:cNvSpPr>
            <a:spLocks noChangeArrowheads="1"/>
          </p:cNvSpPr>
          <p:nvPr/>
        </p:nvSpPr>
        <p:spPr bwMode="auto">
          <a:xfrm>
            <a:off x="6860405" y="1848928"/>
            <a:ext cx="643039"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63" name="Rectangle 48"/>
          <p:cNvSpPr>
            <a:spLocks noChangeArrowheads="1"/>
          </p:cNvSpPr>
          <p:nvPr/>
        </p:nvSpPr>
        <p:spPr bwMode="auto">
          <a:xfrm rot="19524547">
            <a:off x="3318694" y="2655994"/>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79" name="Line 65"/>
          <p:cNvSpPr>
            <a:spLocks noChangeShapeType="1"/>
          </p:cNvSpPr>
          <p:nvPr/>
        </p:nvSpPr>
        <p:spPr bwMode="auto">
          <a:xfrm flipH="1">
            <a:off x="886766" y="3495382"/>
            <a:ext cx="2003425" cy="0"/>
          </a:xfrm>
          <a:prstGeom prst="line">
            <a:avLst/>
          </a:prstGeom>
          <a:noFill/>
          <a:ln w="34925">
            <a:solidFill>
              <a:srgbClr val="DDDDDD"/>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74" name="Rectangle 54"/>
          <p:cNvSpPr>
            <a:spLocks noChangeArrowheads="1"/>
          </p:cNvSpPr>
          <p:nvPr/>
        </p:nvSpPr>
        <p:spPr bwMode="auto">
          <a:xfrm>
            <a:off x="7355998" y="50804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DDDDDD"/>
                </a:solidFill>
              </a:rPr>
              <a:t>16</a:t>
            </a:r>
            <a:endParaRPr lang="en-US" altLang="en-US" sz="1600" b="0" baseline="-25000" dirty="0">
              <a:solidFill>
                <a:srgbClr val="DDDDDD"/>
              </a:solidFill>
            </a:endParaRPr>
          </a:p>
        </p:txBody>
      </p:sp>
      <p:sp>
        <p:nvSpPr>
          <p:cNvPr id="57" name="Line 12"/>
          <p:cNvSpPr>
            <a:spLocks noChangeAspect="1" noChangeShapeType="1"/>
          </p:cNvSpPr>
          <p:nvPr/>
        </p:nvSpPr>
        <p:spPr bwMode="auto">
          <a:xfrm>
            <a:off x="5175400" y="1822452"/>
            <a:ext cx="2897895" cy="2043114"/>
          </a:xfrm>
          <a:prstGeom prst="line">
            <a:avLst/>
          </a:prstGeom>
          <a:noFill/>
          <a:ln w="44450">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65"/>
          <p:cNvSpPr>
            <a:spLocks noChangeShapeType="1"/>
          </p:cNvSpPr>
          <p:nvPr/>
        </p:nvSpPr>
        <p:spPr bwMode="auto">
          <a:xfrm flipH="1">
            <a:off x="7547062" y="3496855"/>
            <a:ext cx="2467" cy="1549807"/>
          </a:xfrm>
          <a:prstGeom prst="line">
            <a:avLst/>
          </a:prstGeom>
          <a:noFill/>
          <a:ln w="34925">
            <a:solidFill>
              <a:srgbClr val="DDDDDD"/>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2" name="Line 12"/>
          <p:cNvSpPr>
            <a:spLocks noChangeAspect="1" noChangeShapeType="1"/>
          </p:cNvSpPr>
          <p:nvPr/>
        </p:nvSpPr>
        <p:spPr bwMode="auto">
          <a:xfrm>
            <a:off x="889585" y="2066950"/>
            <a:ext cx="2970975" cy="2103466"/>
          </a:xfrm>
          <a:prstGeom prst="line">
            <a:avLst/>
          </a:prstGeom>
          <a:noFill/>
          <a:ln w="44450">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62"/>
          <p:cNvSpPr>
            <a:spLocks noChangeShapeType="1"/>
          </p:cNvSpPr>
          <p:nvPr/>
        </p:nvSpPr>
        <p:spPr bwMode="auto">
          <a:xfrm>
            <a:off x="5163182" y="3489330"/>
            <a:ext cx="2910113" cy="0"/>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88" name="Line 12"/>
          <p:cNvSpPr>
            <a:spLocks noChangeShapeType="1"/>
          </p:cNvSpPr>
          <p:nvPr/>
        </p:nvSpPr>
        <p:spPr bwMode="auto">
          <a:xfrm>
            <a:off x="7152502" y="2119313"/>
            <a:ext cx="0" cy="2927350"/>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en-US" sz="2000">
              <a:latin typeface="Arial" charset="0"/>
            </a:endParaRPr>
          </a:p>
        </p:txBody>
      </p:sp>
      <p:sp>
        <p:nvSpPr>
          <p:cNvPr id="89" name="Line 65"/>
          <p:cNvSpPr>
            <a:spLocks noChangeShapeType="1"/>
          </p:cNvSpPr>
          <p:nvPr/>
        </p:nvSpPr>
        <p:spPr bwMode="auto">
          <a:xfrm flipH="1">
            <a:off x="7150035" y="3489229"/>
            <a:ext cx="2467" cy="9144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0" name="Rectangle 64"/>
          <p:cNvSpPr>
            <a:spLocks noChangeArrowheads="1"/>
          </p:cNvSpPr>
          <p:nvPr/>
        </p:nvSpPr>
        <p:spPr bwMode="auto">
          <a:xfrm>
            <a:off x="386555" y="3673126"/>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113</a:t>
            </a:r>
            <a:endParaRPr lang="en-US" altLang="en-US" sz="1600" b="0" baseline="30000" dirty="0">
              <a:solidFill>
                <a:srgbClr val="FF0000"/>
              </a:solidFill>
            </a:endParaRPr>
          </a:p>
        </p:txBody>
      </p:sp>
      <p:sp>
        <p:nvSpPr>
          <p:cNvPr id="91" name="Line 47"/>
          <p:cNvSpPr>
            <a:spLocks noChangeShapeType="1"/>
          </p:cNvSpPr>
          <p:nvPr/>
        </p:nvSpPr>
        <p:spPr bwMode="auto">
          <a:xfrm>
            <a:off x="881371" y="1833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6" name="Line 62"/>
          <p:cNvSpPr>
            <a:spLocks noChangeShapeType="1"/>
          </p:cNvSpPr>
          <p:nvPr/>
        </p:nvSpPr>
        <p:spPr bwMode="auto">
          <a:xfrm flipV="1">
            <a:off x="879474" y="2809907"/>
            <a:ext cx="2981085" cy="20589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97" name="Line 65"/>
          <p:cNvSpPr>
            <a:spLocks noChangeShapeType="1"/>
          </p:cNvSpPr>
          <p:nvPr/>
        </p:nvSpPr>
        <p:spPr bwMode="auto">
          <a:xfrm flipH="1">
            <a:off x="889584" y="3837076"/>
            <a:ext cx="1486803" cy="2323"/>
          </a:xfrm>
          <a:prstGeom prst="line">
            <a:avLst/>
          </a:prstGeom>
          <a:noFill/>
          <a:ln w="34925">
            <a:solidFill>
              <a:srgbClr val="FF0000"/>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p>
        </p:txBody>
      </p:sp>
      <p:sp>
        <p:nvSpPr>
          <p:cNvPr id="98" name="Line 65"/>
          <p:cNvSpPr>
            <a:spLocks noChangeShapeType="1"/>
          </p:cNvSpPr>
          <p:nvPr/>
        </p:nvSpPr>
        <p:spPr bwMode="auto">
          <a:xfrm flipH="1">
            <a:off x="2377636" y="3827552"/>
            <a:ext cx="0" cy="1233224"/>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99" name="Line 62"/>
          <p:cNvSpPr>
            <a:spLocks noChangeAspect="1" noChangeShapeType="1"/>
          </p:cNvSpPr>
          <p:nvPr/>
        </p:nvSpPr>
        <p:spPr bwMode="auto">
          <a:xfrm flipV="1">
            <a:off x="1673851" y="3523204"/>
            <a:ext cx="2205757" cy="1523457"/>
          </a:xfrm>
          <a:prstGeom prst="line">
            <a:avLst/>
          </a:prstGeom>
          <a:noFill/>
          <a:ln w="44450">
            <a:solidFill>
              <a:schemeClr val="tx2">
                <a:lumMod val="60000"/>
                <a:lumOff val="40000"/>
              </a:schemeClr>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103" name="Line 12"/>
          <p:cNvSpPr>
            <a:spLocks noChangeAspect="1" noChangeShapeType="1"/>
          </p:cNvSpPr>
          <p:nvPr/>
        </p:nvSpPr>
        <p:spPr bwMode="auto">
          <a:xfrm>
            <a:off x="898524" y="2782946"/>
            <a:ext cx="2962035" cy="2097136"/>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62"/>
          <p:cNvSpPr>
            <a:spLocks noChangeShapeType="1"/>
          </p:cNvSpPr>
          <p:nvPr/>
        </p:nvSpPr>
        <p:spPr bwMode="auto">
          <a:xfrm flipV="1">
            <a:off x="879476" y="2809923"/>
            <a:ext cx="2981085" cy="20589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108" name="Line 55"/>
          <p:cNvSpPr>
            <a:spLocks noChangeShapeType="1"/>
          </p:cNvSpPr>
          <p:nvPr/>
        </p:nvSpPr>
        <p:spPr bwMode="auto">
          <a:xfrm flipV="1">
            <a:off x="5139400" y="5060776"/>
            <a:ext cx="3209264"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09" name="Line 55"/>
          <p:cNvSpPr>
            <a:spLocks noChangeShapeType="1"/>
          </p:cNvSpPr>
          <p:nvPr/>
        </p:nvSpPr>
        <p:spPr bwMode="auto">
          <a:xfrm flipV="1">
            <a:off x="872508" y="5070904"/>
            <a:ext cx="3208956" cy="0"/>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10" name="Rectangle 64"/>
          <p:cNvSpPr>
            <a:spLocks noChangeArrowheads="1"/>
          </p:cNvSpPr>
          <p:nvPr/>
        </p:nvSpPr>
        <p:spPr bwMode="auto">
          <a:xfrm>
            <a:off x="2180099" y="5072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14</a:t>
            </a:r>
            <a:endParaRPr lang="en-US" altLang="en-US" sz="1600" b="0" baseline="30000" dirty="0">
              <a:solidFill>
                <a:srgbClr val="FF0000"/>
              </a:solidFill>
            </a:endParaRPr>
          </a:p>
        </p:txBody>
      </p:sp>
      <p:sp>
        <p:nvSpPr>
          <p:cNvPr id="111" name="Rectangle 64"/>
          <p:cNvSpPr>
            <a:spLocks noChangeArrowheads="1"/>
          </p:cNvSpPr>
          <p:nvPr/>
        </p:nvSpPr>
        <p:spPr bwMode="auto">
          <a:xfrm>
            <a:off x="387249" y="4024576"/>
            <a:ext cx="4771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tx2">
                    <a:lumMod val="60000"/>
                    <a:lumOff val="40000"/>
                  </a:schemeClr>
                </a:solidFill>
              </a:rPr>
              <a:t>111</a:t>
            </a:r>
            <a:endParaRPr lang="en-US" altLang="en-US" sz="1600" b="0" baseline="30000" dirty="0">
              <a:solidFill>
                <a:schemeClr val="tx2">
                  <a:lumMod val="60000"/>
                  <a:lumOff val="40000"/>
                </a:schemeClr>
              </a:solidFill>
            </a:endParaRPr>
          </a:p>
        </p:txBody>
      </p:sp>
      <p:sp>
        <p:nvSpPr>
          <p:cNvPr id="112" name="Line 12"/>
          <p:cNvSpPr>
            <a:spLocks noChangeShapeType="1"/>
          </p:cNvSpPr>
          <p:nvPr/>
        </p:nvSpPr>
        <p:spPr bwMode="auto">
          <a:xfrm>
            <a:off x="2892974" y="212921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Line 65"/>
          <p:cNvSpPr>
            <a:spLocks noChangeShapeType="1"/>
          </p:cNvSpPr>
          <p:nvPr/>
        </p:nvSpPr>
        <p:spPr bwMode="auto">
          <a:xfrm flipH="1">
            <a:off x="896493" y="4203489"/>
            <a:ext cx="2011680" cy="0"/>
          </a:xfrm>
          <a:prstGeom prst="line">
            <a:avLst/>
          </a:prstGeom>
          <a:noFill/>
          <a:ln w="34925">
            <a:solidFill>
              <a:schemeClr val="tx2">
                <a:lumMod val="60000"/>
                <a:lumOff val="4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1" name="Rectangle 48"/>
          <p:cNvSpPr>
            <a:spLocks noChangeArrowheads="1"/>
          </p:cNvSpPr>
          <p:nvPr/>
        </p:nvSpPr>
        <p:spPr bwMode="auto">
          <a:xfrm>
            <a:off x="7543786" y="3212456"/>
            <a:ext cx="633422" cy="3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66" name="Text Box 20"/>
          <p:cNvSpPr txBox="1">
            <a:spLocks noChangeArrowheads="1"/>
          </p:cNvSpPr>
          <p:nvPr/>
        </p:nvSpPr>
        <p:spPr bwMode="auto">
          <a:xfrm rot="2040000">
            <a:off x="7779690" y="3815217"/>
            <a:ext cx="5476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8" name="Text Box 20"/>
          <p:cNvSpPr txBox="1">
            <a:spLocks noChangeArrowheads="1"/>
          </p:cNvSpPr>
          <p:nvPr/>
        </p:nvSpPr>
        <p:spPr bwMode="auto">
          <a:xfrm rot="2124768">
            <a:off x="3526719" y="4132542"/>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9" name="Line 12"/>
          <p:cNvSpPr>
            <a:spLocks noChangeAspect="1" noChangeShapeType="1"/>
          </p:cNvSpPr>
          <p:nvPr/>
        </p:nvSpPr>
        <p:spPr bwMode="auto">
          <a:xfrm>
            <a:off x="5165044" y="2073955"/>
            <a:ext cx="2908251" cy="205905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Rectangle 3"/>
          <p:cNvSpPr>
            <a:spLocks noChangeArrowheads="1"/>
          </p:cNvSpPr>
          <p:nvPr/>
        </p:nvSpPr>
        <p:spPr bwMode="auto">
          <a:xfrm>
            <a:off x="1651000" y="171450"/>
            <a:ext cx="58245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rPr>
              <a:t>Fiscal Policy</a:t>
            </a:r>
          </a:p>
        </p:txBody>
      </p:sp>
      <p:sp>
        <p:nvSpPr>
          <p:cNvPr id="77" name="Rectangle 76"/>
          <p:cNvSpPr/>
          <p:nvPr/>
        </p:nvSpPr>
        <p:spPr>
          <a:xfrm>
            <a:off x="3922250" y="395010"/>
            <a:ext cx="1292341" cy="400110"/>
          </a:xfrm>
          <a:prstGeom prst="rect">
            <a:avLst/>
          </a:prstGeom>
        </p:spPr>
        <p:txBody>
          <a:bodyPr wrap="none">
            <a:spAutoFit/>
          </a:bodyPr>
          <a:lstStyle/>
          <a:p>
            <a:pPr algn="ctr"/>
            <a:r>
              <a:rPr lang="en-US" altLang="en-US" sz="2000" i="1" dirty="0" smtClean="0"/>
              <a:t>Restrictive</a:t>
            </a:r>
            <a:endParaRPr lang="en-US" sz="2000" i="1" dirty="0"/>
          </a:p>
        </p:txBody>
      </p:sp>
      <p:sp>
        <p:nvSpPr>
          <p:cNvPr id="61" name="Line 64"/>
          <p:cNvSpPr>
            <a:spLocks noChangeShapeType="1"/>
          </p:cNvSpPr>
          <p:nvPr/>
        </p:nvSpPr>
        <p:spPr bwMode="auto">
          <a:xfrm flipH="1">
            <a:off x="4892812" y="5499100"/>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4" name="Line 65"/>
          <p:cNvSpPr>
            <a:spLocks noChangeShapeType="1"/>
          </p:cNvSpPr>
          <p:nvPr/>
        </p:nvSpPr>
        <p:spPr bwMode="auto">
          <a:xfrm flipH="1" flipV="1">
            <a:off x="4595627" y="5494338"/>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5" name="Object 64"/>
          <p:cNvGraphicFramePr>
            <a:graphicFrameLocks noChangeAspect="1"/>
          </p:cNvGraphicFramePr>
          <p:nvPr>
            <p:extLst>
              <p:ext uri="{D42A27DB-BD31-4B8C-83A1-F6EECF244321}">
                <p14:modId xmlns:p14="http://schemas.microsoft.com/office/powerpoint/2010/main" val="1234503522"/>
              </p:ext>
            </p:extLst>
          </p:nvPr>
        </p:nvGraphicFramePr>
        <p:xfrm>
          <a:off x="2497138" y="5857875"/>
          <a:ext cx="4524375" cy="295275"/>
        </p:xfrm>
        <a:graphic>
          <a:graphicData uri="http://schemas.openxmlformats.org/presentationml/2006/ole">
            <mc:AlternateContent xmlns:mc="http://schemas.openxmlformats.org/markup-compatibility/2006">
              <mc:Choice xmlns:v="urn:schemas-microsoft-com:vml" Requires="v">
                <p:oleObj spid="_x0000_s99376" name="Equation" r:id="rId4" imgW="3581400" imgH="228600" progId="Equation.DSMT4">
                  <p:embed/>
                </p:oleObj>
              </mc:Choice>
              <mc:Fallback>
                <p:oleObj name="Equation" r:id="rId4" imgW="35814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8578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 name="Rectangle 69"/>
          <p:cNvSpPr/>
          <p:nvPr/>
        </p:nvSpPr>
        <p:spPr bwMode="auto">
          <a:xfrm>
            <a:off x="2172186" y="5451476"/>
            <a:ext cx="5151129" cy="768350"/>
          </a:xfrm>
          <a:prstGeom prst="rect">
            <a:avLst/>
          </a:prstGeom>
          <a:solidFill>
            <a:srgbClr val="FFFFFF">
              <a:alpha val="8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71" name="Line 64"/>
          <p:cNvSpPr>
            <a:spLocks noChangeShapeType="1"/>
          </p:cNvSpPr>
          <p:nvPr/>
        </p:nvSpPr>
        <p:spPr bwMode="auto">
          <a:xfrm flipH="1">
            <a:off x="4249874" y="6196807"/>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 name="Line 65"/>
          <p:cNvSpPr>
            <a:spLocks noChangeShapeType="1"/>
          </p:cNvSpPr>
          <p:nvPr/>
        </p:nvSpPr>
        <p:spPr bwMode="auto">
          <a:xfrm flipH="1">
            <a:off x="4568536" y="6199189"/>
            <a:ext cx="0" cy="274637"/>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0" name="Object 79"/>
          <p:cNvGraphicFramePr>
            <a:graphicFrameLocks noChangeAspect="1"/>
          </p:cNvGraphicFramePr>
          <p:nvPr>
            <p:extLst>
              <p:ext uri="{D42A27DB-BD31-4B8C-83A1-F6EECF244321}">
                <p14:modId xmlns:p14="http://schemas.microsoft.com/office/powerpoint/2010/main" val="4088271175"/>
              </p:ext>
            </p:extLst>
          </p:nvPr>
        </p:nvGraphicFramePr>
        <p:xfrm>
          <a:off x="3387725" y="6434138"/>
          <a:ext cx="2606675" cy="306387"/>
        </p:xfrm>
        <a:graphic>
          <a:graphicData uri="http://schemas.openxmlformats.org/presentationml/2006/ole">
            <mc:AlternateContent xmlns:mc="http://schemas.openxmlformats.org/markup-compatibility/2006">
              <mc:Choice xmlns:v="urn:schemas-microsoft-com:vml" Requires="v">
                <p:oleObj spid="_x0000_s99377" name="Equation" r:id="rId6" imgW="2006280" imgH="241200" progId="Equation.DSMT4">
                  <p:embed/>
                </p:oleObj>
              </mc:Choice>
              <mc:Fallback>
                <p:oleObj name="Equation" r:id="rId6" imgW="2006280" imgH="241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7725" y="6434138"/>
                        <a:ext cx="2606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6677841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1000" fill="hold"/>
                                        <p:tgtEl>
                                          <p:spTgt spid="90"/>
                                        </p:tgtEl>
                                        <p:attrNameLst>
                                          <p:attrName>style.color</p:attrName>
                                        </p:attrNameLst>
                                      </p:cBhvr>
                                      <p:to>
                                        <a:srgbClr val="FFCCCC"/>
                                      </p:to>
                                    </p:animClr>
                                  </p:childTnLst>
                                </p:cTn>
                              </p:par>
                              <p:par>
                                <p:cTn id="11" presetID="7" presetClass="emph" presetSubtype="2" fill="hold" nodeType="withEffect">
                                  <p:stCondLst>
                                    <p:cond delay="0"/>
                                  </p:stCondLst>
                                  <p:childTnLst>
                                    <p:animClr clrSpc="rgb" dir="cw">
                                      <p:cBhvr>
                                        <p:cTn id="12" dur="1000" fill="hold"/>
                                        <p:tgtEl>
                                          <p:spTgt spid="97"/>
                                        </p:tgtEl>
                                        <p:attrNameLst>
                                          <p:attrName>stroke.color</p:attrName>
                                        </p:attrNameLst>
                                      </p:cBhvr>
                                      <p:to>
                                        <a:srgbClr val="FFCCCC"/>
                                      </p:to>
                                    </p:animClr>
                                    <p:set>
                                      <p:cBhvr>
                                        <p:cTn id="13" dur="1000" fill="hold"/>
                                        <p:tgtEl>
                                          <p:spTgt spid="97"/>
                                        </p:tgtEl>
                                        <p:attrNameLst>
                                          <p:attrName>stroke.on</p:attrName>
                                        </p:attrNameLst>
                                      </p:cBhvr>
                                      <p:to>
                                        <p:strVal val="true"/>
                                      </p:to>
                                    </p:set>
                                  </p:childTnLst>
                                </p:cTn>
                              </p:par>
                              <p:par>
                                <p:cTn id="14" presetID="7" presetClass="emph" presetSubtype="2" fill="hold" nodeType="withEffect">
                                  <p:stCondLst>
                                    <p:cond delay="0"/>
                                  </p:stCondLst>
                                  <p:childTnLst>
                                    <p:animClr clrSpc="rgb" dir="cw">
                                      <p:cBhvr>
                                        <p:cTn id="15" dur="1000" fill="hold"/>
                                        <p:tgtEl>
                                          <p:spTgt spid="98"/>
                                        </p:tgtEl>
                                        <p:attrNameLst>
                                          <p:attrName>stroke.color</p:attrName>
                                        </p:attrNameLst>
                                      </p:cBhvr>
                                      <p:to>
                                        <a:srgbClr val="FFCCCC"/>
                                      </p:to>
                                    </p:animClr>
                                    <p:set>
                                      <p:cBhvr>
                                        <p:cTn id="16" dur="1000" fill="hold"/>
                                        <p:tgtEl>
                                          <p:spTgt spid="98"/>
                                        </p:tgtEl>
                                        <p:attrNameLst>
                                          <p:attrName>stroke.on</p:attrName>
                                        </p:attrNameLst>
                                      </p:cBhvr>
                                      <p:to>
                                        <p:strVal val="true"/>
                                      </p:to>
                                    </p:set>
                                  </p:childTnLst>
                                </p:cTn>
                              </p:par>
                              <p:par>
                                <p:cTn id="17" presetID="3" presetClass="emph" presetSubtype="2" fill="hold" grpId="0" nodeType="withEffect">
                                  <p:stCondLst>
                                    <p:cond delay="0"/>
                                  </p:stCondLst>
                                  <p:childTnLst>
                                    <p:animClr clrSpc="rgb" dir="cw">
                                      <p:cBhvr override="childStyle">
                                        <p:cTn id="18" dur="1000" fill="hold"/>
                                        <p:tgtEl>
                                          <p:spTgt spid="110"/>
                                        </p:tgtEl>
                                        <p:attrNameLst>
                                          <p:attrName>style.color</p:attrName>
                                        </p:attrNameLst>
                                      </p:cBhvr>
                                      <p:to>
                                        <a:srgbClr val="FFCCCC"/>
                                      </p:to>
                                    </p:animClr>
                                  </p:childTnLst>
                                </p:cTn>
                              </p:par>
                              <p:par>
                                <p:cTn id="19" presetID="22" presetClass="entr" presetSubtype="4"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wipe(down)">
                                      <p:cBhvr>
                                        <p:cTn id="21" dur="1000"/>
                                        <p:tgtEl>
                                          <p:spTgt spid="99"/>
                                        </p:tgtEl>
                                      </p:cBhvr>
                                    </p:animEffect>
                                  </p:childTnLst>
                                </p:cTn>
                              </p:par>
                              <p:par>
                                <p:cTn id="22" presetID="1" presetClass="entr" presetSubtype="0" fill="hold" grpId="0" nodeType="withEffect">
                                  <p:stCondLst>
                                    <p:cond delay="500"/>
                                  </p:stCondLst>
                                  <p:childTnLst>
                                    <p:set>
                                      <p:cBhvr>
                                        <p:cTn id="23" dur="1" fill="hold">
                                          <p:stCondLst>
                                            <p:cond delay="0"/>
                                          </p:stCondLst>
                                        </p:cTn>
                                        <p:tgtEl>
                                          <p:spTgt spid="105"/>
                                        </p:tgtEl>
                                        <p:attrNameLst>
                                          <p:attrName>style.visibility</p:attrName>
                                        </p:attrNameLst>
                                      </p:cBhvr>
                                      <p:to>
                                        <p:strVal val="visible"/>
                                      </p:to>
                                    </p:se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wipe(right)">
                                      <p:cBhvr>
                                        <p:cTn id="27" dur="500"/>
                                        <p:tgtEl>
                                          <p:spTgt spid="113"/>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9" grpId="0" animBg="1"/>
      <p:bldP spid="105" grpId="0" animBg="1"/>
      <p:bldP spid="110" grpId="0"/>
      <p:bldP spid="111" grpId="0"/>
      <p:bldP spid="113" grpId="0" animBg="1"/>
      <p:bldP spid="7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742408" name="Rectangle 8"/>
          <p:cNvSpPr>
            <a:spLocks noChangeArrowheads="1"/>
          </p:cNvSpPr>
          <p:nvPr/>
        </p:nvSpPr>
        <p:spPr bwMode="auto">
          <a:xfrm>
            <a:off x="449263" y="963613"/>
            <a:ext cx="8251825"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indent="-34290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ts val="0"/>
              </a:spcBef>
              <a:spcAft>
                <a:spcPts val="600"/>
              </a:spcAft>
              <a:buClr>
                <a:schemeClr val="tx1"/>
              </a:buClr>
            </a:pPr>
            <a:r>
              <a:rPr lang="en-US" sz="2000" b="0" dirty="0" smtClean="0"/>
              <a:t>In the 1970s, </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there were inflationary recessions </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there was stagflation</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wages and prices are not rigid as Keynesians believed</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SRAS slopes upward </a:t>
            </a:r>
          </a:p>
          <a:p>
            <a:pPr>
              <a:lnSpc>
                <a:spcPct val="80000"/>
              </a:lnSpc>
              <a:spcBef>
                <a:spcPts val="0"/>
              </a:spcBef>
              <a:spcAft>
                <a:spcPts val="600"/>
              </a:spcAft>
              <a:buClr>
                <a:schemeClr val="tx1"/>
              </a:buClr>
            </a:pPr>
            <a:endParaRPr lang="en-US" sz="2000" b="0" dirty="0" smtClean="0"/>
          </a:p>
          <a:p>
            <a:pPr>
              <a:lnSpc>
                <a:spcPct val="80000"/>
              </a:lnSpc>
              <a:spcBef>
                <a:spcPts val="0"/>
              </a:spcBef>
              <a:spcAft>
                <a:spcPts val="600"/>
              </a:spcAft>
              <a:buClr>
                <a:schemeClr val="tx1"/>
              </a:buClr>
            </a:pPr>
            <a:r>
              <a:rPr lang="en-US" sz="2000" b="0" dirty="0" smtClean="0"/>
              <a:t>Even if the Keynesian view that fiscal policy can close output gaps is valid, doing so is futile because</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Predicting the size of the stimulus (</a:t>
            </a:r>
            <a:r>
              <a:rPr lang="en-US" sz="2000" b="0" dirty="0" smtClean="0">
                <a:latin typeface="Symbol" panose="05050102010706020507" pitchFamily="18" charset="2"/>
              </a:rPr>
              <a:t>D</a:t>
            </a:r>
            <a:r>
              <a:rPr lang="en-US" sz="2000" b="0" dirty="0" smtClean="0"/>
              <a:t>G or -</a:t>
            </a:r>
            <a:r>
              <a:rPr lang="en-US" sz="2000" b="0" dirty="0" smtClean="0">
                <a:latin typeface="Symbol" panose="05050102010706020507" pitchFamily="18" charset="2"/>
              </a:rPr>
              <a:t>D</a:t>
            </a:r>
            <a:r>
              <a:rPr lang="en-US" sz="2000" b="0" dirty="0" smtClean="0"/>
              <a:t>T) is difficult </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Forecasting is </a:t>
            </a:r>
            <a:r>
              <a:rPr lang="en-US" sz="2000" b="0" dirty="0"/>
              <a:t>increasingly unreliable the further into the future predictions are </a:t>
            </a:r>
            <a:r>
              <a:rPr lang="en-US" sz="2000" b="0" dirty="0" smtClean="0"/>
              <a:t>made</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Undershooting </a:t>
            </a:r>
          </a:p>
          <a:p>
            <a:pPr marL="285750" indent="-285750">
              <a:lnSpc>
                <a:spcPct val="80000"/>
              </a:lnSpc>
              <a:spcBef>
                <a:spcPts val="0"/>
              </a:spcBef>
              <a:spcAft>
                <a:spcPts val="600"/>
              </a:spcAft>
              <a:buClr>
                <a:schemeClr val="tx1"/>
              </a:buClr>
              <a:buFont typeface="Arial" panose="020B0604020202020204" pitchFamily="34" charset="0"/>
              <a:buChar char="•"/>
            </a:pPr>
            <a:r>
              <a:rPr lang="en-US" sz="2000" b="0" dirty="0" smtClean="0"/>
              <a:t>Overshooting </a:t>
            </a:r>
          </a:p>
        </p:txBody>
      </p:sp>
      <p:sp>
        <p:nvSpPr>
          <p:cNvPr id="6" name="Rectangle 5"/>
          <p:cNvSpPr/>
          <p:nvPr/>
        </p:nvSpPr>
        <p:spPr>
          <a:xfrm>
            <a:off x="3837999" y="395010"/>
            <a:ext cx="1460849" cy="400110"/>
          </a:xfrm>
          <a:prstGeom prst="rect">
            <a:avLst/>
          </a:prstGeom>
        </p:spPr>
        <p:txBody>
          <a:bodyPr wrap="none">
            <a:spAutoFit/>
          </a:bodyPr>
          <a:lstStyle/>
          <a:p>
            <a:pPr algn="ctr"/>
            <a:r>
              <a:rPr lang="en-US" sz="2000" dirty="0" smtClean="0"/>
              <a:t>Forecasting</a:t>
            </a:r>
            <a:endParaRPr lang="en-US" sz="2000" dirty="0"/>
          </a:p>
        </p:txBody>
      </p:sp>
    </p:spTree>
    <p:extLst>
      <p:ext uri="{BB962C8B-B14F-4D97-AF65-F5344CB8AC3E}">
        <p14:creationId xmlns:p14="http://schemas.microsoft.com/office/powerpoint/2010/main" val="313086266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240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240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240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4240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42408">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42408">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42408">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4240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Line 62"/>
          <p:cNvSpPr>
            <a:spLocks noChangeAspect="1" noChangeShapeType="1"/>
          </p:cNvSpPr>
          <p:nvPr/>
        </p:nvSpPr>
        <p:spPr bwMode="auto">
          <a:xfrm flipV="1">
            <a:off x="3191351" y="2386740"/>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7" name="Rectangle 48"/>
          <p:cNvSpPr>
            <a:spLocks noChangeArrowheads="1"/>
          </p:cNvSpPr>
          <p:nvPr/>
        </p:nvSpPr>
        <p:spPr bwMode="auto">
          <a:xfrm>
            <a:off x="4909051" y="1730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2695575" y="3359421"/>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109</a:t>
            </a:r>
            <a:endParaRPr lang="en-US" altLang="en-US" sz="1600" b="0" baseline="30000" dirty="0">
              <a:solidFill>
                <a:srgbClr val="FF0000"/>
              </a:solidFill>
            </a:endParaRPr>
          </a:p>
        </p:txBody>
      </p:sp>
      <p:sp>
        <p:nvSpPr>
          <p:cNvPr id="76" name="Rectangle 54"/>
          <p:cNvSpPr>
            <a:spLocks noChangeArrowheads="1"/>
          </p:cNvSpPr>
          <p:nvPr/>
        </p:nvSpPr>
        <p:spPr bwMode="auto">
          <a:xfrm>
            <a:off x="4933747" y="4945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1" name="Rectangle 48"/>
          <p:cNvSpPr>
            <a:spLocks noChangeArrowheads="1"/>
          </p:cNvSpPr>
          <p:nvPr/>
        </p:nvSpPr>
        <p:spPr bwMode="auto">
          <a:xfrm>
            <a:off x="2656346" y="1721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6428568" y="4975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47" name="Line 64"/>
          <p:cNvSpPr>
            <a:spLocks noChangeShapeType="1"/>
          </p:cNvSpPr>
          <p:nvPr/>
        </p:nvSpPr>
        <p:spPr bwMode="auto">
          <a:xfrm flipH="1" flipV="1">
            <a:off x="4892812" y="5547740"/>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8" name="Line 65"/>
          <p:cNvSpPr>
            <a:spLocks noChangeShapeType="1"/>
          </p:cNvSpPr>
          <p:nvPr/>
        </p:nvSpPr>
        <p:spPr bwMode="auto">
          <a:xfrm flipH="1">
            <a:off x="4582927" y="5542978"/>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63" name="Rectangle 48"/>
          <p:cNvSpPr>
            <a:spLocks noChangeArrowheads="1"/>
          </p:cNvSpPr>
          <p:nvPr/>
        </p:nvSpPr>
        <p:spPr bwMode="auto">
          <a:xfrm rot="19524547">
            <a:off x="6044122" y="2204259"/>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52" name="Line 12"/>
          <p:cNvSpPr>
            <a:spLocks noChangeAspect="1" noChangeShapeType="1"/>
          </p:cNvSpPr>
          <p:nvPr/>
        </p:nvSpPr>
        <p:spPr bwMode="auto">
          <a:xfrm>
            <a:off x="3217280" y="2364894"/>
            <a:ext cx="3386721" cy="239781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0" name="Rectangle 64"/>
          <p:cNvSpPr>
            <a:spLocks noChangeArrowheads="1"/>
          </p:cNvSpPr>
          <p:nvPr/>
        </p:nvSpPr>
        <p:spPr bwMode="auto">
          <a:xfrm>
            <a:off x="2697955" y="3546126"/>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108</a:t>
            </a:r>
            <a:endParaRPr lang="en-US" altLang="en-US" sz="1600" b="0" baseline="30000" dirty="0"/>
          </a:p>
        </p:txBody>
      </p:sp>
      <p:sp>
        <p:nvSpPr>
          <p:cNvPr id="91" name="Line 47"/>
          <p:cNvSpPr>
            <a:spLocks noChangeShapeType="1"/>
          </p:cNvSpPr>
          <p:nvPr/>
        </p:nvSpPr>
        <p:spPr bwMode="auto">
          <a:xfrm>
            <a:off x="3192771" y="1706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97" name="Line 65"/>
          <p:cNvSpPr>
            <a:spLocks noChangeShapeType="1"/>
          </p:cNvSpPr>
          <p:nvPr/>
        </p:nvSpPr>
        <p:spPr bwMode="auto">
          <a:xfrm flipH="1">
            <a:off x="3200984" y="3710076"/>
            <a:ext cx="1486803" cy="2323"/>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8" name="Line 65"/>
          <p:cNvSpPr>
            <a:spLocks noChangeShapeType="1"/>
          </p:cNvSpPr>
          <p:nvPr/>
        </p:nvSpPr>
        <p:spPr bwMode="auto">
          <a:xfrm flipH="1">
            <a:off x="4689036" y="3700552"/>
            <a:ext cx="0" cy="1233224"/>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10" name="Rectangle 64"/>
          <p:cNvSpPr>
            <a:spLocks noChangeArrowheads="1"/>
          </p:cNvSpPr>
          <p:nvPr/>
        </p:nvSpPr>
        <p:spPr bwMode="auto">
          <a:xfrm>
            <a:off x="4491499" y="4945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14</a:t>
            </a:r>
            <a:endParaRPr lang="en-US" altLang="en-US" sz="1600" b="0" baseline="30000" dirty="0"/>
          </a:p>
        </p:txBody>
      </p:sp>
      <p:sp>
        <p:nvSpPr>
          <p:cNvPr id="113" name="Line 65"/>
          <p:cNvSpPr>
            <a:spLocks noChangeShapeType="1"/>
          </p:cNvSpPr>
          <p:nvPr/>
        </p:nvSpPr>
        <p:spPr bwMode="auto">
          <a:xfrm flipH="1">
            <a:off x="3197449" y="3565299"/>
            <a:ext cx="1737360" cy="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8" name="Text Box 20"/>
          <p:cNvSpPr txBox="1">
            <a:spLocks noChangeArrowheads="1"/>
          </p:cNvSpPr>
          <p:nvPr/>
        </p:nvSpPr>
        <p:spPr bwMode="auto">
          <a:xfrm rot="2124768">
            <a:off x="5914319" y="441666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55" name="Line 65"/>
          <p:cNvSpPr>
            <a:spLocks noChangeShapeType="1"/>
          </p:cNvSpPr>
          <p:nvPr/>
        </p:nvSpPr>
        <p:spPr bwMode="auto">
          <a:xfrm>
            <a:off x="4924096" y="3541476"/>
            <a:ext cx="0" cy="1371600"/>
          </a:xfrm>
          <a:prstGeom prst="line">
            <a:avLst/>
          </a:prstGeom>
          <a:noFill/>
          <a:ln w="34925">
            <a:solidFill>
              <a:srgbClr val="FF0000"/>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59" name="Line 55"/>
          <p:cNvSpPr>
            <a:spLocks noChangeShapeType="1"/>
          </p:cNvSpPr>
          <p:nvPr/>
        </p:nvSpPr>
        <p:spPr bwMode="auto">
          <a:xfrm>
            <a:off x="3183908" y="4943904"/>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65" name="Line 12"/>
          <p:cNvSpPr>
            <a:spLocks noChangeAspect="1" noChangeShapeType="1"/>
          </p:cNvSpPr>
          <p:nvPr/>
        </p:nvSpPr>
        <p:spPr bwMode="auto">
          <a:xfrm>
            <a:off x="3209924" y="2655946"/>
            <a:ext cx="3104901" cy="219828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1" name="Line 12"/>
          <p:cNvSpPr>
            <a:spLocks noChangeShapeType="1"/>
          </p:cNvSpPr>
          <p:nvPr/>
        </p:nvSpPr>
        <p:spPr bwMode="auto">
          <a:xfrm>
            <a:off x="5128174" y="200856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2" name="Rectangle 71"/>
          <p:cNvSpPr/>
          <p:nvPr/>
        </p:nvSpPr>
        <p:spPr>
          <a:xfrm>
            <a:off x="61807" y="2746445"/>
            <a:ext cx="2165827" cy="707886"/>
          </a:xfrm>
          <a:prstGeom prst="rect">
            <a:avLst/>
          </a:prstGeom>
        </p:spPr>
        <p:txBody>
          <a:bodyPr wrap="square">
            <a:spAutoFit/>
          </a:bodyPr>
          <a:lstStyle/>
          <a:p>
            <a:pPr algn="ctr"/>
            <a:r>
              <a:rPr lang="en-US" sz="2000" b="0" i="1" dirty="0"/>
              <a:t>U</a:t>
            </a:r>
            <a:r>
              <a:rPr lang="en-US" sz="2000" b="0" i="1" dirty="0" smtClean="0"/>
              <a:t>ndershooting a recessionary gap</a:t>
            </a:r>
          </a:p>
        </p:txBody>
      </p:sp>
      <p:sp>
        <p:nvSpPr>
          <p:cNvPr id="30" name="Rectangle 29"/>
          <p:cNvSpPr/>
          <p:nvPr/>
        </p:nvSpPr>
        <p:spPr>
          <a:xfrm>
            <a:off x="3837999" y="395010"/>
            <a:ext cx="1460849" cy="400110"/>
          </a:xfrm>
          <a:prstGeom prst="rect">
            <a:avLst/>
          </a:prstGeom>
        </p:spPr>
        <p:txBody>
          <a:bodyPr wrap="none">
            <a:spAutoFit/>
          </a:bodyPr>
          <a:lstStyle/>
          <a:p>
            <a:pPr algn="ctr"/>
            <a:r>
              <a:rPr lang="en-US" sz="2000" dirty="0" smtClean="0"/>
              <a:t>Forecasting</a:t>
            </a:r>
            <a:endParaRPr lang="en-US" sz="2000" dirty="0"/>
          </a:p>
        </p:txBody>
      </p:sp>
      <p:sp>
        <p:nvSpPr>
          <p:cNvPr id="31"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072976649"/>
              </p:ext>
            </p:extLst>
          </p:nvPr>
        </p:nvGraphicFramePr>
        <p:xfrm>
          <a:off x="2497138" y="5794375"/>
          <a:ext cx="4524375" cy="295275"/>
        </p:xfrm>
        <a:graphic>
          <a:graphicData uri="http://schemas.openxmlformats.org/presentationml/2006/ole">
            <mc:AlternateContent xmlns:mc="http://schemas.openxmlformats.org/markup-compatibility/2006">
              <mc:Choice xmlns:v="urn:schemas-microsoft-com:vml" Requires="v">
                <p:oleObj spid="_x0000_s104466" name="Equation" r:id="rId4" imgW="3581400" imgH="228600" progId="Equation.DSMT4">
                  <p:embed/>
                </p:oleObj>
              </mc:Choice>
              <mc:Fallback>
                <p:oleObj name="Equation" r:id="rId4" imgW="3581400" imgH="228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7943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678066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13"/>
                                        </p:tgtEl>
                                        <p:attrNameLst>
                                          <p:attrName>style.visibility</p:attrName>
                                        </p:attrNameLst>
                                      </p:cBhvr>
                                      <p:to>
                                        <p:strVal val="visible"/>
                                      </p:to>
                                    </p:set>
                                    <p:animEffect transition="in" filter="wipe(right)">
                                      <p:cBhvr>
                                        <p:cTn id="20" dur="500"/>
                                        <p:tgtEl>
                                          <p:spTgt spid="113"/>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47" grpId="0" animBg="1"/>
      <p:bldP spid="48" grpId="0" animBg="1"/>
      <p:bldP spid="52" grpId="0" animBg="1"/>
      <p:bldP spid="113" grpId="0" animBg="1"/>
      <p:bldP spid="55" grpId="0" animBg="1"/>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Line 62"/>
          <p:cNvSpPr>
            <a:spLocks noChangeAspect="1" noChangeShapeType="1"/>
          </p:cNvSpPr>
          <p:nvPr/>
        </p:nvSpPr>
        <p:spPr bwMode="auto">
          <a:xfrm flipV="1">
            <a:off x="3191351" y="2386740"/>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7" name="Rectangle 48"/>
          <p:cNvSpPr>
            <a:spLocks noChangeArrowheads="1"/>
          </p:cNvSpPr>
          <p:nvPr/>
        </p:nvSpPr>
        <p:spPr bwMode="auto">
          <a:xfrm>
            <a:off x="4909051" y="1730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2695575" y="295084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116</a:t>
            </a:r>
            <a:endParaRPr lang="en-US" altLang="en-US" sz="1600" b="0" baseline="30000" dirty="0">
              <a:solidFill>
                <a:srgbClr val="FF0000"/>
              </a:solidFill>
            </a:endParaRPr>
          </a:p>
        </p:txBody>
      </p:sp>
      <p:sp>
        <p:nvSpPr>
          <p:cNvPr id="76" name="Rectangle 54"/>
          <p:cNvSpPr>
            <a:spLocks noChangeArrowheads="1"/>
          </p:cNvSpPr>
          <p:nvPr/>
        </p:nvSpPr>
        <p:spPr bwMode="auto">
          <a:xfrm>
            <a:off x="4933747" y="4945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1" name="Rectangle 48"/>
          <p:cNvSpPr>
            <a:spLocks noChangeArrowheads="1"/>
          </p:cNvSpPr>
          <p:nvPr/>
        </p:nvSpPr>
        <p:spPr bwMode="auto">
          <a:xfrm>
            <a:off x="2656346" y="1721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6428568" y="4975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63" name="Rectangle 48"/>
          <p:cNvSpPr>
            <a:spLocks noChangeArrowheads="1"/>
          </p:cNvSpPr>
          <p:nvPr/>
        </p:nvSpPr>
        <p:spPr bwMode="auto">
          <a:xfrm rot="19524547">
            <a:off x="6044122" y="2204259"/>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52" name="Line 12"/>
          <p:cNvSpPr>
            <a:spLocks noChangeAspect="1" noChangeShapeType="1"/>
          </p:cNvSpPr>
          <p:nvPr/>
        </p:nvSpPr>
        <p:spPr bwMode="auto">
          <a:xfrm>
            <a:off x="3645313" y="1781214"/>
            <a:ext cx="2958688" cy="209476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0" name="Rectangle 64"/>
          <p:cNvSpPr>
            <a:spLocks noChangeArrowheads="1"/>
          </p:cNvSpPr>
          <p:nvPr/>
        </p:nvSpPr>
        <p:spPr bwMode="auto">
          <a:xfrm>
            <a:off x="2697955" y="3546126"/>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108</a:t>
            </a:r>
            <a:endParaRPr lang="en-US" altLang="en-US" sz="1600" b="0" baseline="30000" dirty="0"/>
          </a:p>
        </p:txBody>
      </p:sp>
      <p:sp>
        <p:nvSpPr>
          <p:cNvPr id="91" name="Line 47"/>
          <p:cNvSpPr>
            <a:spLocks noChangeShapeType="1"/>
          </p:cNvSpPr>
          <p:nvPr/>
        </p:nvSpPr>
        <p:spPr bwMode="auto">
          <a:xfrm>
            <a:off x="3192771" y="1706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97" name="Line 65"/>
          <p:cNvSpPr>
            <a:spLocks noChangeShapeType="1"/>
          </p:cNvSpPr>
          <p:nvPr/>
        </p:nvSpPr>
        <p:spPr bwMode="auto">
          <a:xfrm flipH="1">
            <a:off x="3200984" y="3710076"/>
            <a:ext cx="1486803" cy="2323"/>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8" name="Line 65"/>
          <p:cNvSpPr>
            <a:spLocks noChangeShapeType="1"/>
          </p:cNvSpPr>
          <p:nvPr/>
        </p:nvSpPr>
        <p:spPr bwMode="auto">
          <a:xfrm flipH="1">
            <a:off x="4689036" y="3700552"/>
            <a:ext cx="0" cy="1233224"/>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10" name="Rectangle 64"/>
          <p:cNvSpPr>
            <a:spLocks noChangeArrowheads="1"/>
          </p:cNvSpPr>
          <p:nvPr/>
        </p:nvSpPr>
        <p:spPr bwMode="auto">
          <a:xfrm>
            <a:off x="4491499" y="4945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14</a:t>
            </a:r>
            <a:endParaRPr lang="en-US" altLang="en-US" sz="1600" b="0" baseline="30000" dirty="0"/>
          </a:p>
        </p:txBody>
      </p:sp>
      <p:sp>
        <p:nvSpPr>
          <p:cNvPr id="113" name="Line 65"/>
          <p:cNvSpPr>
            <a:spLocks noChangeShapeType="1"/>
          </p:cNvSpPr>
          <p:nvPr/>
        </p:nvSpPr>
        <p:spPr bwMode="auto">
          <a:xfrm flipH="1">
            <a:off x="3197449" y="3127539"/>
            <a:ext cx="2331720" cy="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8" name="Text Box 20"/>
          <p:cNvSpPr txBox="1">
            <a:spLocks noChangeArrowheads="1"/>
          </p:cNvSpPr>
          <p:nvPr/>
        </p:nvSpPr>
        <p:spPr bwMode="auto">
          <a:xfrm rot="2124768">
            <a:off x="5914319" y="441666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55" name="Line 65"/>
          <p:cNvSpPr>
            <a:spLocks noChangeShapeType="1"/>
          </p:cNvSpPr>
          <p:nvPr/>
        </p:nvSpPr>
        <p:spPr bwMode="auto">
          <a:xfrm>
            <a:off x="5536960" y="3103716"/>
            <a:ext cx="0" cy="1853074"/>
          </a:xfrm>
          <a:prstGeom prst="line">
            <a:avLst/>
          </a:prstGeom>
          <a:noFill/>
          <a:ln w="34925">
            <a:solidFill>
              <a:srgbClr val="FF0000"/>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56" name="Rectangle 54"/>
          <p:cNvSpPr>
            <a:spLocks noChangeArrowheads="1"/>
          </p:cNvSpPr>
          <p:nvPr/>
        </p:nvSpPr>
        <p:spPr bwMode="auto">
          <a:xfrm>
            <a:off x="5359124" y="494181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16</a:t>
            </a:r>
            <a:endParaRPr lang="en-US" altLang="en-US" sz="1600" b="0" baseline="-25000" dirty="0">
              <a:solidFill>
                <a:srgbClr val="FF0000"/>
              </a:solidFill>
            </a:endParaRPr>
          </a:p>
        </p:txBody>
      </p:sp>
      <p:sp>
        <p:nvSpPr>
          <p:cNvPr id="59" name="Line 55"/>
          <p:cNvSpPr>
            <a:spLocks noChangeShapeType="1"/>
          </p:cNvSpPr>
          <p:nvPr/>
        </p:nvSpPr>
        <p:spPr bwMode="auto">
          <a:xfrm>
            <a:off x="3183908" y="4943904"/>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65" name="Line 12"/>
          <p:cNvSpPr>
            <a:spLocks noChangeAspect="1" noChangeShapeType="1"/>
          </p:cNvSpPr>
          <p:nvPr/>
        </p:nvSpPr>
        <p:spPr bwMode="auto">
          <a:xfrm>
            <a:off x="3209924" y="2655946"/>
            <a:ext cx="3104901" cy="2198286"/>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1" name="Line 12"/>
          <p:cNvSpPr>
            <a:spLocks noChangeShapeType="1"/>
          </p:cNvSpPr>
          <p:nvPr/>
        </p:nvSpPr>
        <p:spPr bwMode="auto">
          <a:xfrm>
            <a:off x="5128174" y="200856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2" name="Rectangle 71"/>
          <p:cNvSpPr/>
          <p:nvPr/>
        </p:nvSpPr>
        <p:spPr>
          <a:xfrm>
            <a:off x="61807" y="2746445"/>
            <a:ext cx="2165827" cy="707886"/>
          </a:xfrm>
          <a:prstGeom prst="rect">
            <a:avLst/>
          </a:prstGeom>
        </p:spPr>
        <p:txBody>
          <a:bodyPr wrap="square">
            <a:spAutoFit/>
          </a:bodyPr>
          <a:lstStyle/>
          <a:p>
            <a:pPr algn="ctr"/>
            <a:r>
              <a:rPr lang="en-US" sz="2000" b="0" i="1" dirty="0" smtClean="0"/>
              <a:t>Overshooting a recessionary gap</a:t>
            </a:r>
          </a:p>
        </p:txBody>
      </p:sp>
      <p:sp>
        <p:nvSpPr>
          <p:cNvPr id="80" name="Rectangle 79"/>
          <p:cNvSpPr/>
          <p:nvPr/>
        </p:nvSpPr>
        <p:spPr>
          <a:xfrm>
            <a:off x="3837999" y="395010"/>
            <a:ext cx="1460849" cy="400110"/>
          </a:xfrm>
          <a:prstGeom prst="rect">
            <a:avLst/>
          </a:prstGeom>
        </p:spPr>
        <p:txBody>
          <a:bodyPr wrap="none">
            <a:spAutoFit/>
          </a:bodyPr>
          <a:lstStyle/>
          <a:p>
            <a:pPr algn="ctr"/>
            <a:r>
              <a:rPr lang="en-US" sz="2000" dirty="0" smtClean="0"/>
              <a:t>Forecasting</a:t>
            </a:r>
            <a:endParaRPr lang="en-US" sz="2000" dirty="0"/>
          </a:p>
        </p:txBody>
      </p:sp>
      <p:sp>
        <p:nvSpPr>
          <p:cNvPr id="92"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28" name="Line 64"/>
          <p:cNvSpPr>
            <a:spLocks noChangeShapeType="1"/>
          </p:cNvSpPr>
          <p:nvPr/>
        </p:nvSpPr>
        <p:spPr bwMode="auto">
          <a:xfrm flipH="1" flipV="1">
            <a:off x="4892812" y="5547740"/>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29" name="Line 65"/>
          <p:cNvSpPr>
            <a:spLocks noChangeShapeType="1"/>
          </p:cNvSpPr>
          <p:nvPr/>
        </p:nvSpPr>
        <p:spPr bwMode="auto">
          <a:xfrm flipH="1">
            <a:off x="4582927" y="5542978"/>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903979908"/>
              </p:ext>
            </p:extLst>
          </p:nvPr>
        </p:nvGraphicFramePr>
        <p:xfrm>
          <a:off x="2497138" y="5794375"/>
          <a:ext cx="4524375" cy="295275"/>
        </p:xfrm>
        <a:graphic>
          <a:graphicData uri="http://schemas.openxmlformats.org/presentationml/2006/ole">
            <mc:AlternateContent xmlns:mc="http://schemas.openxmlformats.org/markup-compatibility/2006">
              <mc:Choice xmlns:v="urn:schemas-microsoft-com:vml" Requires="v">
                <p:oleObj spid="_x0000_s100382" name="Equation" r:id="rId4" imgW="3581400" imgH="228600" progId="Equation.DSMT4">
                  <p:embed/>
                </p:oleObj>
              </mc:Choice>
              <mc:Fallback>
                <p:oleObj name="Equation" r:id="rId4" imgW="35814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7943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284697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wipe(right)">
                                      <p:cBhvr>
                                        <p:cTn id="12" dur="500"/>
                                        <p:tgtEl>
                                          <p:spTgt spid="11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up)">
                                      <p:cBhvr>
                                        <p:cTn id="15" dur="500"/>
                                        <p:tgtEl>
                                          <p:spTgt spid="55"/>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56"/>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52" grpId="0" animBg="1"/>
      <p:bldP spid="113" grpId="0" animBg="1"/>
      <p:bldP spid="55" grpId="0" animBg="1"/>
      <p:bldP spid="56" grpId="0"/>
      <p:bldP spid="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Line 12"/>
          <p:cNvSpPr>
            <a:spLocks noChangeAspect="1" noChangeShapeType="1"/>
          </p:cNvSpPr>
          <p:nvPr/>
        </p:nvSpPr>
        <p:spPr bwMode="auto">
          <a:xfrm>
            <a:off x="3209924" y="2655946"/>
            <a:ext cx="3104901" cy="2198286"/>
          </a:xfrm>
          <a:prstGeom prst="line">
            <a:avLst/>
          </a:prstGeom>
          <a:noFill/>
          <a:ln w="44450">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6" name="Line 65"/>
          <p:cNvSpPr>
            <a:spLocks noChangeShapeType="1"/>
          </p:cNvSpPr>
          <p:nvPr/>
        </p:nvSpPr>
        <p:spPr bwMode="auto">
          <a:xfrm flipH="1">
            <a:off x="4689036" y="3700552"/>
            <a:ext cx="0" cy="1233224"/>
          </a:xfrm>
          <a:prstGeom prst="line">
            <a:avLst/>
          </a:prstGeom>
          <a:noFill/>
          <a:ln w="34925">
            <a:solidFill>
              <a:schemeClr val="bg1">
                <a:lumMod val="85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bg1">
                  <a:lumMod val="85000"/>
                </a:schemeClr>
              </a:solidFill>
            </a:endParaRPr>
          </a:p>
        </p:txBody>
      </p:sp>
      <p:sp>
        <p:nvSpPr>
          <p:cNvPr id="65" name="Line 65"/>
          <p:cNvSpPr>
            <a:spLocks noChangeShapeType="1"/>
          </p:cNvSpPr>
          <p:nvPr/>
        </p:nvSpPr>
        <p:spPr bwMode="auto">
          <a:xfrm flipH="1">
            <a:off x="3200984" y="3710076"/>
            <a:ext cx="1486803" cy="2323"/>
          </a:xfrm>
          <a:prstGeom prst="line">
            <a:avLst/>
          </a:prstGeom>
          <a:noFill/>
          <a:ln w="34925">
            <a:solidFill>
              <a:schemeClr val="bg1">
                <a:lumMod val="85000"/>
              </a:schemeClr>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bg1">
                  <a:lumMod val="85000"/>
                </a:schemeClr>
              </a:solidFill>
            </a:endParaRPr>
          </a:p>
        </p:txBody>
      </p:sp>
      <p:sp>
        <p:nvSpPr>
          <p:cNvPr id="67" name="Rectangle 48"/>
          <p:cNvSpPr>
            <a:spLocks noChangeArrowheads="1"/>
          </p:cNvSpPr>
          <p:nvPr/>
        </p:nvSpPr>
        <p:spPr bwMode="auto">
          <a:xfrm>
            <a:off x="4909051" y="1730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6" name="Rectangle 54"/>
          <p:cNvSpPr>
            <a:spLocks noChangeArrowheads="1"/>
          </p:cNvSpPr>
          <p:nvPr/>
        </p:nvSpPr>
        <p:spPr bwMode="auto">
          <a:xfrm>
            <a:off x="4933747" y="4945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1" name="Rectangle 48"/>
          <p:cNvSpPr>
            <a:spLocks noChangeArrowheads="1"/>
          </p:cNvSpPr>
          <p:nvPr/>
        </p:nvSpPr>
        <p:spPr bwMode="auto">
          <a:xfrm>
            <a:off x="2656346" y="1721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6428568" y="4975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63" name="Rectangle 48"/>
          <p:cNvSpPr>
            <a:spLocks noChangeArrowheads="1"/>
          </p:cNvSpPr>
          <p:nvPr/>
        </p:nvSpPr>
        <p:spPr bwMode="auto">
          <a:xfrm rot="19524547">
            <a:off x="6044122" y="2204259"/>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91" name="Line 47"/>
          <p:cNvSpPr>
            <a:spLocks noChangeShapeType="1"/>
          </p:cNvSpPr>
          <p:nvPr/>
        </p:nvSpPr>
        <p:spPr bwMode="auto">
          <a:xfrm>
            <a:off x="3192771" y="1706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96" name="Line 62"/>
          <p:cNvSpPr>
            <a:spLocks noChangeAspect="1" noChangeShapeType="1"/>
          </p:cNvSpPr>
          <p:nvPr/>
        </p:nvSpPr>
        <p:spPr bwMode="auto">
          <a:xfrm flipV="1">
            <a:off x="3190874" y="2384506"/>
            <a:ext cx="3413127" cy="23573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8" name="Text Box 20"/>
          <p:cNvSpPr txBox="1">
            <a:spLocks noChangeArrowheads="1"/>
          </p:cNvSpPr>
          <p:nvPr/>
        </p:nvSpPr>
        <p:spPr bwMode="auto">
          <a:xfrm rot="2124768">
            <a:off x="5914319" y="4416667"/>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1" name="Rectangle 64"/>
          <p:cNvSpPr>
            <a:spLocks noChangeArrowheads="1"/>
          </p:cNvSpPr>
          <p:nvPr/>
        </p:nvSpPr>
        <p:spPr bwMode="auto">
          <a:xfrm>
            <a:off x="2685969" y="2651584"/>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0000FF"/>
                </a:solidFill>
              </a:rPr>
              <a:t>121</a:t>
            </a:r>
            <a:endParaRPr lang="en-US" altLang="en-US" sz="1600" b="0" baseline="30000" dirty="0">
              <a:solidFill>
                <a:srgbClr val="0000FF"/>
              </a:solidFill>
            </a:endParaRPr>
          </a:p>
        </p:txBody>
      </p:sp>
      <p:sp>
        <p:nvSpPr>
          <p:cNvPr id="41" name="Rectangle 64"/>
          <p:cNvSpPr>
            <a:spLocks noChangeArrowheads="1"/>
          </p:cNvSpPr>
          <p:nvPr/>
        </p:nvSpPr>
        <p:spPr bwMode="auto">
          <a:xfrm>
            <a:off x="2695575" y="295084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116</a:t>
            </a:r>
            <a:endParaRPr lang="en-US" altLang="en-US" sz="1600" b="0" baseline="30000" dirty="0">
              <a:solidFill>
                <a:srgbClr val="FF0000"/>
              </a:solidFill>
            </a:endParaRPr>
          </a:p>
        </p:txBody>
      </p:sp>
      <p:sp>
        <p:nvSpPr>
          <p:cNvPr id="42" name="Line 12"/>
          <p:cNvSpPr>
            <a:spLocks noChangeAspect="1" noChangeShapeType="1"/>
          </p:cNvSpPr>
          <p:nvPr/>
        </p:nvSpPr>
        <p:spPr bwMode="auto">
          <a:xfrm>
            <a:off x="3645313" y="1781214"/>
            <a:ext cx="2958688" cy="209476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3" name="Line 65"/>
          <p:cNvSpPr>
            <a:spLocks noChangeShapeType="1"/>
          </p:cNvSpPr>
          <p:nvPr/>
        </p:nvSpPr>
        <p:spPr bwMode="auto">
          <a:xfrm flipH="1">
            <a:off x="3197449" y="3127539"/>
            <a:ext cx="2331720" cy="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4" name="Line 65"/>
          <p:cNvSpPr>
            <a:spLocks noChangeShapeType="1"/>
          </p:cNvSpPr>
          <p:nvPr/>
        </p:nvSpPr>
        <p:spPr bwMode="auto">
          <a:xfrm>
            <a:off x="5536960" y="3103716"/>
            <a:ext cx="0" cy="1853074"/>
          </a:xfrm>
          <a:prstGeom prst="line">
            <a:avLst/>
          </a:prstGeom>
          <a:noFill/>
          <a:ln w="34925">
            <a:solidFill>
              <a:srgbClr val="FF0000"/>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5" name="Rectangle 54"/>
          <p:cNvSpPr>
            <a:spLocks noChangeArrowheads="1"/>
          </p:cNvSpPr>
          <p:nvPr/>
        </p:nvSpPr>
        <p:spPr bwMode="auto">
          <a:xfrm>
            <a:off x="5359124" y="494181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16</a:t>
            </a:r>
            <a:endParaRPr lang="en-US" altLang="en-US" sz="1600" b="0" baseline="-25000" dirty="0">
              <a:solidFill>
                <a:srgbClr val="FF0000"/>
              </a:solidFill>
            </a:endParaRPr>
          </a:p>
        </p:txBody>
      </p:sp>
      <p:sp>
        <p:nvSpPr>
          <p:cNvPr id="51" name="Line 12"/>
          <p:cNvSpPr>
            <a:spLocks noChangeShapeType="1"/>
          </p:cNvSpPr>
          <p:nvPr/>
        </p:nvSpPr>
        <p:spPr bwMode="auto">
          <a:xfrm>
            <a:off x="5128174" y="200856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54" name="Line 65"/>
          <p:cNvSpPr>
            <a:spLocks noChangeShapeType="1"/>
          </p:cNvSpPr>
          <p:nvPr/>
        </p:nvSpPr>
        <p:spPr bwMode="auto">
          <a:xfrm flipH="1">
            <a:off x="3207913" y="2820769"/>
            <a:ext cx="1920240" cy="0"/>
          </a:xfrm>
          <a:prstGeom prst="line">
            <a:avLst/>
          </a:prstGeom>
          <a:noFill/>
          <a:ln w="34925">
            <a:solidFill>
              <a:schemeClr val="tx2">
                <a:lumMod val="60000"/>
                <a:lumOff val="4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57" name="Line 62"/>
          <p:cNvSpPr>
            <a:spLocks noChangeAspect="1" noChangeShapeType="1"/>
          </p:cNvSpPr>
          <p:nvPr/>
        </p:nvSpPr>
        <p:spPr bwMode="auto">
          <a:xfrm flipV="1">
            <a:off x="3197244" y="1797846"/>
            <a:ext cx="3406757" cy="2352955"/>
          </a:xfrm>
          <a:prstGeom prst="line">
            <a:avLst/>
          </a:prstGeom>
          <a:noFill/>
          <a:ln w="44450">
            <a:solidFill>
              <a:schemeClr val="tx2">
                <a:lumMod val="60000"/>
                <a:lumOff val="40000"/>
              </a:schemeClr>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38" name="Line 62"/>
          <p:cNvSpPr>
            <a:spLocks noChangeAspect="1" noChangeShapeType="1"/>
          </p:cNvSpPr>
          <p:nvPr/>
        </p:nvSpPr>
        <p:spPr bwMode="auto">
          <a:xfrm flipV="1">
            <a:off x="3191351" y="2384359"/>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2" name="Rectangle 64"/>
          <p:cNvSpPr>
            <a:spLocks noChangeArrowheads="1"/>
          </p:cNvSpPr>
          <p:nvPr/>
        </p:nvSpPr>
        <p:spPr bwMode="auto">
          <a:xfrm>
            <a:off x="2697955" y="3546126"/>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1">
                    <a:lumMod val="85000"/>
                  </a:schemeClr>
                </a:solidFill>
              </a:rPr>
              <a:t>108</a:t>
            </a:r>
            <a:endParaRPr lang="en-US" altLang="en-US" sz="1600" b="0" baseline="30000" dirty="0">
              <a:solidFill>
                <a:schemeClr val="bg1">
                  <a:lumMod val="85000"/>
                </a:schemeClr>
              </a:solidFill>
            </a:endParaRPr>
          </a:p>
        </p:txBody>
      </p:sp>
      <p:sp>
        <p:nvSpPr>
          <p:cNvPr id="69" name="Rectangle 64"/>
          <p:cNvSpPr>
            <a:spLocks noChangeArrowheads="1"/>
          </p:cNvSpPr>
          <p:nvPr/>
        </p:nvSpPr>
        <p:spPr bwMode="auto">
          <a:xfrm>
            <a:off x="4491499" y="4945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1">
                    <a:lumMod val="85000"/>
                  </a:schemeClr>
                </a:solidFill>
              </a:rPr>
              <a:t>14</a:t>
            </a:r>
            <a:endParaRPr lang="en-US" altLang="en-US" sz="1600" b="0" baseline="30000" dirty="0">
              <a:solidFill>
                <a:schemeClr val="bg1">
                  <a:lumMod val="85000"/>
                </a:schemeClr>
              </a:solidFill>
            </a:endParaRPr>
          </a:p>
        </p:txBody>
      </p:sp>
      <p:sp>
        <p:nvSpPr>
          <p:cNvPr id="70" name="Line 55"/>
          <p:cNvSpPr>
            <a:spLocks noChangeShapeType="1"/>
          </p:cNvSpPr>
          <p:nvPr/>
        </p:nvSpPr>
        <p:spPr bwMode="auto">
          <a:xfrm>
            <a:off x="3183908" y="4943904"/>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71" name="Rectangle 70"/>
          <p:cNvSpPr/>
          <p:nvPr/>
        </p:nvSpPr>
        <p:spPr>
          <a:xfrm>
            <a:off x="61807" y="2746445"/>
            <a:ext cx="2165827" cy="707886"/>
          </a:xfrm>
          <a:prstGeom prst="rect">
            <a:avLst/>
          </a:prstGeom>
        </p:spPr>
        <p:txBody>
          <a:bodyPr wrap="square">
            <a:spAutoFit/>
          </a:bodyPr>
          <a:lstStyle/>
          <a:p>
            <a:pPr algn="ctr"/>
            <a:r>
              <a:rPr lang="en-US" sz="2000" b="0" i="1" dirty="0" smtClean="0"/>
              <a:t>Overshooting a recessionary gap</a:t>
            </a:r>
          </a:p>
        </p:txBody>
      </p:sp>
      <p:sp>
        <p:nvSpPr>
          <p:cNvPr id="72" name="Rectangle 71"/>
          <p:cNvSpPr/>
          <p:nvPr/>
        </p:nvSpPr>
        <p:spPr>
          <a:xfrm>
            <a:off x="6741804" y="2743197"/>
            <a:ext cx="2188189" cy="400110"/>
          </a:xfrm>
          <a:prstGeom prst="rect">
            <a:avLst/>
          </a:prstGeom>
        </p:spPr>
        <p:txBody>
          <a:bodyPr wrap="square">
            <a:spAutoFit/>
          </a:bodyPr>
          <a:lstStyle/>
          <a:p>
            <a:pPr algn="ctr"/>
            <a:r>
              <a:rPr lang="en-US" sz="2000" b="0" i="1" dirty="0" smtClean="0"/>
              <a:t>Can cause inflation</a:t>
            </a:r>
            <a:endParaRPr lang="en-US" sz="2000" i="1" dirty="0"/>
          </a:p>
        </p:txBody>
      </p:sp>
      <p:sp>
        <p:nvSpPr>
          <p:cNvPr id="77" name="Rectangle 76"/>
          <p:cNvSpPr/>
          <p:nvPr/>
        </p:nvSpPr>
        <p:spPr>
          <a:xfrm>
            <a:off x="3837999" y="395010"/>
            <a:ext cx="1460849" cy="400110"/>
          </a:xfrm>
          <a:prstGeom prst="rect">
            <a:avLst/>
          </a:prstGeom>
        </p:spPr>
        <p:txBody>
          <a:bodyPr wrap="none">
            <a:spAutoFit/>
          </a:bodyPr>
          <a:lstStyle/>
          <a:p>
            <a:pPr algn="ctr"/>
            <a:r>
              <a:rPr lang="en-US" sz="2000" dirty="0" smtClean="0"/>
              <a:t>Forecasting</a:t>
            </a:r>
            <a:endParaRPr lang="en-US" sz="2000" dirty="0"/>
          </a:p>
        </p:txBody>
      </p:sp>
      <p:sp>
        <p:nvSpPr>
          <p:cNvPr id="78"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7" name="Line 64"/>
          <p:cNvSpPr>
            <a:spLocks noChangeShapeType="1"/>
          </p:cNvSpPr>
          <p:nvPr/>
        </p:nvSpPr>
        <p:spPr bwMode="auto">
          <a:xfrm flipH="1" flipV="1">
            <a:off x="4892812" y="5547740"/>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39" name="Line 65"/>
          <p:cNvSpPr>
            <a:spLocks noChangeShapeType="1"/>
          </p:cNvSpPr>
          <p:nvPr/>
        </p:nvSpPr>
        <p:spPr bwMode="auto">
          <a:xfrm flipH="1">
            <a:off x="4582927" y="5542978"/>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graphicFrame>
        <p:nvGraphicFramePr>
          <p:cNvPr id="40" name="Object 39"/>
          <p:cNvGraphicFramePr>
            <a:graphicFrameLocks noChangeAspect="1"/>
          </p:cNvGraphicFramePr>
          <p:nvPr>
            <p:extLst>
              <p:ext uri="{D42A27DB-BD31-4B8C-83A1-F6EECF244321}">
                <p14:modId xmlns:p14="http://schemas.microsoft.com/office/powerpoint/2010/main" val="223075539"/>
              </p:ext>
            </p:extLst>
          </p:nvPr>
        </p:nvGraphicFramePr>
        <p:xfrm>
          <a:off x="2497138" y="5794375"/>
          <a:ext cx="4524375" cy="295275"/>
        </p:xfrm>
        <a:graphic>
          <a:graphicData uri="http://schemas.openxmlformats.org/presentationml/2006/ole">
            <mc:AlternateContent xmlns:mc="http://schemas.openxmlformats.org/markup-compatibility/2006">
              <mc:Choice xmlns:v="urn:schemas-microsoft-com:vml" Requires="v">
                <p:oleObj spid="_x0000_s101435" name="Equation" r:id="rId4" imgW="3581400" imgH="228600" progId="Equation.DSMT4">
                  <p:embed/>
                </p:oleObj>
              </mc:Choice>
              <mc:Fallback>
                <p:oleObj name="Equation" r:id="rId4" imgW="35814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7943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 name="Rectangle 51"/>
          <p:cNvSpPr/>
          <p:nvPr/>
        </p:nvSpPr>
        <p:spPr bwMode="auto">
          <a:xfrm>
            <a:off x="2325057" y="5433123"/>
            <a:ext cx="5151129" cy="768350"/>
          </a:xfrm>
          <a:prstGeom prst="rect">
            <a:avLst/>
          </a:prstGeom>
          <a:solidFill>
            <a:srgbClr val="FFFFFF">
              <a:alpha val="8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55" name="Line 64"/>
          <p:cNvSpPr>
            <a:spLocks noChangeShapeType="1"/>
          </p:cNvSpPr>
          <p:nvPr/>
        </p:nvSpPr>
        <p:spPr bwMode="auto">
          <a:xfrm flipH="1" flipV="1">
            <a:off x="4262574" y="6082507"/>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 name="Line 65"/>
          <p:cNvSpPr>
            <a:spLocks noChangeShapeType="1"/>
          </p:cNvSpPr>
          <p:nvPr/>
        </p:nvSpPr>
        <p:spPr bwMode="auto">
          <a:xfrm flipH="1" flipV="1">
            <a:off x="4555836" y="6084889"/>
            <a:ext cx="0" cy="274637"/>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4088271175"/>
              </p:ext>
            </p:extLst>
          </p:nvPr>
        </p:nvGraphicFramePr>
        <p:xfrm>
          <a:off x="3387725" y="6434138"/>
          <a:ext cx="2606675" cy="306387"/>
        </p:xfrm>
        <a:graphic>
          <a:graphicData uri="http://schemas.openxmlformats.org/presentationml/2006/ole">
            <mc:AlternateContent xmlns:mc="http://schemas.openxmlformats.org/markup-compatibility/2006">
              <mc:Choice xmlns:v="urn:schemas-microsoft-com:vml" Requires="v">
                <p:oleObj spid="_x0000_s101436" name="Equation" r:id="rId6" imgW="2006600" imgH="241300" progId="Equation.DSMT4">
                  <p:embed/>
                </p:oleObj>
              </mc:Choice>
              <mc:Fallback>
                <p:oleObj name="Equation" r:id="rId6" imgW="2006600" imgH="241300" progId="Equation.DSMT4">
                  <p:embed/>
                  <p:pic>
                    <p:nvPicPr>
                      <p:cNvPr id="0" name="Object 7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7725" y="6434138"/>
                        <a:ext cx="2606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9423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down)">
                                      <p:cBhvr>
                                        <p:cTn id="11" dur="1000"/>
                                        <p:tgtEl>
                                          <p:spTgt spid="57"/>
                                        </p:tgtEl>
                                      </p:cBhvr>
                                    </p:animEffect>
                                  </p:childTnLst>
                                </p:cTn>
                              </p:par>
                              <p:par>
                                <p:cTn id="12" presetID="7" presetClass="emph" presetSubtype="2" fill="hold" grpId="0" nodeType="withEffect">
                                  <p:stCondLst>
                                    <p:cond delay="0"/>
                                  </p:stCondLst>
                                  <p:childTnLst>
                                    <p:animClr clrSpc="rgb" dir="cw">
                                      <p:cBhvr>
                                        <p:cTn id="13" dur="1000" fill="hold"/>
                                        <p:tgtEl>
                                          <p:spTgt spid="42"/>
                                        </p:tgtEl>
                                        <p:attrNameLst>
                                          <p:attrName>stroke.color</p:attrName>
                                        </p:attrNameLst>
                                      </p:cBhvr>
                                      <p:to>
                                        <a:srgbClr val="FFCCCC"/>
                                      </p:to>
                                    </p:animClr>
                                    <p:set>
                                      <p:cBhvr>
                                        <p:cTn id="14" dur="1000" fill="hold"/>
                                        <p:tgtEl>
                                          <p:spTgt spid="42"/>
                                        </p:tgtEl>
                                        <p:attrNameLst>
                                          <p:attrName>stroke.on</p:attrName>
                                        </p:attrNameLst>
                                      </p:cBhvr>
                                      <p:to>
                                        <p:strVal val="true"/>
                                      </p:to>
                                    </p:set>
                                  </p:childTnLst>
                                </p:cTn>
                              </p:par>
                              <p:par>
                                <p:cTn id="15" presetID="7" presetClass="emph" presetSubtype="2" fill="hold" grpId="0" nodeType="withEffect">
                                  <p:stCondLst>
                                    <p:cond delay="0"/>
                                  </p:stCondLst>
                                  <p:childTnLst>
                                    <p:animClr clrSpc="rgb" dir="cw">
                                      <p:cBhvr>
                                        <p:cTn id="16" dur="1000" fill="hold"/>
                                        <p:tgtEl>
                                          <p:spTgt spid="43"/>
                                        </p:tgtEl>
                                        <p:attrNameLst>
                                          <p:attrName>stroke.color</p:attrName>
                                        </p:attrNameLst>
                                      </p:cBhvr>
                                      <p:to>
                                        <a:srgbClr val="FFCCCC"/>
                                      </p:to>
                                    </p:animClr>
                                    <p:set>
                                      <p:cBhvr>
                                        <p:cTn id="17" dur="1000" fill="hold"/>
                                        <p:tgtEl>
                                          <p:spTgt spid="43"/>
                                        </p:tgtEl>
                                        <p:attrNameLst>
                                          <p:attrName>stroke.on</p:attrName>
                                        </p:attrNameLst>
                                      </p:cBhvr>
                                      <p:to>
                                        <p:strVal val="true"/>
                                      </p:to>
                                    </p:set>
                                  </p:childTnLst>
                                </p:cTn>
                              </p:par>
                              <p:par>
                                <p:cTn id="18" presetID="7" presetClass="emph" presetSubtype="2" fill="hold" grpId="0" nodeType="withEffect">
                                  <p:stCondLst>
                                    <p:cond delay="0"/>
                                  </p:stCondLst>
                                  <p:childTnLst>
                                    <p:animClr clrSpc="rgb" dir="cw">
                                      <p:cBhvr>
                                        <p:cTn id="19" dur="1000" fill="hold"/>
                                        <p:tgtEl>
                                          <p:spTgt spid="44"/>
                                        </p:tgtEl>
                                        <p:attrNameLst>
                                          <p:attrName>stroke.color</p:attrName>
                                        </p:attrNameLst>
                                      </p:cBhvr>
                                      <p:to>
                                        <a:srgbClr val="FFCCCC"/>
                                      </p:to>
                                    </p:animClr>
                                    <p:set>
                                      <p:cBhvr>
                                        <p:cTn id="20" dur="1000" fill="hold"/>
                                        <p:tgtEl>
                                          <p:spTgt spid="44"/>
                                        </p:tgtEl>
                                        <p:attrNameLst>
                                          <p:attrName>stroke.on</p:attrName>
                                        </p:attrNameLst>
                                      </p:cBhvr>
                                      <p:to>
                                        <p:strVal val="true"/>
                                      </p:to>
                                    </p:set>
                                  </p:childTnLst>
                                </p:cTn>
                              </p:par>
                              <p:par>
                                <p:cTn id="21" presetID="3" presetClass="emph" presetSubtype="2" fill="hold" grpId="0" nodeType="withEffect">
                                  <p:stCondLst>
                                    <p:cond delay="0"/>
                                  </p:stCondLst>
                                  <p:childTnLst>
                                    <p:animClr clrSpc="rgb" dir="cw">
                                      <p:cBhvr override="childStyle">
                                        <p:cTn id="22" dur="1000" fill="hold"/>
                                        <p:tgtEl>
                                          <p:spTgt spid="41"/>
                                        </p:tgtEl>
                                        <p:attrNameLst>
                                          <p:attrName>style.color</p:attrName>
                                        </p:attrNameLst>
                                      </p:cBhvr>
                                      <p:to>
                                        <a:srgbClr val="FFCCCC"/>
                                      </p:to>
                                    </p:animClr>
                                  </p:childTnLst>
                                </p:cTn>
                              </p:par>
                              <p:par>
                                <p:cTn id="23" presetID="3" presetClass="emph" presetSubtype="2" fill="hold" grpId="0" nodeType="withEffect">
                                  <p:stCondLst>
                                    <p:cond delay="0"/>
                                  </p:stCondLst>
                                  <p:childTnLst>
                                    <p:animClr clrSpc="rgb" dir="cw">
                                      <p:cBhvr override="childStyle">
                                        <p:cTn id="24" dur="1000" fill="hold"/>
                                        <p:tgtEl>
                                          <p:spTgt spid="45"/>
                                        </p:tgtEl>
                                        <p:attrNameLst>
                                          <p:attrName>style.color</p:attrName>
                                        </p:attrNameLst>
                                      </p:cBhvr>
                                      <p:to>
                                        <a:srgbClr val="FFCCCC"/>
                                      </p:to>
                                    </p:animClr>
                                  </p:childTnLst>
                                </p:cTn>
                              </p:par>
                              <p:par>
                                <p:cTn id="25" presetID="10"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childTnLst>
                                </p:cTn>
                              </p:par>
                              <p:par>
                                <p:cTn id="28" presetID="22" presetClass="entr" presetSubtype="2" fill="hold" grpId="0" nodeType="withEffect">
                                  <p:stCondLst>
                                    <p:cond delay="500"/>
                                  </p:stCondLst>
                                  <p:childTnLst>
                                    <p:set>
                                      <p:cBhvr>
                                        <p:cTn id="29" dur="1" fill="hold">
                                          <p:stCondLst>
                                            <p:cond delay="0"/>
                                          </p:stCondLst>
                                        </p:cTn>
                                        <p:tgtEl>
                                          <p:spTgt spid="54"/>
                                        </p:tgtEl>
                                        <p:attrNameLst>
                                          <p:attrName>style.visibility</p:attrName>
                                        </p:attrNameLst>
                                      </p:cBhvr>
                                      <p:to>
                                        <p:strVal val="visible"/>
                                      </p:to>
                                    </p:set>
                                    <p:animEffect transition="in" filter="wipe(right)">
                                      <p:cBhvr>
                                        <p:cTn id="30" dur="500"/>
                                        <p:tgtEl>
                                          <p:spTgt spid="54"/>
                                        </p:tgtEl>
                                      </p:cBhvr>
                                    </p:animEffec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61"/>
                                        </p:tgtEl>
                                        <p:attrNameLst>
                                          <p:attrName>style.visibility</p:attrName>
                                        </p:attrNameLst>
                                      </p:cBhvr>
                                      <p:to>
                                        <p:strVal val="visible"/>
                                      </p:to>
                                    </p:set>
                                  </p:childTnLst>
                                </p:cTn>
                              </p:par>
                            </p:childTnLst>
                          </p:cTn>
                        </p:par>
                        <p:par>
                          <p:cTn id="34" fill="hold">
                            <p:stCondLst>
                              <p:cond delay="1000"/>
                            </p:stCondLst>
                            <p:childTnLst>
                              <p:par>
                                <p:cTn id="35" presetID="1" presetClass="entr" presetSubtype="0"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41" grpId="0"/>
      <p:bldP spid="42" grpId="0" animBg="1"/>
      <p:bldP spid="43" grpId="0" animBg="1"/>
      <p:bldP spid="44" grpId="0" animBg="1"/>
      <p:bldP spid="45" grpId="0"/>
      <p:bldP spid="54" grpId="0" animBg="1"/>
      <p:bldP spid="57" grpId="0" animBg="1"/>
      <p:bldP spid="38" grpId="0" animBg="1"/>
      <p:bldP spid="72" grpId="0"/>
      <p:bldP spid="5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Line 65"/>
          <p:cNvSpPr>
            <a:spLocks noChangeShapeType="1"/>
          </p:cNvSpPr>
          <p:nvPr/>
        </p:nvSpPr>
        <p:spPr bwMode="auto">
          <a:xfrm>
            <a:off x="5536960" y="3103716"/>
            <a:ext cx="0" cy="1853074"/>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0" name="Line 62"/>
          <p:cNvSpPr>
            <a:spLocks noChangeAspect="1" noChangeShapeType="1"/>
          </p:cNvSpPr>
          <p:nvPr/>
        </p:nvSpPr>
        <p:spPr bwMode="auto">
          <a:xfrm flipV="1">
            <a:off x="3191351" y="2386740"/>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7" name="Rectangle 48"/>
          <p:cNvSpPr>
            <a:spLocks noChangeArrowheads="1"/>
          </p:cNvSpPr>
          <p:nvPr/>
        </p:nvSpPr>
        <p:spPr bwMode="auto">
          <a:xfrm>
            <a:off x="4909051" y="1730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2686519" y="3135063"/>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115</a:t>
            </a:r>
            <a:endParaRPr lang="en-US" altLang="en-US" sz="1600" b="0" baseline="30000" dirty="0">
              <a:solidFill>
                <a:srgbClr val="FF0000"/>
              </a:solidFill>
            </a:endParaRPr>
          </a:p>
        </p:txBody>
      </p:sp>
      <p:sp>
        <p:nvSpPr>
          <p:cNvPr id="81" name="Rectangle 48"/>
          <p:cNvSpPr>
            <a:spLocks noChangeArrowheads="1"/>
          </p:cNvSpPr>
          <p:nvPr/>
        </p:nvSpPr>
        <p:spPr bwMode="auto">
          <a:xfrm>
            <a:off x="2656346" y="1721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47" name="Line 64"/>
          <p:cNvSpPr>
            <a:spLocks noChangeShapeType="1"/>
          </p:cNvSpPr>
          <p:nvPr/>
        </p:nvSpPr>
        <p:spPr bwMode="auto">
          <a:xfrm flipH="1">
            <a:off x="4905512" y="5547740"/>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8" name="Line 65"/>
          <p:cNvSpPr>
            <a:spLocks noChangeShapeType="1"/>
          </p:cNvSpPr>
          <p:nvPr/>
        </p:nvSpPr>
        <p:spPr bwMode="auto">
          <a:xfrm flipH="1" flipV="1">
            <a:off x="4582927" y="5542978"/>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2" name="Line 12"/>
          <p:cNvSpPr>
            <a:spLocks noChangeAspect="1" noChangeShapeType="1"/>
          </p:cNvSpPr>
          <p:nvPr/>
        </p:nvSpPr>
        <p:spPr bwMode="auto">
          <a:xfrm>
            <a:off x="3223083" y="1781215"/>
            <a:ext cx="3380918" cy="2393708"/>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13" name="Line 65"/>
          <p:cNvSpPr>
            <a:spLocks noChangeShapeType="1"/>
          </p:cNvSpPr>
          <p:nvPr/>
        </p:nvSpPr>
        <p:spPr bwMode="auto">
          <a:xfrm flipH="1">
            <a:off x="3209456" y="3289399"/>
            <a:ext cx="2103120" cy="0"/>
          </a:xfrm>
          <a:prstGeom prst="line">
            <a:avLst/>
          </a:prstGeom>
          <a:noFill/>
          <a:ln w="34925">
            <a:solidFill>
              <a:srgbClr val="FF0000"/>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8" name="Text Box 20"/>
          <p:cNvSpPr txBox="1">
            <a:spLocks noChangeArrowheads="1"/>
          </p:cNvSpPr>
          <p:nvPr/>
        </p:nvSpPr>
        <p:spPr bwMode="auto">
          <a:xfrm rot="2124768">
            <a:off x="6214876" y="3811540"/>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55" name="Line 65"/>
          <p:cNvSpPr>
            <a:spLocks noChangeShapeType="1"/>
          </p:cNvSpPr>
          <p:nvPr/>
        </p:nvSpPr>
        <p:spPr bwMode="auto">
          <a:xfrm>
            <a:off x="5324272" y="3289399"/>
            <a:ext cx="0" cy="164592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1" name="Line 12"/>
          <p:cNvSpPr>
            <a:spLocks noChangeShapeType="1"/>
          </p:cNvSpPr>
          <p:nvPr/>
        </p:nvSpPr>
        <p:spPr bwMode="auto">
          <a:xfrm>
            <a:off x="5128174" y="200856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28" name="Rectangle 54"/>
          <p:cNvSpPr>
            <a:spLocks noChangeArrowheads="1"/>
          </p:cNvSpPr>
          <p:nvPr/>
        </p:nvSpPr>
        <p:spPr bwMode="auto">
          <a:xfrm>
            <a:off x="4933747" y="4945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29" name="Rectangle 48"/>
          <p:cNvSpPr>
            <a:spLocks noChangeArrowheads="1"/>
          </p:cNvSpPr>
          <p:nvPr/>
        </p:nvSpPr>
        <p:spPr bwMode="auto">
          <a:xfrm>
            <a:off x="6428568" y="4975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32" name="Rectangle 64"/>
          <p:cNvSpPr>
            <a:spLocks noChangeArrowheads="1"/>
          </p:cNvSpPr>
          <p:nvPr/>
        </p:nvSpPr>
        <p:spPr bwMode="auto">
          <a:xfrm>
            <a:off x="5353217" y="4945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16</a:t>
            </a:r>
            <a:endParaRPr lang="en-US" altLang="en-US" sz="1600" b="0" baseline="30000" dirty="0"/>
          </a:p>
        </p:txBody>
      </p:sp>
      <p:sp>
        <p:nvSpPr>
          <p:cNvPr id="35" name="Line 65"/>
          <p:cNvSpPr>
            <a:spLocks noChangeShapeType="1"/>
          </p:cNvSpPr>
          <p:nvPr/>
        </p:nvSpPr>
        <p:spPr bwMode="auto">
          <a:xfrm flipH="1">
            <a:off x="3197449" y="3127539"/>
            <a:ext cx="2331720"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6" name="Line 12"/>
          <p:cNvSpPr>
            <a:spLocks noChangeAspect="1" noChangeShapeType="1"/>
          </p:cNvSpPr>
          <p:nvPr/>
        </p:nvSpPr>
        <p:spPr bwMode="auto">
          <a:xfrm>
            <a:off x="3645313" y="1781214"/>
            <a:ext cx="2958688" cy="2094767"/>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7" name="Rectangle 64"/>
          <p:cNvSpPr>
            <a:spLocks noChangeArrowheads="1"/>
          </p:cNvSpPr>
          <p:nvPr/>
        </p:nvSpPr>
        <p:spPr bwMode="auto">
          <a:xfrm>
            <a:off x="2695575" y="295084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116</a:t>
            </a:r>
            <a:endParaRPr lang="en-US" altLang="en-US" sz="1600" b="0" baseline="30000" dirty="0"/>
          </a:p>
        </p:txBody>
      </p:sp>
      <p:sp>
        <p:nvSpPr>
          <p:cNvPr id="38" name="Line 47"/>
          <p:cNvSpPr>
            <a:spLocks noChangeShapeType="1"/>
          </p:cNvSpPr>
          <p:nvPr/>
        </p:nvSpPr>
        <p:spPr bwMode="auto">
          <a:xfrm>
            <a:off x="3192771" y="1706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39" name="Line 55"/>
          <p:cNvSpPr>
            <a:spLocks noChangeShapeType="1"/>
          </p:cNvSpPr>
          <p:nvPr/>
        </p:nvSpPr>
        <p:spPr bwMode="auto">
          <a:xfrm>
            <a:off x="3183908" y="4943904"/>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40" name="Rectangle 48"/>
          <p:cNvSpPr>
            <a:spLocks noChangeArrowheads="1"/>
          </p:cNvSpPr>
          <p:nvPr/>
        </p:nvSpPr>
        <p:spPr bwMode="auto">
          <a:xfrm rot="19524547">
            <a:off x="6151130" y="2476643"/>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41" name="Rectangle 40"/>
          <p:cNvSpPr/>
          <p:nvPr/>
        </p:nvSpPr>
        <p:spPr>
          <a:xfrm>
            <a:off x="61807" y="2746445"/>
            <a:ext cx="2165827" cy="707886"/>
          </a:xfrm>
          <a:prstGeom prst="rect">
            <a:avLst/>
          </a:prstGeom>
        </p:spPr>
        <p:txBody>
          <a:bodyPr wrap="square">
            <a:spAutoFit/>
          </a:bodyPr>
          <a:lstStyle/>
          <a:p>
            <a:pPr algn="ctr"/>
            <a:r>
              <a:rPr lang="en-US" sz="2000" b="0" i="1" dirty="0" smtClean="0"/>
              <a:t>Undershooting an inflationary gap</a:t>
            </a:r>
            <a:endParaRPr lang="en-US" sz="2000" i="1" dirty="0"/>
          </a:p>
        </p:txBody>
      </p:sp>
      <p:sp>
        <p:nvSpPr>
          <p:cNvPr id="42" name="Rectangle 41"/>
          <p:cNvSpPr/>
          <p:nvPr/>
        </p:nvSpPr>
        <p:spPr>
          <a:xfrm>
            <a:off x="3837999" y="395010"/>
            <a:ext cx="1460849" cy="400110"/>
          </a:xfrm>
          <a:prstGeom prst="rect">
            <a:avLst/>
          </a:prstGeom>
        </p:spPr>
        <p:txBody>
          <a:bodyPr wrap="none">
            <a:spAutoFit/>
          </a:bodyPr>
          <a:lstStyle/>
          <a:p>
            <a:pPr algn="ctr"/>
            <a:r>
              <a:rPr lang="en-US" sz="2000" dirty="0" smtClean="0"/>
              <a:t>Forecasting</a:t>
            </a:r>
            <a:endParaRPr lang="en-US" sz="2000" dirty="0"/>
          </a:p>
        </p:txBody>
      </p:sp>
      <p:sp>
        <p:nvSpPr>
          <p:cNvPr id="43"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89291964"/>
              </p:ext>
            </p:extLst>
          </p:nvPr>
        </p:nvGraphicFramePr>
        <p:xfrm>
          <a:off x="2497138" y="5794375"/>
          <a:ext cx="4524375" cy="295275"/>
        </p:xfrm>
        <a:graphic>
          <a:graphicData uri="http://schemas.openxmlformats.org/presentationml/2006/ole">
            <mc:AlternateContent xmlns:mc="http://schemas.openxmlformats.org/markup-compatibility/2006">
              <mc:Choice xmlns:v="urn:schemas-microsoft-com:vml" Requires="v">
                <p:oleObj spid="_x0000_s105489" name="Equation" r:id="rId4" imgW="3581400" imgH="228600" progId="Equation.DSMT4">
                  <p:embed/>
                </p:oleObj>
              </mc:Choice>
              <mc:Fallback>
                <p:oleObj name="Equation" r:id="rId4" imgW="3581400" imgH="228600" progId="Equation.DSMT4">
                  <p:embed/>
                  <p:pic>
                    <p:nvPicPr>
                      <p:cNvPr id="0"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7943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772404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13"/>
                                        </p:tgtEl>
                                        <p:attrNameLst>
                                          <p:attrName>style.visibility</p:attrName>
                                        </p:attrNameLst>
                                      </p:cBhvr>
                                      <p:to>
                                        <p:strVal val="visible"/>
                                      </p:to>
                                    </p:set>
                                    <p:animEffect transition="in" filter="wipe(right)">
                                      <p:cBhvr>
                                        <p:cTn id="20" dur="500"/>
                                        <p:tgtEl>
                                          <p:spTgt spid="113"/>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47" grpId="0" animBg="1"/>
      <p:bldP spid="48" grpId="0" animBg="1"/>
      <p:bldP spid="52" grpId="0" animBg="1"/>
      <p:bldP spid="113" grpId="0" animBg="1"/>
      <p:bldP spid="55" grpId="0" animBg="1"/>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Line 65"/>
          <p:cNvSpPr>
            <a:spLocks noChangeShapeType="1"/>
          </p:cNvSpPr>
          <p:nvPr/>
        </p:nvSpPr>
        <p:spPr bwMode="auto">
          <a:xfrm>
            <a:off x="5536960" y="3103716"/>
            <a:ext cx="0" cy="1853074"/>
          </a:xfrm>
          <a:prstGeom prst="line">
            <a:avLst/>
          </a:prstGeom>
          <a:noFill/>
          <a:ln w="34925">
            <a:solidFill>
              <a:schemeClr val="tx1"/>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3" name="Rectangle 54"/>
          <p:cNvSpPr>
            <a:spLocks noChangeArrowheads="1"/>
          </p:cNvSpPr>
          <p:nvPr/>
        </p:nvSpPr>
        <p:spPr bwMode="auto">
          <a:xfrm>
            <a:off x="4493332" y="494181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14</a:t>
            </a:r>
            <a:endParaRPr lang="en-US" altLang="en-US" sz="1600" b="0" baseline="-25000" dirty="0">
              <a:solidFill>
                <a:srgbClr val="FF0000"/>
              </a:solidFill>
            </a:endParaRPr>
          </a:p>
        </p:txBody>
      </p:sp>
      <p:sp>
        <p:nvSpPr>
          <p:cNvPr id="70" name="Line 62"/>
          <p:cNvSpPr>
            <a:spLocks noChangeAspect="1" noChangeShapeType="1"/>
          </p:cNvSpPr>
          <p:nvPr/>
        </p:nvSpPr>
        <p:spPr bwMode="auto">
          <a:xfrm flipV="1">
            <a:off x="3191351" y="2386740"/>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7" name="Rectangle 48"/>
          <p:cNvSpPr>
            <a:spLocks noChangeArrowheads="1"/>
          </p:cNvSpPr>
          <p:nvPr/>
        </p:nvSpPr>
        <p:spPr bwMode="auto">
          <a:xfrm>
            <a:off x="4909051" y="1730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2686519" y="3543639"/>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108</a:t>
            </a:r>
            <a:endParaRPr lang="en-US" altLang="en-US" sz="1600" b="0" baseline="30000" dirty="0">
              <a:solidFill>
                <a:srgbClr val="FF0000"/>
              </a:solidFill>
            </a:endParaRPr>
          </a:p>
        </p:txBody>
      </p:sp>
      <p:sp>
        <p:nvSpPr>
          <p:cNvPr id="81" name="Rectangle 48"/>
          <p:cNvSpPr>
            <a:spLocks noChangeArrowheads="1"/>
          </p:cNvSpPr>
          <p:nvPr/>
        </p:nvSpPr>
        <p:spPr bwMode="auto">
          <a:xfrm>
            <a:off x="2656346" y="1721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52" name="Line 12"/>
          <p:cNvSpPr>
            <a:spLocks noChangeAspect="1" noChangeShapeType="1"/>
          </p:cNvSpPr>
          <p:nvPr/>
        </p:nvSpPr>
        <p:spPr bwMode="auto">
          <a:xfrm>
            <a:off x="3214965" y="2650436"/>
            <a:ext cx="2958688" cy="209476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13" name="Line 65"/>
          <p:cNvSpPr>
            <a:spLocks noChangeShapeType="1"/>
          </p:cNvSpPr>
          <p:nvPr/>
        </p:nvSpPr>
        <p:spPr bwMode="auto">
          <a:xfrm flipH="1">
            <a:off x="3209597" y="3711417"/>
            <a:ext cx="1463040" cy="0"/>
          </a:xfrm>
          <a:prstGeom prst="line">
            <a:avLst/>
          </a:prstGeom>
          <a:noFill/>
          <a:ln w="34925">
            <a:solidFill>
              <a:srgbClr val="FF0000"/>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8" name="Text Box 20"/>
          <p:cNvSpPr txBox="1">
            <a:spLocks noChangeArrowheads="1"/>
          </p:cNvSpPr>
          <p:nvPr/>
        </p:nvSpPr>
        <p:spPr bwMode="auto">
          <a:xfrm rot="2124768">
            <a:off x="6214876" y="3811540"/>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55" name="Line 65"/>
          <p:cNvSpPr>
            <a:spLocks noChangeShapeType="1"/>
          </p:cNvSpPr>
          <p:nvPr/>
        </p:nvSpPr>
        <p:spPr bwMode="auto">
          <a:xfrm>
            <a:off x="4687512" y="3693538"/>
            <a:ext cx="0" cy="1252728"/>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1" name="Line 12"/>
          <p:cNvSpPr>
            <a:spLocks noChangeShapeType="1"/>
          </p:cNvSpPr>
          <p:nvPr/>
        </p:nvSpPr>
        <p:spPr bwMode="auto">
          <a:xfrm>
            <a:off x="5128174" y="200856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28" name="Rectangle 54"/>
          <p:cNvSpPr>
            <a:spLocks noChangeArrowheads="1"/>
          </p:cNvSpPr>
          <p:nvPr/>
        </p:nvSpPr>
        <p:spPr bwMode="auto">
          <a:xfrm>
            <a:off x="4933747" y="4945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29" name="Rectangle 48"/>
          <p:cNvSpPr>
            <a:spLocks noChangeArrowheads="1"/>
          </p:cNvSpPr>
          <p:nvPr/>
        </p:nvSpPr>
        <p:spPr bwMode="auto">
          <a:xfrm>
            <a:off x="6428568" y="4975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32" name="Rectangle 64"/>
          <p:cNvSpPr>
            <a:spLocks noChangeArrowheads="1"/>
          </p:cNvSpPr>
          <p:nvPr/>
        </p:nvSpPr>
        <p:spPr bwMode="auto">
          <a:xfrm>
            <a:off x="5353217" y="4945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16</a:t>
            </a:r>
            <a:endParaRPr lang="en-US" altLang="en-US" sz="1600" b="0" baseline="30000" dirty="0"/>
          </a:p>
        </p:txBody>
      </p:sp>
      <p:sp>
        <p:nvSpPr>
          <p:cNvPr id="35" name="Line 65"/>
          <p:cNvSpPr>
            <a:spLocks noChangeShapeType="1"/>
          </p:cNvSpPr>
          <p:nvPr/>
        </p:nvSpPr>
        <p:spPr bwMode="auto">
          <a:xfrm flipH="1">
            <a:off x="3197449" y="3127539"/>
            <a:ext cx="2331720"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6" name="Line 12"/>
          <p:cNvSpPr>
            <a:spLocks noChangeAspect="1" noChangeShapeType="1"/>
          </p:cNvSpPr>
          <p:nvPr/>
        </p:nvSpPr>
        <p:spPr bwMode="auto">
          <a:xfrm>
            <a:off x="3645313" y="1781214"/>
            <a:ext cx="2958688" cy="2094767"/>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7" name="Rectangle 64"/>
          <p:cNvSpPr>
            <a:spLocks noChangeArrowheads="1"/>
          </p:cNvSpPr>
          <p:nvPr/>
        </p:nvSpPr>
        <p:spPr bwMode="auto">
          <a:xfrm>
            <a:off x="2695575" y="295084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116</a:t>
            </a:r>
            <a:endParaRPr lang="en-US" altLang="en-US" sz="1600" b="0" baseline="30000" dirty="0"/>
          </a:p>
        </p:txBody>
      </p:sp>
      <p:sp>
        <p:nvSpPr>
          <p:cNvPr id="38" name="Line 47"/>
          <p:cNvSpPr>
            <a:spLocks noChangeShapeType="1"/>
          </p:cNvSpPr>
          <p:nvPr/>
        </p:nvSpPr>
        <p:spPr bwMode="auto">
          <a:xfrm>
            <a:off x="3192771" y="1706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39" name="Line 55"/>
          <p:cNvSpPr>
            <a:spLocks noChangeShapeType="1"/>
          </p:cNvSpPr>
          <p:nvPr/>
        </p:nvSpPr>
        <p:spPr bwMode="auto">
          <a:xfrm>
            <a:off x="3183908" y="4943904"/>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40" name="Rectangle 48"/>
          <p:cNvSpPr>
            <a:spLocks noChangeArrowheads="1"/>
          </p:cNvSpPr>
          <p:nvPr/>
        </p:nvSpPr>
        <p:spPr bwMode="auto">
          <a:xfrm rot="19524547">
            <a:off x="6151130" y="2476643"/>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41" name="Rectangle 40"/>
          <p:cNvSpPr/>
          <p:nvPr/>
        </p:nvSpPr>
        <p:spPr>
          <a:xfrm>
            <a:off x="61807" y="2746445"/>
            <a:ext cx="2165827" cy="707886"/>
          </a:xfrm>
          <a:prstGeom prst="rect">
            <a:avLst/>
          </a:prstGeom>
        </p:spPr>
        <p:txBody>
          <a:bodyPr wrap="square">
            <a:spAutoFit/>
          </a:bodyPr>
          <a:lstStyle/>
          <a:p>
            <a:pPr algn="ctr"/>
            <a:r>
              <a:rPr lang="en-US" sz="2000" b="0" i="1" dirty="0" smtClean="0"/>
              <a:t>Overshooting an inflationary gap</a:t>
            </a:r>
            <a:endParaRPr lang="en-US" sz="2000" i="1" dirty="0"/>
          </a:p>
        </p:txBody>
      </p:sp>
      <p:sp>
        <p:nvSpPr>
          <p:cNvPr id="43" name="Rectangle 42"/>
          <p:cNvSpPr/>
          <p:nvPr/>
        </p:nvSpPr>
        <p:spPr>
          <a:xfrm>
            <a:off x="3837999" y="395010"/>
            <a:ext cx="1460849" cy="400110"/>
          </a:xfrm>
          <a:prstGeom prst="rect">
            <a:avLst/>
          </a:prstGeom>
        </p:spPr>
        <p:txBody>
          <a:bodyPr wrap="none">
            <a:spAutoFit/>
          </a:bodyPr>
          <a:lstStyle/>
          <a:p>
            <a:pPr algn="ctr"/>
            <a:r>
              <a:rPr lang="en-US" sz="2000" dirty="0" smtClean="0"/>
              <a:t>Forecasting</a:t>
            </a:r>
            <a:endParaRPr lang="en-US" sz="2000" dirty="0"/>
          </a:p>
        </p:txBody>
      </p:sp>
      <p:sp>
        <p:nvSpPr>
          <p:cNvPr id="44"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189864243"/>
              </p:ext>
            </p:extLst>
          </p:nvPr>
        </p:nvGraphicFramePr>
        <p:xfrm>
          <a:off x="2497138" y="5794375"/>
          <a:ext cx="4524375" cy="295275"/>
        </p:xfrm>
        <a:graphic>
          <a:graphicData uri="http://schemas.openxmlformats.org/presentationml/2006/ole">
            <mc:AlternateContent xmlns:mc="http://schemas.openxmlformats.org/markup-compatibility/2006">
              <mc:Choice xmlns:v="urn:schemas-microsoft-com:vml" Requires="v">
                <p:oleObj spid="_x0000_s102427" name="Equation" r:id="rId4" imgW="3581400" imgH="228600" progId="Equation.DSMT4">
                  <p:embed/>
                </p:oleObj>
              </mc:Choice>
              <mc:Fallback>
                <p:oleObj name="Equation" r:id="rId4" imgW="3581400" imgH="228600" progId="Equation.DSMT4">
                  <p:embed/>
                  <p:pic>
                    <p:nvPicPr>
                      <p:cNvPr id="0"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7943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Line 64"/>
          <p:cNvSpPr>
            <a:spLocks noChangeShapeType="1"/>
          </p:cNvSpPr>
          <p:nvPr/>
        </p:nvSpPr>
        <p:spPr bwMode="auto">
          <a:xfrm flipH="1">
            <a:off x="4905512" y="5547740"/>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31" name="Line 65"/>
          <p:cNvSpPr>
            <a:spLocks noChangeShapeType="1"/>
          </p:cNvSpPr>
          <p:nvPr/>
        </p:nvSpPr>
        <p:spPr bwMode="auto">
          <a:xfrm flipH="1" flipV="1">
            <a:off x="4582927" y="5542978"/>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Tree>
    <p:extLst>
      <p:ext uri="{BB962C8B-B14F-4D97-AF65-F5344CB8AC3E}">
        <p14:creationId xmlns:p14="http://schemas.microsoft.com/office/powerpoint/2010/main" val="7332031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wipe(right)">
                                      <p:cBhvr>
                                        <p:cTn id="12" dur="500"/>
                                        <p:tgtEl>
                                          <p:spTgt spid="11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up)">
                                      <p:cBhvr>
                                        <p:cTn id="15" dur="500"/>
                                        <p:tgtEl>
                                          <p:spTgt spid="55"/>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75" grpId="0"/>
      <p:bldP spid="52" grpId="0" animBg="1"/>
      <p:bldP spid="113" grpId="0" animBg="1"/>
      <p:bldP spid="55" grpId="0" animBg="1"/>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Object 38"/>
          <p:cNvGraphicFramePr>
            <a:graphicFrameLocks noChangeAspect="1"/>
          </p:cNvGraphicFramePr>
          <p:nvPr>
            <p:extLst>
              <p:ext uri="{D42A27DB-BD31-4B8C-83A1-F6EECF244321}">
                <p14:modId xmlns:p14="http://schemas.microsoft.com/office/powerpoint/2010/main" val="1574234280"/>
              </p:ext>
            </p:extLst>
          </p:nvPr>
        </p:nvGraphicFramePr>
        <p:xfrm>
          <a:off x="2497138" y="5794375"/>
          <a:ext cx="4524375" cy="295275"/>
        </p:xfrm>
        <a:graphic>
          <a:graphicData uri="http://schemas.openxmlformats.org/presentationml/2006/ole">
            <mc:AlternateContent xmlns:mc="http://schemas.openxmlformats.org/markup-compatibility/2006">
              <mc:Choice xmlns:v="urn:schemas-microsoft-com:vml" Requires="v">
                <p:oleObj spid="_x0000_s103476" name="Equation" r:id="rId4" imgW="3581400" imgH="228600" progId="Equation.DSMT4">
                  <p:embed/>
                </p:oleObj>
              </mc:Choice>
              <mc:Fallback>
                <p:oleObj name="Equation" r:id="rId4" imgW="35814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7138" y="57943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 name="Line 64"/>
          <p:cNvSpPr>
            <a:spLocks noChangeShapeType="1"/>
          </p:cNvSpPr>
          <p:nvPr/>
        </p:nvSpPr>
        <p:spPr bwMode="auto">
          <a:xfrm flipH="1">
            <a:off x="4905512" y="5547740"/>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2" name="Line 65"/>
          <p:cNvSpPr>
            <a:spLocks noChangeShapeType="1"/>
          </p:cNvSpPr>
          <p:nvPr/>
        </p:nvSpPr>
        <p:spPr bwMode="auto">
          <a:xfrm flipH="1" flipV="1">
            <a:off x="4582927" y="5542978"/>
            <a:ext cx="0" cy="27432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8" name="Line 12"/>
          <p:cNvSpPr>
            <a:spLocks noChangeAspect="1" noChangeShapeType="1"/>
          </p:cNvSpPr>
          <p:nvPr/>
        </p:nvSpPr>
        <p:spPr bwMode="auto">
          <a:xfrm>
            <a:off x="3645313" y="1781214"/>
            <a:ext cx="2958688" cy="2094767"/>
          </a:xfrm>
          <a:prstGeom prst="line">
            <a:avLst/>
          </a:prstGeom>
          <a:noFill/>
          <a:ln w="44450">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bg1">
                  <a:lumMod val="85000"/>
                </a:schemeClr>
              </a:solidFill>
            </a:endParaRPr>
          </a:p>
        </p:txBody>
      </p:sp>
      <p:sp>
        <p:nvSpPr>
          <p:cNvPr id="45" name="Line 65"/>
          <p:cNvSpPr>
            <a:spLocks noChangeShapeType="1"/>
          </p:cNvSpPr>
          <p:nvPr/>
        </p:nvSpPr>
        <p:spPr bwMode="auto">
          <a:xfrm>
            <a:off x="5536960" y="3103716"/>
            <a:ext cx="0" cy="1853074"/>
          </a:xfrm>
          <a:prstGeom prst="line">
            <a:avLst/>
          </a:prstGeom>
          <a:noFill/>
          <a:ln w="34925">
            <a:solidFill>
              <a:schemeClr val="bg1">
                <a:lumMod val="85000"/>
              </a:schemeClr>
            </a:solidFill>
            <a:prstDash val="sysDot"/>
            <a:round/>
            <a:headEnd type="none" w="lg" len="lg"/>
            <a:tailEnd/>
          </a:ln>
          <a:extLst>
            <a:ext uri="{909E8E84-426E-40DD-AFC4-6F175D3DCCD1}">
              <a14:hiddenFill xmlns:a14="http://schemas.microsoft.com/office/drawing/2010/main">
                <a:noFill/>
              </a14:hiddenFill>
            </a:ext>
          </a:extLst>
        </p:spPr>
        <p:txBody>
          <a:bodyPr/>
          <a:lstStyle/>
          <a:p>
            <a:endParaRPr lang="en-US">
              <a:solidFill>
                <a:schemeClr val="bg1">
                  <a:lumMod val="85000"/>
                </a:schemeClr>
              </a:solidFill>
            </a:endParaRPr>
          </a:p>
        </p:txBody>
      </p:sp>
      <p:sp>
        <p:nvSpPr>
          <p:cNvPr id="57" name="Line 65"/>
          <p:cNvSpPr>
            <a:spLocks noChangeShapeType="1"/>
          </p:cNvSpPr>
          <p:nvPr/>
        </p:nvSpPr>
        <p:spPr bwMode="auto">
          <a:xfrm flipH="1">
            <a:off x="3197449" y="3127539"/>
            <a:ext cx="2331720" cy="0"/>
          </a:xfrm>
          <a:prstGeom prst="line">
            <a:avLst/>
          </a:prstGeom>
          <a:noFill/>
          <a:ln w="34925">
            <a:solidFill>
              <a:schemeClr val="bg1">
                <a:lumMod val="85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bg1">
                  <a:lumMod val="85000"/>
                </a:schemeClr>
              </a:solidFill>
            </a:endParaRPr>
          </a:p>
        </p:txBody>
      </p:sp>
      <p:sp>
        <p:nvSpPr>
          <p:cNvPr id="96" name="Line 62"/>
          <p:cNvSpPr>
            <a:spLocks noChangeAspect="1" noChangeShapeType="1"/>
          </p:cNvSpPr>
          <p:nvPr/>
        </p:nvSpPr>
        <p:spPr bwMode="auto">
          <a:xfrm flipV="1">
            <a:off x="3190874" y="2384506"/>
            <a:ext cx="3413127" cy="235735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7" name="Rectangle 48"/>
          <p:cNvSpPr>
            <a:spLocks noChangeArrowheads="1"/>
          </p:cNvSpPr>
          <p:nvPr/>
        </p:nvSpPr>
        <p:spPr bwMode="auto">
          <a:xfrm>
            <a:off x="4909051" y="1730483"/>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6" name="Rectangle 54"/>
          <p:cNvSpPr>
            <a:spLocks noChangeArrowheads="1"/>
          </p:cNvSpPr>
          <p:nvPr/>
        </p:nvSpPr>
        <p:spPr bwMode="auto">
          <a:xfrm>
            <a:off x="4933747" y="4945063"/>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81" name="Rectangle 48"/>
          <p:cNvSpPr>
            <a:spLocks noChangeArrowheads="1"/>
          </p:cNvSpPr>
          <p:nvPr/>
        </p:nvSpPr>
        <p:spPr bwMode="auto">
          <a:xfrm>
            <a:off x="2656346" y="1721928"/>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83" name="Rectangle 48"/>
          <p:cNvSpPr>
            <a:spLocks noChangeArrowheads="1"/>
          </p:cNvSpPr>
          <p:nvPr/>
        </p:nvSpPr>
        <p:spPr bwMode="auto">
          <a:xfrm>
            <a:off x="6428568" y="497584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4"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p:cNvSpPr/>
          <p:nvPr/>
        </p:nvSpPr>
        <p:spPr bwMode="auto">
          <a:xfrm>
            <a:off x="2307617" y="5437885"/>
            <a:ext cx="5151129" cy="768350"/>
          </a:xfrm>
          <a:prstGeom prst="rect">
            <a:avLst/>
          </a:prstGeom>
          <a:solidFill>
            <a:srgbClr val="FFFFFF">
              <a:alpha val="8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49" name="Line 64"/>
          <p:cNvSpPr>
            <a:spLocks noChangeShapeType="1"/>
          </p:cNvSpPr>
          <p:nvPr/>
        </p:nvSpPr>
        <p:spPr bwMode="auto">
          <a:xfrm flipH="1">
            <a:off x="4262574" y="6184107"/>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0" name="Line 65"/>
          <p:cNvSpPr>
            <a:spLocks noChangeShapeType="1"/>
          </p:cNvSpPr>
          <p:nvPr/>
        </p:nvSpPr>
        <p:spPr bwMode="auto">
          <a:xfrm flipH="1">
            <a:off x="4581236" y="6186489"/>
            <a:ext cx="0" cy="274637"/>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1" name="Line 47"/>
          <p:cNvSpPr>
            <a:spLocks noChangeShapeType="1"/>
          </p:cNvSpPr>
          <p:nvPr/>
        </p:nvSpPr>
        <p:spPr bwMode="auto">
          <a:xfrm>
            <a:off x="3192771" y="1706563"/>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61" name="Rectangle 64"/>
          <p:cNvSpPr>
            <a:spLocks noChangeArrowheads="1"/>
          </p:cNvSpPr>
          <p:nvPr/>
        </p:nvSpPr>
        <p:spPr bwMode="auto">
          <a:xfrm>
            <a:off x="2685969" y="3818944"/>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0000FF"/>
                </a:solidFill>
              </a:rPr>
              <a:t>106</a:t>
            </a:r>
            <a:endParaRPr lang="en-US" altLang="en-US" sz="1600" b="0" baseline="30000" dirty="0">
              <a:solidFill>
                <a:srgbClr val="0000FF"/>
              </a:solidFill>
            </a:endParaRPr>
          </a:p>
        </p:txBody>
      </p:sp>
      <p:sp>
        <p:nvSpPr>
          <p:cNvPr id="37" name="Rectangle 54"/>
          <p:cNvSpPr>
            <a:spLocks noChangeArrowheads="1"/>
          </p:cNvSpPr>
          <p:nvPr/>
        </p:nvSpPr>
        <p:spPr bwMode="auto">
          <a:xfrm>
            <a:off x="4493332" y="494181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14</a:t>
            </a:r>
            <a:endParaRPr lang="en-US" altLang="en-US" sz="1600" b="0" baseline="-25000" dirty="0">
              <a:solidFill>
                <a:srgbClr val="FF0000"/>
              </a:solidFill>
            </a:endParaRPr>
          </a:p>
        </p:txBody>
      </p:sp>
      <p:sp>
        <p:nvSpPr>
          <p:cNvPr id="41" name="Rectangle 64"/>
          <p:cNvSpPr>
            <a:spLocks noChangeArrowheads="1"/>
          </p:cNvSpPr>
          <p:nvPr/>
        </p:nvSpPr>
        <p:spPr bwMode="auto">
          <a:xfrm>
            <a:off x="2686519" y="3543639"/>
            <a:ext cx="492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108</a:t>
            </a:r>
            <a:endParaRPr lang="en-US" altLang="en-US" sz="1600" b="0" baseline="30000" dirty="0">
              <a:solidFill>
                <a:srgbClr val="FF0000"/>
              </a:solidFill>
            </a:endParaRPr>
          </a:p>
        </p:txBody>
      </p:sp>
      <p:sp>
        <p:nvSpPr>
          <p:cNvPr id="62" name="Rectangle 64"/>
          <p:cNvSpPr>
            <a:spLocks noChangeArrowheads="1"/>
          </p:cNvSpPr>
          <p:nvPr/>
        </p:nvSpPr>
        <p:spPr bwMode="auto">
          <a:xfrm>
            <a:off x="2695575" y="295084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1">
                    <a:lumMod val="85000"/>
                  </a:schemeClr>
                </a:solidFill>
              </a:rPr>
              <a:t>116</a:t>
            </a:r>
            <a:endParaRPr lang="en-US" altLang="en-US" sz="1600" b="0" baseline="30000" dirty="0">
              <a:solidFill>
                <a:schemeClr val="bg1">
                  <a:lumMod val="85000"/>
                </a:schemeClr>
              </a:solidFill>
            </a:endParaRPr>
          </a:p>
        </p:txBody>
      </p:sp>
      <p:sp>
        <p:nvSpPr>
          <p:cNvPr id="69" name="Line 65"/>
          <p:cNvSpPr>
            <a:spLocks noChangeShapeType="1"/>
          </p:cNvSpPr>
          <p:nvPr/>
        </p:nvSpPr>
        <p:spPr bwMode="auto">
          <a:xfrm flipH="1">
            <a:off x="3209597" y="3711417"/>
            <a:ext cx="1463040" cy="0"/>
          </a:xfrm>
          <a:prstGeom prst="line">
            <a:avLst/>
          </a:prstGeom>
          <a:noFill/>
          <a:ln w="34925">
            <a:solidFill>
              <a:srgbClr val="FF0000"/>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0" name="Line 65"/>
          <p:cNvSpPr>
            <a:spLocks noChangeShapeType="1"/>
          </p:cNvSpPr>
          <p:nvPr/>
        </p:nvSpPr>
        <p:spPr bwMode="auto">
          <a:xfrm>
            <a:off x="4687512" y="3693538"/>
            <a:ext cx="0" cy="1252728"/>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0" name="Line 62"/>
          <p:cNvSpPr>
            <a:spLocks noChangeAspect="1" noChangeShapeType="1"/>
          </p:cNvSpPr>
          <p:nvPr/>
        </p:nvSpPr>
        <p:spPr bwMode="auto">
          <a:xfrm flipV="1">
            <a:off x="3822970" y="2994389"/>
            <a:ext cx="2781031" cy="1920783"/>
          </a:xfrm>
          <a:prstGeom prst="line">
            <a:avLst/>
          </a:prstGeom>
          <a:noFill/>
          <a:ln w="44450">
            <a:solidFill>
              <a:schemeClr val="tx2">
                <a:lumMod val="60000"/>
                <a:lumOff val="40000"/>
              </a:schemeClr>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latin typeface="Arial" charset="0"/>
            </a:endParaRPr>
          </a:p>
        </p:txBody>
      </p:sp>
      <p:sp>
        <p:nvSpPr>
          <p:cNvPr id="72" name="Rectangle 64"/>
          <p:cNvSpPr>
            <a:spLocks noChangeArrowheads="1"/>
          </p:cNvSpPr>
          <p:nvPr/>
        </p:nvSpPr>
        <p:spPr bwMode="auto">
          <a:xfrm>
            <a:off x="5353217" y="49459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1">
                    <a:lumMod val="85000"/>
                  </a:schemeClr>
                </a:solidFill>
              </a:rPr>
              <a:t>16</a:t>
            </a:r>
            <a:endParaRPr lang="en-US" altLang="en-US" sz="1600" b="0" baseline="30000" dirty="0">
              <a:solidFill>
                <a:schemeClr val="bg1">
                  <a:lumMod val="85000"/>
                </a:schemeClr>
              </a:solidFill>
            </a:endParaRPr>
          </a:p>
        </p:txBody>
      </p:sp>
      <p:sp>
        <p:nvSpPr>
          <p:cNvPr id="66" name="Line 12"/>
          <p:cNvSpPr>
            <a:spLocks noChangeAspect="1" noChangeShapeType="1"/>
          </p:cNvSpPr>
          <p:nvPr/>
        </p:nvSpPr>
        <p:spPr bwMode="auto">
          <a:xfrm>
            <a:off x="3214965" y="2650436"/>
            <a:ext cx="2958688" cy="209476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3" name="Line 55"/>
          <p:cNvSpPr>
            <a:spLocks noChangeShapeType="1"/>
          </p:cNvSpPr>
          <p:nvPr/>
        </p:nvSpPr>
        <p:spPr bwMode="auto">
          <a:xfrm>
            <a:off x="3183908" y="4943904"/>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74" name="Text Box 20"/>
          <p:cNvSpPr txBox="1">
            <a:spLocks noChangeArrowheads="1"/>
          </p:cNvSpPr>
          <p:nvPr/>
        </p:nvSpPr>
        <p:spPr bwMode="auto">
          <a:xfrm rot="2124768">
            <a:off x="6214876" y="3811540"/>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77" name="Rectangle 48"/>
          <p:cNvSpPr>
            <a:spLocks noChangeArrowheads="1"/>
          </p:cNvSpPr>
          <p:nvPr/>
        </p:nvSpPr>
        <p:spPr bwMode="auto">
          <a:xfrm rot="19524547">
            <a:off x="6151130" y="2476643"/>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64" name="Line 62"/>
          <p:cNvSpPr>
            <a:spLocks noChangeAspect="1" noChangeShapeType="1"/>
          </p:cNvSpPr>
          <p:nvPr/>
        </p:nvSpPr>
        <p:spPr bwMode="auto">
          <a:xfrm flipV="1">
            <a:off x="3191351" y="2386740"/>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78" name="Line 12"/>
          <p:cNvSpPr>
            <a:spLocks noChangeShapeType="1"/>
          </p:cNvSpPr>
          <p:nvPr/>
        </p:nvSpPr>
        <p:spPr bwMode="auto">
          <a:xfrm>
            <a:off x="5128174" y="2008565"/>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9" name="Line 65"/>
          <p:cNvSpPr>
            <a:spLocks noChangeShapeType="1"/>
          </p:cNvSpPr>
          <p:nvPr/>
        </p:nvSpPr>
        <p:spPr bwMode="auto">
          <a:xfrm flipH="1">
            <a:off x="3207913" y="4027041"/>
            <a:ext cx="1920240" cy="0"/>
          </a:xfrm>
          <a:prstGeom prst="line">
            <a:avLst/>
          </a:prstGeom>
          <a:noFill/>
          <a:ln w="34925">
            <a:solidFill>
              <a:schemeClr val="tx2">
                <a:lumMod val="60000"/>
                <a:lumOff val="4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p>
        </p:txBody>
      </p:sp>
      <p:sp>
        <p:nvSpPr>
          <p:cNvPr id="80" name="Rectangle 79"/>
          <p:cNvSpPr/>
          <p:nvPr/>
        </p:nvSpPr>
        <p:spPr>
          <a:xfrm>
            <a:off x="61807" y="2746445"/>
            <a:ext cx="2165827" cy="707886"/>
          </a:xfrm>
          <a:prstGeom prst="rect">
            <a:avLst/>
          </a:prstGeom>
        </p:spPr>
        <p:txBody>
          <a:bodyPr wrap="square">
            <a:spAutoFit/>
          </a:bodyPr>
          <a:lstStyle/>
          <a:p>
            <a:pPr algn="ctr"/>
            <a:r>
              <a:rPr lang="en-US" sz="2000" b="0" i="1" dirty="0" smtClean="0"/>
              <a:t>Overshooting an inflationary gap</a:t>
            </a:r>
            <a:endParaRPr lang="en-US" sz="2000" i="1" dirty="0"/>
          </a:p>
        </p:txBody>
      </p:sp>
      <p:sp>
        <p:nvSpPr>
          <p:cNvPr id="82" name="Rectangle 81"/>
          <p:cNvSpPr/>
          <p:nvPr/>
        </p:nvSpPr>
        <p:spPr>
          <a:xfrm>
            <a:off x="6741804" y="2743197"/>
            <a:ext cx="2188189" cy="707886"/>
          </a:xfrm>
          <a:prstGeom prst="rect">
            <a:avLst/>
          </a:prstGeom>
        </p:spPr>
        <p:txBody>
          <a:bodyPr wrap="square">
            <a:spAutoFit/>
          </a:bodyPr>
          <a:lstStyle/>
          <a:p>
            <a:pPr algn="ctr"/>
            <a:r>
              <a:rPr lang="en-US" sz="2000" b="0" i="1" dirty="0" smtClean="0"/>
              <a:t>Can cause deflation</a:t>
            </a:r>
            <a:endParaRPr lang="en-US" sz="2000" i="1" dirty="0"/>
          </a:p>
        </p:txBody>
      </p:sp>
      <p:sp>
        <p:nvSpPr>
          <p:cNvPr id="86" name="Rectangle 85"/>
          <p:cNvSpPr/>
          <p:nvPr/>
        </p:nvSpPr>
        <p:spPr>
          <a:xfrm>
            <a:off x="3837999" y="395010"/>
            <a:ext cx="1460849" cy="400110"/>
          </a:xfrm>
          <a:prstGeom prst="rect">
            <a:avLst/>
          </a:prstGeom>
        </p:spPr>
        <p:txBody>
          <a:bodyPr wrap="none">
            <a:spAutoFit/>
          </a:bodyPr>
          <a:lstStyle/>
          <a:p>
            <a:pPr algn="ctr"/>
            <a:r>
              <a:rPr lang="en-US" sz="2000" dirty="0" smtClean="0"/>
              <a:t>Forecasting</a:t>
            </a:r>
            <a:endParaRPr lang="en-US" sz="2000" dirty="0"/>
          </a:p>
        </p:txBody>
      </p:sp>
      <p:sp>
        <p:nvSpPr>
          <p:cNvPr id="87"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088271175"/>
              </p:ext>
            </p:extLst>
          </p:nvPr>
        </p:nvGraphicFramePr>
        <p:xfrm>
          <a:off x="3387725" y="6434138"/>
          <a:ext cx="2606675" cy="306387"/>
        </p:xfrm>
        <a:graphic>
          <a:graphicData uri="http://schemas.openxmlformats.org/presentationml/2006/ole">
            <mc:AlternateContent xmlns:mc="http://schemas.openxmlformats.org/markup-compatibility/2006">
              <mc:Choice xmlns:v="urn:schemas-microsoft-com:vml" Requires="v">
                <p:oleObj spid="_x0000_s103477" name="Equation" r:id="rId6" imgW="2006600" imgH="241300" progId="Equation.DSMT4">
                  <p:embed/>
                </p:oleObj>
              </mc:Choice>
              <mc:Fallback>
                <p:oleObj name="Equation" r:id="rId6" imgW="2006600" imgH="241300" progId="Equation.DSMT4">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7725" y="6434138"/>
                        <a:ext cx="2606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1160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1000" fill="hold"/>
                                        <p:tgtEl>
                                          <p:spTgt spid="41"/>
                                        </p:tgtEl>
                                        <p:attrNameLst>
                                          <p:attrName>style.color</p:attrName>
                                        </p:attrNameLst>
                                      </p:cBhvr>
                                      <p:to>
                                        <a:srgbClr val="FFCCCC"/>
                                      </p:to>
                                    </p:animClr>
                                  </p:childTnLst>
                                </p:cTn>
                              </p:par>
                              <p:par>
                                <p:cTn id="11" presetID="3" presetClass="emph" presetSubtype="2" fill="hold" grpId="0" nodeType="withEffect">
                                  <p:stCondLst>
                                    <p:cond delay="0"/>
                                  </p:stCondLst>
                                  <p:childTnLst>
                                    <p:animClr clrSpc="rgb" dir="cw">
                                      <p:cBhvr override="childStyle">
                                        <p:cTn id="12" dur="1000" fill="hold"/>
                                        <p:tgtEl>
                                          <p:spTgt spid="37"/>
                                        </p:tgtEl>
                                        <p:attrNameLst>
                                          <p:attrName>style.color</p:attrName>
                                        </p:attrNameLst>
                                      </p:cBhvr>
                                      <p:to>
                                        <a:srgbClr val="FFCCCC"/>
                                      </p:to>
                                    </p:animClr>
                                  </p:childTnLst>
                                </p:cTn>
                              </p:par>
                              <p:par>
                                <p:cTn id="13" presetID="7" presetClass="emph" presetSubtype="2" fill="hold" nodeType="withEffect">
                                  <p:stCondLst>
                                    <p:cond delay="0"/>
                                  </p:stCondLst>
                                  <p:childTnLst>
                                    <p:animClr clrSpc="rgb" dir="cw">
                                      <p:cBhvr>
                                        <p:cTn id="14" dur="1000" fill="hold"/>
                                        <p:tgtEl>
                                          <p:spTgt spid="69"/>
                                        </p:tgtEl>
                                        <p:attrNameLst>
                                          <p:attrName>stroke.color</p:attrName>
                                        </p:attrNameLst>
                                      </p:cBhvr>
                                      <p:to>
                                        <a:srgbClr val="FFCCCC"/>
                                      </p:to>
                                    </p:animClr>
                                    <p:set>
                                      <p:cBhvr>
                                        <p:cTn id="15" dur="1000" fill="hold"/>
                                        <p:tgtEl>
                                          <p:spTgt spid="69"/>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1000" fill="hold"/>
                                        <p:tgtEl>
                                          <p:spTgt spid="70"/>
                                        </p:tgtEl>
                                        <p:attrNameLst>
                                          <p:attrName>stroke.color</p:attrName>
                                        </p:attrNameLst>
                                      </p:cBhvr>
                                      <p:to>
                                        <a:srgbClr val="FFCCCC"/>
                                      </p:to>
                                    </p:animClr>
                                    <p:set>
                                      <p:cBhvr>
                                        <p:cTn id="18" dur="1000" fill="hold"/>
                                        <p:tgtEl>
                                          <p:spTgt spid="70"/>
                                        </p:tgtEl>
                                        <p:attrNameLst>
                                          <p:attrName>stroke.on</p:attrName>
                                        </p:attrNameLst>
                                      </p:cBhvr>
                                      <p:to>
                                        <p:strVal val="true"/>
                                      </p:to>
                                    </p:set>
                                  </p:childTnLst>
                                </p:cTn>
                              </p:par>
                              <p:par>
                                <p:cTn id="19" presetID="10" presetClass="entr" presetSubtype="0" fill="hold" grpId="0" nodeType="with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1000"/>
                                        <p:tgtEl>
                                          <p:spTgt spid="64"/>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down)">
                                      <p:cBhvr>
                                        <p:cTn id="24" dur="1000"/>
                                        <p:tgtEl>
                                          <p:spTgt spid="60"/>
                                        </p:tgtEl>
                                      </p:cBhvr>
                                    </p:animEffect>
                                  </p:childTnLst>
                                </p:cTn>
                              </p:par>
                              <p:par>
                                <p:cTn id="25" presetID="10" presetClass="exit" presetSubtype="0" fill="hold" grpId="1" nodeType="withEffect">
                                  <p:stCondLst>
                                    <p:cond delay="0"/>
                                  </p:stCondLst>
                                  <p:childTnLst>
                                    <p:animEffect transition="out" filter="fade">
                                      <p:cBhvr>
                                        <p:cTn id="26" dur="1000"/>
                                        <p:tgtEl>
                                          <p:spTgt spid="64"/>
                                        </p:tgtEl>
                                      </p:cBhvr>
                                    </p:animEffect>
                                    <p:set>
                                      <p:cBhvr>
                                        <p:cTn id="27" dur="1" fill="hold">
                                          <p:stCondLst>
                                            <p:cond delay="999"/>
                                          </p:stCondLst>
                                        </p:cTn>
                                        <p:tgtEl>
                                          <p:spTgt spid="64"/>
                                        </p:tgtEl>
                                        <p:attrNameLst>
                                          <p:attrName>style.visibility</p:attrName>
                                        </p:attrNameLst>
                                      </p:cBhvr>
                                      <p:to>
                                        <p:strVal val="hidden"/>
                                      </p:to>
                                    </p:set>
                                  </p:childTnLst>
                                </p:cTn>
                              </p:par>
                              <p:par>
                                <p:cTn id="28" presetID="7" presetClass="emph" presetSubtype="2" fill="hold" nodeType="withEffect">
                                  <p:stCondLst>
                                    <p:cond delay="0"/>
                                  </p:stCondLst>
                                  <p:childTnLst>
                                    <p:animClr clrSpc="rgb" dir="cw">
                                      <p:cBhvr>
                                        <p:cTn id="29" dur="1000" fill="hold"/>
                                        <p:tgtEl>
                                          <p:spTgt spid="96"/>
                                        </p:tgtEl>
                                        <p:attrNameLst>
                                          <p:attrName>stroke.color</p:attrName>
                                        </p:attrNameLst>
                                      </p:cBhvr>
                                      <p:to>
                                        <a:srgbClr val="D8D8D8"/>
                                      </p:to>
                                    </p:animClr>
                                    <p:set>
                                      <p:cBhvr>
                                        <p:cTn id="30" dur="1000" fill="hold"/>
                                        <p:tgtEl>
                                          <p:spTgt spid="96"/>
                                        </p:tgtEl>
                                        <p:attrNameLst>
                                          <p:attrName>stroke.on</p:attrName>
                                        </p:attrNameLst>
                                      </p:cBhvr>
                                      <p:to>
                                        <p:strVal val="true"/>
                                      </p:to>
                                    </p:set>
                                  </p:childTnLst>
                                </p:cTn>
                              </p:par>
                              <p:par>
                                <p:cTn id="31" presetID="22" presetClass="entr" presetSubtype="2" fill="hold" grpId="0" nodeType="withEffect">
                                  <p:stCondLst>
                                    <p:cond delay="500"/>
                                  </p:stCondLst>
                                  <p:childTnLst>
                                    <p:set>
                                      <p:cBhvr>
                                        <p:cTn id="32" dur="1" fill="hold">
                                          <p:stCondLst>
                                            <p:cond delay="0"/>
                                          </p:stCondLst>
                                        </p:cTn>
                                        <p:tgtEl>
                                          <p:spTgt spid="79"/>
                                        </p:tgtEl>
                                        <p:attrNameLst>
                                          <p:attrName>style.visibility</p:attrName>
                                        </p:attrNameLst>
                                      </p:cBhvr>
                                      <p:to>
                                        <p:strVal val="visible"/>
                                      </p:to>
                                    </p:set>
                                    <p:animEffect transition="in" filter="wipe(right)">
                                      <p:cBhvr>
                                        <p:cTn id="33" dur="500"/>
                                        <p:tgtEl>
                                          <p:spTgt spid="79"/>
                                        </p:tgtEl>
                                      </p:cBhvr>
                                    </p:animEffect>
                                  </p:childTnLst>
                                </p:cTn>
                              </p:par>
                            </p:childTnLst>
                          </p:cTn>
                        </p:par>
                        <p:par>
                          <p:cTn id="34" fill="hold">
                            <p:stCondLst>
                              <p:cond delay="1000"/>
                            </p:stCondLst>
                            <p:childTnLst>
                              <p:par>
                                <p:cTn id="35" presetID="1"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childTnLst>
                          </p:cTn>
                        </p:par>
                        <p:par>
                          <p:cTn id="37" fill="hold">
                            <p:stCondLst>
                              <p:cond delay="1000"/>
                            </p:stCondLst>
                            <p:childTnLst>
                              <p:par>
                                <p:cTn id="38" presetID="1" presetClass="entr" presetSubtype="0" fill="hold" grpId="0" nodeType="afterEffect">
                                  <p:stCondLst>
                                    <p:cond delay="0"/>
                                  </p:stCondLst>
                                  <p:childTnLst>
                                    <p:set>
                                      <p:cBhvr>
                                        <p:cTn id="39"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1" grpId="0"/>
      <p:bldP spid="37" grpId="0"/>
      <p:bldP spid="41" grpId="0"/>
      <p:bldP spid="60" grpId="0" animBg="1"/>
      <p:bldP spid="64" grpId="0" animBg="1"/>
      <p:bldP spid="64" grpId="1" animBg="1"/>
      <p:bldP spid="79" grpId="0" animBg="1"/>
      <p:bldP spid="8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2408" name="Rectangle 8"/>
          <p:cNvSpPr>
            <a:spLocks noChangeArrowheads="1"/>
          </p:cNvSpPr>
          <p:nvPr/>
        </p:nvSpPr>
        <p:spPr bwMode="auto">
          <a:xfrm>
            <a:off x="449263" y="963613"/>
            <a:ext cx="8251825" cy="575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indent="-34290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pPr>
            <a:r>
              <a:rPr lang="en-US" sz="1800" b="0" dirty="0"/>
              <a:t>Even if </a:t>
            </a:r>
            <a:r>
              <a:rPr lang="en-US" sz="1800" b="0" dirty="0" smtClean="0"/>
              <a:t>fiscal </a:t>
            </a:r>
            <a:r>
              <a:rPr lang="en-US" sz="1800" b="0" dirty="0"/>
              <a:t>stimulus is predictable, there are delays in its implementation. </a:t>
            </a:r>
            <a:endParaRPr lang="en-US" sz="1800" b="0" dirty="0" smtClean="0"/>
          </a:p>
          <a:p>
            <a:pPr marL="285750" indent="-285750">
              <a:lnSpc>
                <a:spcPct val="80000"/>
              </a:lnSpc>
              <a:spcBef>
                <a:spcPct val="20000"/>
              </a:spcBef>
              <a:buClr>
                <a:schemeClr val="tx1"/>
              </a:buClr>
              <a:buFont typeface="Arial" panose="020B0604020202020204" pitchFamily="34" charset="0"/>
              <a:buChar char="•"/>
            </a:pPr>
            <a:r>
              <a:rPr lang="en-US" sz="1800" b="0" dirty="0" smtClean="0"/>
              <a:t>It </a:t>
            </a:r>
            <a:r>
              <a:rPr lang="en-US" sz="1800" b="0" dirty="0"/>
              <a:t>takes time to observe </a:t>
            </a:r>
            <a:r>
              <a:rPr lang="en-US" sz="1800" b="0" dirty="0" smtClean="0"/>
              <a:t>recessionary gaps </a:t>
            </a:r>
            <a:r>
              <a:rPr lang="en-US" sz="1800" b="0" dirty="0"/>
              <a:t>because GDP </a:t>
            </a:r>
            <a:r>
              <a:rPr lang="en-US" sz="1800" b="0" dirty="0" smtClean="0"/>
              <a:t>&amp; </a:t>
            </a:r>
            <a:r>
              <a:rPr lang="en-US" sz="1800" b="0" dirty="0"/>
              <a:t>unemployment are not observed in the </a:t>
            </a:r>
            <a:r>
              <a:rPr lang="en-US" sz="1800" b="0" dirty="0" smtClean="0"/>
              <a:t>present</a:t>
            </a:r>
            <a:endParaRPr lang="en-US" sz="1800" b="0" dirty="0"/>
          </a:p>
          <a:p>
            <a:pPr marL="285750" indent="-285750">
              <a:lnSpc>
                <a:spcPct val="80000"/>
              </a:lnSpc>
              <a:spcBef>
                <a:spcPct val="20000"/>
              </a:spcBef>
              <a:buClr>
                <a:schemeClr val="tx1"/>
              </a:buClr>
              <a:buFont typeface="Arial" panose="020B0604020202020204" pitchFamily="34" charset="0"/>
              <a:buChar char="•"/>
            </a:pPr>
            <a:r>
              <a:rPr lang="en-US" sz="1800" b="0" dirty="0" smtClean="0"/>
              <a:t>Months </a:t>
            </a:r>
            <a:r>
              <a:rPr lang="en-US" sz="1800" b="0" dirty="0"/>
              <a:t>of observations are needed to make an accurate </a:t>
            </a:r>
            <a:r>
              <a:rPr lang="en-US" sz="1800" b="0" dirty="0" smtClean="0"/>
              <a:t>prognosis </a:t>
            </a:r>
          </a:p>
          <a:p>
            <a:pPr marL="285750" indent="-285750">
              <a:lnSpc>
                <a:spcPct val="80000"/>
              </a:lnSpc>
              <a:spcBef>
                <a:spcPct val="20000"/>
              </a:spcBef>
              <a:buClr>
                <a:schemeClr val="tx1"/>
              </a:buClr>
              <a:buFont typeface="Arial" panose="020B0604020202020204" pitchFamily="34" charset="0"/>
              <a:buChar char="•"/>
            </a:pPr>
            <a:r>
              <a:rPr lang="en-US" sz="1800" b="0" dirty="0" smtClean="0"/>
              <a:t>After </a:t>
            </a:r>
            <a:r>
              <a:rPr lang="en-US" sz="1800" b="0" dirty="0"/>
              <a:t>a problem has been diagnosed, it takes time to decide the best course of </a:t>
            </a:r>
            <a:r>
              <a:rPr lang="en-US" sz="1800" b="0" dirty="0" smtClean="0"/>
              <a:t>action</a:t>
            </a:r>
          </a:p>
          <a:p>
            <a:pPr marL="571500" lvl="1" indent="-279400">
              <a:lnSpc>
                <a:spcPct val="80000"/>
              </a:lnSpc>
              <a:spcBef>
                <a:spcPct val="20000"/>
              </a:spcBef>
              <a:buClr>
                <a:schemeClr val="tx1"/>
              </a:buClr>
              <a:buFont typeface="Courier New" panose="02070309020205020404" pitchFamily="49" charset="0"/>
              <a:buChar char="o"/>
            </a:pPr>
            <a:r>
              <a:rPr lang="en-US" sz="1800" b="0" dirty="0" smtClean="0"/>
              <a:t>Congress must debate</a:t>
            </a:r>
            <a:r>
              <a:rPr lang="en-US" sz="1800" b="0" dirty="0"/>
              <a:t>, compromise, amend, and vote </a:t>
            </a:r>
            <a:endParaRPr lang="en-US" sz="1800" b="0" dirty="0" smtClean="0"/>
          </a:p>
          <a:p>
            <a:pPr marL="571500" lvl="1" indent="-279400">
              <a:lnSpc>
                <a:spcPct val="80000"/>
              </a:lnSpc>
              <a:spcBef>
                <a:spcPct val="20000"/>
              </a:spcBef>
              <a:buClr>
                <a:schemeClr val="tx1"/>
              </a:buClr>
              <a:buFont typeface="Courier New" panose="02070309020205020404" pitchFamily="49" charset="0"/>
              <a:buChar char="o"/>
            </a:pPr>
            <a:r>
              <a:rPr lang="en-US" sz="1800" b="0" dirty="0" smtClean="0"/>
              <a:t>Enacting it is challenging if the President’s party does not control Congress</a:t>
            </a:r>
          </a:p>
          <a:p>
            <a:pPr marL="571500" lvl="1" indent="-279400">
              <a:lnSpc>
                <a:spcPct val="80000"/>
              </a:lnSpc>
              <a:spcBef>
                <a:spcPct val="20000"/>
              </a:spcBef>
              <a:buClr>
                <a:schemeClr val="tx1"/>
              </a:buClr>
              <a:buFont typeface="Courier New" panose="02070309020205020404" pitchFamily="49" charset="0"/>
              <a:buChar char="o"/>
            </a:pPr>
            <a:r>
              <a:rPr lang="en-US" sz="1800" b="0" dirty="0" smtClean="0"/>
              <a:t>If </a:t>
            </a:r>
            <a:r>
              <a:rPr lang="en-US" sz="1800" b="0" dirty="0"/>
              <a:t>the President’s party controls </a:t>
            </a:r>
            <a:r>
              <a:rPr lang="en-US" sz="1800" b="0" dirty="0" smtClean="0"/>
              <a:t>Congress, </a:t>
            </a:r>
            <a:r>
              <a:rPr lang="en-US" sz="1800" b="0" dirty="0"/>
              <a:t>the Senate minority can stop legislation </a:t>
            </a:r>
            <a:r>
              <a:rPr lang="en-US" sz="1800" b="0" dirty="0" smtClean="0"/>
              <a:t>with a 41 vote filibuster</a:t>
            </a:r>
            <a:r>
              <a:rPr lang="en-US" sz="1800" b="0" dirty="0"/>
              <a:t>. </a:t>
            </a:r>
            <a:endParaRPr lang="en-US" sz="1800" b="0" dirty="0" smtClean="0"/>
          </a:p>
          <a:p>
            <a:pPr marL="285750" indent="-285750">
              <a:lnSpc>
                <a:spcPct val="80000"/>
              </a:lnSpc>
              <a:spcBef>
                <a:spcPct val="20000"/>
              </a:spcBef>
              <a:buClr>
                <a:schemeClr val="tx1"/>
              </a:buClr>
              <a:buFont typeface="Arial" panose="020B0604020202020204" pitchFamily="34" charset="0"/>
              <a:buChar char="•"/>
            </a:pPr>
            <a:r>
              <a:rPr lang="en-US" sz="1800" b="0" dirty="0" smtClean="0"/>
              <a:t>After </a:t>
            </a:r>
            <a:r>
              <a:rPr lang="en-US" sz="1800" b="0" dirty="0"/>
              <a:t>fiscal policy is signed into </a:t>
            </a:r>
            <a:r>
              <a:rPr lang="en-US" sz="1800" b="0" dirty="0" smtClean="0"/>
              <a:t>law, </a:t>
            </a:r>
            <a:r>
              <a:rPr lang="en-US" sz="1800" b="0" dirty="0"/>
              <a:t>its effects are further delayed by </a:t>
            </a:r>
            <a:endParaRPr lang="en-US" sz="1800" b="0" dirty="0" smtClean="0"/>
          </a:p>
          <a:p>
            <a:pPr marL="571500" lvl="1" indent="-279400">
              <a:lnSpc>
                <a:spcPct val="80000"/>
              </a:lnSpc>
              <a:spcBef>
                <a:spcPct val="20000"/>
              </a:spcBef>
              <a:buClr>
                <a:schemeClr val="tx1"/>
              </a:buClr>
              <a:buFont typeface="Courier New" panose="02070309020205020404" pitchFamily="49" charset="0"/>
              <a:buChar char="o"/>
            </a:pPr>
            <a:r>
              <a:rPr lang="en-US" sz="1800" b="0" dirty="0" smtClean="0"/>
              <a:t>revenue </a:t>
            </a:r>
            <a:r>
              <a:rPr lang="en-US" sz="1800" b="0" dirty="0"/>
              <a:t>from new taxes </a:t>
            </a:r>
            <a:r>
              <a:rPr lang="en-US" sz="1800" b="0" dirty="0" smtClean="0"/>
              <a:t>collected </a:t>
            </a:r>
            <a:r>
              <a:rPr lang="en-US" sz="1800" b="0" dirty="0"/>
              <a:t>a year or more after </a:t>
            </a:r>
            <a:r>
              <a:rPr lang="en-US" sz="1800" b="0" dirty="0" smtClean="0"/>
              <a:t>a change</a:t>
            </a:r>
          </a:p>
          <a:p>
            <a:pPr marL="571500" lvl="1" indent="-279400">
              <a:lnSpc>
                <a:spcPct val="80000"/>
              </a:lnSpc>
              <a:spcBef>
                <a:spcPct val="20000"/>
              </a:spcBef>
              <a:buClr>
                <a:schemeClr val="tx1"/>
              </a:buClr>
              <a:buFont typeface="Courier New" panose="02070309020205020404" pitchFamily="49" charset="0"/>
              <a:buChar char="o"/>
            </a:pPr>
            <a:r>
              <a:rPr lang="en-US" sz="1800" b="0" dirty="0" smtClean="0"/>
              <a:t>bureaucratic </a:t>
            </a:r>
            <a:r>
              <a:rPr lang="en-US" sz="1800" b="0" dirty="0"/>
              <a:t>red tape that includes departments </a:t>
            </a:r>
            <a:endParaRPr lang="en-US" sz="1800" b="0" dirty="0" smtClean="0"/>
          </a:p>
          <a:p>
            <a:pPr marL="914400" lvl="2" indent="-342900">
              <a:lnSpc>
                <a:spcPct val="80000"/>
              </a:lnSpc>
              <a:spcBef>
                <a:spcPct val="20000"/>
              </a:spcBef>
              <a:buClr>
                <a:schemeClr val="tx1"/>
              </a:buClr>
              <a:buFont typeface="Times New Roman" panose="02020603050405020304" pitchFamily="18" charset="0"/>
              <a:buChar char="‒"/>
            </a:pPr>
            <a:r>
              <a:rPr lang="en-US" sz="1800" b="0" dirty="0" smtClean="0"/>
              <a:t>altering budgets</a:t>
            </a:r>
          </a:p>
          <a:p>
            <a:pPr marL="914400" lvl="2" indent="-342900">
              <a:lnSpc>
                <a:spcPct val="80000"/>
              </a:lnSpc>
              <a:spcBef>
                <a:spcPct val="20000"/>
              </a:spcBef>
              <a:buClr>
                <a:schemeClr val="tx1"/>
              </a:buClr>
              <a:buFont typeface="Times New Roman" panose="02020603050405020304" pitchFamily="18" charset="0"/>
              <a:buChar char="‒"/>
            </a:pPr>
            <a:r>
              <a:rPr lang="en-US" sz="1800" b="0" dirty="0" smtClean="0"/>
              <a:t>adjusting </a:t>
            </a:r>
            <a:r>
              <a:rPr lang="en-US" sz="1800" b="0" dirty="0"/>
              <a:t>spending </a:t>
            </a:r>
            <a:r>
              <a:rPr lang="en-US" sz="1800" b="0" dirty="0" smtClean="0"/>
              <a:t>habits</a:t>
            </a:r>
          </a:p>
          <a:p>
            <a:pPr marL="914400" lvl="2" indent="-342900">
              <a:lnSpc>
                <a:spcPct val="80000"/>
              </a:lnSpc>
              <a:spcBef>
                <a:spcPct val="20000"/>
              </a:spcBef>
              <a:buClr>
                <a:schemeClr val="tx1"/>
              </a:buClr>
              <a:buFont typeface="Times New Roman" panose="02020603050405020304" pitchFamily="18" charset="0"/>
              <a:buChar char="‒"/>
            </a:pPr>
            <a:r>
              <a:rPr lang="en-US" sz="1800" b="0" dirty="0" smtClean="0"/>
              <a:t>screening </a:t>
            </a:r>
            <a:r>
              <a:rPr lang="en-US" sz="1800" b="0" dirty="0"/>
              <a:t>grant or transfer payment </a:t>
            </a:r>
            <a:r>
              <a:rPr lang="en-US" sz="1800" b="0" dirty="0" smtClean="0"/>
              <a:t>applicants.</a:t>
            </a:r>
          </a:p>
          <a:p>
            <a:pPr marL="571500" lvl="2" indent="-279400">
              <a:lnSpc>
                <a:spcPct val="80000"/>
              </a:lnSpc>
              <a:spcBef>
                <a:spcPct val="20000"/>
              </a:spcBef>
              <a:buClr>
                <a:schemeClr val="tx1"/>
              </a:buClr>
              <a:buFont typeface="Courier New" panose="02070309020205020404" pitchFamily="49" charset="0"/>
              <a:buChar char="o"/>
            </a:pPr>
            <a:r>
              <a:rPr lang="en-US" sz="1800" b="0" dirty="0" smtClean="0"/>
              <a:t>Sometimes </a:t>
            </a:r>
            <a:r>
              <a:rPr lang="en-US" sz="1800" b="0" dirty="0"/>
              <a:t>its implementation is purposely lagged by several </a:t>
            </a:r>
            <a:r>
              <a:rPr lang="en-US" sz="1800" b="0" dirty="0" smtClean="0"/>
              <a:t>years</a:t>
            </a:r>
          </a:p>
          <a:p>
            <a:pPr marL="914400" lvl="3" indent="-342900">
              <a:lnSpc>
                <a:spcPct val="80000"/>
              </a:lnSpc>
              <a:spcBef>
                <a:spcPct val="20000"/>
              </a:spcBef>
              <a:buClr>
                <a:schemeClr val="tx1"/>
              </a:buClr>
              <a:buFont typeface="Times New Roman" panose="02020603050405020304" pitchFamily="18" charset="0"/>
              <a:buChar char="‒"/>
            </a:pPr>
            <a:r>
              <a:rPr lang="en-US" sz="1800" b="0" dirty="0" smtClean="0"/>
              <a:t>EGTRRA</a:t>
            </a:r>
          </a:p>
          <a:p>
            <a:pPr marL="914400" lvl="3" indent="-342900">
              <a:lnSpc>
                <a:spcPct val="80000"/>
              </a:lnSpc>
              <a:spcBef>
                <a:spcPct val="20000"/>
              </a:spcBef>
              <a:buClr>
                <a:schemeClr val="tx1"/>
              </a:buClr>
              <a:buFont typeface="Times New Roman" panose="02020603050405020304" pitchFamily="18" charset="0"/>
              <a:buChar char="‒"/>
            </a:pPr>
            <a:r>
              <a:rPr lang="en-US" sz="1800" b="0" dirty="0" smtClean="0"/>
              <a:t>ACA</a:t>
            </a:r>
          </a:p>
          <a:p>
            <a:pPr marL="292100" lvl="1" indent="-292100">
              <a:lnSpc>
                <a:spcPct val="80000"/>
              </a:lnSpc>
              <a:spcBef>
                <a:spcPct val="20000"/>
              </a:spcBef>
              <a:buClr>
                <a:schemeClr val="tx1"/>
              </a:buClr>
              <a:buFont typeface="Arial" panose="020B0604020202020204" pitchFamily="34" charset="0"/>
              <a:buChar char="•"/>
            </a:pPr>
            <a:r>
              <a:rPr lang="en-US" sz="1800" b="0" dirty="0" smtClean="0"/>
              <a:t>The multiplier theory implies </a:t>
            </a:r>
            <a:r>
              <a:rPr lang="en-US" sz="1800" b="0" dirty="0"/>
              <a:t>the economic benefits of fiscal stimulus take time to unwind</a:t>
            </a:r>
            <a:r>
              <a:rPr lang="en-US" sz="1800" b="0" dirty="0" smtClean="0"/>
              <a:t>.</a:t>
            </a:r>
          </a:p>
          <a:p>
            <a:pPr marL="292100" lvl="1" indent="-292100">
              <a:lnSpc>
                <a:spcPct val="80000"/>
              </a:lnSpc>
              <a:spcBef>
                <a:spcPct val="20000"/>
              </a:spcBef>
              <a:buClr>
                <a:schemeClr val="tx1"/>
              </a:buClr>
              <a:buFont typeface="Arial" panose="020B0604020202020204" pitchFamily="34" charset="0"/>
              <a:buChar char="•"/>
            </a:pPr>
            <a:endParaRPr lang="en-US" sz="1000" b="0" dirty="0" smtClean="0"/>
          </a:p>
          <a:p>
            <a:pPr algn="ctr">
              <a:lnSpc>
                <a:spcPct val="80000"/>
              </a:lnSpc>
              <a:spcBef>
                <a:spcPct val="20000"/>
              </a:spcBef>
              <a:buClr>
                <a:schemeClr val="tx1"/>
              </a:buClr>
            </a:pPr>
            <a:r>
              <a:rPr lang="en-US" sz="1800" b="0" i="1" dirty="0" smtClean="0"/>
              <a:t>Fiscal </a:t>
            </a:r>
            <a:r>
              <a:rPr lang="en-US" sz="1800" b="0" i="1" dirty="0"/>
              <a:t>policy </a:t>
            </a:r>
            <a:r>
              <a:rPr lang="en-US" sz="1800" b="0" i="1" dirty="0" smtClean="0"/>
              <a:t>can destabilize </a:t>
            </a:r>
            <a:r>
              <a:rPr lang="en-US" sz="1800" b="0" i="1" dirty="0"/>
              <a:t>the </a:t>
            </a:r>
            <a:r>
              <a:rPr lang="en-US" sz="1800" b="0" i="1" dirty="0" smtClean="0"/>
              <a:t>economy</a:t>
            </a:r>
            <a:endParaRPr lang="en-US" sz="1800" b="0" i="1" dirty="0"/>
          </a:p>
        </p:txBody>
      </p:sp>
      <p:sp>
        <p:nvSpPr>
          <p:cNvPr id="5" name="Rectangle 4"/>
          <p:cNvSpPr/>
          <p:nvPr/>
        </p:nvSpPr>
        <p:spPr>
          <a:xfrm>
            <a:off x="3944710" y="395010"/>
            <a:ext cx="1244251" cy="400110"/>
          </a:xfrm>
          <a:prstGeom prst="rect">
            <a:avLst/>
          </a:prstGeom>
        </p:spPr>
        <p:txBody>
          <a:bodyPr wrap="none">
            <a:spAutoFit/>
          </a:bodyPr>
          <a:lstStyle/>
          <a:p>
            <a:pPr algn="ctr"/>
            <a:r>
              <a:rPr lang="en-US" sz="2000" dirty="0" smtClean="0"/>
              <a:t>Policy lag</a:t>
            </a:r>
            <a:endParaRPr lang="en-US" sz="2000" dirty="0"/>
          </a:p>
        </p:txBody>
      </p:sp>
      <p:sp>
        <p:nvSpPr>
          <p:cNvPr id="6"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240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240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42408">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4240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42408">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4240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4240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4240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4240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42408">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42408">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42408">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42408">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42408">
                                            <p:txEl>
                                              <p:pRg st="15" end="1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42408">
                                            <p:txEl>
                                              <p:pRg st="16" end="1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42408">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54"/>
          <p:cNvSpPr>
            <a:spLocks noChangeArrowheads="1"/>
          </p:cNvSpPr>
          <p:nvPr/>
        </p:nvSpPr>
        <p:spPr bwMode="auto">
          <a:xfrm>
            <a:off x="4302832" y="45322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13</a:t>
            </a:r>
            <a:endParaRPr lang="en-US" altLang="en-US" sz="1600" b="0" baseline="-25000" dirty="0">
              <a:solidFill>
                <a:srgbClr val="FF0000"/>
              </a:solidFill>
            </a:endParaRPr>
          </a:p>
        </p:txBody>
      </p:sp>
      <p:sp>
        <p:nvSpPr>
          <p:cNvPr id="70" name="Line 62"/>
          <p:cNvSpPr>
            <a:spLocks noChangeAspect="1" noChangeShapeType="1"/>
          </p:cNvSpPr>
          <p:nvPr/>
        </p:nvSpPr>
        <p:spPr bwMode="auto">
          <a:xfrm flipV="1">
            <a:off x="3086576" y="1977165"/>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7" name="Rectangle 48"/>
          <p:cNvSpPr>
            <a:spLocks noChangeArrowheads="1"/>
          </p:cNvSpPr>
          <p:nvPr/>
        </p:nvSpPr>
        <p:spPr bwMode="auto">
          <a:xfrm>
            <a:off x="4804276" y="1320908"/>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2581744" y="321978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110</a:t>
            </a:r>
            <a:endParaRPr lang="en-US" altLang="en-US" sz="1600" b="0" baseline="30000" dirty="0">
              <a:solidFill>
                <a:srgbClr val="FF0000"/>
              </a:solidFill>
            </a:endParaRPr>
          </a:p>
        </p:txBody>
      </p:sp>
      <p:sp>
        <p:nvSpPr>
          <p:cNvPr id="81" name="Rectangle 48"/>
          <p:cNvSpPr>
            <a:spLocks noChangeArrowheads="1"/>
          </p:cNvSpPr>
          <p:nvPr/>
        </p:nvSpPr>
        <p:spPr bwMode="auto">
          <a:xfrm>
            <a:off x="2551571" y="1312353"/>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47" name="Line 64"/>
          <p:cNvSpPr>
            <a:spLocks noChangeShapeType="1"/>
          </p:cNvSpPr>
          <p:nvPr/>
        </p:nvSpPr>
        <p:spPr bwMode="auto">
          <a:xfrm flipH="1">
            <a:off x="5515112" y="5506244"/>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2" name="Line 12"/>
          <p:cNvSpPr>
            <a:spLocks noChangeAspect="1" noChangeShapeType="1"/>
          </p:cNvSpPr>
          <p:nvPr/>
        </p:nvSpPr>
        <p:spPr bwMode="auto">
          <a:xfrm>
            <a:off x="3110190" y="2393261"/>
            <a:ext cx="2958688" cy="2094767"/>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13" name="Line 65"/>
          <p:cNvSpPr>
            <a:spLocks noChangeShapeType="1"/>
          </p:cNvSpPr>
          <p:nvPr/>
        </p:nvSpPr>
        <p:spPr bwMode="auto">
          <a:xfrm flipH="1">
            <a:off x="3104822" y="3387567"/>
            <a:ext cx="1371600" cy="0"/>
          </a:xfrm>
          <a:prstGeom prst="line">
            <a:avLst/>
          </a:prstGeom>
          <a:noFill/>
          <a:ln w="34925">
            <a:solidFill>
              <a:srgbClr val="FF0000"/>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8" name="Text Box 20"/>
          <p:cNvSpPr txBox="1">
            <a:spLocks noChangeArrowheads="1"/>
          </p:cNvSpPr>
          <p:nvPr/>
        </p:nvSpPr>
        <p:spPr bwMode="auto">
          <a:xfrm rot="2124768">
            <a:off x="6119206" y="3946913"/>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55" name="Line 65"/>
          <p:cNvSpPr>
            <a:spLocks noChangeShapeType="1"/>
          </p:cNvSpPr>
          <p:nvPr/>
        </p:nvSpPr>
        <p:spPr bwMode="auto">
          <a:xfrm>
            <a:off x="4497012" y="3369688"/>
            <a:ext cx="0" cy="1152144"/>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1" name="Line 12"/>
          <p:cNvSpPr>
            <a:spLocks noChangeShapeType="1"/>
          </p:cNvSpPr>
          <p:nvPr/>
        </p:nvSpPr>
        <p:spPr bwMode="auto">
          <a:xfrm>
            <a:off x="5023399" y="15989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28" name="Rectangle 54"/>
          <p:cNvSpPr>
            <a:spLocks noChangeArrowheads="1"/>
          </p:cNvSpPr>
          <p:nvPr/>
        </p:nvSpPr>
        <p:spPr bwMode="auto">
          <a:xfrm>
            <a:off x="4828972" y="4535488"/>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29" name="Rectangle 48"/>
          <p:cNvSpPr>
            <a:spLocks noChangeArrowheads="1"/>
          </p:cNvSpPr>
          <p:nvPr/>
        </p:nvSpPr>
        <p:spPr bwMode="auto">
          <a:xfrm>
            <a:off x="6323793" y="4566265"/>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35" name="Line 65"/>
          <p:cNvSpPr>
            <a:spLocks noChangeShapeType="1"/>
          </p:cNvSpPr>
          <p:nvPr/>
        </p:nvSpPr>
        <p:spPr bwMode="auto">
          <a:xfrm flipH="1">
            <a:off x="3102199" y="3003714"/>
            <a:ext cx="1920240"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6" name="Line 12"/>
          <p:cNvSpPr>
            <a:spLocks noChangeAspect="1" noChangeShapeType="1"/>
          </p:cNvSpPr>
          <p:nvPr/>
        </p:nvSpPr>
        <p:spPr bwMode="auto">
          <a:xfrm>
            <a:off x="3110190" y="1638249"/>
            <a:ext cx="3389036" cy="239945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7" name="Rectangle 64"/>
          <p:cNvSpPr>
            <a:spLocks noChangeArrowheads="1"/>
          </p:cNvSpPr>
          <p:nvPr/>
        </p:nvSpPr>
        <p:spPr bwMode="auto">
          <a:xfrm>
            <a:off x="2590800" y="281749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114</a:t>
            </a:r>
            <a:endParaRPr lang="en-US" altLang="en-US" sz="1600" b="0" baseline="30000" dirty="0"/>
          </a:p>
        </p:txBody>
      </p:sp>
      <p:sp>
        <p:nvSpPr>
          <p:cNvPr id="38" name="Line 47"/>
          <p:cNvSpPr>
            <a:spLocks noChangeShapeType="1"/>
          </p:cNvSpPr>
          <p:nvPr/>
        </p:nvSpPr>
        <p:spPr bwMode="auto">
          <a:xfrm>
            <a:off x="3087996" y="1296988"/>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39" name="Line 55"/>
          <p:cNvSpPr>
            <a:spLocks noChangeShapeType="1"/>
          </p:cNvSpPr>
          <p:nvPr/>
        </p:nvSpPr>
        <p:spPr bwMode="auto">
          <a:xfrm>
            <a:off x="3079133" y="4534329"/>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40" name="Rectangle 48"/>
          <p:cNvSpPr>
            <a:spLocks noChangeArrowheads="1"/>
          </p:cNvSpPr>
          <p:nvPr/>
        </p:nvSpPr>
        <p:spPr bwMode="auto">
          <a:xfrm rot="19524547">
            <a:off x="6046355" y="2067068"/>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44"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0" name="Rectangle 29"/>
          <p:cNvSpPr/>
          <p:nvPr/>
        </p:nvSpPr>
        <p:spPr>
          <a:xfrm>
            <a:off x="3944710" y="395010"/>
            <a:ext cx="1244251" cy="400110"/>
          </a:xfrm>
          <a:prstGeom prst="rect">
            <a:avLst/>
          </a:prstGeom>
        </p:spPr>
        <p:txBody>
          <a:bodyPr wrap="none">
            <a:spAutoFit/>
          </a:bodyPr>
          <a:lstStyle/>
          <a:p>
            <a:pPr algn="ctr"/>
            <a:r>
              <a:rPr lang="en-US" sz="2000" dirty="0" smtClean="0"/>
              <a:t>Policy lag</a:t>
            </a:r>
            <a:endParaRPr lang="en-US" sz="2000" dirty="0"/>
          </a:p>
        </p:txBody>
      </p:sp>
      <p:sp>
        <p:nvSpPr>
          <p:cNvPr id="31" name="Rectangle 9"/>
          <p:cNvSpPr>
            <a:spLocks noChangeArrowheads="1"/>
          </p:cNvSpPr>
          <p:nvPr/>
        </p:nvSpPr>
        <p:spPr bwMode="auto">
          <a:xfrm>
            <a:off x="536340" y="4981002"/>
            <a:ext cx="756920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smtClean="0">
                <a:cs typeface="Times New Roman" pitchFamily="18" charset="0"/>
              </a:rPr>
              <a:t>Suppose there is a slump in </a:t>
            </a:r>
            <a:r>
              <a:rPr lang="en-US" altLang="en-US" sz="1800" b="0" dirty="0">
                <a:cs typeface="Times New Roman" pitchFamily="18" charset="0"/>
              </a:rPr>
              <a:t>private </a:t>
            </a:r>
            <a:r>
              <a:rPr lang="en-US" altLang="en-US" sz="1800" b="0" dirty="0" smtClean="0">
                <a:cs typeface="Times New Roman" pitchFamily="18" charset="0"/>
              </a:rPr>
              <a:t>investment</a:t>
            </a:r>
            <a:endParaRPr lang="en-US" altLang="en-US" sz="1800" b="0" dirty="0">
              <a:cs typeface="Times New Roman" pitchFamily="18"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851282441"/>
              </p:ext>
            </p:extLst>
          </p:nvPr>
        </p:nvGraphicFramePr>
        <p:xfrm>
          <a:off x="2509838" y="5807075"/>
          <a:ext cx="4524375" cy="295275"/>
        </p:xfrm>
        <a:graphic>
          <a:graphicData uri="http://schemas.openxmlformats.org/presentationml/2006/ole">
            <mc:AlternateContent xmlns:mc="http://schemas.openxmlformats.org/markup-compatibility/2006">
              <mc:Choice xmlns:v="urn:schemas-microsoft-com:vml" Requires="v">
                <p:oleObj spid="_x0000_s106514" name="Equation" r:id="rId4" imgW="3581400" imgH="228600" progId="Equation.DSMT4">
                  <p:embed/>
                </p:oleObj>
              </mc:Choice>
              <mc:Fallback>
                <p:oleObj name="Equation" r:id="rId4" imgW="3581400" imgH="2286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9838" y="58070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131791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right)">
                                      <p:cBhvr>
                                        <p:cTn id="17" dur="500"/>
                                        <p:tgtEl>
                                          <p:spTgt spid="113"/>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0"/>
                                          </p:stCondLst>
                                        </p:cTn>
                                        <p:tgtEl>
                                          <p:spTgt spid="7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75" grpId="0"/>
      <p:bldP spid="47" grpId="0" animBg="1"/>
      <p:bldP spid="52" grpId="0" animBg="1"/>
      <p:bldP spid="113" grpId="0" animBg="1"/>
      <p:bldP spid="55" grpId="0" animBg="1"/>
      <p:bldP spid="3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Line 64"/>
          <p:cNvSpPr>
            <a:spLocks noChangeShapeType="1"/>
          </p:cNvSpPr>
          <p:nvPr/>
        </p:nvSpPr>
        <p:spPr bwMode="auto">
          <a:xfrm flipH="1">
            <a:off x="5527812" y="5506244"/>
            <a:ext cx="0" cy="274638"/>
          </a:xfrm>
          <a:prstGeom prst="line">
            <a:avLst/>
          </a:prstGeom>
          <a:noFill/>
          <a:ln w="57150">
            <a:solidFill>
              <a:srgbClr val="FFB7B7"/>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0" name="Line 64"/>
          <p:cNvSpPr>
            <a:spLocks noChangeShapeType="1"/>
          </p:cNvSpPr>
          <p:nvPr/>
        </p:nvSpPr>
        <p:spPr bwMode="auto">
          <a:xfrm flipH="1" flipV="1">
            <a:off x="5527812" y="5534819"/>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4" name="Line 64"/>
          <p:cNvSpPr>
            <a:spLocks noChangeShapeType="1"/>
          </p:cNvSpPr>
          <p:nvPr/>
        </p:nvSpPr>
        <p:spPr bwMode="auto">
          <a:xfrm flipH="1" flipV="1">
            <a:off x="5527812" y="5537518"/>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2" name="Line 12"/>
          <p:cNvSpPr>
            <a:spLocks noChangeAspect="1" noChangeShapeType="1"/>
          </p:cNvSpPr>
          <p:nvPr/>
        </p:nvSpPr>
        <p:spPr bwMode="auto">
          <a:xfrm>
            <a:off x="3110190" y="2393261"/>
            <a:ext cx="2958688" cy="2094767"/>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13" name="Line 65"/>
          <p:cNvSpPr>
            <a:spLocks noChangeShapeType="1"/>
          </p:cNvSpPr>
          <p:nvPr/>
        </p:nvSpPr>
        <p:spPr bwMode="auto">
          <a:xfrm flipH="1">
            <a:off x="3104822" y="3387567"/>
            <a:ext cx="137160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55" name="Line 65"/>
          <p:cNvSpPr>
            <a:spLocks noChangeShapeType="1"/>
          </p:cNvSpPr>
          <p:nvPr/>
        </p:nvSpPr>
        <p:spPr bwMode="auto">
          <a:xfrm>
            <a:off x="4497012" y="3369688"/>
            <a:ext cx="0" cy="1152144"/>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3" name="Rectangle 54"/>
          <p:cNvSpPr>
            <a:spLocks noChangeArrowheads="1"/>
          </p:cNvSpPr>
          <p:nvPr/>
        </p:nvSpPr>
        <p:spPr bwMode="auto">
          <a:xfrm>
            <a:off x="4302832" y="45322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13</a:t>
            </a:r>
            <a:endParaRPr lang="en-US" altLang="en-US" sz="1600" b="0" baseline="-25000" dirty="0">
              <a:solidFill>
                <a:schemeClr val="bg2">
                  <a:lumMod val="10000"/>
                  <a:lumOff val="90000"/>
                </a:schemeClr>
              </a:solidFill>
            </a:endParaRPr>
          </a:p>
        </p:txBody>
      </p:sp>
      <p:sp>
        <p:nvSpPr>
          <p:cNvPr id="70" name="Line 62"/>
          <p:cNvSpPr>
            <a:spLocks noChangeAspect="1" noChangeShapeType="1"/>
          </p:cNvSpPr>
          <p:nvPr/>
        </p:nvSpPr>
        <p:spPr bwMode="auto">
          <a:xfrm flipV="1">
            <a:off x="3086576" y="1977165"/>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67" name="Rectangle 48"/>
          <p:cNvSpPr>
            <a:spLocks noChangeArrowheads="1"/>
          </p:cNvSpPr>
          <p:nvPr/>
        </p:nvSpPr>
        <p:spPr bwMode="auto">
          <a:xfrm>
            <a:off x="4804276" y="1320908"/>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75" name="Rectangle 64"/>
          <p:cNvSpPr>
            <a:spLocks noChangeArrowheads="1"/>
          </p:cNvSpPr>
          <p:nvPr/>
        </p:nvSpPr>
        <p:spPr bwMode="auto">
          <a:xfrm>
            <a:off x="2581744" y="321978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110</a:t>
            </a:r>
            <a:endParaRPr lang="en-US" altLang="en-US" sz="1600" b="0" baseline="30000" dirty="0">
              <a:solidFill>
                <a:schemeClr val="bg2">
                  <a:lumMod val="10000"/>
                  <a:lumOff val="90000"/>
                </a:schemeClr>
              </a:solidFill>
            </a:endParaRPr>
          </a:p>
        </p:txBody>
      </p:sp>
      <p:sp>
        <p:nvSpPr>
          <p:cNvPr id="81" name="Rectangle 48"/>
          <p:cNvSpPr>
            <a:spLocks noChangeArrowheads="1"/>
          </p:cNvSpPr>
          <p:nvPr/>
        </p:nvSpPr>
        <p:spPr bwMode="auto">
          <a:xfrm>
            <a:off x="2551571" y="1312353"/>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68" name="Text Box 20"/>
          <p:cNvSpPr txBox="1">
            <a:spLocks noChangeArrowheads="1"/>
          </p:cNvSpPr>
          <p:nvPr/>
        </p:nvSpPr>
        <p:spPr bwMode="auto">
          <a:xfrm rot="2124768">
            <a:off x="6119206" y="3946913"/>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71" name="Line 12"/>
          <p:cNvSpPr>
            <a:spLocks noChangeShapeType="1"/>
          </p:cNvSpPr>
          <p:nvPr/>
        </p:nvSpPr>
        <p:spPr bwMode="auto">
          <a:xfrm>
            <a:off x="5023399" y="15989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28" name="Rectangle 54"/>
          <p:cNvSpPr>
            <a:spLocks noChangeArrowheads="1"/>
          </p:cNvSpPr>
          <p:nvPr/>
        </p:nvSpPr>
        <p:spPr bwMode="auto">
          <a:xfrm>
            <a:off x="4828972" y="4535488"/>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29" name="Rectangle 48"/>
          <p:cNvSpPr>
            <a:spLocks noChangeArrowheads="1"/>
          </p:cNvSpPr>
          <p:nvPr/>
        </p:nvSpPr>
        <p:spPr bwMode="auto">
          <a:xfrm>
            <a:off x="6323793" y="4566265"/>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35" name="Line 65"/>
          <p:cNvSpPr>
            <a:spLocks noChangeShapeType="1"/>
          </p:cNvSpPr>
          <p:nvPr/>
        </p:nvSpPr>
        <p:spPr bwMode="auto">
          <a:xfrm flipH="1">
            <a:off x="3102199" y="3003714"/>
            <a:ext cx="1920240" cy="0"/>
          </a:xfrm>
          <a:prstGeom prst="line">
            <a:avLst/>
          </a:prstGeom>
          <a:noFill/>
          <a:ln w="34925">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6" name="Line 12"/>
          <p:cNvSpPr>
            <a:spLocks noChangeAspect="1" noChangeShapeType="1"/>
          </p:cNvSpPr>
          <p:nvPr/>
        </p:nvSpPr>
        <p:spPr bwMode="auto">
          <a:xfrm>
            <a:off x="3110190" y="1638249"/>
            <a:ext cx="3389036" cy="239945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7" name="Rectangle 64"/>
          <p:cNvSpPr>
            <a:spLocks noChangeArrowheads="1"/>
          </p:cNvSpPr>
          <p:nvPr/>
        </p:nvSpPr>
        <p:spPr bwMode="auto">
          <a:xfrm>
            <a:off x="2590800" y="281749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t>114</a:t>
            </a:r>
            <a:endParaRPr lang="en-US" altLang="en-US" sz="1600" b="0" baseline="30000" dirty="0"/>
          </a:p>
        </p:txBody>
      </p:sp>
      <p:sp>
        <p:nvSpPr>
          <p:cNvPr id="40" name="Rectangle 48"/>
          <p:cNvSpPr>
            <a:spLocks noChangeArrowheads="1"/>
          </p:cNvSpPr>
          <p:nvPr/>
        </p:nvSpPr>
        <p:spPr bwMode="auto">
          <a:xfrm rot="19524547">
            <a:off x="6046355" y="2067068"/>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44"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0" name="Rectangle 29"/>
          <p:cNvSpPr/>
          <p:nvPr/>
        </p:nvSpPr>
        <p:spPr>
          <a:xfrm>
            <a:off x="3944710" y="395010"/>
            <a:ext cx="1244251" cy="400110"/>
          </a:xfrm>
          <a:prstGeom prst="rect">
            <a:avLst/>
          </a:prstGeom>
        </p:spPr>
        <p:txBody>
          <a:bodyPr wrap="none">
            <a:spAutoFit/>
          </a:bodyPr>
          <a:lstStyle/>
          <a:p>
            <a:pPr algn="ctr"/>
            <a:r>
              <a:rPr lang="en-US" sz="2000" dirty="0" smtClean="0"/>
              <a:t>Policy lag</a:t>
            </a:r>
            <a:endParaRPr lang="en-US" sz="2000" dirty="0"/>
          </a:p>
        </p:txBody>
      </p:sp>
      <p:sp>
        <p:nvSpPr>
          <p:cNvPr id="31" name="Rectangle 9"/>
          <p:cNvSpPr>
            <a:spLocks noChangeArrowheads="1"/>
          </p:cNvSpPr>
          <p:nvPr/>
        </p:nvSpPr>
        <p:spPr bwMode="auto">
          <a:xfrm>
            <a:off x="536340" y="4981002"/>
            <a:ext cx="7858360" cy="52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smtClean="0">
                <a:cs typeface="Times New Roman" pitchFamily="18" charset="0"/>
              </a:rPr>
              <a:t>While Congress is debating the type and size of fiscal policy, suppose private investment bounces back a little</a:t>
            </a:r>
            <a:endParaRPr lang="en-US" altLang="en-US" sz="1800" b="0" dirty="0">
              <a:cs typeface="Times New Roman" pitchFamily="18" charset="0"/>
            </a:endParaRPr>
          </a:p>
        </p:txBody>
      </p:sp>
      <p:sp>
        <p:nvSpPr>
          <p:cNvPr id="25" name="Rectangle 54"/>
          <p:cNvSpPr>
            <a:spLocks noChangeArrowheads="1"/>
          </p:cNvSpPr>
          <p:nvPr/>
        </p:nvSpPr>
        <p:spPr bwMode="auto">
          <a:xfrm>
            <a:off x="4560007" y="454176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14</a:t>
            </a:r>
            <a:endParaRPr lang="en-US" altLang="en-US" sz="1600" b="0" baseline="-25000" dirty="0">
              <a:solidFill>
                <a:srgbClr val="FF0000"/>
              </a:solidFill>
            </a:endParaRPr>
          </a:p>
        </p:txBody>
      </p:sp>
      <p:sp>
        <p:nvSpPr>
          <p:cNvPr id="26" name="Rectangle 64"/>
          <p:cNvSpPr>
            <a:spLocks noChangeArrowheads="1"/>
          </p:cNvSpPr>
          <p:nvPr/>
        </p:nvSpPr>
        <p:spPr bwMode="auto">
          <a:xfrm>
            <a:off x="2591269" y="3038814"/>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112</a:t>
            </a:r>
            <a:endParaRPr lang="en-US" altLang="en-US" sz="1600" b="0" baseline="30000" dirty="0">
              <a:solidFill>
                <a:srgbClr val="FF0000"/>
              </a:solidFill>
            </a:endParaRPr>
          </a:p>
        </p:txBody>
      </p:sp>
      <p:sp>
        <p:nvSpPr>
          <p:cNvPr id="27" name="Line 12"/>
          <p:cNvSpPr>
            <a:spLocks noChangeAspect="1" noChangeShapeType="1"/>
          </p:cNvSpPr>
          <p:nvPr/>
        </p:nvSpPr>
        <p:spPr bwMode="auto">
          <a:xfrm>
            <a:off x="3162054" y="2066925"/>
            <a:ext cx="3337172" cy="2362735"/>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2" name="Line 65"/>
          <p:cNvSpPr>
            <a:spLocks noChangeShapeType="1"/>
          </p:cNvSpPr>
          <p:nvPr/>
        </p:nvSpPr>
        <p:spPr bwMode="auto">
          <a:xfrm flipH="1">
            <a:off x="3104822" y="3206592"/>
            <a:ext cx="1645920" cy="0"/>
          </a:xfrm>
          <a:prstGeom prst="line">
            <a:avLst/>
          </a:prstGeom>
          <a:noFill/>
          <a:ln w="34925">
            <a:solidFill>
              <a:srgbClr val="FF0000"/>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4" name="Line 65"/>
          <p:cNvSpPr>
            <a:spLocks noChangeShapeType="1"/>
          </p:cNvSpPr>
          <p:nvPr/>
        </p:nvSpPr>
        <p:spPr bwMode="auto">
          <a:xfrm>
            <a:off x="4754187" y="3188713"/>
            <a:ext cx="0" cy="132588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1" name="Line 55"/>
          <p:cNvSpPr>
            <a:spLocks noChangeShapeType="1"/>
          </p:cNvSpPr>
          <p:nvPr/>
        </p:nvSpPr>
        <p:spPr bwMode="auto">
          <a:xfrm>
            <a:off x="3079133" y="4534329"/>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42" name="Line 47"/>
          <p:cNvSpPr>
            <a:spLocks noChangeShapeType="1"/>
          </p:cNvSpPr>
          <p:nvPr/>
        </p:nvSpPr>
        <p:spPr bwMode="auto">
          <a:xfrm>
            <a:off x="3087996" y="1296988"/>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851282441"/>
              </p:ext>
            </p:extLst>
          </p:nvPr>
        </p:nvGraphicFramePr>
        <p:xfrm>
          <a:off x="2509838" y="5807075"/>
          <a:ext cx="4524375" cy="295275"/>
        </p:xfrm>
        <a:graphic>
          <a:graphicData uri="http://schemas.openxmlformats.org/presentationml/2006/ole">
            <mc:AlternateContent xmlns:mc="http://schemas.openxmlformats.org/markup-compatibility/2006">
              <mc:Choice xmlns:v="urn:schemas-microsoft-com:vml" Requires="v">
                <p:oleObj spid="_x0000_s107539" name="Equation" r:id="rId4" imgW="3581400" imgH="228600" progId="Equation.DSMT4">
                  <p:embed/>
                </p:oleObj>
              </mc:Choice>
              <mc:Fallback>
                <p:oleObj name="Equation" r:id="rId4" imgW="3581400" imgH="2286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9838" y="58070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8841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500"/>
                                        <p:tgtEl>
                                          <p:spTgt spid="32"/>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up)">
                                      <p:cBhvr>
                                        <p:cTn id="14" dur="500"/>
                                        <p:tgtEl>
                                          <p:spTgt spid="34"/>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animBg="1"/>
      <p:bldP spid="32" grpId="0" animBg="1"/>
      <p:bldP spid="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Line 12"/>
          <p:cNvSpPr>
            <a:spLocks noChangeAspect="1" noChangeShapeType="1"/>
          </p:cNvSpPr>
          <p:nvPr/>
        </p:nvSpPr>
        <p:spPr bwMode="auto">
          <a:xfrm>
            <a:off x="3162054" y="2066925"/>
            <a:ext cx="3337172" cy="2362735"/>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3" name="Line 65"/>
          <p:cNvSpPr>
            <a:spLocks noChangeShapeType="1"/>
          </p:cNvSpPr>
          <p:nvPr/>
        </p:nvSpPr>
        <p:spPr bwMode="auto">
          <a:xfrm flipH="1">
            <a:off x="3104822" y="3206592"/>
            <a:ext cx="164592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4" name="Line 65"/>
          <p:cNvSpPr>
            <a:spLocks noChangeShapeType="1"/>
          </p:cNvSpPr>
          <p:nvPr/>
        </p:nvSpPr>
        <p:spPr bwMode="auto">
          <a:xfrm>
            <a:off x="4754187" y="3188713"/>
            <a:ext cx="0" cy="1325880"/>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87"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9" name="Rectangle 38"/>
          <p:cNvSpPr/>
          <p:nvPr/>
        </p:nvSpPr>
        <p:spPr>
          <a:xfrm>
            <a:off x="3944710" y="395010"/>
            <a:ext cx="1244251" cy="400110"/>
          </a:xfrm>
          <a:prstGeom prst="rect">
            <a:avLst/>
          </a:prstGeom>
        </p:spPr>
        <p:txBody>
          <a:bodyPr wrap="none">
            <a:spAutoFit/>
          </a:bodyPr>
          <a:lstStyle/>
          <a:p>
            <a:pPr algn="ctr"/>
            <a:r>
              <a:rPr lang="en-US" sz="2000" dirty="0" smtClean="0"/>
              <a:t>Policy lag</a:t>
            </a:r>
            <a:endParaRPr lang="en-US" sz="2000" dirty="0"/>
          </a:p>
        </p:txBody>
      </p:sp>
      <p:sp>
        <p:nvSpPr>
          <p:cNvPr id="40" name="Line 12"/>
          <p:cNvSpPr>
            <a:spLocks noChangeAspect="1" noChangeShapeType="1"/>
          </p:cNvSpPr>
          <p:nvPr/>
        </p:nvSpPr>
        <p:spPr bwMode="auto">
          <a:xfrm>
            <a:off x="3110190" y="2393261"/>
            <a:ext cx="2958688" cy="2094767"/>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2" name="Line 65"/>
          <p:cNvSpPr>
            <a:spLocks noChangeShapeType="1"/>
          </p:cNvSpPr>
          <p:nvPr/>
        </p:nvSpPr>
        <p:spPr bwMode="auto">
          <a:xfrm flipH="1">
            <a:off x="3104822" y="3387567"/>
            <a:ext cx="137160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3" name="Line 65"/>
          <p:cNvSpPr>
            <a:spLocks noChangeShapeType="1"/>
          </p:cNvSpPr>
          <p:nvPr/>
        </p:nvSpPr>
        <p:spPr bwMode="auto">
          <a:xfrm>
            <a:off x="4497012" y="3369688"/>
            <a:ext cx="0" cy="1152144"/>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4" name="Rectangle 54"/>
          <p:cNvSpPr>
            <a:spLocks noChangeArrowheads="1"/>
          </p:cNvSpPr>
          <p:nvPr/>
        </p:nvSpPr>
        <p:spPr bwMode="auto">
          <a:xfrm>
            <a:off x="4302832" y="45322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13</a:t>
            </a:r>
            <a:endParaRPr lang="en-US" altLang="en-US" sz="1600" b="0" baseline="-25000" dirty="0">
              <a:solidFill>
                <a:schemeClr val="bg2">
                  <a:lumMod val="10000"/>
                  <a:lumOff val="90000"/>
                </a:schemeClr>
              </a:solidFill>
            </a:endParaRPr>
          </a:p>
        </p:txBody>
      </p:sp>
      <p:sp>
        <p:nvSpPr>
          <p:cNvPr id="51" name="Line 62"/>
          <p:cNvSpPr>
            <a:spLocks noChangeAspect="1" noChangeShapeType="1"/>
          </p:cNvSpPr>
          <p:nvPr/>
        </p:nvSpPr>
        <p:spPr bwMode="auto">
          <a:xfrm flipV="1">
            <a:off x="3086576" y="1977165"/>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52" name="Rectangle 48"/>
          <p:cNvSpPr>
            <a:spLocks noChangeArrowheads="1"/>
          </p:cNvSpPr>
          <p:nvPr/>
        </p:nvSpPr>
        <p:spPr bwMode="auto">
          <a:xfrm>
            <a:off x="4804276" y="1320908"/>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53" name="Rectangle 64"/>
          <p:cNvSpPr>
            <a:spLocks noChangeArrowheads="1"/>
          </p:cNvSpPr>
          <p:nvPr/>
        </p:nvSpPr>
        <p:spPr bwMode="auto">
          <a:xfrm>
            <a:off x="2581744" y="321978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110</a:t>
            </a:r>
            <a:endParaRPr lang="en-US" altLang="en-US" sz="1600" b="0" baseline="30000" dirty="0">
              <a:solidFill>
                <a:schemeClr val="bg2">
                  <a:lumMod val="10000"/>
                  <a:lumOff val="90000"/>
                </a:schemeClr>
              </a:solidFill>
            </a:endParaRPr>
          </a:p>
        </p:txBody>
      </p:sp>
      <p:sp>
        <p:nvSpPr>
          <p:cNvPr id="54" name="Rectangle 48"/>
          <p:cNvSpPr>
            <a:spLocks noChangeArrowheads="1"/>
          </p:cNvSpPr>
          <p:nvPr/>
        </p:nvSpPr>
        <p:spPr bwMode="auto">
          <a:xfrm>
            <a:off x="2551571" y="1312353"/>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59" name="Text Box 20"/>
          <p:cNvSpPr txBox="1">
            <a:spLocks noChangeArrowheads="1"/>
          </p:cNvSpPr>
          <p:nvPr/>
        </p:nvSpPr>
        <p:spPr bwMode="auto">
          <a:xfrm rot="2124768">
            <a:off x="6119206" y="3946913"/>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3" name="Line 12"/>
          <p:cNvSpPr>
            <a:spLocks noChangeShapeType="1"/>
          </p:cNvSpPr>
          <p:nvPr/>
        </p:nvSpPr>
        <p:spPr bwMode="auto">
          <a:xfrm>
            <a:off x="5023399" y="15989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65" name="Rectangle 54"/>
          <p:cNvSpPr>
            <a:spLocks noChangeArrowheads="1"/>
          </p:cNvSpPr>
          <p:nvPr/>
        </p:nvSpPr>
        <p:spPr bwMode="auto">
          <a:xfrm>
            <a:off x="4828972" y="4535488"/>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solidFill>
                  <a:srgbClr val="FF0000"/>
                </a:solidFill>
              </a:rPr>
              <a:t>15</a:t>
            </a:r>
            <a:endParaRPr lang="en-US" altLang="en-US" sz="1600" b="0" baseline="-25000" dirty="0">
              <a:solidFill>
                <a:srgbClr val="FF0000"/>
              </a:solidFill>
            </a:endParaRPr>
          </a:p>
        </p:txBody>
      </p:sp>
      <p:sp>
        <p:nvSpPr>
          <p:cNvPr id="68" name="Rectangle 48"/>
          <p:cNvSpPr>
            <a:spLocks noChangeArrowheads="1"/>
          </p:cNvSpPr>
          <p:nvPr/>
        </p:nvSpPr>
        <p:spPr bwMode="auto">
          <a:xfrm>
            <a:off x="6323793" y="4566265"/>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71" name="Line 65"/>
          <p:cNvSpPr>
            <a:spLocks noChangeShapeType="1"/>
          </p:cNvSpPr>
          <p:nvPr/>
        </p:nvSpPr>
        <p:spPr bwMode="auto">
          <a:xfrm flipH="1">
            <a:off x="3102199" y="3003714"/>
            <a:ext cx="1920240" cy="0"/>
          </a:xfrm>
          <a:prstGeom prst="line">
            <a:avLst/>
          </a:prstGeom>
          <a:noFill/>
          <a:ln w="34925">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75" name="Line 12"/>
          <p:cNvSpPr>
            <a:spLocks noChangeAspect="1" noChangeShapeType="1"/>
          </p:cNvSpPr>
          <p:nvPr/>
        </p:nvSpPr>
        <p:spPr bwMode="auto">
          <a:xfrm>
            <a:off x="3110190" y="1638249"/>
            <a:ext cx="3389036" cy="2399455"/>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84" name="Rectangle 64"/>
          <p:cNvSpPr>
            <a:spLocks noChangeArrowheads="1"/>
          </p:cNvSpPr>
          <p:nvPr/>
        </p:nvSpPr>
        <p:spPr bwMode="auto">
          <a:xfrm>
            <a:off x="2590800" y="281749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0000"/>
                </a:solidFill>
              </a:rPr>
              <a:t>114</a:t>
            </a:r>
            <a:endParaRPr lang="en-US" altLang="en-US" sz="1600" b="0" baseline="30000" dirty="0">
              <a:solidFill>
                <a:srgbClr val="FF0000"/>
              </a:solidFill>
            </a:endParaRPr>
          </a:p>
        </p:txBody>
      </p:sp>
      <p:sp>
        <p:nvSpPr>
          <p:cNvPr id="85" name="Rectangle 48"/>
          <p:cNvSpPr>
            <a:spLocks noChangeArrowheads="1"/>
          </p:cNvSpPr>
          <p:nvPr/>
        </p:nvSpPr>
        <p:spPr bwMode="auto">
          <a:xfrm rot="19524547">
            <a:off x="6046355" y="2067068"/>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88" name="Rectangle 9"/>
          <p:cNvSpPr>
            <a:spLocks noChangeArrowheads="1"/>
          </p:cNvSpPr>
          <p:nvPr/>
        </p:nvSpPr>
        <p:spPr bwMode="auto">
          <a:xfrm>
            <a:off x="536340" y="4981002"/>
            <a:ext cx="7832960" cy="52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smtClean="0">
                <a:cs typeface="Times New Roman" pitchFamily="18" charset="0"/>
              </a:rPr>
              <a:t>After each house of Congress has finalized their bills, suppose expectations of the future improve as the two chambers reconcile their bills.</a:t>
            </a:r>
            <a:endParaRPr lang="en-US" altLang="en-US" sz="1800" b="0" dirty="0">
              <a:cs typeface="Times New Roman" pitchFamily="18" charset="0"/>
            </a:endParaRPr>
          </a:p>
        </p:txBody>
      </p:sp>
      <p:sp>
        <p:nvSpPr>
          <p:cNvPr id="89" name="Rectangle 54"/>
          <p:cNvSpPr>
            <a:spLocks noChangeArrowheads="1"/>
          </p:cNvSpPr>
          <p:nvPr/>
        </p:nvSpPr>
        <p:spPr bwMode="auto">
          <a:xfrm>
            <a:off x="4560007" y="454176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14</a:t>
            </a:r>
            <a:endParaRPr lang="en-US" altLang="en-US" sz="1600" b="0" baseline="-25000" dirty="0">
              <a:solidFill>
                <a:schemeClr val="bg2">
                  <a:lumMod val="10000"/>
                  <a:lumOff val="90000"/>
                </a:schemeClr>
              </a:solidFill>
            </a:endParaRPr>
          </a:p>
        </p:txBody>
      </p:sp>
      <p:sp>
        <p:nvSpPr>
          <p:cNvPr id="90" name="Rectangle 64"/>
          <p:cNvSpPr>
            <a:spLocks noChangeArrowheads="1"/>
          </p:cNvSpPr>
          <p:nvPr/>
        </p:nvSpPr>
        <p:spPr bwMode="auto">
          <a:xfrm>
            <a:off x="2591269" y="3038814"/>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112</a:t>
            </a:r>
            <a:endParaRPr lang="en-US" altLang="en-US" sz="1600" b="0" baseline="30000" dirty="0">
              <a:solidFill>
                <a:schemeClr val="bg2">
                  <a:lumMod val="10000"/>
                  <a:lumOff val="90000"/>
                </a:schemeClr>
              </a:solidFill>
            </a:endParaRPr>
          </a:p>
        </p:txBody>
      </p:sp>
      <p:sp>
        <p:nvSpPr>
          <p:cNvPr id="95" name="Line 55"/>
          <p:cNvSpPr>
            <a:spLocks noChangeShapeType="1"/>
          </p:cNvSpPr>
          <p:nvPr/>
        </p:nvSpPr>
        <p:spPr bwMode="auto">
          <a:xfrm>
            <a:off x="3079133" y="4534329"/>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97" name="Line 47"/>
          <p:cNvSpPr>
            <a:spLocks noChangeShapeType="1"/>
          </p:cNvSpPr>
          <p:nvPr/>
        </p:nvSpPr>
        <p:spPr bwMode="auto">
          <a:xfrm>
            <a:off x="3087996" y="1296988"/>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36" name="Line 64"/>
          <p:cNvSpPr>
            <a:spLocks noChangeShapeType="1"/>
          </p:cNvSpPr>
          <p:nvPr/>
        </p:nvSpPr>
        <p:spPr bwMode="auto">
          <a:xfrm flipH="1">
            <a:off x="5527812" y="5506244"/>
            <a:ext cx="0" cy="274638"/>
          </a:xfrm>
          <a:prstGeom prst="line">
            <a:avLst/>
          </a:prstGeom>
          <a:noFill/>
          <a:ln w="57150">
            <a:solidFill>
              <a:srgbClr val="FFB7B7"/>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37" name="Line 64"/>
          <p:cNvSpPr>
            <a:spLocks noChangeShapeType="1"/>
          </p:cNvSpPr>
          <p:nvPr/>
        </p:nvSpPr>
        <p:spPr bwMode="auto">
          <a:xfrm flipH="1" flipV="1">
            <a:off x="5527812" y="5534819"/>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38" name="Line 64"/>
          <p:cNvSpPr>
            <a:spLocks noChangeShapeType="1"/>
          </p:cNvSpPr>
          <p:nvPr/>
        </p:nvSpPr>
        <p:spPr bwMode="auto">
          <a:xfrm flipH="1" flipV="1">
            <a:off x="5527812" y="5537518"/>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5" name="Rectangle 44"/>
          <p:cNvSpPr/>
          <p:nvPr/>
        </p:nvSpPr>
        <p:spPr bwMode="auto">
          <a:xfrm>
            <a:off x="4692682" y="5486004"/>
            <a:ext cx="2113235" cy="319880"/>
          </a:xfrm>
          <a:prstGeom prst="rect">
            <a:avLst/>
          </a:prstGeom>
          <a:solidFill>
            <a:srgbClr val="FFFFFF">
              <a:alpha val="6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46" name="Line 64"/>
          <p:cNvSpPr>
            <a:spLocks noChangeShapeType="1"/>
          </p:cNvSpPr>
          <p:nvPr/>
        </p:nvSpPr>
        <p:spPr bwMode="auto">
          <a:xfrm flipH="1" flipV="1">
            <a:off x="3575187" y="5544344"/>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851282441"/>
              </p:ext>
            </p:extLst>
          </p:nvPr>
        </p:nvGraphicFramePr>
        <p:xfrm>
          <a:off x="2509838" y="5807075"/>
          <a:ext cx="4524375" cy="295275"/>
        </p:xfrm>
        <a:graphic>
          <a:graphicData uri="http://schemas.openxmlformats.org/presentationml/2006/ole">
            <mc:AlternateContent xmlns:mc="http://schemas.openxmlformats.org/markup-compatibility/2006">
              <mc:Choice xmlns:v="urn:schemas-microsoft-com:vml" Requires="v">
                <p:oleObj spid="_x0000_s108565" name="Equation" r:id="rId4" imgW="3581400" imgH="228600" progId="Equation.DSMT4">
                  <p:embed/>
                </p:oleObj>
              </mc:Choice>
              <mc:Fallback>
                <p:oleObj name="Equation" r:id="rId4" imgW="3581400" imgH="2286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9838" y="58070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33837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64"/>
          <p:cNvSpPr>
            <a:spLocks noChangeShapeType="1"/>
          </p:cNvSpPr>
          <p:nvPr/>
        </p:nvSpPr>
        <p:spPr bwMode="auto">
          <a:xfrm flipH="1" flipV="1">
            <a:off x="3575187" y="5544344"/>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92" name="Line 12"/>
          <p:cNvSpPr>
            <a:spLocks noChangeAspect="1" noChangeShapeType="1"/>
          </p:cNvSpPr>
          <p:nvPr/>
        </p:nvSpPr>
        <p:spPr bwMode="auto">
          <a:xfrm>
            <a:off x="3162054" y="2066925"/>
            <a:ext cx="3337172" cy="2362735"/>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3" name="Line 65"/>
          <p:cNvSpPr>
            <a:spLocks noChangeShapeType="1"/>
          </p:cNvSpPr>
          <p:nvPr/>
        </p:nvSpPr>
        <p:spPr bwMode="auto">
          <a:xfrm flipH="1">
            <a:off x="3104822" y="3206592"/>
            <a:ext cx="164592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4" name="Line 65"/>
          <p:cNvSpPr>
            <a:spLocks noChangeShapeType="1"/>
          </p:cNvSpPr>
          <p:nvPr/>
        </p:nvSpPr>
        <p:spPr bwMode="auto">
          <a:xfrm>
            <a:off x="4754187" y="3188713"/>
            <a:ext cx="0" cy="1325880"/>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87"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9" name="Rectangle 38"/>
          <p:cNvSpPr/>
          <p:nvPr/>
        </p:nvSpPr>
        <p:spPr>
          <a:xfrm>
            <a:off x="3944710" y="395010"/>
            <a:ext cx="1244251" cy="400110"/>
          </a:xfrm>
          <a:prstGeom prst="rect">
            <a:avLst/>
          </a:prstGeom>
        </p:spPr>
        <p:txBody>
          <a:bodyPr wrap="none">
            <a:spAutoFit/>
          </a:bodyPr>
          <a:lstStyle/>
          <a:p>
            <a:pPr algn="ctr"/>
            <a:r>
              <a:rPr lang="en-US" sz="2000" dirty="0" smtClean="0"/>
              <a:t>Policy lag</a:t>
            </a:r>
            <a:endParaRPr lang="en-US" sz="2000" dirty="0"/>
          </a:p>
        </p:txBody>
      </p:sp>
      <p:sp>
        <p:nvSpPr>
          <p:cNvPr id="40" name="Line 12"/>
          <p:cNvSpPr>
            <a:spLocks noChangeAspect="1" noChangeShapeType="1"/>
          </p:cNvSpPr>
          <p:nvPr/>
        </p:nvSpPr>
        <p:spPr bwMode="auto">
          <a:xfrm>
            <a:off x="3110190" y="2393261"/>
            <a:ext cx="2958688" cy="2094767"/>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2" name="Line 65"/>
          <p:cNvSpPr>
            <a:spLocks noChangeShapeType="1"/>
          </p:cNvSpPr>
          <p:nvPr/>
        </p:nvSpPr>
        <p:spPr bwMode="auto">
          <a:xfrm flipH="1">
            <a:off x="3104822" y="3387567"/>
            <a:ext cx="137160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3" name="Line 65"/>
          <p:cNvSpPr>
            <a:spLocks noChangeShapeType="1"/>
          </p:cNvSpPr>
          <p:nvPr/>
        </p:nvSpPr>
        <p:spPr bwMode="auto">
          <a:xfrm>
            <a:off x="4497012" y="3369688"/>
            <a:ext cx="0" cy="1152144"/>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4" name="Rectangle 54"/>
          <p:cNvSpPr>
            <a:spLocks noChangeArrowheads="1"/>
          </p:cNvSpPr>
          <p:nvPr/>
        </p:nvSpPr>
        <p:spPr bwMode="auto">
          <a:xfrm>
            <a:off x="4302832" y="45322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13</a:t>
            </a:r>
            <a:endParaRPr lang="en-US" altLang="en-US" sz="1600" b="0" baseline="-25000" dirty="0">
              <a:solidFill>
                <a:schemeClr val="bg2">
                  <a:lumMod val="10000"/>
                  <a:lumOff val="90000"/>
                </a:schemeClr>
              </a:solidFill>
            </a:endParaRPr>
          </a:p>
        </p:txBody>
      </p:sp>
      <p:sp>
        <p:nvSpPr>
          <p:cNvPr id="52" name="Rectangle 48"/>
          <p:cNvSpPr>
            <a:spLocks noChangeArrowheads="1"/>
          </p:cNvSpPr>
          <p:nvPr/>
        </p:nvSpPr>
        <p:spPr bwMode="auto">
          <a:xfrm>
            <a:off x="4804276" y="1320908"/>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53" name="Rectangle 64"/>
          <p:cNvSpPr>
            <a:spLocks noChangeArrowheads="1"/>
          </p:cNvSpPr>
          <p:nvPr/>
        </p:nvSpPr>
        <p:spPr bwMode="auto">
          <a:xfrm>
            <a:off x="2581744" y="321978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110</a:t>
            </a:r>
            <a:endParaRPr lang="en-US" altLang="en-US" sz="1600" b="0" baseline="30000" dirty="0">
              <a:solidFill>
                <a:schemeClr val="bg2">
                  <a:lumMod val="10000"/>
                  <a:lumOff val="90000"/>
                </a:schemeClr>
              </a:solidFill>
            </a:endParaRPr>
          </a:p>
        </p:txBody>
      </p:sp>
      <p:sp>
        <p:nvSpPr>
          <p:cNvPr id="54" name="Rectangle 48"/>
          <p:cNvSpPr>
            <a:spLocks noChangeArrowheads="1"/>
          </p:cNvSpPr>
          <p:nvPr/>
        </p:nvSpPr>
        <p:spPr bwMode="auto">
          <a:xfrm>
            <a:off x="2551571" y="1312353"/>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59" name="Text Box 20"/>
          <p:cNvSpPr txBox="1">
            <a:spLocks noChangeArrowheads="1"/>
          </p:cNvSpPr>
          <p:nvPr/>
        </p:nvSpPr>
        <p:spPr bwMode="auto">
          <a:xfrm rot="2124768">
            <a:off x="6119206" y="3946913"/>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5" name="Rectangle 54"/>
          <p:cNvSpPr>
            <a:spLocks noChangeArrowheads="1"/>
          </p:cNvSpPr>
          <p:nvPr/>
        </p:nvSpPr>
        <p:spPr bwMode="auto">
          <a:xfrm>
            <a:off x="4828972" y="4535488"/>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68" name="Rectangle 48"/>
          <p:cNvSpPr>
            <a:spLocks noChangeArrowheads="1"/>
          </p:cNvSpPr>
          <p:nvPr/>
        </p:nvSpPr>
        <p:spPr bwMode="auto">
          <a:xfrm>
            <a:off x="6323793" y="4566265"/>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75" name="Line 12"/>
          <p:cNvSpPr>
            <a:spLocks noChangeAspect="1" noChangeShapeType="1"/>
          </p:cNvSpPr>
          <p:nvPr/>
        </p:nvSpPr>
        <p:spPr bwMode="auto">
          <a:xfrm>
            <a:off x="3110190" y="1638249"/>
            <a:ext cx="3389036" cy="2399455"/>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84" name="Rectangle 64"/>
          <p:cNvSpPr>
            <a:spLocks noChangeArrowheads="1"/>
          </p:cNvSpPr>
          <p:nvPr/>
        </p:nvSpPr>
        <p:spPr bwMode="auto">
          <a:xfrm>
            <a:off x="2590800" y="281749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B7B7"/>
                </a:solidFill>
              </a:rPr>
              <a:t>114</a:t>
            </a:r>
            <a:endParaRPr lang="en-US" altLang="en-US" sz="1600" b="0" baseline="30000" dirty="0">
              <a:solidFill>
                <a:srgbClr val="FFB7B7"/>
              </a:solidFill>
            </a:endParaRPr>
          </a:p>
        </p:txBody>
      </p:sp>
      <p:sp>
        <p:nvSpPr>
          <p:cNvPr id="85" name="Rectangle 48"/>
          <p:cNvSpPr>
            <a:spLocks noChangeArrowheads="1"/>
          </p:cNvSpPr>
          <p:nvPr/>
        </p:nvSpPr>
        <p:spPr bwMode="auto">
          <a:xfrm rot="19524547">
            <a:off x="6046355" y="2067068"/>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88" name="Rectangle 9"/>
          <p:cNvSpPr>
            <a:spLocks noChangeArrowheads="1"/>
          </p:cNvSpPr>
          <p:nvPr/>
        </p:nvSpPr>
        <p:spPr bwMode="auto">
          <a:xfrm>
            <a:off x="536340" y="4981002"/>
            <a:ext cx="7972660" cy="52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smtClean="0">
                <a:cs typeface="Times New Roman" pitchFamily="18" charset="0"/>
              </a:rPr>
              <a:t>With the recessionary gap closed, the President signs the stimulus into law, and the checks get mailed.</a:t>
            </a:r>
            <a:endParaRPr lang="en-US" altLang="en-US" sz="1800" b="0" dirty="0">
              <a:cs typeface="Times New Roman" pitchFamily="18" charset="0"/>
            </a:endParaRPr>
          </a:p>
        </p:txBody>
      </p:sp>
      <p:sp>
        <p:nvSpPr>
          <p:cNvPr id="89" name="Rectangle 54"/>
          <p:cNvSpPr>
            <a:spLocks noChangeArrowheads="1"/>
          </p:cNvSpPr>
          <p:nvPr/>
        </p:nvSpPr>
        <p:spPr bwMode="auto">
          <a:xfrm>
            <a:off x="4560007" y="454176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14</a:t>
            </a:r>
            <a:endParaRPr lang="en-US" altLang="en-US" sz="1600" b="0" baseline="-25000" dirty="0">
              <a:solidFill>
                <a:schemeClr val="bg2">
                  <a:lumMod val="10000"/>
                  <a:lumOff val="90000"/>
                </a:schemeClr>
              </a:solidFill>
            </a:endParaRPr>
          </a:p>
        </p:txBody>
      </p:sp>
      <p:sp>
        <p:nvSpPr>
          <p:cNvPr id="90" name="Rectangle 64"/>
          <p:cNvSpPr>
            <a:spLocks noChangeArrowheads="1"/>
          </p:cNvSpPr>
          <p:nvPr/>
        </p:nvSpPr>
        <p:spPr bwMode="auto">
          <a:xfrm>
            <a:off x="2591269" y="3038814"/>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112</a:t>
            </a:r>
            <a:endParaRPr lang="en-US" altLang="en-US" sz="1600" b="0" baseline="30000" dirty="0">
              <a:solidFill>
                <a:schemeClr val="bg2">
                  <a:lumMod val="10000"/>
                  <a:lumOff val="90000"/>
                </a:schemeClr>
              </a:solidFill>
            </a:endParaRPr>
          </a:p>
        </p:txBody>
      </p:sp>
      <p:sp>
        <p:nvSpPr>
          <p:cNvPr id="95" name="Line 55"/>
          <p:cNvSpPr>
            <a:spLocks noChangeShapeType="1"/>
          </p:cNvSpPr>
          <p:nvPr/>
        </p:nvSpPr>
        <p:spPr bwMode="auto">
          <a:xfrm>
            <a:off x="3079133" y="4534329"/>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35" name="Line 12"/>
          <p:cNvSpPr>
            <a:spLocks noChangeAspect="1" noChangeShapeType="1"/>
          </p:cNvSpPr>
          <p:nvPr/>
        </p:nvSpPr>
        <p:spPr bwMode="auto">
          <a:xfrm>
            <a:off x="3969239" y="1620131"/>
            <a:ext cx="2529988" cy="1783726"/>
          </a:xfrm>
          <a:prstGeom prst="line">
            <a:avLst/>
          </a:prstGeom>
          <a:noFill/>
          <a:ln w="444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65"/>
          <p:cNvSpPr>
            <a:spLocks noChangeShapeType="1"/>
          </p:cNvSpPr>
          <p:nvPr/>
        </p:nvSpPr>
        <p:spPr bwMode="auto">
          <a:xfrm flipH="1">
            <a:off x="3102199" y="3003714"/>
            <a:ext cx="1920240" cy="0"/>
          </a:xfrm>
          <a:prstGeom prst="line">
            <a:avLst/>
          </a:prstGeom>
          <a:noFill/>
          <a:ln w="34925">
            <a:solidFill>
              <a:srgbClr val="FFB7B7"/>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37" name="Rectangle 64"/>
          <p:cNvSpPr>
            <a:spLocks noChangeArrowheads="1"/>
          </p:cNvSpPr>
          <p:nvPr/>
        </p:nvSpPr>
        <p:spPr bwMode="auto">
          <a:xfrm>
            <a:off x="2597613" y="2503438"/>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0000FF"/>
                </a:solidFill>
              </a:rPr>
              <a:t>114</a:t>
            </a:r>
            <a:endParaRPr lang="en-US" altLang="en-US" sz="1600" b="0" baseline="30000" dirty="0">
              <a:solidFill>
                <a:srgbClr val="0000FF"/>
              </a:solidFill>
            </a:endParaRPr>
          </a:p>
        </p:txBody>
      </p:sp>
      <p:sp>
        <p:nvSpPr>
          <p:cNvPr id="41" name="Line 65"/>
          <p:cNvSpPr>
            <a:spLocks noChangeShapeType="1"/>
          </p:cNvSpPr>
          <p:nvPr/>
        </p:nvSpPr>
        <p:spPr bwMode="auto">
          <a:xfrm>
            <a:off x="5476927" y="2720340"/>
            <a:ext cx="0" cy="1828800"/>
          </a:xfrm>
          <a:prstGeom prst="line">
            <a:avLst/>
          </a:prstGeom>
          <a:noFill/>
          <a:ln w="34925">
            <a:solidFill>
              <a:srgbClr val="0000FF"/>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5" name="Rectangle 54"/>
          <p:cNvSpPr>
            <a:spLocks noChangeArrowheads="1"/>
          </p:cNvSpPr>
          <p:nvPr/>
        </p:nvSpPr>
        <p:spPr bwMode="auto">
          <a:xfrm>
            <a:off x="5282747" y="4540117"/>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0000FF"/>
                </a:solidFill>
              </a:rPr>
              <a:t>17</a:t>
            </a:r>
            <a:endParaRPr lang="en-US" altLang="en-US" sz="1600" b="0" baseline="-25000" dirty="0">
              <a:solidFill>
                <a:srgbClr val="0000FF"/>
              </a:solidFill>
            </a:endParaRPr>
          </a:p>
        </p:txBody>
      </p:sp>
      <p:sp>
        <p:nvSpPr>
          <p:cNvPr id="99" name="Line 12"/>
          <p:cNvSpPr>
            <a:spLocks noChangeShapeType="1"/>
          </p:cNvSpPr>
          <p:nvPr/>
        </p:nvSpPr>
        <p:spPr bwMode="auto">
          <a:xfrm>
            <a:off x="5023399" y="15989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00" name="Line 62"/>
          <p:cNvSpPr>
            <a:spLocks noChangeAspect="1" noChangeShapeType="1"/>
          </p:cNvSpPr>
          <p:nvPr/>
        </p:nvSpPr>
        <p:spPr bwMode="auto">
          <a:xfrm flipV="1">
            <a:off x="3086576" y="1977165"/>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101" name="Line 65"/>
          <p:cNvSpPr>
            <a:spLocks noChangeShapeType="1"/>
          </p:cNvSpPr>
          <p:nvPr/>
        </p:nvSpPr>
        <p:spPr bwMode="auto">
          <a:xfrm flipH="1">
            <a:off x="3099487" y="2689657"/>
            <a:ext cx="2377440" cy="0"/>
          </a:xfrm>
          <a:prstGeom prst="line">
            <a:avLst/>
          </a:prstGeom>
          <a:noFill/>
          <a:ln w="34925">
            <a:solidFill>
              <a:srgbClr val="0000FF"/>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02" name="Line 47"/>
          <p:cNvSpPr>
            <a:spLocks noChangeShapeType="1"/>
          </p:cNvSpPr>
          <p:nvPr/>
        </p:nvSpPr>
        <p:spPr bwMode="auto">
          <a:xfrm>
            <a:off x="3087996" y="1296988"/>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46" name="Line 64"/>
          <p:cNvSpPr>
            <a:spLocks noChangeShapeType="1"/>
          </p:cNvSpPr>
          <p:nvPr/>
        </p:nvSpPr>
        <p:spPr bwMode="auto">
          <a:xfrm flipH="1">
            <a:off x="5527812" y="5506244"/>
            <a:ext cx="0" cy="274638"/>
          </a:xfrm>
          <a:prstGeom prst="line">
            <a:avLst/>
          </a:prstGeom>
          <a:noFill/>
          <a:ln w="57150">
            <a:solidFill>
              <a:srgbClr val="FFB7B7"/>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7" name="Line 64"/>
          <p:cNvSpPr>
            <a:spLocks noChangeShapeType="1"/>
          </p:cNvSpPr>
          <p:nvPr/>
        </p:nvSpPr>
        <p:spPr bwMode="auto">
          <a:xfrm flipH="1" flipV="1">
            <a:off x="5527812" y="5534819"/>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8" name="Line 64"/>
          <p:cNvSpPr>
            <a:spLocks noChangeShapeType="1"/>
          </p:cNvSpPr>
          <p:nvPr/>
        </p:nvSpPr>
        <p:spPr bwMode="auto">
          <a:xfrm flipH="1" flipV="1">
            <a:off x="5527812" y="5537518"/>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0" name="Rectangle 49"/>
          <p:cNvSpPr/>
          <p:nvPr/>
        </p:nvSpPr>
        <p:spPr bwMode="auto">
          <a:xfrm>
            <a:off x="3162054" y="5486004"/>
            <a:ext cx="3643863" cy="319880"/>
          </a:xfrm>
          <a:prstGeom prst="rect">
            <a:avLst/>
          </a:prstGeom>
          <a:solidFill>
            <a:srgbClr val="FFFFFF">
              <a:alpha val="6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56" name="Line 64"/>
          <p:cNvSpPr>
            <a:spLocks noChangeShapeType="1"/>
          </p:cNvSpPr>
          <p:nvPr/>
        </p:nvSpPr>
        <p:spPr bwMode="auto">
          <a:xfrm flipH="1" flipV="1">
            <a:off x="4896123" y="5503862"/>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7" name="Line 64"/>
          <p:cNvSpPr>
            <a:spLocks noChangeShapeType="1"/>
          </p:cNvSpPr>
          <p:nvPr/>
        </p:nvSpPr>
        <p:spPr bwMode="auto">
          <a:xfrm flipH="1">
            <a:off x="4584973" y="5503862"/>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2851282441"/>
              </p:ext>
            </p:extLst>
          </p:nvPr>
        </p:nvGraphicFramePr>
        <p:xfrm>
          <a:off x="2509838" y="5807075"/>
          <a:ext cx="4524375" cy="295275"/>
        </p:xfrm>
        <a:graphic>
          <a:graphicData uri="http://schemas.openxmlformats.org/presentationml/2006/ole">
            <mc:AlternateContent xmlns:mc="http://schemas.openxmlformats.org/markup-compatibility/2006">
              <mc:Choice xmlns:v="urn:schemas-microsoft-com:vml" Requires="v">
                <p:oleObj spid="_x0000_s110613" name="Equation" r:id="rId4" imgW="3581400" imgH="228600" progId="Equation.DSMT4">
                  <p:embed/>
                </p:oleObj>
              </mc:Choice>
              <mc:Fallback>
                <p:oleObj name="Equation" r:id="rId4" imgW="3581400" imgH="2286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9838" y="58070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6435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wipe(right)">
                                      <p:cBhvr>
                                        <p:cTn id="10" dur="500"/>
                                        <p:tgtEl>
                                          <p:spTgt spid="101"/>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animBg="1"/>
      <p:bldP spid="45" grpId="0"/>
      <p:bldP spid="10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Line 12"/>
          <p:cNvSpPr>
            <a:spLocks noChangeAspect="1" noChangeShapeType="1"/>
          </p:cNvSpPr>
          <p:nvPr/>
        </p:nvSpPr>
        <p:spPr bwMode="auto">
          <a:xfrm>
            <a:off x="3162054" y="2066925"/>
            <a:ext cx="3337172" cy="2362735"/>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3" name="Line 65"/>
          <p:cNvSpPr>
            <a:spLocks noChangeShapeType="1"/>
          </p:cNvSpPr>
          <p:nvPr/>
        </p:nvSpPr>
        <p:spPr bwMode="auto">
          <a:xfrm flipH="1">
            <a:off x="3104822" y="3206592"/>
            <a:ext cx="164592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4" name="Line 65"/>
          <p:cNvSpPr>
            <a:spLocks noChangeShapeType="1"/>
          </p:cNvSpPr>
          <p:nvPr/>
        </p:nvSpPr>
        <p:spPr bwMode="auto">
          <a:xfrm>
            <a:off x="4754187" y="3188713"/>
            <a:ext cx="0" cy="1325880"/>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87"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9" name="Rectangle 38"/>
          <p:cNvSpPr/>
          <p:nvPr/>
        </p:nvSpPr>
        <p:spPr>
          <a:xfrm>
            <a:off x="3944710" y="395010"/>
            <a:ext cx="1244251" cy="400110"/>
          </a:xfrm>
          <a:prstGeom prst="rect">
            <a:avLst/>
          </a:prstGeom>
        </p:spPr>
        <p:txBody>
          <a:bodyPr wrap="none">
            <a:spAutoFit/>
          </a:bodyPr>
          <a:lstStyle/>
          <a:p>
            <a:pPr algn="ctr"/>
            <a:r>
              <a:rPr lang="en-US" sz="2000" dirty="0" smtClean="0"/>
              <a:t>Policy lag</a:t>
            </a:r>
            <a:endParaRPr lang="en-US" sz="2000" dirty="0"/>
          </a:p>
        </p:txBody>
      </p:sp>
      <p:sp>
        <p:nvSpPr>
          <p:cNvPr id="40" name="Line 12"/>
          <p:cNvSpPr>
            <a:spLocks noChangeAspect="1" noChangeShapeType="1"/>
          </p:cNvSpPr>
          <p:nvPr/>
        </p:nvSpPr>
        <p:spPr bwMode="auto">
          <a:xfrm>
            <a:off x="3110190" y="2393261"/>
            <a:ext cx="2958688" cy="2094767"/>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2" name="Line 65"/>
          <p:cNvSpPr>
            <a:spLocks noChangeShapeType="1"/>
          </p:cNvSpPr>
          <p:nvPr/>
        </p:nvSpPr>
        <p:spPr bwMode="auto">
          <a:xfrm flipH="1">
            <a:off x="3104822" y="3387567"/>
            <a:ext cx="137160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3" name="Line 65"/>
          <p:cNvSpPr>
            <a:spLocks noChangeShapeType="1"/>
          </p:cNvSpPr>
          <p:nvPr/>
        </p:nvSpPr>
        <p:spPr bwMode="auto">
          <a:xfrm>
            <a:off x="4497012" y="3369688"/>
            <a:ext cx="0" cy="1152144"/>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4" name="Rectangle 54"/>
          <p:cNvSpPr>
            <a:spLocks noChangeArrowheads="1"/>
          </p:cNvSpPr>
          <p:nvPr/>
        </p:nvSpPr>
        <p:spPr bwMode="auto">
          <a:xfrm>
            <a:off x="4302832" y="45322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13</a:t>
            </a:r>
            <a:endParaRPr lang="en-US" altLang="en-US" sz="1600" b="0" baseline="-25000" dirty="0">
              <a:solidFill>
                <a:schemeClr val="bg2">
                  <a:lumMod val="10000"/>
                  <a:lumOff val="90000"/>
                </a:schemeClr>
              </a:solidFill>
            </a:endParaRPr>
          </a:p>
        </p:txBody>
      </p:sp>
      <p:sp>
        <p:nvSpPr>
          <p:cNvPr id="52" name="Rectangle 48"/>
          <p:cNvSpPr>
            <a:spLocks noChangeArrowheads="1"/>
          </p:cNvSpPr>
          <p:nvPr/>
        </p:nvSpPr>
        <p:spPr bwMode="auto">
          <a:xfrm>
            <a:off x="4804276" y="1320908"/>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53" name="Rectangle 64"/>
          <p:cNvSpPr>
            <a:spLocks noChangeArrowheads="1"/>
          </p:cNvSpPr>
          <p:nvPr/>
        </p:nvSpPr>
        <p:spPr bwMode="auto">
          <a:xfrm>
            <a:off x="2581744" y="321978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110</a:t>
            </a:r>
            <a:endParaRPr lang="en-US" altLang="en-US" sz="1600" b="0" baseline="30000" dirty="0">
              <a:solidFill>
                <a:schemeClr val="bg2">
                  <a:lumMod val="10000"/>
                  <a:lumOff val="90000"/>
                </a:schemeClr>
              </a:solidFill>
            </a:endParaRPr>
          </a:p>
        </p:txBody>
      </p:sp>
      <p:sp>
        <p:nvSpPr>
          <p:cNvPr id="54" name="Rectangle 48"/>
          <p:cNvSpPr>
            <a:spLocks noChangeArrowheads="1"/>
          </p:cNvSpPr>
          <p:nvPr/>
        </p:nvSpPr>
        <p:spPr bwMode="auto">
          <a:xfrm>
            <a:off x="2551571" y="1312353"/>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59" name="Text Box 20"/>
          <p:cNvSpPr txBox="1">
            <a:spLocks noChangeArrowheads="1"/>
          </p:cNvSpPr>
          <p:nvPr/>
        </p:nvSpPr>
        <p:spPr bwMode="auto">
          <a:xfrm rot="2124768">
            <a:off x="6119206" y="3946913"/>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5" name="Rectangle 54"/>
          <p:cNvSpPr>
            <a:spLocks noChangeArrowheads="1"/>
          </p:cNvSpPr>
          <p:nvPr/>
        </p:nvSpPr>
        <p:spPr bwMode="auto">
          <a:xfrm>
            <a:off x="4828972" y="4535488"/>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68" name="Rectangle 48"/>
          <p:cNvSpPr>
            <a:spLocks noChangeArrowheads="1"/>
          </p:cNvSpPr>
          <p:nvPr/>
        </p:nvSpPr>
        <p:spPr bwMode="auto">
          <a:xfrm>
            <a:off x="6323793" y="4566265"/>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75" name="Line 12"/>
          <p:cNvSpPr>
            <a:spLocks noChangeAspect="1" noChangeShapeType="1"/>
          </p:cNvSpPr>
          <p:nvPr/>
        </p:nvSpPr>
        <p:spPr bwMode="auto">
          <a:xfrm>
            <a:off x="3110190" y="1638249"/>
            <a:ext cx="3389036" cy="2399455"/>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85" name="Rectangle 48"/>
          <p:cNvSpPr>
            <a:spLocks noChangeArrowheads="1"/>
          </p:cNvSpPr>
          <p:nvPr/>
        </p:nvSpPr>
        <p:spPr bwMode="auto">
          <a:xfrm rot="19524547">
            <a:off x="6046355" y="2067068"/>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88" name="Rectangle 9"/>
          <p:cNvSpPr>
            <a:spLocks noChangeArrowheads="1"/>
          </p:cNvSpPr>
          <p:nvPr/>
        </p:nvSpPr>
        <p:spPr bwMode="auto">
          <a:xfrm>
            <a:off x="536340" y="4981002"/>
            <a:ext cx="7934560" cy="52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smtClean="0">
                <a:cs typeface="Times New Roman" pitchFamily="18" charset="0"/>
              </a:rPr>
              <a:t>If the Fed does not dampen </a:t>
            </a:r>
            <a:r>
              <a:rPr lang="en-US" altLang="en-US" sz="1800" dirty="0" smtClean="0">
                <a:solidFill>
                  <a:srgbClr val="0000FF"/>
                </a:solidFill>
                <a:cs typeface="Times New Roman" pitchFamily="18" charset="0"/>
              </a:rPr>
              <a:t>overstimulated AD </a:t>
            </a:r>
            <a:r>
              <a:rPr lang="en-US" altLang="en-US" sz="1800" b="0" dirty="0" smtClean="0">
                <a:cs typeface="Times New Roman" pitchFamily="18" charset="0"/>
              </a:rPr>
              <a:t>with higher </a:t>
            </a:r>
            <a:r>
              <a:rPr lang="en-US" altLang="en-US" sz="1800" b="0" i="1" dirty="0" smtClean="0">
                <a:cs typeface="Times New Roman" pitchFamily="18" charset="0"/>
              </a:rPr>
              <a:t>r</a:t>
            </a:r>
            <a:r>
              <a:rPr lang="en-US" altLang="en-US" sz="1800" b="0" dirty="0" smtClean="0">
                <a:cs typeface="Times New Roman" pitchFamily="18" charset="0"/>
              </a:rPr>
              <a:t>, </a:t>
            </a:r>
            <a:r>
              <a:rPr lang="en-US" altLang="en-US" sz="1800" b="0" i="1" dirty="0" smtClean="0">
                <a:cs typeface="Times New Roman" pitchFamily="18" charset="0"/>
              </a:rPr>
              <a:t>w</a:t>
            </a:r>
            <a:r>
              <a:rPr lang="en-US" altLang="en-US" sz="1800" b="0" dirty="0" smtClean="0">
                <a:cs typeface="Times New Roman" pitchFamily="18" charset="0"/>
              </a:rPr>
              <a:t> &amp; </a:t>
            </a:r>
            <a:r>
              <a:rPr lang="en-US" altLang="en-US" sz="1800" b="0" i="1" dirty="0" smtClean="0">
                <a:cs typeface="Times New Roman" pitchFamily="18" charset="0"/>
              </a:rPr>
              <a:t>p</a:t>
            </a:r>
            <a:r>
              <a:rPr lang="en-US" altLang="en-US" sz="1800" b="0" dirty="0" smtClean="0">
                <a:cs typeface="Times New Roman" pitchFamily="18" charset="0"/>
              </a:rPr>
              <a:t> get bid up due to unemployment being below its natural rate.</a:t>
            </a:r>
            <a:endParaRPr lang="en-US" altLang="en-US" sz="1800" b="0" dirty="0">
              <a:cs typeface="Times New Roman" pitchFamily="18" charset="0"/>
            </a:endParaRPr>
          </a:p>
        </p:txBody>
      </p:sp>
      <p:sp>
        <p:nvSpPr>
          <p:cNvPr id="89" name="Rectangle 54"/>
          <p:cNvSpPr>
            <a:spLocks noChangeArrowheads="1"/>
          </p:cNvSpPr>
          <p:nvPr/>
        </p:nvSpPr>
        <p:spPr bwMode="auto">
          <a:xfrm>
            <a:off x="4560007" y="454176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14</a:t>
            </a:r>
            <a:endParaRPr lang="en-US" altLang="en-US" sz="1600" b="0" baseline="-25000" dirty="0">
              <a:solidFill>
                <a:schemeClr val="bg2">
                  <a:lumMod val="10000"/>
                  <a:lumOff val="90000"/>
                </a:schemeClr>
              </a:solidFill>
            </a:endParaRPr>
          </a:p>
        </p:txBody>
      </p:sp>
      <p:sp>
        <p:nvSpPr>
          <p:cNvPr id="90" name="Rectangle 64"/>
          <p:cNvSpPr>
            <a:spLocks noChangeArrowheads="1"/>
          </p:cNvSpPr>
          <p:nvPr/>
        </p:nvSpPr>
        <p:spPr bwMode="auto">
          <a:xfrm>
            <a:off x="2591269" y="3038814"/>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112</a:t>
            </a:r>
            <a:endParaRPr lang="en-US" altLang="en-US" sz="1600" b="0" baseline="30000" dirty="0">
              <a:solidFill>
                <a:schemeClr val="bg2">
                  <a:lumMod val="10000"/>
                  <a:lumOff val="90000"/>
                </a:schemeClr>
              </a:solidFill>
            </a:endParaRPr>
          </a:p>
        </p:txBody>
      </p:sp>
      <p:sp>
        <p:nvSpPr>
          <p:cNvPr id="95" name="Line 55"/>
          <p:cNvSpPr>
            <a:spLocks noChangeShapeType="1"/>
          </p:cNvSpPr>
          <p:nvPr/>
        </p:nvSpPr>
        <p:spPr bwMode="auto">
          <a:xfrm>
            <a:off x="3079133" y="4534329"/>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97" name="Line 47"/>
          <p:cNvSpPr>
            <a:spLocks noChangeShapeType="1"/>
          </p:cNvSpPr>
          <p:nvPr/>
        </p:nvSpPr>
        <p:spPr bwMode="auto">
          <a:xfrm>
            <a:off x="3087996" y="1296988"/>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37" name="Rectangle 64"/>
          <p:cNvSpPr>
            <a:spLocks noChangeArrowheads="1"/>
          </p:cNvSpPr>
          <p:nvPr/>
        </p:nvSpPr>
        <p:spPr bwMode="auto">
          <a:xfrm>
            <a:off x="2597613" y="2503438"/>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0000FF"/>
                </a:solidFill>
              </a:rPr>
              <a:t>116</a:t>
            </a:r>
            <a:endParaRPr lang="en-US" altLang="en-US" sz="1600" b="0" baseline="30000" dirty="0">
              <a:solidFill>
                <a:srgbClr val="0000FF"/>
              </a:solidFill>
            </a:endParaRPr>
          </a:p>
        </p:txBody>
      </p:sp>
      <p:sp>
        <p:nvSpPr>
          <p:cNvPr id="41" name="Line 65"/>
          <p:cNvSpPr>
            <a:spLocks noChangeShapeType="1"/>
          </p:cNvSpPr>
          <p:nvPr/>
        </p:nvSpPr>
        <p:spPr bwMode="auto">
          <a:xfrm>
            <a:off x="5476927" y="2720340"/>
            <a:ext cx="0" cy="1828800"/>
          </a:xfrm>
          <a:prstGeom prst="line">
            <a:avLst/>
          </a:prstGeom>
          <a:noFill/>
          <a:ln w="34925">
            <a:solidFill>
              <a:srgbClr val="0000FF"/>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5" name="Rectangle 54"/>
          <p:cNvSpPr>
            <a:spLocks noChangeArrowheads="1"/>
          </p:cNvSpPr>
          <p:nvPr/>
        </p:nvSpPr>
        <p:spPr bwMode="auto">
          <a:xfrm>
            <a:off x="5282747" y="4540117"/>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0000FF"/>
                </a:solidFill>
              </a:rPr>
              <a:t>17</a:t>
            </a:r>
            <a:endParaRPr lang="en-US" altLang="en-US" sz="1600" b="0" baseline="-25000" dirty="0">
              <a:solidFill>
                <a:srgbClr val="0000FF"/>
              </a:solidFill>
            </a:endParaRPr>
          </a:p>
        </p:txBody>
      </p:sp>
      <p:sp>
        <p:nvSpPr>
          <p:cNvPr id="67" name="Rectangle 66"/>
          <p:cNvSpPr/>
          <p:nvPr/>
        </p:nvSpPr>
        <p:spPr bwMode="auto">
          <a:xfrm>
            <a:off x="5125765" y="5461001"/>
            <a:ext cx="2113235" cy="319880"/>
          </a:xfrm>
          <a:prstGeom prst="rect">
            <a:avLst/>
          </a:prstGeom>
          <a:solidFill>
            <a:srgbClr val="FFFFFF">
              <a:alpha val="8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98" name="Rectangle 64"/>
          <p:cNvSpPr>
            <a:spLocks noChangeArrowheads="1"/>
          </p:cNvSpPr>
          <p:nvPr/>
        </p:nvSpPr>
        <p:spPr bwMode="auto">
          <a:xfrm>
            <a:off x="2590800" y="281749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B7B7"/>
                </a:solidFill>
              </a:rPr>
              <a:t>114</a:t>
            </a:r>
            <a:endParaRPr lang="en-US" altLang="en-US" sz="1600" b="0" baseline="30000" dirty="0">
              <a:solidFill>
                <a:srgbClr val="FFB7B7"/>
              </a:solidFill>
            </a:endParaRPr>
          </a:p>
        </p:txBody>
      </p:sp>
      <p:sp>
        <p:nvSpPr>
          <p:cNvPr id="99" name="Line 65"/>
          <p:cNvSpPr>
            <a:spLocks noChangeShapeType="1"/>
          </p:cNvSpPr>
          <p:nvPr/>
        </p:nvSpPr>
        <p:spPr bwMode="auto">
          <a:xfrm flipH="1">
            <a:off x="3102199" y="3003714"/>
            <a:ext cx="1920240" cy="0"/>
          </a:xfrm>
          <a:prstGeom prst="line">
            <a:avLst/>
          </a:prstGeom>
          <a:noFill/>
          <a:ln w="34925">
            <a:solidFill>
              <a:srgbClr val="FFB7B7"/>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00" name="Line 62"/>
          <p:cNvSpPr>
            <a:spLocks noChangeAspect="1" noChangeShapeType="1"/>
          </p:cNvSpPr>
          <p:nvPr/>
        </p:nvSpPr>
        <p:spPr bwMode="auto">
          <a:xfrm flipV="1">
            <a:off x="3086576" y="1977165"/>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101" name="Line 12"/>
          <p:cNvSpPr>
            <a:spLocks noChangeShapeType="1"/>
          </p:cNvSpPr>
          <p:nvPr/>
        </p:nvSpPr>
        <p:spPr bwMode="auto">
          <a:xfrm>
            <a:off x="5023399" y="15989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102" name="Line 12"/>
          <p:cNvSpPr>
            <a:spLocks noChangeAspect="1" noChangeShapeType="1"/>
          </p:cNvSpPr>
          <p:nvPr/>
        </p:nvSpPr>
        <p:spPr bwMode="auto">
          <a:xfrm>
            <a:off x="3969239" y="1620131"/>
            <a:ext cx="2529988" cy="1783726"/>
          </a:xfrm>
          <a:prstGeom prst="line">
            <a:avLst/>
          </a:prstGeom>
          <a:noFill/>
          <a:ln w="444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 name="Line 65"/>
          <p:cNvSpPr>
            <a:spLocks noChangeShapeType="1"/>
          </p:cNvSpPr>
          <p:nvPr/>
        </p:nvSpPr>
        <p:spPr bwMode="auto">
          <a:xfrm flipH="1">
            <a:off x="3099487" y="2689657"/>
            <a:ext cx="2377440" cy="0"/>
          </a:xfrm>
          <a:prstGeom prst="line">
            <a:avLst/>
          </a:prstGeom>
          <a:noFill/>
          <a:ln w="34925">
            <a:solidFill>
              <a:srgbClr val="0000FF"/>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7" name="Line 64"/>
          <p:cNvSpPr>
            <a:spLocks noChangeShapeType="1"/>
          </p:cNvSpPr>
          <p:nvPr/>
        </p:nvSpPr>
        <p:spPr bwMode="auto">
          <a:xfrm flipH="1" flipV="1">
            <a:off x="3575187" y="5544344"/>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8" name="Line 64"/>
          <p:cNvSpPr>
            <a:spLocks noChangeShapeType="1"/>
          </p:cNvSpPr>
          <p:nvPr/>
        </p:nvSpPr>
        <p:spPr bwMode="auto">
          <a:xfrm flipH="1">
            <a:off x="5527812" y="5506244"/>
            <a:ext cx="0" cy="274638"/>
          </a:xfrm>
          <a:prstGeom prst="line">
            <a:avLst/>
          </a:prstGeom>
          <a:noFill/>
          <a:ln w="57150">
            <a:solidFill>
              <a:srgbClr val="FFB7B7"/>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49" name="Line 64"/>
          <p:cNvSpPr>
            <a:spLocks noChangeShapeType="1"/>
          </p:cNvSpPr>
          <p:nvPr/>
        </p:nvSpPr>
        <p:spPr bwMode="auto">
          <a:xfrm flipH="1" flipV="1">
            <a:off x="5527812" y="5534819"/>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0" name="Line 64"/>
          <p:cNvSpPr>
            <a:spLocks noChangeShapeType="1"/>
          </p:cNvSpPr>
          <p:nvPr/>
        </p:nvSpPr>
        <p:spPr bwMode="auto">
          <a:xfrm flipH="1" flipV="1">
            <a:off x="5527812" y="5537518"/>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56" name="Line 64"/>
          <p:cNvSpPr>
            <a:spLocks noChangeShapeType="1"/>
          </p:cNvSpPr>
          <p:nvPr/>
        </p:nvSpPr>
        <p:spPr bwMode="auto">
          <a:xfrm flipH="1" flipV="1">
            <a:off x="4896123" y="5503862"/>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7" name="Line 64"/>
          <p:cNvSpPr>
            <a:spLocks noChangeShapeType="1"/>
          </p:cNvSpPr>
          <p:nvPr/>
        </p:nvSpPr>
        <p:spPr bwMode="auto">
          <a:xfrm flipH="1">
            <a:off x="4584973" y="5503862"/>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2851282441"/>
              </p:ext>
            </p:extLst>
          </p:nvPr>
        </p:nvGraphicFramePr>
        <p:xfrm>
          <a:off x="2509838" y="5807075"/>
          <a:ext cx="4524375" cy="295275"/>
        </p:xfrm>
        <a:graphic>
          <a:graphicData uri="http://schemas.openxmlformats.org/presentationml/2006/ole">
            <mc:AlternateContent xmlns:mc="http://schemas.openxmlformats.org/markup-compatibility/2006">
              <mc:Choice xmlns:v="urn:schemas-microsoft-com:vml" Requires="v">
                <p:oleObj spid="_x0000_s111652" name="Equation" r:id="rId4" imgW="3581400" imgH="228600" progId="Equation.DSMT4">
                  <p:embed/>
                </p:oleObj>
              </mc:Choice>
              <mc:Fallback>
                <p:oleObj name="Equation" r:id="rId4" imgW="3581400" imgH="2286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9838" y="58070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 name="Rectangle 62"/>
          <p:cNvSpPr/>
          <p:nvPr/>
        </p:nvSpPr>
        <p:spPr bwMode="auto">
          <a:xfrm>
            <a:off x="1984120" y="5503862"/>
            <a:ext cx="5715000" cy="752872"/>
          </a:xfrm>
          <a:prstGeom prst="rect">
            <a:avLst/>
          </a:prstGeom>
          <a:solidFill>
            <a:srgbClr val="FFFFFF">
              <a:alpha val="6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64" name="Line 64"/>
          <p:cNvSpPr>
            <a:spLocks noChangeShapeType="1"/>
          </p:cNvSpPr>
          <p:nvPr/>
        </p:nvSpPr>
        <p:spPr bwMode="auto">
          <a:xfrm flipH="1" flipV="1">
            <a:off x="4249874" y="6101557"/>
            <a:ext cx="0" cy="274638"/>
          </a:xfrm>
          <a:prstGeom prst="line">
            <a:avLst/>
          </a:prstGeom>
          <a:noFill/>
          <a:ln w="57150">
            <a:solidFill>
              <a:srgbClr val="357B4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6" name="Line 65"/>
          <p:cNvSpPr>
            <a:spLocks noChangeShapeType="1"/>
          </p:cNvSpPr>
          <p:nvPr/>
        </p:nvSpPr>
        <p:spPr bwMode="auto">
          <a:xfrm flipH="1" flipV="1">
            <a:off x="4568536" y="6103939"/>
            <a:ext cx="0" cy="274637"/>
          </a:xfrm>
          <a:prstGeom prst="line">
            <a:avLst/>
          </a:prstGeom>
          <a:noFill/>
          <a:ln w="57150">
            <a:solidFill>
              <a:srgbClr val="357B4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9" name="Object 68"/>
          <p:cNvGraphicFramePr>
            <a:graphicFrameLocks noChangeAspect="1"/>
          </p:cNvGraphicFramePr>
          <p:nvPr>
            <p:extLst>
              <p:ext uri="{D42A27DB-BD31-4B8C-83A1-F6EECF244321}">
                <p14:modId xmlns:p14="http://schemas.microsoft.com/office/powerpoint/2010/main" val="2593208143"/>
              </p:ext>
            </p:extLst>
          </p:nvPr>
        </p:nvGraphicFramePr>
        <p:xfrm>
          <a:off x="3387725" y="6434138"/>
          <a:ext cx="2606675" cy="306387"/>
        </p:xfrm>
        <a:graphic>
          <a:graphicData uri="http://schemas.openxmlformats.org/presentationml/2006/ole">
            <mc:AlternateContent xmlns:mc="http://schemas.openxmlformats.org/markup-compatibility/2006">
              <mc:Choice xmlns:v="urn:schemas-microsoft-com:vml" Requires="v">
                <p:oleObj spid="_x0000_s111653" name="Equation" r:id="rId6" imgW="2006600" imgH="241300" progId="Equation.DSMT4">
                  <p:embed/>
                </p:oleObj>
              </mc:Choice>
              <mc:Fallback>
                <p:oleObj name="Equation" r:id="rId6" imgW="2006600" imgH="2413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7725" y="6434138"/>
                        <a:ext cx="2606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11474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64"/>
          <p:cNvSpPr>
            <a:spLocks noChangeArrowheads="1"/>
          </p:cNvSpPr>
          <p:nvPr/>
        </p:nvSpPr>
        <p:spPr bwMode="auto">
          <a:xfrm>
            <a:off x="2590800" y="2817495"/>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FFB7B7"/>
                </a:solidFill>
              </a:rPr>
              <a:t>114</a:t>
            </a:r>
            <a:endParaRPr lang="en-US" altLang="en-US" sz="1600" b="0" baseline="30000" dirty="0">
              <a:solidFill>
                <a:srgbClr val="FFB7B7"/>
              </a:solidFill>
            </a:endParaRPr>
          </a:p>
        </p:txBody>
      </p:sp>
      <p:sp>
        <p:nvSpPr>
          <p:cNvPr id="60" name="Line 65"/>
          <p:cNvSpPr>
            <a:spLocks noChangeShapeType="1"/>
          </p:cNvSpPr>
          <p:nvPr/>
        </p:nvSpPr>
        <p:spPr bwMode="auto">
          <a:xfrm flipH="1">
            <a:off x="3102199" y="3003714"/>
            <a:ext cx="1920240" cy="0"/>
          </a:xfrm>
          <a:prstGeom prst="line">
            <a:avLst/>
          </a:prstGeom>
          <a:noFill/>
          <a:ln w="34925">
            <a:solidFill>
              <a:srgbClr val="FFB7B7"/>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2" name="Line 12"/>
          <p:cNvSpPr>
            <a:spLocks noChangeAspect="1" noChangeShapeType="1"/>
          </p:cNvSpPr>
          <p:nvPr/>
        </p:nvSpPr>
        <p:spPr bwMode="auto">
          <a:xfrm>
            <a:off x="3162054" y="2066925"/>
            <a:ext cx="3337172" cy="2362735"/>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3" name="Line 65"/>
          <p:cNvSpPr>
            <a:spLocks noChangeShapeType="1"/>
          </p:cNvSpPr>
          <p:nvPr/>
        </p:nvSpPr>
        <p:spPr bwMode="auto">
          <a:xfrm flipH="1">
            <a:off x="3104822" y="3206592"/>
            <a:ext cx="164592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94" name="Line 65"/>
          <p:cNvSpPr>
            <a:spLocks noChangeShapeType="1"/>
          </p:cNvSpPr>
          <p:nvPr/>
        </p:nvSpPr>
        <p:spPr bwMode="auto">
          <a:xfrm>
            <a:off x="4754187" y="3188713"/>
            <a:ext cx="0" cy="1325880"/>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p:cNvSpPr>
            <a:spLocks noChangeArrowheads="1"/>
          </p:cNvSpPr>
          <p:nvPr/>
        </p:nvSpPr>
        <p:spPr bwMode="auto">
          <a:xfrm>
            <a:off x="0" y="0"/>
            <a:ext cx="9144000" cy="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txBody>
          <a:bodyPr vert="horz" wrap="none" lIns="91440" tIns="45720" rIns="91440" bIns="45720" numCol="1" anchor="ctr" anchorCtr="0" compatLnSpc="1">
            <a:prstTxWarp prst="textNoShape">
              <a:avLst/>
            </a:prstTxWarp>
            <a:spAutoFit/>
          </a:bodyPr>
          <a:lstStyle/>
          <a:p>
            <a:endParaRPr lang="en-US"/>
          </a:p>
        </p:txBody>
      </p:sp>
      <p:sp>
        <p:nvSpPr>
          <p:cNvPr id="87"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9" name="Rectangle 38"/>
          <p:cNvSpPr/>
          <p:nvPr/>
        </p:nvSpPr>
        <p:spPr>
          <a:xfrm>
            <a:off x="3944710" y="395010"/>
            <a:ext cx="1244251" cy="400110"/>
          </a:xfrm>
          <a:prstGeom prst="rect">
            <a:avLst/>
          </a:prstGeom>
        </p:spPr>
        <p:txBody>
          <a:bodyPr wrap="none">
            <a:spAutoFit/>
          </a:bodyPr>
          <a:lstStyle/>
          <a:p>
            <a:pPr algn="ctr"/>
            <a:r>
              <a:rPr lang="en-US" sz="2000" dirty="0" smtClean="0"/>
              <a:t>Policy lag</a:t>
            </a:r>
            <a:endParaRPr lang="en-US" sz="2000" dirty="0"/>
          </a:p>
        </p:txBody>
      </p:sp>
      <p:sp>
        <p:nvSpPr>
          <p:cNvPr id="40" name="Line 12"/>
          <p:cNvSpPr>
            <a:spLocks noChangeAspect="1" noChangeShapeType="1"/>
          </p:cNvSpPr>
          <p:nvPr/>
        </p:nvSpPr>
        <p:spPr bwMode="auto">
          <a:xfrm>
            <a:off x="3110190" y="2393261"/>
            <a:ext cx="2958688" cy="2094767"/>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2" name="Line 65"/>
          <p:cNvSpPr>
            <a:spLocks noChangeShapeType="1"/>
          </p:cNvSpPr>
          <p:nvPr/>
        </p:nvSpPr>
        <p:spPr bwMode="auto">
          <a:xfrm flipH="1">
            <a:off x="3104822" y="3387567"/>
            <a:ext cx="1371600" cy="0"/>
          </a:xfrm>
          <a:prstGeom prst="line">
            <a:avLst/>
          </a:prstGeom>
          <a:noFill/>
          <a:ln w="34925">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3" name="Line 65"/>
          <p:cNvSpPr>
            <a:spLocks noChangeShapeType="1"/>
          </p:cNvSpPr>
          <p:nvPr/>
        </p:nvSpPr>
        <p:spPr bwMode="auto">
          <a:xfrm>
            <a:off x="4497012" y="3369688"/>
            <a:ext cx="0" cy="1152144"/>
          </a:xfrm>
          <a:prstGeom prst="line">
            <a:avLst/>
          </a:prstGeom>
          <a:noFill/>
          <a:ln w="34925">
            <a:solidFill>
              <a:schemeClr val="bg2">
                <a:lumMod val="10000"/>
                <a:lumOff val="90000"/>
              </a:schemeClr>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4" name="Rectangle 54"/>
          <p:cNvSpPr>
            <a:spLocks noChangeArrowheads="1"/>
          </p:cNvSpPr>
          <p:nvPr/>
        </p:nvSpPr>
        <p:spPr bwMode="auto">
          <a:xfrm>
            <a:off x="4302832" y="453224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13</a:t>
            </a:r>
            <a:endParaRPr lang="en-US" altLang="en-US" sz="1600" b="0" baseline="-25000" dirty="0">
              <a:solidFill>
                <a:schemeClr val="bg2">
                  <a:lumMod val="10000"/>
                  <a:lumOff val="90000"/>
                </a:schemeClr>
              </a:solidFill>
            </a:endParaRPr>
          </a:p>
        </p:txBody>
      </p:sp>
      <p:sp>
        <p:nvSpPr>
          <p:cNvPr id="52" name="Rectangle 48"/>
          <p:cNvSpPr>
            <a:spLocks noChangeArrowheads="1"/>
          </p:cNvSpPr>
          <p:nvPr/>
        </p:nvSpPr>
        <p:spPr bwMode="auto">
          <a:xfrm>
            <a:off x="4804276" y="1320908"/>
            <a:ext cx="642978"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LRAS</a:t>
            </a:r>
            <a:endParaRPr lang="en-US" altLang="en-US" sz="1400" b="0" baseline="-25000" dirty="0"/>
          </a:p>
        </p:txBody>
      </p:sp>
      <p:sp>
        <p:nvSpPr>
          <p:cNvPr id="53" name="Rectangle 64"/>
          <p:cNvSpPr>
            <a:spLocks noChangeArrowheads="1"/>
          </p:cNvSpPr>
          <p:nvPr/>
        </p:nvSpPr>
        <p:spPr bwMode="auto">
          <a:xfrm>
            <a:off x="2581744" y="3219789"/>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110</a:t>
            </a:r>
            <a:endParaRPr lang="en-US" altLang="en-US" sz="1600" b="0" baseline="30000" dirty="0">
              <a:solidFill>
                <a:schemeClr val="bg2">
                  <a:lumMod val="10000"/>
                  <a:lumOff val="90000"/>
                </a:schemeClr>
              </a:solidFill>
            </a:endParaRPr>
          </a:p>
        </p:txBody>
      </p:sp>
      <p:sp>
        <p:nvSpPr>
          <p:cNvPr id="54" name="Rectangle 48"/>
          <p:cNvSpPr>
            <a:spLocks noChangeArrowheads="1"/>
          </p:cNvSpPr>
          <p:nvPr/>
        </p:nvSpPr>
        <p:spPr bwMode="auto">
          <a:xfrm>
            <a:off x="2551571" y="1312353"/>
            <a:ext cx="393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PL</a:t>
            </a:r>
            <a:endParaRPr lang="en-US" altLang="en-US" sz="1400" b="0" i="1" baseline="-25000" dirty="0"/>
          </a:p>
        </p:txBody>
      </p:sp>
      <p:sp>
        <p:nvSpPr>
          <p:cNvPr id="59" name="Text Box 20"/>
          <p:cNvSpPr txBox="1">
            <a:spLocks noChangeArrowheads="1"/>
          </p:cNvSpPr>
          <p:nvPr/>
        </p:nvSpPr>
        <p:spPr bwMode="auto">
          <a:xfrm rot="2124768">
            <a:off x="6119206" y="3946913"/>
            <a:ext cx="546060"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ClrTx/>
              <a:buFontTx/>
              <a:buNone/>
            </a:pPr>
            <a:r>
              <a:rPr lang="en-US" altLang="en-US" sz="1400" b="0" dirty="0"/>
              <a:t>AD</a:t>
            </a:r>
            <a:endParaRPr lang="en-US" altLang="en-US" sz="1400" b="0" baseline="-25000" dirty="0"/>
          </a:p>
        </p:txBody>
      </p:sp>
      <p:sp>
        <p:nvSpPr>
          <p:cNvPr id="65" name="Rectangle 54"/>
          <p:cNvSpPr>
            <a:spLocks noChangeArrowheads="1"/>
          </p:cNvSpPr>
          <p:nvPr/>
        </p:nvSpPr>
        <p:spPr bwMode="auto">
          <a:xfrm>
            <a:off x="4828972" y="4535488"/>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a:t>15</a:t>
            </a:r>
            <a:endParaRPr lang="en-US" altLang="en-US" sz="1600" b="0" baseline="-25000" dirty="0"/>
          </a:p>
        </p:txBody>
      </p:sp>
      <p:sp>
        <p:nvSpPr>
          <p:cNvPr id="68" name="Rectangle 48"/>
          <p:cNvSpPr>
            <a:spLocks noChangeArrowheads="1"/>
          </p:cNvSpPr>
          <p:nvPr/>
        </p:nvSpPr>
        <p:spPr bwMode="auto">
          <a:xfrm>
            <a:off x="6323793" y="4566265"/>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i="1" dirty="0" smtClean="0"/>
              <a:t>Y</a:t>
            </a:r>
            <a:endParaRPr lang="en-US" altLang="en-US" sz="1400" b="0" i="1" baseline="-25000" dirty="0"/>
          </a:p>
        </p:txBody>
      </p:sp>
      <p:sp>
        <p:nvSpPr>
          <p:cNvPr id="75" name="Line 12"/>
          <p:cNvSpPr>
            <a:spLocks noChangeAspect="1" noChangeShapeType="1"/>
          </p:cNvSpPr>
          <p:nvPr/>
        </p:nvSpPr>
        <p:spPr bwMode="auto">
          <a:xfrm>
            <a:off x="3110190" y="1638249"/>
            <a:ext cx="3389036" cy="2399455"/>
          </a:xfrm>
          <a:prstGeom prst="line">
            <a:avLst/>
          </a:prstGeom>
          <a:noFill/>
          <a:ln w="44450">
            <a:solidFill>
              <a:schemeClr val="bg2">
                <a:lumMod val="10000"/>
                <a:lumOff val="90000"/>
              </a:schemeClr>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85" name="Rectangle 48"/>
          <p:cNvSpPr>
            <a:spLocks noChangeArrowheads="1"/>
          </p:cNvSpPr>
          <p:nvPr/>
        </p:nvSpPr>
        <p:spPr bwMode="auto">
          <a:xfrm rot="19524547">
            <a:off x="6046355" y="2067068"/>
            <a:ext cx="633361" cy="30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400" b="0" dirty="0"/>
              <a:t>SRAS</a:t>
            </a:r>
            <a:endParaRPr lang="en-US" altLang="en-US" sz="1400" b="0" baseline="-25000" dirty="0"/>
          </a:p>
        </p:txBody>
      </p:sp>
      <p:sp>
        <p:nvSpPr>
          <p:cNvPr id="88" name="Rectangle 9"/>
          <p:cNvSpPr>
            <a:spLocks noChangeArrowheads="1"/>
          </p:cNvSpPr>
          <p:nvPr/>
        </p:nvSpPr>
        <p:spPr bwMode="auto">
          <a:xfrm>
            <a:off x="536340" y="4981002"/>
            <a:ext cx="7569200" cy="52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smtClean="0">
                <a:cs typeface="Times New Roman" pitchFamily="18" charset="0"/>
              </a:rPr>
              <a:t>SRAS decreases until the induced inflationary gap is closed.</a:t>
            </a:r>
            <a:endParaRPr lang="en-US" altLang="en-US" sz="1800" b="0" dirty="0">
              <a:cs typeface="Times New Roman" pitchFamily="18" charset="0"/>
            </a:endParaRPr>
          </a:p>
        </p:txBody>
      </p:sp>
      <p:sp>
        <p:nvSpPr>
          <p:cNvPr id="89" name="Rectangle 54"/>
          <p:cNvSpPr>
            <a:spLocks noChangeArrowheads="1"/>
          </p:cNvSpPr>
          <p:nvPr/>
        </p:nvSpPr>
        <p:spPr bwMode="auto">
          <a:xfrm>
            <a:off x="4560007" y="454176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14</a:t>
            </a:r>
            <a:endParaRPr lang="en-US" altLang="en-US" sz="1600" b="0" baseline="-25000" dirty="0">
              <a:solidFill>
                <a:schemeClr val="bg2">
                  <a:lumMod val="10000"/>
                  <a:lumOff val="90000"/>
                </a:schemeClr>
              </a:solidFill>
            </a:endParaRPr>
          </a:p>
        </p:txBody>
      </p:sp>
      <p:sp>
        <p:nvSpPr>
          <p:cNvPr id="90" name="Rectangle 64"/>
          <p:cNvSpPr>
            <a:spLocks noChangeArrowheads="1"/>
          </p:cNvSpPr>
          <p:nvPr/>
        </p:nvSpPr>
        <p:spPr bwMode="auto">
          <a:xfrm>
            <a:off x="2591269" y="3038814"/>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chemeClr val="bg2">
                    <a:lumMod val="10000"/>
                    <a:lumOff val="90000"/>
                  </a:schemeClr>
                </a:solidFill>
              </a:rPr>
              <a:t>112</a:t>
            </a:r>
            <a:endParaRPr lang="en-US" altLang="en-US" sz="1600" b="0" baseline="30000" dirty="0">
              <a:solidFill>
                <a:schemeClr val="bg2">
                  <a:lumMod val="10000"/>
                  <a:lumOff val="90000"/>
                </a:schemeClr>
              </a:solidFill>
            </a:endParaRPr>
          </a:p>
        </p:txBody>
      </p:sp>
      <p:sp>
        <p:nvSpPr>
          <p:cNvPr id="95" name="Line 55"/>
          <p:cNvSpPr>
            <a:spLocks noChangeShapeType="1"/>
          </p:cNvSpPr>
          <p:nvPr/>
        </p:nvSpPr>
        <p:spPr bwMode="auto">
          <a:xfrm>
            <a:off x="3079133" y="4534329"/>
            <a:ext cx="3524974" cy="2046"/>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97" name="Line 47"/>
          <p:cNvSpPr>
            <a:spLocks noChangeShapeType="1"/>
          </p:cNvSpPr>
          <p:nvPr/>
        </p:nvSpPr>
        <p:spPr bwMode="auto">
          <a:xfrm>
            <a:off x="3087996" y="1296988"/>
            <a:ext cx="0" cy="3230562"/>
          </a:xfrm>
          <a:prstGeom prst="line">
            <a:avLst/>
          </a:prstGeom>
          <a:noFill/>
          <a:ln w="222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solidFill>
                <a:schemeClr val="tx1"/>
              </a:solidFill>
            </a:endParaRPr>
          </a:p>
        </p:txBody>
      </p:sp>
      <p:sp>
        <p:nvSpPr>
          <p:cNvPr id="37" name="Rectangle 64"/>
          <p:cNvSpPr>
            <a:spLocks noChangeArrowheads="1"/>
          </p:cNvSpPr>
          <p:nvPr/>
        </p:nvSpPr>
        <p:spPr bwMode="auto">
          <a:xfrm>
            <a:off x="2597613" y="2503438"/>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D5D5FF"/>
                </a:solidFill>
              </a:rPr>
              <a:t>116</a:t>
            </a:r>
            <a:endParaRPr lang="en-US" altLang="en-US" sz="1600" b="0" baseline="30000" dirty="0">
              <a:solidFill>
                <a:srgbClr val="D5D5FF"/>
              </a:solidFill>
            </a:endParaRPr>
          </a:p>
        </p:txBody>
      </p:sp>
      <p:sp>
        <p:nvSpPr>
          <p:cNvPr id="38" name="Line 65"/>
          <p:cNvSpPr>
            <a:spLocks noChangeShapeType="1"/>
          </p:cNvSpPr>
          <p:nvPr/>
        </p:nvSpPr>
        <p:spPr bwMode="auto">
          <a:xfrm flipH="1">
            <a:off x="3099487" y="2689657"/>
            <a:ext cx="2377440" cy="0"/>
          </a:xfrm>
          <a:prstGeom prst="line">
            <a:avLst/>
          </a:prstGeom>
          <a:noFill/>
          <a:ln w="34925">
            <a:solidFill>
              <a:srgbClr val="D5D5FF"/>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1" name="Line 65"/>
          <p:cNvSpPr>
            <a:spLocks noChangeShapeType="1"/>
          </p:cNvSpPr>
          <p:nvPr/>
        </p:nvSpPr>
        <p:spPr bwMode="auto">
          <a:xfrm>
            <a:off x="5476927" y="2720340"/>
            <a:ext cx="0" cy="1828800"/>
          </a:xfrm>
          <a:prstGeom prst="line">
            <a:avLst/>
          </a:prstGeom>
          <a:noFill/>
          <a:ln w="34925">
            <a:solidFill>
              <a:srgbClr val="D5D5FF"/>
            </a:solidFill>
            <a:prstDash val="sysDot"/>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5" name="Rectangle 54"/>
          <p:cNvSpPr>
            <a:spLocks noChangeArrowheads="1"/>
          </p:cNvSpPr>
          <p:nvPr/>
        </p:nvSpPr>
        <p:spPr bwMode="auto">
          <a:xfrm>
            <a:off x="5282747" y="4540117"/>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D5D5FF"/>
                </a:solidFill>
              </a:rPr>
              <a:t>17</a:t>
            </a:r>
            <a:endParaRPr lang="en-US" altLang="en-US" sz="1600" b="0" baseline="-25000" dirty="0">
              <a:solidFill>
                <a:srgbClr val="D5D5FF"/>
              </a:solidFill>
            </a:endParaRPr>
          </a:p>
        </p:txBody>
      </p:sp>
      <p:sp>
        <p:nvSpPr>
          <p:cNvPr id="47" name="Line 62"/>
          <p:cNvSpPr>
            <a:spLocks noChangeAspect="1" noChangeShapeType="1"/>
          </p:cNvSpPr>
          <p:nvPr/>
        </p:nvSpPr>
        <p:spPr bwMode="auto">
          <a:xfrm flipV="1">
            <a:off x="3086576" y="1977165"/>
            <a:ext cx="3412650" cy="2357025"/>
          </a:xfrm>
          <a:prstGeom prst="line">
            <a:avLst/>
          </a:prstGeom>
          <a:noFill/>
          <a:ln w="44450">
            <a:solidFill>
              <a:schemeClr val="tx1"/>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48" name="Line 12"/>
          <p:cNvSpPr>
            <a:spLocks noChangeShapeType="1"/>
          </p:cNvSpPr>
          <p:nvPr/>
        </p:nvSpPr>
        <p:spPr bwMode="auto">
          <a:xfrm>
            <a:off x="5023399" y="1598990"/>
            <a:ext cx="0" cy="2928788"/>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49" name="Rectangle 64"/>
          <p:cNvSpPr>
            <a:spLocks noChangeArrowheads="1"/>
          </p:cNvSpPr>
          <p:nvPr/>
        </p:nvSpPr>
        <p:spPr bwMode="auto">
          <a:xfrm>
            <a:off x="2590800" y="2185670"/>
            <a:ext cx="484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ClrTx/>
              <a:buFontTx/>
              <a:buNone/>
            </a:pPr>
            <a:r>
              <a:rPr lang="en-US" altLang="en-US" sz="1600" b="0" dirty="0" smtClean="0">
                <a:solidFill>
                  <a:srgbClr val="357B46"/>
                </a:solidFill>
              </a:rPr>
              <a:t>118</a:t>
            </a:r>
            <a:endParaRPr lang="en-US" altLang="en-US" sz="1600" b="0" baseline="30000" dirty="0">
              <a:solidFill>
                <a:srgbClr val="357B46"/>
              </a:solidFill>
            </a:endParaRPr>
          </a:p>
        </p:txBody>
      </p:sp>
      <p:sp>
        <p:nvSpPr>
          <p:cNvPr id="55" name="Line 62"/>
          <p:cNvSpPr>
            <a:spLocks noChangeAspect="1" noChangeShapeType="1"/>
          </p:cNvSpPr>
          <p:nvPr/>
        </p:nvSpPr>
        <p:spPr bwMode="auto">
          <a:xfrm flipV="1">
            <a:off x="3086576" y="1598989"/>
            <a:ext cx="3045399" cy="2103375"/>
          </a:xfrm>
          <a:prstGeom prst="line">
            <a:avLst/>
          </a:prstGeom>
          <a:noFill/>
          <a:ln w="44450">
            <a:solidFill>
              <a:srgbClr val="357B46"/>
            </a:solidFill>
            <a:round/>
            <a:headEnd type="none" w="lg" len="lg"/>
            <a:tailEnd/>
          </a:ln>
          <a:extLst>
            <a:ext uri="{909E8E84-426E-40DD-AFC4-6F175D3DCCD1}">
              <a14:hiddenFill xmlns:a14="http://schemas.microsoft.com/office/drawing/2010/main">
                <a:noFill/>
              </a14:hiddenFill>
            </a:ext>
          </a:extLst>
        </p:spPr>
        <p:txBody>
          <a:bodyPr/>
          <a:lstStyle/>
          <a:p>
            <a:pPr>
              <a:defRPr/>
            </a:pPr>
            <a:endParaRPr lang="en-US" sz="2000">
              <a:ln>
                <a:solidFill>
                  <a:schemeClr val="bg1">
                    <a:lumMod val="75000"/>
                  </a:schemeClr>
                </a:solidFill>
              </a:ln>
              <a:solidFill>
                <a:schemeClr val="tx1"/>
              </a:solidFill>
              <a:latin typeface="Arial" charset="0"/>
            </a:endParaRPr>
          </a:p>
        </p:txBody>
      </p:sp>
      <p:sp>
        <p:nvSpPr>
          <p:cNvPr id="56" name="Line 12"/>
          <p:cNvSpPr>
            <a:spLocks noChangeAspect="1" noChangeShapeType="1"/>
          </p:cNvSpPr>
          <p:nvPr/>
        </p:nvSpPr>
        <p:spPr bwMode="auto">
          <a:xfrm>
            <a:off x="3969239" y="1620131"/>
            <a:ext cx="2529988" cy="1783726"/>
          </a:xfrm>
          <a:prstGeom prst="line">
            <a:avLst/>
          </a:prstGeom>
          <a:noFill/>
          <a:ln w="444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Line 65"/>
          <p:cNvSpPr>
            <a:spLocks noChangeShapeType="1"/>
          </p:cNvSpPr>
          <p:nvPr/>
        </p:nvSpPr>
        <p:spPr bwMode="auto">
          <a:xfrm flipH="1">
            <a:off x="3102199" y="2371889"/>
            <a:ext cx="1920240" cy="0"/>
          </a:xfrm>
          <a:prstGeom prst="line">
            <a:avLst/>
          </a:prstGeom>
          <a:noFill/>
          <a:ln w="34925">
            <a:solidFill>
              <a:srgbClr val="357B46"/>
            </a:solidFill>
            <a:prstDash val="sysDot"/>
            <a:round/>
            <a:headEnd type="oval" w="lg" len="lg"/>
            <a:tailEnd/>
          </a:ln>
          <a:extLst>
            <a:ext uri="{909E8E84-426E-40DD-AFC4-6F175D3DCCD1}">
              <a14:hiddenFill xmlns:a14="http://schemas.microsoft.com/office/drawing/2010/main">
                <a:noFill/>
              </a14:hiddenFill>
            </a:ext>
          </a:extLst>
        </p:spPr>
        <p:txBody>
          <a:bodyPr/>
          <a:lstStyle/>
          <a:p>
            <a:endParaRPr lang="en-US">
              <a:solidFill>
                <a:schemeClr val="tx1"/>
              </a:solidFill>
            </a:endParaRPr>
          </a:p>
        </p:txBody>
      </p:sp>
      <p:sp>
        <p:nvSpPr>
          <p:cNvPr id="50" name="Rectangle 49"/>
          <p:cNvSpPr/>
          <p:nvPr/>
        </p:nvSpPr>
        <p:spPr bwMode="auto">
          <a:xfrm>
            <a:off x="5125765" y="5461001"/>
            <a:ext cx="2113235" cy="319880"/>
          </a:xfrm>
          <a:prstGeom prst="rect">
            <a:avLst/>
          </a:prstGeom>
          <a:solidFill>
            <a:srgbClr val="FFFFFF">
              <a:alpha val="8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51" name="Line 64"/>
          <p:cNvSpPr>
            <a:spLocks noChangeShapeType="1"/>
          </p:cNvSpPr>
          <p:nvPr/>
        </p:nvSpPr>
        <p:spPr bwMode="auto">
          <a:xfrm flipH="1" flipV="1">
            <a:off x="3575187" y="5544344"/>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61" name="Line 64"/>
          <p:cNvSpPr>
            <a:spLocks noChangeShapeType="1"/>
          </p:cNvSpPr>
          <p:nvPr/>
        </p:nvSpPr>
        <p:spPr bwMode="auto">
          <a:xfrm flipH="1">
            <a:off x="5527812" y="5506244"/>
            <a:ext cx="0" cy="274638"/>
          </a:xfrm>
          <a:prstGeom prst="line">
            <a:avLst/>
          </a:prstGeom>
          <a:noFill/>
          <a:ln w="57150">
            <a:solidFill>
              <a:srgbClr val="FFB7B7"/>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62" name="Line 64"/>
          <p:cNvSpPr>
            <a:spLocks noChangeShapeType="1"/>
          </p:cNvSpPr>
          <p:nvPr/>
        </p:nvSpPr>
        <p:spPr bwMode="auto">
          <a:xfrm flipH="1" flipV="1">
            <a:off x="5527812" y="5534819"/>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63" name="Line 64"/>
          <p:cNvSpPr>
            <a:spLocks noChangeShapeType="1"/>
          </p:cNvSpPr>
          <p:nvPr/>
        </p:nvSpPr>
        <p:spPr bwMode="auto">
          <a:xfrm flipH="1" flipV="1">
            <a:off x="5527812" y="5537518"/>
            <a:ext cx="0" cy="18288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chemeClr val="tx1"/>
              </a:solidFill>
            </a:endParaRPr>
          </a:p>
        </p:txBody>
      </p:sp>
      <p:sp>
        <p:nvSpPr>
          <p:cNvPr id="66" name="Line 64"/>
          <p:cNvSpPr>
            <a:spLocks noChangeShapeType="1"/>
          </p:cNvSpPr>
          <p:nvPr/>
        </p:nvSpPr>
        <p:spPr bwMode="auto">
          <a:xfrm flipH="1" flipV="1">
            <a:off x="4896123" y="5503862"/>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9" name="Line 64"/>
          <p:cNvSpPr>
            <a:spLocks noChangeShapeType="1"/>
          </p:cNvSpPr>
          <p:nvPr/>
        </p:nvSpPr>
        <p:spPr bwMode="auto">
          <a:xfrm flipH="1">
            <a:off x="4584973" y="5503862"/>
            <a:ext cx="0" cy="274638"/>
          </a:xfrm>
          <a:prstGeom prst="line">
            <a:avLst/>
          </a:prstGeom>
          <a:noFill/>
          <a:ln w="57150">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2851282441"/>
              </p:ext>
            </p:extLst>
          </p:nvPr>
        </p:nvGraphicFramePr>
        <p:xfrm>
          <a:off x="2509838" y="5807075"/>
          <a:ext cx="4524375" cy="295275"/>
        </p:xfrm>
        <a:graphic>
          <a:graphicData uri="http://schemas.openxmlformats.org/presentationml/2006/ole">
            <mc:AlternateContent xmlns:mc="http://schemas.openxmlformats.org/markup-compatibility/2006">
              <mc:Choice xmlns:v="urn:schemas-microsoft-com:vml" Requires="v">
                <p:oleObj spid="_x0000_s112666" name="Equation" r:id="rId4" imgW="3581400" imgH="228600" progId="Equation.DSMT4">
                  <p:embed/>
                </p:oleObj>
              </mc:Choice>
              <mc:Fallback>
                <p:oleObj name="Equation" r:id="rId4" imgW="3581400" imgH="2286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9838" y="5807075"/>
                        <a:ext cx="45243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 name="Rectangle 73"/>
          <p:cNvSpPr/>
          <p:nvPr/>
        </p:nvSpPr>
        <p:spPr bwMode="auto">
          <a:xfrm>
            <a:off x="2092357" y="5414567"/>
            <a:ext cx="5715000" cy="752872"/>
          </a:xfrm>
          <a:prstGeom prst="rect">
            <a:avLst/>
          </a:prstGeom>
          <a:solidFill>
            <a:srgbClr val="FFFFFF">
              <a:alpha val="60000"/>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84" name="Line 64"/>
          <p:cNvSpPr>
            <a:spLocks noChangeShapeType="1"/>
          </p:cNvSpPr>
          <p:nvPr/>
        </p:nvSpPr>
        <p:spPr bwMode="auto">
          <a:xfrm flipH="1" flipV="1">
            <a:off x="4249874" y="6101557"/>
            <a:ext cx="0" cy="274638"/>
          </a:xfrm>
          <a:prstGeom prst="line">
            <a:avLst/>
          </a:prstGeom>
          <a:noFill/>
          <a:ln w="57150">
            <a:solidFill>
              <a:srgbClr val="357B4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8" name="Line 65"/>
          <p:cNvSpPr>
            <a:spLocks noChangeShapeType="1"/>
          </p:cNvSpPr>
          <p:nvPr/>
        </p:nvSpPr>
        <p:spPr bwMode="auto">
          <a:xfrm flipH="1" flipV="1">
            <a:off x="4568536" y="6103939"/>
            <a:ext cx="0" cy="274637"/>
          </a:xfrm>
          <a:prstGeom prst="line">
            <a:avLst/>
          </a:prstGeom>
          <a:noFill/>
          <a:ln w="57150">
            <a:solidFill>
              <a:srgbClr val="357B4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99" name="Object 98"/>
          <p:cNvGraphicFramePr>
            <a:graphicFrameLocks noChangeAspect="1"/>
          </p:cNvGraphicFramePr>
          <p:nvPr>
            <p:extLst>
              <p:ext uri="{D42A27DB-BD31-4B8C-83A1-F6EECF244321}">
                <p14:modId xmlns:p14="http://schemas.microsoft.com/office/powerpoint/2010/main" val="954145397"/>
              </p:ext>
            </p:extLst>
          </p:nvPr>
        </p:nvGraphicFramePr>
        <p:xfrm>
          <a:off x="3387725" y="6434138"/>
          <a:ext cx="2606675" cy="306387"/>
        </p:xfrm>
        <a:graphic>
          <a:graphicData uri="http://schemas.openxmlformats.org/presentationml/2006/ole">
            <mc:AlternateContent xmlns:mc="http://schemas.openxmlformats.org/markup-compatibility/2006">
              <mc:Choice xmlns:v="urn:schemas-microsoft-com:vml" Requires="v">
                <p:oleObj spid="_x0000_s112667" name="Equation" r:id="rId6" imgW="2006600" imgH="241300" progId="Equation.DSMT4">
                  <p:embed/>
                </p:oleObj>
              </mc:Choice>
              <mc:Fallback>
                <p:oleObj name="Equation" r:id="rId6" imgW="2006600" imgH="2413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7725" y="6434138"/>
                        <a:ext cx="2606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6637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down)">
                                      <p:cBhvr>
                                        <p:cTn id="7" dur="500"/>
                                        <p:tgtEl>
                                          <p:spTgt spid="5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5" grpId="0" animBg="1"/>
      <p:bldP spid="5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92" name="Rectangle 56"/>
          <p:cNvSpPr>
            <a:spLocks noChangeArrowheads="1"/>
          </p:cNvSpPr>
          <p:nvPr/>
        </p:nvSpPr>
        <p:spPr bwMode="auto">
          <a:xfrm>
            <a:off x="76200" y="1963738"/>
            <a:ext cx="8974138" cy="1868487"/>
          </a:xfrm>
          <a:prstGeom prst="rect">
            <a:avLst/>
          </a:prstGeom>
          <a:noFill/>
          <a:ln w="12700" algn="ctr">
            <a:noFill/>
            <a:miter lim="800000"/>
            <a:headEnd/>
            <a:tailEnd/>
          </a:ln>
          <a:effectLst>
            <a:outerShdw dist="35921" dir="2700000" algn="ctr" rotWithShape="0">
              <a:srgbClr val="808080"/>
            </a:outerShdw>
          </a:effectLst>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1800"/>
          </a:p>
        </p:txBody>
      </p:sp>
      <p:grpSp>
        <p:nvGrpSpPr>
          <p:cNvPr id="2" name="Group 58"/>
          <p:cNvGrpSpPr>
            <a:grpSpLocks/>
          </p:cNvGrpSpPr>
          <p:nvPr/>
        </p:nvGrpSpPr>
        <p:grpSpPr bwMode="auto">
          <a:xfrm>
            <a:off x="220663" y="2638425"/>
            <a:ext cx="1443037" cy="503238"/>
            <a:chOff x="169" y="888"/>
            <a:chExt cx="909" cy="317"/>
          </a:xfrm>
        </p:grpSpPr>
        <p:sp>
          <p:nvSpPr>
            <p:cNvPr id="731139" name="Freeform 3"/>
            <p:cNvSpPr>
              <a:spLocks/>
            </p:cNvSpPr>
            <p:nvPr/>
          </p:nvSpPr>
          <p:spPr bwMode="auto">
            <a:xfrm>
              <a:off x="169" y="888"/>
              <a:ext cx="902" cy="317"/>
            </a:xfrm>
            <a:custGeom>
              <a:avLst/>
              <a:gdLst/>
              <a:ahLst/>
              <a:cxnLst>
                <a:cxn ang="0">
                  <a:pos x="1131" y="1237"/>
                </a:cxn>
                <a:cxn ang="0">
                  <a:pos x="1131" y="0"/>
                </a:cxn>
                <a:cxn ang="0">
                  <a:pos x="0" y="0"/>
                </a:cxn>
                <a:cxn ang="0">
                  <a:pos x="0" y="1237"/>
                </a:cxn>
                <a:cxn ang="0">
                  <a:pos x="1131" y="1237"/>
                </a:cxn>
                <a:cxn ang="0">
                  <a:pos x="1131" y="1237"/>
                </a:cxn>
                <a:cxn ang="0">
                  <a:pos x="1131" y="1237"/>
                </a:cxn>
              </a:cxnLst>
              <a:rect l="0" t="0" r="r" b="b"/>
              <a:pathLst>
                <a:path w="1131" h="1237">
                  <a:moveTo>
                    <a:pt x="1131" y="1237"/>
                  </a:moveTo>
                  <a:lnTo>
                    <a:pt x="1131" y="0"/>
                  </a:lnTo>
                  <a:lnTo>
                    <a:pt x="0" y="0"/>
                  </a:lnTo>
                  <a:lnTo>
                    <a:pt x="0" y="1237"/>
                  </a:lnTo>
                  <a:lnTo>
                    <a:pt x="1131" y="1237"/>
                  </a:lnTo>
                  <a:lnTo>
                    <a:pt x="1131" y="1237"/>
                  </a:lnTo>
                  <a:lnTo>
                    <a:pt x="1131" y="1237"/>
                  </a:lnTo>
                </a:path>
              </a:pathLst>
            </a:custGeom>
            <a:solidFill>
              <a:schemeClr val="bg1"/>
            </a:solidFill>
            <a:ln w="12700" cmpd="sng">
              <a:solidFill>
                <a:schemeClr val="bg2"/>
              </a:solidFill>
              <a:prstDash val="solid"/>
              <a:round/>
              <a:headEnd/>
              <a:tailEnd/>
            </a:ln>
            <a:effectLst>
              <a:outerShdw dist="35921" dir="2700000" algn="ctr" rotWithShape="0">
                <a:srgbClr val="808080"/>
              </a:outerShdw>
            </a:effectLst>
          </p:spPr>
          <p:txBody>
            <a:bodyPr/>
            <a:lstStyle/>
            <a:p>
              <a:pPr>
                <a:defRPr/>
              </a:pPr>
              <a:endParaRPr lang="en-US"/>
            </a:p>
          </p:txBody>
        </p:sp>
        <p:sp>
          <p:nvSpPr>
            <p:cNvPr id="6177" name="Rectangle 4"/>
            <p:cNvSpPr>
              <a:spLocks noChangeArrowheads="1"/>
            </p:cNvSpPr>
            <p:nvPr/>
          </p:nvSpPr>
          <p:spPr bwMode="auto">
            <a:xfrm>
              <a:off x="210" y="900"/>
              <a:ext cx="868"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pPr>
              <a:r>
                <a:rPr lang="en-US" altLang="en-US" sz="1800" b="0">
                  <a:solidFill>
                    <a:srgbClr val="000000"/>
                  </a:solidFill>
                </a:rPr>
                <a:t>Increase in </a:t>
              </a:r>
              <a:r>
                <a:rPr lang="en-US" altLang="en-US" sz="1800" i="1">
                  <a:solidFill>
                    <a:schemeClr val="accent2"/>
                  </a:solidFill>
                </a:rPr>
                <a:t>budget deficit</a:t>
              </a:r>
              <a:endParaRPr lang="en-US" altLang="en-US" sz="1800" b="0">
                <a:solidFill>
                  <a:srgbClr val="000000"/>
                </a:solidFill>
              </a:endParaRPr>
            </a:p>
          </p:txBody>
        </p:sp>
      </p:grpSp>
      <p:grpSp>
        <p:nvGrpSpPr>
          <p:cNvPr id="3" name="Group 59"/>
          <p:cNvGrpSpPr>
            <a:grpSpLocks/>
          </p:cNvGrpSpPr>
          <p:nvPr/>
        </p:nvGrpSpPr>
        <p:grpSpPr bwMode="auto">
          <a:xfrm>
            <a:off x="1933575" y="2636838"/>
            <a:ext cx="1430338" cy="503237"/>
            <a:chOff x="1380" y="887"/>
            <a:chExt cx="901" cy="317"/>
          </a:xfrm>
        </p:grpSpPr>
        <p:sp>
          <p:nvSpPr>
            <p:cNvPr id="731143" name="Freeform 7"/>
            <p:cNvSpPr>
              <a:spLocks/>
            </p:cNvSpPr>
            <p:nvPr/>
          </p:nvSpPr>
          <p:spPr bwMode="auto">
            <a:xfrm>
              <a:off x="1380" y="887"/>
              <a:ext cx="836" cy="317"/>
            </a:xfrm>
            <a:custGeom>
              <a:avLst/>
              <a:gdLst/>
              <a:ahLst/>
              <a:cxnLst>
                <a:cxn ang="0">
                  <a:pos x="1130" y="1237"/>
                </a:cxn>
                <a:cxn ang="0">
                  <a:pos x="1130" y="0"/>
                </a:cxn>
                <a:cxn ang="0">
                  <a:pos x="0" y="0"/>
                </a:cxn>
                <a:cxn ang="0">
                  <a:pos x="0" y="1237"/>
                </a:cxn>
                <a:cxn ang="0">
                  <a:pos x="1130" y="1237"/>
                </a:cxn>
                <a:cxn ang="0">
                  <a:pos x="1130" y="1237"/>
                </a:cxn>
                <a:cxn ang="0">
                  <a:pos x="1130" y="1237"/>
                </a:cxn>
              </a:cxnLst>
              <a:rect l="0" t="0" r="r" b="b"/>
              <a:pathLst>
                <a:path w="1130" h="1237">
                  <a:moveTo>
                    <a:pt x="1130" y="1237"/>
                  </a:moveTo>
                  <a:lnTo>
                    <a:pt x="1130" y="0"/>
                  </a:lnTo>
                  <a:lnTo>
                    <a:pt x="0" y="0"/>
                  </a:lnTo>
                  <a:lnTo>
                    <a:pt x="0" y="1237"/>
                  </a:lnTo>
                  <a:lnTo>
                    <a:pt x="1130" y="1237"/>
                  </a:lnTo>
                  <a:lnTo>
                    <a:pt x="1130" y="1237"/>
                  </a:lnTo>
                  <a:lnTo>
                    <a:pt x="1130" y="1237"/>
                  </a:lnTo>
                </a:path>
              </a:pathLst>
            </a:custGeom>
            <a:solidFill>
              <a:schemeClr val="bg1"/>
            </a:solidFill>
            <a:ln w="12700" cmpd="sng">
              <a:solidFill>
                <a:srgbClr val="000000"/>
              </a:solidFill>
              <a:prstDash val="solid"/>
              <a:round/>
              <a:headEnd/>
              <a:tailEnd/>
            </a:ln>
            <a:effectLst>
              <a:outerShdw dist="35921" dir="2700000" algn="ctr" rotWithShape="0">
                <a:srgbClr val="808080"/>
              </a:outerShdw>
            </a:effectLst>
          </p:spPr>
          <p:txBody>
            <a:bodyPr/>
            <a:lstStyle/>
            <a:p>
              <a:pPr>
                <a:defRPr/>
              </a:pPr>
              <a:endParaRPr lang="en-US"/>
            </a:p>
          </p:txBody>
        </p:sp>
        <p:sp>
          <p:nvSpPr>
            <p:cNvPr id="6175" name="Rectangle 8"/>
            <p:cNvSpPr>
              <a:spLocks noChangeArrowheads="1"/>
            </p:cNvSpPr>
            <p:nvPr/>
          </p:nvSpPr>
          <p:spPr bwMode="auto">
            <a:xfrm>
              <a:off x="1445" y="910"/>
              <a:ext cx="836"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pPr>
              <a:r>
                <a:rPr lang="en-US" altLang="en-US" sz="1800" b="0" dirty="0">
                  <a:solidFill>
                    <a:srgbClr val="000000"/>
                  </a:solidFill>
                </a:rPr>
                <a:t>Higher </a:t>
              </a:r>
              <a:r>
                <a:rPr lang="en-US" altLang="en-US" sz="1800" i="1" dirty="0">
                  <a:solidFill>
                    <a:schemeClr val="hlink"/>
                  </a:solidFill>
                </a:rPr>
                <a:t>real</a:t>
              </a:r>
              <a:br>
                <a:rPr lang="en-US" altLang="en-US" sz="1800" i="1" dirty="0">
                  <a:solidFill>
                    <a:schemeClr val="hlink"/>
                  </a:solidFill>
                </a:rPr>
              </a:br>
              <a:r>
                <a:rPr lang="en-US" altLang="en-US" sz="1800" i="1" dirty="0">
                  <a:solidFill>
                    <a:schemeClr val="hlink"/>
                  </a:solidFill>
                </a:rPr>
                <a:t>interest rates</a:t>
              </a:r>
              <a:r>
                <a:rPr lang="en-US" altLang="en-US" sz="1800" b="0" dirty="0">
                  <a:solidFill>
                    <a:srgbClr val="000000"/>
                  </a:solidFill>
                </a:rPr>
                <a:t>  </a:t>
              </a:r>
            </a:p>
          </p:txBody>
        </p:sp>
      </p:grpSp>
      <p:grpSp>
        <p:nvGrpSpPr>
          <p:cNvPr id="4" name="Group 61"/>
          <p:cNvGrpSpPr>
            <a:grpSpLocks/>
          </p:cNvGrpSpPr>
          <p:nvPr/>
        </p:nvGrpSpPr>
        <p:grpSpPr bwMode="auto">
          <a:xfrm>
            <a:off x="3568700" y="3151188"/>
            <a:ext cx="2165350" cy="539750"/>
            <a:chOff x="2428" y="1349"/>
            <a:chExt cx="1364" cy="340"/>
          </a:xfrm>
        </p:grpSpPr>
        <p:sp>
          <p:nvSpPr>
            <p:cNvPr id="731150" name="Freeform 14"/>
            <p:cNvSpPr>
              <a:spLocks/>
            </p:cNvSpPr>
            <p:nvPr/>
          </p:nvSpPr>
          <p:spPr bwMode="auto">
            <a:xfrm>
              <a:off x="2428" y="1349"/>
              <a:ext cx="1250" cy="340"/>
            </a:xfrm>
            <a:custGeom>
              <a:avLst/>
              <a:gdLst/>
              <a:ahLst/>
              <a:cxnLst>
                <a:cxn ang="0">
                  <a:pos x="1448" y="1238"/>
                </a:cxn>
                <a:cxn ang="0">
                  <a:pos x="1448" y="0"/>
                </a:cxn>
                <a:cxn ang="0">
                  <a:pos x="0" y="0"/>
                </a:cxn>
                <a:cxn ang="0">
                  <a:pos x="0" y="1238"/>
                </a:cxn>
                <a:cxn ang="0">
                  <a:pos x="1448" y="1238"/>
                </a:cxn>
                <a:cxn ang="0">
                  <a:pos x="1448" y="1238"/>
                </a:cxn>
                <a:cxn ang="0">
                  <a:pos x="1448" y="1238"/>
                </a:cxn>
              </a:cxnLst>
              <a:rect l="0" t="0" r="r" b="b"/>
              <a:pathLst>
                <a:path w="1448" h="1238">
                  <a:moveTo>
                    <a:pt x="1448" y="1238"/>
                  </a:moveTo>
                  <a:lnTo>
                    <a:pt x="1448" y="0"/>
                  </a:lnTo>
                  <a:lnTo>
                    <a:pt x="0" y="0"/>
                  </a:lnTo>
                  <a:lnTo>
                    <a:pt x="0" y="1238"/>
                  </a:lnTo>
                  <a:lnTo>
                    <a:pt x="1448" y="1238"/>
                  </a:lnTo>
                  <a:lnTo>
                    <a:pt x="1448" y="1238"/>
                  </a:lnTo>
                  <a:lnTo>
                    <a:pt x="1448" y="1238"/>
                  </a:lnTo>
                </a:path>
              </a:pathLst>
            </a:custGeom>
            <a:solidFill>
              <a:schemeClr val="bg1"/>
            </a:solidFill>
            <a:ln w="12700" cmpd="sng">
              <a:solidFill>
                <a:schemeClr val="bg2"/>
              </a:solidFill>
              <a:prstDash val="solid"/>
              <a:round/>
              <a:headEnd/>
              <a:tailEnd/>
            </a:ln>
            <a:effectLst>
              <a:outerShdw dist="35921" dir="2700000" algn="ctr" rotWithShape="0">
                <a:srgbClr val="808080"/>
              </a:outerShdw>
            </a:effectLst>
          </p:spPr>
          <p:txBody>
            <a:bodyPr/>
            <a:lstStyle/>
            <a:p>
              <a:pPr>
                <a:defRPr/>
              </a:pPr>
              <a:endParaRPr lang="en-US"/>
            </a:p>
          </p:txBody>
        </p:sp>
        <p:sp>
          <p:nvSpPr>
            <p:cNvPr id="6173" name="Rectangle 15"/>
            <p:cNvSpPr>
              <a:spLocks noChangeArrowheads="1"/>
            </p:cNvSpPr>
            <p:nvPr/>
          </p:nvSpPr>
          <p:spPr bwMode="auto">
            <a:xfrm>
              <a:off x="2483" y="1375"/>
              <a:ext cx="1309"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pPr>
              <a:r>
                <a:rPr lang="en-US" altLang="en-US" sz="1800" b="0" dirty="0">
                  <a:solidFill>
                    <a:srgbClr val="000000"/>
                  </a:solidFill>
                </a:rPr>
                <a:t>Inflow of financial </a:t>
              </a:r>
              <a:br>
                <a:rPr lang="en-US" altLang="en-US" sz="1800" b="0" dirty="0">
                  <a:solidFill>
                    <a:srgbClr val="000000"/>
                  </a:solidFill>
                </a:rPr>
              </a:br>
              <a:r>
                <a:rPr lang="en-US" altLang="en-US" sz="1800" b="0" dirty="0">
                  <a:solidFill>
                    <a:srgbClr val="000000"/>
                  </a:solidFill>
                </a:rPr>
                <a:t>capital from abroad   </a:t>
              </a:r>
            </a:p>
          </p:txBody>
        </p:sp>
      </p:grpSp>
      <p:grpSp>
        <p:nvGrpSpPr>
          <p:cNvPr id="5" name="Group 60"/>
          <p:cNvGrpSpPr>
            <a:grpSpLocks/>
          </p:cNvGrpSpPr>
          <p:nvPr/>
        </p:nvGrpSpPr>
        <p:grpSpPr bwMode="auto">
          <a:xfrm>
            <a:off x="3575050" y="2112963"/>
            <a:ext cx="1955800" cy="539750"/>
            <a:chOff x="2426" y="557"/>
            <a:chExt cx="1232" cy="340"/>
          </a:xfrm>
        </p:grpSpPr>
        <p:sp>
          <p:nvSpPr>
            <p:cNvPr id="731157" name="Freeform 21"/>
            <p:cNvSpPr>
              <a:spLocks/>
            </p:cNvSpPr>
            <p:nvPr/>
          </p:nvSpPr>
          <p:spPr bwMode="auto">
            <a:xfrm>
              <a:off x="2426" y="557"/>
              <a:ext cx="1174" cy="340"/>
            </a:xfrm>
            <a:custGeom>
              <a:avLst/>
              <a:gdLst/>
              <a:ahLst/>
              <a:cxnLst>
                <a:cxn ang="0">
                  <a:pos x="1448" y="1238"/>
                </a:cxn>
                <a:cxn ang="0">
                  <a:pos x="1448" y="0"/>
                </a:cxn>
                <a:cxn ang="0">
                  <a:pos x="0" y="0"/>
                </a:cxn>
                <a:cxn ang="0">
                  <a:pos x="0" y="1238"/>
                </a:cxn>
                <a:cxn ang="0">
                  <a:pos x="1448" y="1238"/>
                </a:cxn>
                <a:cxn ang="0">
                  <a:pos x="1448" y="1238"/>
                </a:cxn>
                <a:cxn ang="0">
                  <a:pos x="1448" y="1238"/>
                </a:cxn>
              </a:cxnLst>
              <a:rect l="0" t="0" r="r" b="b"/>
              <a:pathLst>
                <a:path w="1448" h="1238">
                  <a:moveTo>
                    <a:pt x="1448" y="1238"/>
                  </a:moveTo>
                  <a:lnTo>
                    <a:pt x="1448" y="0"/>
                  </a:lnTo>
                  <a:lnTo>
                    <a:pt x="0" y="0"/>
                  </a:lnTo>
                  <a:lnTo>
                    <a:pt x="0" y="1238"/>
                  </a:lnTo>
                  <a:lnTo>
                    <a:pt x="1448" y="1238"/>
                  </a:lnTo>
                  <a:lnTo>
                    <a:pt x="1448" y="1238"/>
                  </a:lnTo>
                  <a:lnTo>
                    <a:pt x="1448" y="1238"/>
                  </a:lnTo>
                </a:path>
              </a:pathLst>
            </a:custGeom>
            <a:solidFill>
              <a:schemeClr val="bg1"/>
            </a:solidFill>
            <a:ln w="12700" cmpd="sng">
              <a:solidFill>
                <a:schemeClr val="bg2"/>
              </a:solidFill>
              <a:prstDash val="solid"/>
              <a:round/>
              <a:headEnd/>
              <a:tailEnd/>
            </a:ln>
            <a:effectLst>
              <a:outerShdw dist="35921" dir="2700000" algn="ctr" rotWithShape="0">
                <a:srgbClr val="808080"/>
              </a:outerShdw>
            </a:effectLst>
          </p:spPr>
          <p:txBody>
            <a:bodyPr/>
            <a:lstStyle/>
            <a:p>
              <a:pPr>
                <a:defRPr/>
              </a:pPr>
              <a:endParaRPr lang="en-US"/>
            </a:p>
          </p:txBody>
        </p:sp>
        <p:sp>
          <p:nvSpPr>
            <p:cNvPr id="6171" name="Rectangle 22"/>
            <p:cNvSpPr>
              <a:spLocks noChangeArrowheads="1"/>
            </p:cNvSpPr>
            <p:nvPr/>
          </p:nvSpPr>
          <p:spPr bwMode="auto">
            <a:xfrm>
              <a:off x="2486" y="579"/>
              <a:ext cx="1172"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pPr>
              <a:r>
                <a:rPr lang="en-US" altLang="en-US" sz="1800" b="0" dirty="0">
                  <a:solidFill>
                    <a:srgbClr val="000000"/>
                  </a:solidFill>
                </a:rPr>
                <a:t>Decline in</a:t>
              </a:r>
              <a:br>
                <a:rPr lang="en-US" altLang="en-US" sz="1800" b="0" dirty="0">
                  <a:solidFill>
                    <a:srgbClr val="000000"/>
                  </a:solidFill>
                </a:rPr>
              </a:br>
              <a:r>
                <a:rPr lang="en-US" altLang="en-US" sz="1800" i="1" dirty="0">
                  <a:solidFill>
                    <a:schemeClr val="hlink"/>
                  </a:solidFill>
                </a:rPr>
                <a:t>private investment  </a:t>
              </a:r>
              <a:endParaRPr lang="en-US" altLang="en-US" sz="1800" b="0" dirty="0">
                <a:solidFill>
                  <a:schemeClr val="hlink"/>
                </a:solidFill>
              </a:endParaRPr>
            </a:p>
          </p:txBody>
        </p:sp>
      </p:grpSp>
      <p:grpSp>
        <p:nvGrpSpPr>
          <p:cNvPr id="6" name="Group 62"/>
          <p:cNvGrpSpPr>
            <a:grpSpLocks/>
          </p:cNvGrpSpPr>
          <p:nvPr/>
        </p:nvGrpSpPr>
        <p:grpSpPr bwMode="auto">
          <a:xfrm>
            <a:off x="5915025" y="3141663"/>
            <a:ext cx="1409700" cy="549275"/>
            <a:chOff x="3864" y="1343"/>
            <a:chExt cx="888" cy="346"/>
          </a:xfrm>
        </p:grpSpPr>
        <p:sp>
          <p:nvSpPr>
            <p:cNvPr id="731164" name="Freeform 28"/>
            <p:cNvSpPr>
              <a:spLocks/>
            </p:cNvSpPr>
            <p:nvPr/>
          </p:nvSpPr>
          <p:spPr bwMode="auto">
            <a:xfrm>
              <a:off x="3864" y="1343"/>
              <a:ext cx="888" cy="346"/>
            </a:xfrm>
            <a:custGeom>
              <a:avLst/>
              <a:gdLst/>
              <a:ahLst/>
              <a:cxnLst>
                <a:cxn ang="0">
                  <a:pos x="1449" y="1238"/>
                </a:cxn>
                <a:cxn ang="0">
                  <a:pos x="1449" y="0"/>
                </a:cxn>
                <a:cxn ang="0">
                  <a:pos x="0" y="0"/>
                </a:cxn>
                <a:cxn ang="0">
                  <a:pos x="0" y="1238"/>
                </a:cxn>
                <a:cxn ang="0">
                  <a:pos x="1449" y="1238"/>
                </a:cxn>
                <a:cxn ang="0">
                  <a:pos x="1449" y="1238"/>
                </a:cxn>
                <a:cxn ang="0">
                  <a:pos x="1449" y="1238"/>
                </a:cxn>
              </a:cxnLst>
              <a:rect l="0" t="0" r="r" b="b"/>
              <a:pathLst>
                <a:path w="1449" h="1238">
                  <a:moveTo>
                    <a:pt x="1449" y="1238"/>
                  </a:moveTo>
                  <a:lnTo>
                    <a:pt x="1449" y="0"/>
                  </a:lnTo>
                  <a:lnTo>
                    <a:pt x="0" y="0"/>
                  </a:lnTo>
                  <a:lnTo>
                    <a:pt x="0" y="1238"/>
                  </a:lnTo>
                  <a:lnTo>
                    <a:pt x="1449" y="1238"/>
                  </a:lnTo>
                  <a:lnTo>
                    <a:pt x="1449" y="1238"/>
                  </a:lnTo>
                  <a:lnTo>
                    <a:pt x="1449" y="1238"/>
                  </a:lnTo>
                </a:path>
              </a:pathLst>
            </a:custGeom>
            <a:solidFill>
              <a:schemeClr val="bg1"/>
            </a:solidFill>
            <a:ln w="12700" cmpd="sng">
              <a:solidFill>
                <a:schemeClr val="bg2"/>
              </a:solidFill>
              <a:prstDash val="solid"/>
              <a:round/>
              <a:headEnd/>
              <a:tailEnd/>
            </a:ln>
            <a:effectLst>
              <a:outerShdw dist="35921" dir="2700000" algn="ctr" rotWithShape="0">
                <a:srgbClr val="808080"/>
              </a:outerShdw>
            </a:effectLst>
          </p:spPr>
          <p:txBody>
            <a:bodyPr/>
            <a:lstStyle/>
            <a:p>
              <a:pPr>
                <a:defRPr/>
              </a:pPr>
              <a:endParaRPr lang="en-US"/>
            </a:p>
          </p:txBody>
        </p:sp>
        <p:sp>
          <p:nvSpPr>
            <p:cNvPr id="6169" name="Rectangle 29"/>
            <p:cNvSpPr>
              <a:spLocks noChangeArrowheads="1"/>
            </p:cNvSpPr>
            <p:nvPr/>
          </p:nvSpPr>
          <p:spPr bwMode="auto">
            <a:xfrm>
              <a:off x="3920" y="1357"/>
              <a:ext cx="7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90000"/>
                </a:lnSpc>
              </a:pPr>
              <a:r>
                <a:rPr lang="en-US" altLang="en-US" sz="1800" b="0" dirty="0">
                  <a:solidFill>
                    <a:srgbClr val="000000"/>
                  </a:solidFill>
                </a:rPr>
                <a:t>Appreciation </a:t>
              </a:r>
              <a:br>
                <a:rPr lang="en-US" altLang="en-US" sz="1800" b="0" dirty="0">
                  <a:solidFill>
                    <a:srgbClr val="000000"/>
                  </a:solidFill>
                </a:rPr>
              </a:br>
              <a:r>
                <a:rPr lang="en-US" altLang="en-US" sz="1800" b="0" dirty="0">
                  <a:solidFill>
                    <a:srgbClr val="000000"/>
                  </a:solidFill>
                </a:rPr>
                <a:t>of the dollar </a:t>
              </a:r>
            </a:p>
          </p:txBody>
        </p:sp>
      </p:grpSp>
      <p:grpSp>
        <p:nvGrpSpPr>
          <p:cNvPr id="7" name="Group 63"/>
          <p:cNvGrpSpPr>
            <a:grpSpLocks/>
          </p:cNvGrpSpPr>
          <p:nvPr/>
        </p:nvGrpSpPr>
        <p:grpSpPr bwMode="auto">
          <a:xfrm>
            <a:off x="7662863" y="3141663"/>
            <a:ext cx="1219200" cy="520700"/>
            <a:chOff x="4974" y="1352"/>
            <a:chExt cx="768" cy="328"/>
          </a:xfrm>
        </p:grpSpPr>
        <p:sp>
          <p:nvSpPr>
            <p:cNvPr id="731171" name="Freeform 35"/>
            <p:cNvSpPr>
              <a:spLocks/>
            </p:cNvSpPr>
            <p:nvPr/>
          </p:nvSpPr>
          <p:spPr bwMode="auto">
            <a:xfrm>
              <a:off x="4974" y="1352"/>
              <a:ext cx="768" cy="328"/>
            </a:xfrm>
            <a:custGeom>
              <a:avLst/>
              <a:gdLst/>
              <a:ahLst/>
              <a:cxnLst>
                <a:cxn ang="0">
                  <a:pos x="1449" y="1238"/>
                </a:cxn>
                <a:cxn ang="0">
                  <a:pos x="1449" y="0"/>
                </a:cxn>
                <a:cxn ang="0">
                  <a:pos x="0" y="0"/>
                </a:cxn>
                <a:cxn ang="0">
                  <a:pos x="0" y="1238"/>
                </a:cxn>
                <a:cxn ang="0">
                  <a:pos x="1449" y="1238"/>
                </a:cxn>
                <a:cxn ang="0">
                  <a:pos x="1449" y="1238"/>
                </a:cxn>
                <a:cxn ang="0">
                  <a:pos x="1449" y="1238"/>
                </a:cxn>
              </a:cxnLst>
              <a:rect l="0" t="0" r="r" b="b"/>
              <a:pathLst>
                <a:path w="1449" h="1238">
                  <a:moveTo>
                    <a:pt x="1449" y="1238"/>
                  </a:moveTo>
                  <a:lnTo>
                    <a:pt x="1449" y="0"/>
                  </a:lnTo>
                  <a:lnTo>
                    <a:pt x="0" y="0"/>
                  </a:lnTo>
                  <a:lnTo>
                    <a:pt x="0" y="1238"/>
                  </a:lnTo>
                  <a:lnTo>
                    <a:pt x="1449" y="1238"/>
                  </a:lnTo>
                  <a:lnTo>
                    <a:pt x="1449" y="1238"/>
                  </a:lnTo>
                  <a:lnTo>
                    <a:pt x="1449" y="1238"/>
                  </a:lnTo>
                </a:path>
              </a:pathLst>
            </a:custGeom>
            <a:solidFill>
              <a:schemeClr val="bg1"/>
            </a:solidFill>
            <a:ln w="12700" cmpd="sng">
              <a:solidFill>
                <a:schemeClr val="bg2"/>
              </a:solidFill>
              <a:prstDash val="solid"/>
              <a:round/>
              <a:headEnd/>
              <a:tailEnd/>
            </a:ln>
            <a:effectLst>
              <a:outerShdw dist="35921" dir="2700000" algn="ctr" rotWithShape="0">
                <a:srgbClr val="808080"/>
              </a:outerShdw>
            </a:effectLst>
          </p:spPr>
          <p:txBody>
            <a:bodyPr/>
            <a:lstStyle/>
            <a:p>
              <a:pPr>
                <a:defRPr/>
              </a:pPr>
              <a:endParaRPr lang="en-US"/>
            </a:p>
          </p:txBody>
        </p:sp>
        <p:sp>
          <p:nvSpPr>
            <p:cNvPr id="6167" name="Rectangle 36"/>
            <p:cNvSpPr>
              <a:spLocks noChangeArrowheads="1"/>
            </p:cNvSpPr>
            <p:nvPr/>
          </p:nvSpPr>
          <p:spPr bwMode="auto">
            <a:xfrm>
              <a:off x="5033" y="1371"/>
              <a:ext cx="652"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pPr>
              <a:r>
                <a:rPr lang="en-US" altLang="en-US" sz="1800" b="0" dirty="0">
                  <a:solidFill>
                    <a:srgbClr val="000000"/>
                  </a:solidFill>
                </a:rPr>
                <a:t>Decline in </a:t>
              </a:r>
              <a:br>
                <a:rPr lang="en-US" altLang="en-US" sz="1800" b="0" dirty="0">
                  <a:solidFill>
                    <a:srgbClr val="000000"/>
                  </a:solidFill>
                </a:rPr>
              </a:br>
              <a:r>
                <a:rPr lang="en-US" altLang="en-US" sz="1800" i="1" dirty="0">
                  <a:solidFill>
                    <a:schemeClr val="hlink"/>
                  </a:solidFill>
                </a:rPr>
                <a:t>net exports</a:t>
              </a:r>
              <a:endParaRPr lang="en-US" altLang="en-US" sz="1800" dirty="0">
                <a:solidFill>
                  <a:schemeClr val="hlink"/>
                </a:solidFill>
              </a:endParaRPr>
            </a:p>
          </p:txBody>
        </p:sp>
      </p:grpSp>
      <p:sp>
        <p:nvSpPr>
          <p:cNvPr id="731201" name="Freeform 65"/>
          <p:cNvSpPr>
            <a:spLocks/>
          </p:cNvSpPr>
          <p:nvPr/>
        </p:nvSpPr>
        <p:spPr bwMode="auto">
          <a:xfrm>
            <a:off x="904875" y="3208338"/>
            <a:ext cx="1204913" cy="338137"/>
          </a:xfrm>
          <a:custGeom>
            <a:avLst/>
            <a:gdLst/>
            <a:ahLst/>
            <a:cxnLst>
              <a:cxn ang="0">
                <a:pos x="0" y="13"/>
              </a:cxn>
              <a:cxn ang="0">
                <a:pos x="183" y="177"/>
              </a:cxn>
              <a:cxn ang="0">
                <a:pos x="557" y="184"/>
              </a:cxn>
              <a:cxn ang="0">
                <a:pos x="759" y="0"/>
              </a:cxn>
            </a:cxnLst>
            <a:rect l="0" t="0" r="r" b="b"/>
            <a:pathLst>
              <a:path w="759" h="213">
                <a:moveTo>
                  <a:pt x="0" y="13"/>
                </a:moveTo>
                <a:cubicBezTo>
                  <a:pt x="45" y="81"/>
                  <a:pt x="90" y="149"/>
                  <a:pt x="183" y="177"/>
                </a:cubicBezTo>
                <a:cubicBezTo>
                  <a:pt x="276" y="205"/>
                  <a:pt x="461" y="213"/>
                  <a:pt x="557" y="184"/>
                </a:cubicBezTo>
                <a:cubicBezTo>
                  <a:pt x="653" y="155"/>
                  <a:pt x="706" y="77"/>
                  <a:pt x="759" y="0"/>
                </a:cubicBezTo>
              </a:path>
            </a:pathLst>
          </a:custGeom>
          <a:noFill/>
          <a:ln w="31750" cap="flat" cmpd="sng">
            <a:solidFill>
              <a:schemeClr val="bg2"/>
            </a:solidFill>
            <a:prstDash val="solid"/>
            <a:round/>
            <a:headEnd/>
            <a:tailEnd type="stealth" w="lg" len="lg"/>
          </a:ln>
          <a:effectLst>
            <a:outerShdw dist="35921" dir="2700000" algn="ctr" rotWithShape="0">
              <a:srgbClr val="808080"/>
            </a:outerShdw>
          </a:effectLst>
        </p:spPr>
        <p:txBody>
          <a:bodyPr wrap="none" anchor="ctr"/>
          <a:lstStyle/>
          <a:p>
            <a:pPr>
              <a:defRPr/>
            </a:pPr>
            <a:endParaRPr lang="en-US"/>
          </a:p>
        </p:txBody>
      </p:sp>
      <p:sp>
        <p:nvSpPr>
          <p:cNvPr id="731204" name="Freeform 68"/>
          <p:cNvSpPr>
            <a:spLocks/>
          </p:cNvSpPr>
          <p:nvPr/>
        </p:nvSpPr>
        <p:spPr bwMode="auto">
          <a:xfrm>
            <a:off x="5214938" y="2854325"/>
            <a:ext cx="893762" cy="246063"/>
          </a:xfrm>
          <a:custGeom>
            <a:avLst/>
            <a:gdLst/>
            <a:ahLst/>
            <a:cxnLst>
              <a:cxn ang="0">
                <a:pos x="0" y="155"/>
              </a:cxn>
              <a:cxn ang="0">
                <a:pos x="82" y="47"/>
              </a:cxn>
              <a:cxn ang="0">
                <a:pos x="247" y="3"/>
              </a:cxn>
              <a:cxn ang="0">
                <a:pos x="475" y="28"/>
              </a:cxn>
              <a:cxn ang="0">
                <a:pos x="563" y="136"/>
              </a:cxn>
            </a:cxnLst>
            <a:rect l="0" t="0" r="r" b="b"/>
            <a:pathLst>
              <a:path w="563" h="155">
                <a:moveTo>
                  <a:pt x="0" y="155"/>
                </a:moveTo>
                <a:cubicBezTo>
                  <a:pt x="20" y="113"/>
                  <a:pt x="41" y="72"/>
                  <a:pt x="82" y="47"/>
                </a:cubicBezTo>
                <a:cubicBezTo>
                  <a:pt x="123" y="22"/>
                  <a:pt x="182" y="6"/>
                  <a:pt x="247" y="3"/>
                </a:cubicBezTo>
                <a:cubicBezTo>
                  <a:pt x="312" y="0"/>
                  <a:pt x="422" y="6"/>
                  <a:pt x="475" y="28"/>
                </a:cubicBezTo>
                <a:cubicBezTo>
                  <a:pt x="528" y="50"/>
                  <a:pt x="545" y="93"/>
                  <a:pt x="563" y="136"/>
                </a:cubicBezTo>
              </a:path>
            </a:pathLst>
          </a:custGeom>
          <a:noFill/>
          <a:ln w="31750" cap="flat" cmpd="sng">
            <a:solidFill>
              <a:schemeClr val="bg2"/>
            </a:solidFill>
            <a:prstDash val="solid"/>
            <a:round/>
            <a:headEnd/>
            <a:tailEnd type="stealth" w="lg" len="lg"/>
          </a:ln>
          <a:effectLst>
            <a:outerShdw dist="35921" dir="2700000" algn="ctr" rotWithShape="0">
              <a:srgbClr val="808080"/>
            </a:outerShdw>
          </a:effectLst>
        </p:spPr>
        <p:txBody>
          <a:bodyPr wrap="none" anchor="ctr"/>
          <a:lstStyle/>
          <a:p>
            <a:pPr>
              <a:defRPr/>
            </a:pPr>
            <a:endParaRPr lang="en-US"/>
          </a:p>
        </p:txBody>
      </p:sp>
      <p:sp>
        <p:nvSpPr>
          <p:cNvPr id="731206" name="Freeform 70"/>
          <p:cNvSpPr>
            <a:spLocks/>
          </p:cNvSpPr>
          <p:nvPr/>
        </p:nvSpPr>
        <p:spPr bwMode="auto">
          <a:xfrm>
            <a:off x="7024688" y="2854325"/>
            <a:ext cx="893762" cy="246063"/>
          </a:xfrm>
          <a:custGeom>
            <a:avLst/>
            <a:gdLst/>
            <a:ahLst/>
            <a:cxnLst>
              <a:cxn ang="0">
                <a:pos x="0" y="155"/>
              </a:cxn>
              <a:cxn ang="0">
                <a:pos x="82" y="47"/>
              </a:cxn>
              <a:cxn ang="0">
                <a:pos x="247" y="3"/>
              </a:cxn>
              <a:cxn ang="0">
                <a:pos x="475" y="28"/>
              </a:cxn>
              <a:cxn ang="0">
                <a:pos x="563" y="136"/>
              </a:cxn>
            </a:cxnLst>
            <a:rect l="0" t="0" r="r" b="b"/>
            <a:pathLst>
              <a:path w="563" h="155">
                <a:moveTo>
                  <a:pt x="0" y="155"/>
                </a:moveTo>
                <a:cubicBezTo>
                  <a:pt x="20" y="113"/>
                  <a:pt x="41" y="72"/>
                  <a:pt x="82" y="47"/>
                </a:cubicBezTo>
                <a:cubicBezTo>
                  <a:pt x="123" y="22"/>
                  <a:pt x="182" y="6"/>
                  <a:pt x="247" y="3"/>
                </a:cubicBezTo>
                <a:cubicBezTo>
                  <a:pt x="312" y="0"/>
                  <a:pt x="422" y="6"/>
                  <a:pt x="475" y="28"/>
                </a:cubicBezTo>
                <a:cubicBezTo>
                  <a:pt x="528" y="50"/>
                  <a:pt x="545" y="93"/>
                  <a:pt x="563" y="136"/>
                </a:cubicBezTo>
              </a:path>
            </a:pathLst>
          </a:custGeom>
          <a:noFill/>
          <a:ln w="31750" cap="flat" cmpd="sng">
            <a:solidFill>
              <a:schemeClr val="bg2"/>
            </a:solidFill>
            <a:prstDash val="solid"/>
            <a:round/>
            <a:headEnd/>
            <a:tailEnd type="stealth" w="lg" len="lg"/>
          </a:ln>
          <a:effectLst>
            <a:outerShdw dist="35921" dir="2700000" algn="ctr" rotWithShape="0">
              <a:srgbClr val="808080"/>
            </a:outerShdw>
          </a:effectLst>
        </p:spPr>
        <p:txBody>
          <a:bodyPr wrap="none" anchor="ctr"/>
          <a:lstStyle/>
          <a:p>
            <a:pPr>
              <a:defRPr/>
            </a:pPr>
            <a:endParaRPr lang="en-US"/>
          </a:p>
        </p:txBody>
      </p:sp>
      <p:sp>
        <p:nvSpPr>
          <p:cNvPr id="731209" name="Freeform 73"/>
          <p:cNvSpPr>
            <a:spLocks/>
          </p:cNvSpPr>
          <p:nvPr/>
        </p:nvSpPr>
        <p:spPr bwMode="auto">
          <a:xfrm>
            <a:off x="2773363" y="2236788"/>
            <a:ext cx="733425" cy="307975"/>
          </a:xfrm>
          <a:custGeom>
            <a:avLst/>
            <a:gdLst/>
            <a:ahLst/>
            <a:cxnLst>
              <a:cxn ang="0">
                <a:pos x="6" y="194"/>
              </a:cxn>
              <a:cxn ang="0">
                <a:pos x="38" y="74"/>
              </a:cxn>
              <a:cxn ang="0">
                <a:pos x="234" y="4"/>
              </a:cxn>
              <a:cxn ang="0">
                <a:pos x="462" y="49"/>
              </a:cxn>
            </a:cxnLst>
            <a:rect l="0" t="0" r="r" b="b"/>
            <a:pathLst>
              <a:path w="462" h="194">
                <a:moveTo>
                  <a:pt x="6" y="194"/>
                </a:moveTo>
                <a:cubicBezTo>
                  <a:pt x="3" y="150"/>
                  <a:pt x="0" y="106"/>
                  <a:pt x="38" y="74"/>
                </a:cubicBezTo>
                <a:cubicBezTo>
                  <a:pt x="76" y="42"/>
                  <a:pt x="163" y="8"/>
                  <a:pt x="234" y="4"/>
                </a:cubicBezTo>
                <a:cubicBezTo>
                  <a:pt x="305" y="0"/>
                  <a:pt x="383" y="24"/>
                  <a:pt x="462" y="49"/>
                </a:cubicBezTo>
              </a:path>
            </a:pathLst>
          </a:custGeom>
          <a:noFill/>
          <a:ln w="31750" cap="flat" cmpd="sng">
            <a:solidFill>
              <a:schemeClr val="bg2"/>
            </a:solidFill>
            <a:prstDash val="solid"/>
            <a:round/>
            <a:headEnd/>
            <a:tailEnd type="stealth" w="lg" len="lg"/>
          </a:ln>
          <a:effectLst>
            <a:outerShdw dist="35921" dir="2700000" algn="ctr" rotWithShape="0">
              <a:srgbClr val="808080"/>
            </a:outerShdw>
          </a:effectLst>
        </p:spPr>
        <p:txBody>
          <a:bodyPr wrap="none" anchor="ctr"/>
          <a:lstStyle/>
          <a:p>
            <a:pPr>
              <a:defRPr/>
            </a:pPr>
            <a:endParaRPr lang="en-US"/>
          </a:p>
        </p:txBody>
      </p:sp>
      <p:sp>
        <p:nvSpPr>
          <p:cNvPr id="731210" name="Freeform 74"/>
          <p:cNvSpPr>
            <a:spLocks/>
          </p:cNvSpPr>
          <p:nvPr/>
        </p:nvSpPr>
        <p:spPr bwMode="auto">
          <a:xfrm flipV="1">
            <a:off x="2773363" y="3246438"/>
            <a:ext cx="733425" cy="307975"/>
          </a:xfrm>
          <a:custGeom>
            <a:avLst/>
            <a:gdLst/>
            <a:ahLst/>
            <a:cxnLst>
              <a:cxn ang="0">
                <a:pos x="6" y="194"/>
              </a:cxn>
              <a:cxn ang="0">
                <a:pos x="38" y="74"/>
              </a:cxn>
              <a:cxn ang="0">
                <a:pos x="234" y="4"/>
              </a:cxn>
              <a:cxn ang="0">
                <a:pos x="462" y="49"/>
              </a:cxn>
            </a:cxnLst>
            <a:rect l="0" t="0" r="r" b="b"/>
            <a:pathLst>
              <a:path w="462" h="194">
                <a:moveTo>
                  <a:pt x="6" y="194"/>
                </a:moveTo>
                <a:cubicBezTo>
                  <a:pt x="3" y="150"/>
                  <a:pt x="0" y="106"/>
                  <a:pt x="38" y="74"/>
                </a:cubicBezTo>
                <a:cubicBezTo>
                  <a:pt x="76" y="42"/>
                  <a:pt x="163" y="8"/>
                  <a:pt x="234" y="4"/>
                </a:cubicBezTo>
                <a:cubicBezTo>
                  <a:pt x="305" y="0"/>
                  <a:pt x="383" y="24"/>
                  <a:pt x="462" y="49"/>
                </a:cubicBezTo>
              </a:path>
            </a:pathLst>
          </a:custGeom>
          <a:noFill/>
          <a:ln w="31750" cap="flat" cmpd="sng">
            <a:solidFill>
              <a:schemeClr val="bg2"/>
            </a:solidFill>
            <a:prstDash val="solid"/>
            <a:round/>
            <a:headEnd/>
            <a:tailEnd type="stealth" w="lg" len="lg"/>
          </a:ln>
          <a:effectLst>
            <a:outerShdw dist="35921" dir="2700000" algn="ctr" rotWithShape="0">
              <a:srgbClr val="808080"/>
            </a:outerShdw>
          </a:effectLst>
        </p:spPr>
        <p:txBody>
          <a:bodyPr wrap="none" anchor="ctr"/>
          <a:lstStyle/>
          <a:p>
            <a:pPr>
              <a:defRPr/>
            </a:pPr>
            <a:endParaRPr lang="en-US"/>
          </a:p>
        </p:txBody>
      </p:sp>
      <p:sp>
        <p:nvSpPr>
          <p:cNvPr id="731213" name="Rectangle 77"/>
          <p:cNvSpPr>
            <a:spLocks noChangeArrowheads="1"/>
          </p:cNvSpPr>
          <p:nvPr/>
        </p:nvSpPr>
        <p:spPr bwMode="auto">
          <a:xfrm>
            <a:off x="709613" y="3871913"/>
            <a:ext cx="7824787"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90000"/>
              </a:lnSpc>
              <a:spcBef>
                <a:spcPct val="20000"/>
              </a:spcBef>
              <a:buClr>
                <a:schemeClr val="tx1"/>
              </a:buClr>
              <a:buFontTx/>
              <a:buChar char="•"/>
            </a:pPr>
            <a:r>
              <a:rPr lang="en-US" altLang="en-US" sz="1800" b="0" dirty="0">
                <a:cs typeface="Times New Roman" pitchFamily="18" charset="0"/>
              </a:rPr>
              <a:t>Increased government borrowing to finance an enlarged budget deficit places upward pressure on </a:t>
            </a:r>
            <a:r>
              <a:rPr lang="en-US" altLang="en-US" sz="1800" dirty="0">
                <a:solidFill>
                  <a:schemeClr val="hlink"/>
                </a:solidFill>
                <a:cs typeface="Times New Roman" pitchFamily="18" charset="0"/>
              </a:rPr>
              <a:t>real interest rates</a:t>
            </a:r>
            <a:r>
              <a:rPr lang="en-US" altLang="en-US" sz="1800" b="0" dirty="0">
                <a:cs typeface="Times New Roman" pitchFamily="18" charset="0"/>
              </a:rPr>
              <a:t>, which retards </a:t>
            </a:r>
            <a:r>
              <a:rPr lang="en-US" altLang="en-US" sz="1800" dirty="0">
                <a:solidFill>
                  <a:schemeClr val="hlink"/>
                </a:solidFill>
                <a:cs typeface="Times New Roman" pitchFamily="18" charset="0"/>
              </a:rPr>
              <a:t>private investment</a:t>
            </a:r>
            <a:r>
              <a:rPr lang="en-US" altLang="en-US" sz="1800" b="0" dirty="0">
                <a:cs typeface="Times New Roman" pitchFamily="18" charset="0"/>
              </a:rPr>
              <a:t>.</a:t>
            </a:r>
          </a:p>
          <a:p>
            <a:pPr>
              <a:lnSpc>
                <a:spcPct val="90000"/>
              </a:lnSpc>
              <a:spcBef>
                <a:spcPct val="20000"/>
              </a:spcBef>
              <a:buClr>
                <a:schemeClr val="tx1"/>
              </a:buClr>
              <a:buFontTx/>
              <a:buChar char="•"/>
            </a:pPr>
            <a:endParaRPr lang="en-US" altLang="en-US" sz="800" b="0" dirty="0">
              <a:cs typeface="Times New Roman" pitchFamily="18" charset="0"/>
            </a:endParaRPr>
          </a:p>
          <a:p>
            <a:pPr>
              <a:lnSpc>
                <a:spcPct val="90000"/>
              </a:lnSpc>
              <a:spcBef>
                <a:spcPct val="20000"/>
              </a:spcBef>
              <a:buClr>
                <a:schemeClr val="tx1"/>
              </a:buClr>
              <a:buFontTx/>
              <a:buChar char="•"/>
            </a:pPr>
            <a:r>
              <a:rPr lang="en-US" altLang="en-US" sz="1800" b="0" dirty="0">
                <a:cs typeface="Times New Roman" pitchFamily="18" charset="0"/>
              </a:rPr>
              <a:t>In an open economy, high interest rates attract foreign capital.</a:t>
            </a:r>
          </a:p>
          <a:p>
            <a:pPr>
              <a:lnSpc>
                <a:spcPct val="90000"/>
              </a:lnSpc>
              <a:spcBef>
                <a:spcPct val="20000"/>
              </a:spcBef>
              <a:buClr>
                <a:schemeClr val="tx1"/>
              </a:buClr>
              <a:buFontTx/>
              <a:buChar char="•"/>
            </a:pPr>
            <a:endParaRPr lang="en-US" altLang="en-US" sz="800" b="0" dirty="0">
              <a:cs typeface="Times New Roman" pitchFamily="18" charset="0"/>
            </a:endParaRPr>
          </a:p>
          <a:p>
            <a:pPr>
              <a:lnSpc>
                <a:spcPct val="90000"/>
              </a:lnSpc>
              <a:spcBef>
                <a:spcPct val="20000"/>
              </a:spcBef>
              <a:buClr>
                <a:schemeClr val="tx1"/>
              </a:buClr>
              <a:buFontTx/>
              <a:buChar char="•"/>
            </a:pPr>
            <a:r>
              <a:rPr lang="en-US" altLang="en-US" sz="1800" b="0" dirty="0">
                <a:cs typeface="Times New Roman" pitchFamily="18" charset="0"/>
              </a:rPr>
              <a:t>As foreigners buy more dollars to buy U.S. bonds and other financial assets, the dollar appreciates.</a:t>
            </a:r>
          </a:p>
          <a:p>
            <a:pPr>
              <a:lnSpc>
                <a:spcPct val="90000"/>
              </a:lnSpc>
              <a:spcBef>
                <a:spcPct val="20000"/>
              </a:spcBef>
              <a:buClr>
                <a:schemeClr val="tx1"/>
              </a:buClr>
              <a:buFontTx/>
              <a:buChar char="•"/>
            </a:pPr>
            <a:endParaRPr lang="en-US" altLang="en-US" sz="800" b="0" dirty="0">
              <a:cs typeface="Times New Roman" pitchFamily="18" charset="0"/>
            </a:endParaRPr>
          </a:p>
          <a:p>
            <a:pPr>
              <a:lnSpc>
                <a:spcPct val="90000"/>
              </a:lnSpc>
              <a:spcBef>
                <a:spcPct val="20000"/>
              </a:spcBef>
              <a:buClr>
                <a:schemeClr val="tx1"/>
              </a:buClr>
              <a:buFontTx/>
              <a:buChar char="•"/>
            </a:pPr>
            <a:r>
              <a:rPr lang="en-US" altLang="en-US" sz="1800" b="0" dirty="0">
                <a:cs typeface="Times New Roman" pitchFamily="18" charset="0"/>
              </a:rPr>
              <a:t>The appreciation of the dollar causes </a:t>
            </a:r>
            <a:r>
              <a:rPr lang="en-US" altLang="en-US" sz="1800" dirty="0">
                <a:solidFill>
                  <a:schemeClr val="hlink"/>
                </a:solidFill>
                <a:cs typeface="Times New Roman" pitchFamily="18" charset="0"/>
              </a:rPr>
              <a:t>net exports</a:t>
            </a:r>
            <a:r>
              <a:rPr lang="en-US" altLang="en-US" sz="1800" b="0" dirty="0">
                <a:cs typeface="Times New Roman" pitchFamily="18" charset="0"/>
              </a:rPr>
              <a:t> to fall.</a:t>
            </a:r>
          </a:p>
          <a:p>
            <a:pPr>
              <a:lnSpc>
                <a:spcPct val="90000"/>
              </a:lnSpc>
              <a:spcBef>
                <a:spcPct val="20000"/>
              </a:spcBef>
              <a:buClr>
                <a:schemeClr val="tx1"/>
              </a:buClr>
              <a:buFontTx/>
              <a:buChar char="•"/>
            </a:pPr>
            <a:endParaRPr lang="en-US" altLang="en-US" sz="800" b="0" dirty="0">
              <a:cs typeface="Times New Roman" pitchFamily="18" charset="0"/>
            </a:endParaRPr>
          </a:p>
          <a:p>
            <a:pPr>
              <a:lnSpc>
                <a:spcPct val="90000"/>
              </a:lnSpc>
              <a:spcBef>
                <a:spcPct val="20000"/>
              </a:spcBef>
              <a:buClr>
                <a:schemeClr val="tx1"/>
              </a:buClr>
              <a:buFontTx/>
              <a:buChar char="•"/>
            </a:pPr>
            <a:r>
              <a:rPr lang="en-US" altLang="en-US" sz="1800" b="0" dirty="0">
                <a:cs typeface="Times New Roman" pitchFamily="18" charset="0"/>
              </a:rPr>
              <a:t>Lower exports and private investment dampens the expansionary impact of a budget deficit.</a:t>
            </a:r>
          </a:p>
        </p:txBody>
      </p:sp>
      <p:graphicFrame>
        <p:nvGraphicFramePr>
          <p:cNvPr id="6146" name="Object 78"/>
          <p:cNvGraphicFramePr>
            <a:graphicFrameLocks noChangeAspect="1"/>
          </p:cNvGraphicFramePr>
          <p:nvPr>
            <p:extLst>
              <p:ext uri="{D42A27DB-BD31-4B8C-83A1-F6EECF244321}">
                <p14:modId xmlns:p14="http://schemas.microsoft.com/office/powerpoint/2010/main" val="2724592962"/>
              </p:ext>
            </p:extLst>
          </p:nvPr>
        </p:nvGraphicFramePr>
        <p:xfrm>
          <a:off x="1481138" y="1349375"/>
          <a:ext cx="6062662" cy="431800"/>
        </p:xfrm>
        <a:graphic>
          <a:graphicData uri="http://schemas.openxmlformats.org/presentationml/2006/ole">
            <mc:AlternateContent xmlns:mc="http://schemas.openxmlformats.org/markup-compatibility/2006">
              <mc:Choice xmlns:v="urn:schemas-microsoft-com:vml" Requires="v">
                <p:oleObj spid="_x0000_s6198" name="Equation" r:id="rId3" imgW="3606800" imgH="254000" progId="Equation.DSMT4">
                  <p:embed/>
                </p:oleObj>
              </mc:Choice>
              <mc:Fallback>
                <p:oleObj name="Equation" r:id="rId3" imgW="3606800" imgH="254000" progId="Equation.DSMT4">
                  <p:embed/>
                  <p:pic>
                    <p:nvPicPr>
                      <p:cNvPr id="0" name="Object 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138" y="1349375"/>
                        <a:ext cx="6062662"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1215" name="Line 79"/>
          <p:cNvSpPr>
            <a:spLocks noChangeShapeType="1"/>
          </p:cNvSpPr>
          <p:nvPr/>
        </p:nvSpPr>
        <p:spPr bwMode="auto">
          <a:xfrm flipH="1">
            <a:off x="4238625" y="1133475"/>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1216" name="Line 80"/>
          <p:cNvSpPr>
            <a:spLocks noChangeShapeType="1"/>
          </p:cNvSpPr>
          <p:nvPr/>
        </p:nvSpPr>
        <p:spPr bwMode="auto">
          <a:xfrm flipH="1" flipV="1">
            <a:off x="5038725" y="1127125"/>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1217" name="Line 81"/>
          <p:cNvSpPr>
            <a:spLocks noChangeShapeType="1"/>
          </p:cNvSpPr>
          <p:nvPr/>
        </p:nvSpPr>
        <p:spPr bwMode="auto">
          <a:xfrm flipH="1">
            <a:off x="4622800" y="1139825"/>
            <a:ext cx="0" cy="274638"/>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1218" name="Line 82"/>
          <p:cNvSpPr>
            <a:spLocks noChangeShapeType="1"/>
          </p:cNvSpPr>
          <p:nvPr/>
        </p:nvSpPr>
        <p:spPr bwMode="auto">
          <a:xfrm flipH="1" flipV="1">
            <a:off x="3332163" y="1135063"/>
            <a:ext cx="0" cy="274637"/>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1219" name="Line 83"/>
          <p:cNvSpPr>
            <a:spLocks noChangeShapeType="1"/>
          </p:cNvSpPr>
          <p:nvPr/>
        </p:nvSpPr>
        <p:spPr bwMode="auto">
          <a:xfrm flipH="1">
            <a:off x="5467350" y="1117600"/>
            <a:ext cx="0" cy="274638"/>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 name="Rectangle 34"/>
          <p:cNvSpPr/>
          <p:nvPr/>
        </p:nvSpPr>
        <p:spPr>
          <a:xfrm>
            <a:off x="3675308" y="395010"/>
            <a:ext cx="1783052" cy="400110"/>
          </a:xfrm>
          <a:prstGeom prst="rect">
            <a:avLst/>
          </a:prstGeom>
        </p:spPr>
        <p:txBody>
          <a:bodyPr wrap="none">
            <a:spAutoFit/>
          </a:bodyPr>
          <a:lstStyle/>
          <a:p>
            <a:pPr algn="ctr"/>
            <a:r>
              <a:rPr lang="en-US" altLang="en-US" sz="2000" dirty="0" smtClean="0">
                <a:solidFill>
                  <a:schemeClr val="tx1"/>
                </a:solidFill>
              </a:rPr>
              <a:t>Crowding-out</a:t>
            </a:r>
          </a:p>
        </p:txBody>
      </p:sp>
      <p:sp>
        <p:nvSpPr>
          <p:cNvPr id="36"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12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312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31213">
                                            <p:txEl>
                                              <p:pRg st="0" end="0"/>
                                            </p:txEl>
                                          </p:spTgt>
                                        </p:tgtEl>
                                        <p:attrNameLst>
                                          <p:attrName>style.visibility</p:attrName>
                                        </p:attrNameLst>
                                      </p:cBhvr>
                                      <p:to>
                                        <p:strVal val="visible"/>
                                      </p:to>
                                    </p:set>
                                  </p:childTnLst>
                                </p:cTn>
                              </p:par>
                            </p:childTnLst>
                          </p:cTn>
                        </p:par>
                        <p:par>
                          <p:cTn id="15" fill="hold" nodeType="afterGroup">
                            <p:stCondLst>
                              <p:cond delay="0"/>
                            </p:stCondLst>
                            <p:childTnLst>
                              <p:par>
                                <p:cTn id="16" presetID="22" presetClass="entr" presetSubtype="8" fill="hold" nodeType="afterEffect">
                                  <p:stCondLst>
                                    <p:cond delay="0"/>
                                  </p:stCondLst>
                                  <p:childTnLst>
                                    <p:set>
                                      <p:cBhvr>
                                        <p:cTn id="17" dur="1" fill="hold">
                                          <p:stCondLst>
                                            <p:cond delay="0"/>
                                          </p:stCondLst>
                                        </p:cTn>
                                        <p:tgtEl>
                                          <p:spTgt spid="731201"/>
                                        </p:tgtEl>
                                        <p:attrNameLst>
                                          <p:attrName>style.visibility</p:attrName>
                                        </p:attrNameLst>
                                      </p:cBhvr>
                                      <p:to>
                                        <p:strVal val="visible"/>
                                      </p:to>
                                    </p:set>
                                    <p:animEffect transition="in" filter="wipe(left)">
                                      <p:cBhvr>
                                        <p:cTn id="18" dur="500"/>
                                        <p:tgtEl>
                                          <p:spTgt spid="731201"/>
                                        </p:tgtEl>
                                      </p:cBhvr>
                                    </p:animEffect>
                                  </p:childTnLst>
                                </p:cTn>
                              </p:par>
                            </p:childTnLst>
                          </p:cTn>
                        </p:par>
                        <p:par>
                          <p:cTn id="19" fill="hold" nodeType="afterGroup">
                            <p:stCondLst>
                              <p:cond delay="500"/>
                            </p:stCondLst>
                            <p:childTnLst>
                              <p:par>
                                <p:cTn id="20" presetID="1"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31218"/>
                                        </p:tgtEl>
                                        <p:attrNameLst>
                                          <p:attrName>style.visibility</p:attrName>
                                        </p:attrNameLst>
                                      </p:cBhvr>
                                      <p:to>
                                        <p:strVal val="visible"/>
                                      </p:to>
                                    </p:set>
                                  </p:childTnLst>
                                </p:cTn>
                              </p:par>
                            </p:childTnLst>
                          </p:cTn>
                        </p:par>
                        <p:par>
                          <p:cTn id="25" fill="hold" nodeType="afterGroup">
                            <p:stCondLst>
                              <p:cond delay="500"/>
                            </p:stCondLst>
                            <p:childTnLst>
                              <p:par>
                                <p:cTn id="26" presetID="22" presetClass="entr" presetSubtype="8" fill="hold" nodeType="afterEffect">
                                  <p:stCondLst>
                                    <p:cond delay="0"/>
                                  </p:stCondLst>
                                  <p:childTnLst>
                                    <p:set>
                                      <p:cBhvr>
                                        <p:cTn id="27" dur="1" fill="hold">
                                          <p:stCondLst>
                                            <p:cond delay="0"/>
                                          </p:stCondLst>
                                        </p:cTn>
                                        <p:tgtEl>
                                          <p:spTgt spid="731209"/>
                                        </p:tgtEl>
                                        <p:attrNameLst>
                                          <p:attrName>style.visibility</p:attrName>
                                        </p:attrNameLst>
                                      </p:cBhvr>
                                      <p:to>
                                        <p:strVal val="visible"/>
                                      </p:to>
                                    </p:set>
                                    <p:animEffect transition="in" filter="wipe(left)">
                                      <p:cBhvr>
                                        <p:cTn id="28" dur="500"/>
                                        <p:tgtEl>
                                          <p:spTgt spid="731209"/>
                                        </p:tgtEl>
                                      </p:cBhvr>
                                    </p:animEffect>
                                  </p:childTnLst>
                                </p:cTn>
                              </p:par>
                            </p:childTnLst>
                          </p:cTn>
                        </p:par>
                        <p:par>
                          <p:cTn id="29" fill="hold" nodeType="afterGroup">
                            <p:stCondLst>
                              <p:cond delay="1000"/>
                            </p:stCondLst>
                            <p:childTnLst>
                              <p:par>
                                <p:cTn id="30" presetID="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par>
                          <p:cTn id="32" fill="hold" nodeType="afterGroup">
                            <p:stCondLst>
                              <p:cond delay="1000"/>
                            </p:stCondLst>
                            <p:childTnLst>
                              <p:par>
                                <p:cTn id="33" presetID="1" presetClass="entr" presetSubtype="0" fill="hold" grpId="0" nodeType="afterEffect">
                                  <p:stCondLst>
                                    <p:cond delay="0"/>
                                  </p:stCondLst>
                                  <p:childTnLst>
                                    <p:set>
                                      <p:cBhvr>
                                        <p:cTn id="34" dur="1" fill="hold">
                                          <p:stCondLst>
                                            <p:cond delay="0"/>
                                          </p:stCondLst>
                                        </p:cTn>
                                        <p:tgtEl>
                                          <p:spTgt spid="73121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31213">
                                            <p:txEl>
                                              <p:pRg st="2" end="2"/>
                                            </p:txEl>
                                          </p:spTgt>
                                        </p:tgtEl>
                                        <p:attrNameLst>
                                          <p:attrName>style.visibility</p:attrName>
                                        </p:attrNameLst>
                                      </p:cBhvr>
                                      <p:to>
                                        <p:strVal val="visible"/>
                                      </p:to>
                                    </p:set>
                                  </p:childTnLst>
                                </p:cTn>
                              </p:par>
                            </p:childTnLst>
                          </p:cTn>
                        </p:par>
                        <p:par>
                          <p:cTn id="39" fill="hold" nodeType="afterGroup">
                            <p:stCondLst>
                              <p:cond delay="0"/>
                            </p:stCondLst>
                            <p:childTnLst>
                              <p:par>
                                <p:cTn id="40" presetID="22" presetClass="entr" presetSubtype="8" fill="hold" nodeType="afterEffect">
                                  <p:stCondLst>
                                    <p:cond delay="0"/>
                                  </p:stCondLst>
                                  <p:childTnLst>
                                    <p:set>
                                      <p:cBhvr>
                                        <p:cTn id="41" dur="1" fill="hold">
                                          <p:stCondLst>
                                            <p:cond delay="0"/>
                                          </p:stCondLst>
                                        </p:cTn>
                                        <p:tgtEl>
                                          <p:spTgt spid="731210"/>
                                        </p:tgtEl>
                                        <p:attrNameLst>
                                          <p:attrName>style.visibility</p:attrName>
                                        </p:attrNameLst>
                                      </p:cBhvr>
                                      <p:to>
                                        <p:strVal val="visible"/>
                                      </p:to>
                                    </p:set>
                                    <p:animEffect transition="in" filter="wipe(left)">
                                      <p:cBhvr>
                                        <p:cTn id="42" dur="500"/>
                                        <p:tgtEl>
                                          <p:spTgt spid="731210"/>
                                        </p:tgtEl>
                                      </p:cBhvr>
                                    </p:animEffect>
                                  </p:childTnLst>
                                </p:cTn>
                              </p:par>
                            </p:childTnLst>
                          </p:cTn>
                        </p:par>
                        <p:par>
                          <p:cTn id="43" fill="hold" nodeType="afterGroup">
                            <p:stCondLst>
                              <p:cond delay="500"/>
                            </p:stCondLst>
                            <p:childTnLst>
                              <p:par>
                                <p:cTn id="44" presetID="1" presetClass="entr" presetSubtype="0"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731213">
                                            <p:txEl>
                                              <p:pRg st="4" end="4"/>
                                            </p:txEl>
                                          </p:spTgt>
                                        </p:tgtEl>
                                        <p:attrNameLst>
                                          <p:attrName>style.visibility</p:attrName>
                                        </p:attrNameLst>
                                      </p:cBhvr>
                                      <p:to>
                                        <p:strVal val="visible"/>
                                      </p:to>
                                    </p:set>
                                  </p:childTnLst>
                                </p:cTn>
                              </p:par>
                            </p:childTnLst>
                          </p:cTn>
                        </p:par>
                        <p:par>
                          <p:cTn id="50" fill="hold" nodeType="afterGroup">
                            <p:stCondLst>
                              <p:cond delay="0"/>
                            </p:stCondLst>
                            <p:childTnLst>
                              <p:par>
                                <p:cTn id="51" presetID="22" presetClass="entr" presetSubtype="8" fill="hold" nodeType="afterEffect">
                                  <p:stCondLst>
                                    <p:cond delay="0"/>
                                  </p:stCondLst>
                                  <p:childTnLst>
                                    <p:set>
                                      <p:cBhvr>
                                        <p:cTn id="52" dur="1" fill="hold">
                                          <p:stCondLst>
                                            <p:cond delay="0"/>
                                          </p:stCondLst>
                                        </p:cTn>
                                        <p:tgtEl>
                                          <p:spTgt spid="731204"/>
                                        </p:tgtEl>
                                        <p:attrNameLst>
                                          <p:attrName>style.visibility</p:attrName>
                                        </p:attrNameLst>
                                      </p:cBhvr>
                                      <p:to>
                                        <p:strVal val="visible"/>
                                      </p:to>
                                    </p:set>
                                    <p:animEffect transition="in" filter="wipe(left)">
                                      <p:cBhvr>
                                        <p:cTn id="53" dur="500"/>
                                        <p:tgtEl>
                                          <p:spTgt spid="731204"/>
                                        </p:tgtEl>
                                      </p:cBhvr>
                                    </p:animEffect>
                                  </p:childTnLst>
                                </p:cTn>
                              </p:par>
                            </p:childTnLst>
                          </p:cTn>
                        </p:par>
                        <p:par>
                          <p:cTn id="54" fill="hold" nodeType="afterGroup">
                            <p:stCondLst>
                              <p:cond delay="500"/>
                            </p:stCondLst>
                            <p:childTnLst>
                              <p:par>
                                <p:cTn id="55" presetID="1" presetClass="entr" presetSubtype="0"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0"/>
                                          </p:stCondLst>
                                        </p:cTn>
                                        <p:tgtEl>
                                          <p:spTgt spid="731213">
                                            <p:txEl>
                                              <p:pRg st="6" end="6"/>
                                            </p:txEl>
                                          </p:spTgt>
                                        </p:tgtEl>
                                        <p:attrNameLst>
                                          <p:attrName>style.visibility</p:attrName>
                                        </p:attrNameLst>
                                      </p:cBhvr>
                                      <p:to>
                                        <p:strVal val="visible"/>
                                      </p:to>
                                    </p:set>
                                  </p:childTnLst>
                                </p:cTn>
                              </p:par>
                            </p:childTnLst>
                          </p:cTn>
                        </p:par>
                        <p:par>
                          <p:cTn id="61" fill="hold" nodeType="afterGroup">
                            <p:stCondLst>
                              <p:cond delay="0"/>
                            </p:stCondLst>
                            <p:childTnLst>
                              <p:par>
                                <p:cTn id="62" presetID="22" presetClass="entr" presetSubtype="8" fill="hold" nodeType="afterEffect">
                                  <p:stCondLst>
                                    <p:cond delay="0"/>
                                  </p:stCondLst>
                                  <p:childTnLst>
                                    <p:set>
                                      <p:cBhvr>
                                        <p:cTn id="63" dur="1" fill="hold">
                                          <p:stCondLst>
                                            <p:cond delay="0"/>
                                          </p:stCondLst>
                                        </p:cTn>
                                        <p:tgtEl>
                                          <p:spTgt spid="731206"/>
                                        </p:tgtEl>
                                        <p:attrNameLst>
                                          <p:attrName>style.visibility</p:attrName>
                                        </p:attrNameLst>
                                      </p:cBhvr>
                                      <p:to>
                                        <p:strVal val="visible"/>
                                      </p:to>
                                    </p:set>
                                    <p:animEffect transition="in" filter="wipe(left)">
                                      <p:cBhvr>
                                        <p:cTn id="64" dur="500"/>
                                        <p:tgtEl>
                                          <p:spTgt spid="731206"/>
                                        </p:tgtEl>
                                      </p:cBhvr>
                                    </p:animEffect>
                                  </p:childTnLst>
                                </p:cTn>
                              </p:par>
                            </p:childTnLst>
                          </p:cTn>
                        </p:par>
                        <p:par>
                          <p:cTn id="65" fill="hold" nodeType="afterGroup">
                            <p:stCondLst>
                              <p:cond delay="500"/>
                            </p:stCondLst>
                            <p:childTnLst>
                              <p:par>
                                <p:cTn id="66" presetID="1" presetClass="entr" presetSubtype="0" fill="hold" nodeType="afterEffect">
                                  <p:stCondLst>
                                    <p:cond delay="0"/>
                                  </p:stCondLst>
                                  <p:childTnLst>
                                    <p:set>
                                      <p:cBhvr>
                                        <p:cTn id="67" dur="1" fill="hold">
                                          <p:stCondLst>
                                            <p:cond delay="0"/>
                                          </p:stCondLst>
                                        </p:cTn>
                                        <p:tgtEl>
                                          <p:spTgt spid="7"/>
                                        </p:tgtEl>
                                        <p:attrNameLst>
                                          <p:attrName>style.visibility</p:attrName>
                                        </p:attrNameLst>
                                      </p:cBhvr>
                                      <p:to>
                                        <p:strVal val="visible"/>
                                      </p:to>
                                    </p:set>
                                  </p:childTnLst>
                                </p:cTn>
                              </p:par>
                            </p:childTnLst>
                          </p:cTn>
                        </p:par>
                        <p:par>
                          <p:cTn id="68" fill="hold" nodeType="afterGroup">
                            <p:stCondLst>
                              <p:cond delay="500"/>
                            </p:stCondLst>
                            <p:childTnLst>
                              <p:par>
                                <p:cTn id="69" presetID="1" presetClass="entr" presetSubtype="0" fill="hold" grpId="0" nodeType="afterEffect">
                                  <p:stCondLst>
                                    <p:cond delay="0"/>
                                  </p:stCondLst>
                                  <p:childTnLst>
                                    <p:set>
                                      <p:cBhvr>
                                        <p:cTn id="70" dur="1" fill="hold">
                                          <p:stCondLst>
                                            <p:cond delay="0"/>
                                          </p:stCondLst>
                                        </p:cTn>
                                        <p:tgtEl>
                                          <p:spTgt spid="731219"/>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73121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215" grpId="0" animBg="1"/>
      <p:bldP spid="731216" grpId="0" animBg="1"/>
      <p:bldP spid="731217" grpId="0" animBg="1"/>
      <p:bldP spid="731218" grpId="0" animBg="1"/>
      <p:bldP spid="7312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a:grpSpLocks/>
          </p:cNvGrpSpPr>
          <p:nvPr/>
        </p:nvGrpSpPr>
        <p:grpSpPr bwMode="auto">
          <a:xfrm>
            <a:off x="1574800" y="1792288"/>
            <a:ext cx="3622675" cy="3230562"/>
            <a:chOff x="3444" y="430"/>
            <a:chExt cx="2036" cy="1952"/>
          </a:xfrm>
        </p:grpSpPr>
        <p:sp>
          <p:nvSpPr>
            <p:cNvPr id="7194" name="Freeform 122"/>
            <p:cNvSpPr>
              <a:spLocks noChangeAspect="1"/>
            </p:cNvSpPr>
            <p:nvPr/>
          </p:nvSpPr>
          <p:spPr bwMode="auto">
            <a:xfrm>
              <a:off x="4429" y="430"/>
              <a:ext cx="1051" cy="1576"/>
            </a:xfrm>
            <a:custGeom>
              <a:avLst/>
              <a:gdLst>
                <a:gd name="T0" fmla="*/ 20 w 4147"/>
                <a:gd name="T1" fmla="*/ 72 h 6220"/>
                <a:gd name="T2" fmla="*/ 53 w 4147"/>
                <a:gd name="T3" fmla="*/ 183 h 6220"/>
                <a:gd name="T4" fmla="*/ 94 w 4147"/>
                <a:gd name="T5" fmla="*/ 300 h 6220"/>
                <a:gd name="T6" fmla="*/ 140 w 4147"/>
                <a:gd name="T7" fmla="*/ 421 h 6220"/>
                <a:gd name="T8" fmla="*/ 192 w 4147"/>
                <a:gd name="T9" fmla="*/ 546 h 6220"/>
                <a:gd name="T10" fmla="*/ 249 w 4147"/>
                <a:gd name="T11" fmla="*/ 675 h 6220"/>
                <a:gd name="T12" fmla="*/ 312 w 4147"/>
                <a:gd name="T13" fmla="*/ 808 h 6220"/>
                <a:gd name="T14" fmla="*/ 380 w 4147"/>
                <a:gd name="T15" fmla="*/ 943 h 6220"/>
                <a:gd name="T16" fmla="*/ 452 w 4147"/>
                <a:gd name="T17" fmla="*/ 1082 h 6220"/>
                <a:gd name="T18" fmla="*/ 529 w 4147"/>
                <a:gd name="T19" fmla="*/ 1223 h 6220"/>
                <a:gd name="T20" fmla="*/ 609 w 4147"/>
                <a:gd name="T21" fmla="*/ 1367 h 6220"/>
                <a:gd name="T22" fmla="*/ 693 w 4147"/>
                <a:gd name="T23" fmla="*/ 1513 h 6220"/>
                <a:gd name="T24" fmla="*/ 781 w 4147"/>
                <a:gd name="T25" fmla="*/ 1661 h 6220"/>
                <a:gd name="T26" fmla="*/ 873 w 4147"/>
                <a:gd name="T27" fmla="*/ 1811 h 6220"/>
                <a:gd name="T28" fmla="*/ 966 w 4147"/>
                <a:gd name="T29" fmla="*/ 1962 h 6220"/>
                <a:gd name="T30" fmla="*/ 1063 w 4147"/>
                <a:gd name="T31" fmla="*/ 2116 h 6220"/>
                <a:gd name="T32" fmla="*/ 1162 w 4147"/>
                <a:gd name="T33" fmla="*/ 2269 h 6220"/>
                <a:gd name="T34" fmla="*/ 1264 w 4147"/>
                <a:gd name="T35" fmla="*/ 2423 h 6220"/>
                <a:gd name="T36" fmla="*/ 1368 w 4147"/>
                <a:gd name="T37" fmla="*/ 2577 h 6220"/>
                <a:gd name="T38" fmla="*/ 1473 w 4147"/>
                <a:gd name="T39" fmla="*/ 2733 h 6220"/>
                <a:gd name="T40" fmla="*/ 1579 w 4147"/>
                <a:gd name="T41" fmla="*/ 2887 h 6220"/>
                <a:gd name="T42" fmla="*/ 1687 w 4147"/>
                <a:gd name="T43" fmla="*/ 3041 h 6220"/>
                <a:gd name="T44" fmla="*/ 1796 w 4147"/>
                <a:gd name="T45" fmla="*/ 3195 h 6220"/>
                <a:gd name="T46" fmla="*/ 1905 w 4147"/>
                <a:gd name="T47" fmla="*/ 3348 h 6220"/>
                <a:gd name="T48" fmla="*/ 2015 w 4147"/>
                <a:gd name="T49" fmla="*/ 3500 h 6220"/>
                <a:gd name="T50" fmla="*/ 2125 w 4147"/>
                <a:gd name="T51" fmla="*/ 3650 h 6220"/>
                <a:gd name="T52" fmla="*/ 2235 w 4147"/>
                <a:gd name="T53" fmla="*/ 3798 h 6220"/>
                <a:gd name="T54" fmla="*/ 2343 w 4147"/>
                <a:gd name="T55" fmla="*/ 3944 h 6220"/>
                <a:gd name="T56" fmla="*/ 2451 w 4147"/>
                <a:gd name="T57" fmla="*/ 4089 h 6220"/>
                <a:gd name="T58" fmla="*/ 2559 w 4147"/>
                <a:gd name="T59" fmla="*/ 4230 h 6220"/>
                <a:gd name="T60" fmla="*/ 2665 w 4147"/>
                <a:gd name="T61" fmla="*/ 4370 h 6220"/>
                <a:gd name="T62" fmla="*/ 2770 w 4147"/>
                <a:gd name="T63" fmla="*/ 4507 h 6220"/>
                <a:gd name="T64" fmla="*/ 2872 w 4147"/>
                <a:gd name="T65" fmla="*/ 4639 h 6220"/>
                <a:gd name="T66" fmla="*/ 2972 w 4147"/>
                <a:gd name="T67" fmla="*/ 4768 h 6220"/>
                <a:gd name="T68" fmla="*/ 3071 w 4147"/>
                <a:gd name="T69" fmla="*/ 4894 h 6220"/>
                <a:gd name="T70" fmla="*/ 3167 w 4147"/>
                <a:gd name="T71" fmla="*/ 5016 h 6220"/>
                <a:gd name="T72" fmla="*/ 3260 w 4147"/>
                <a:gd name="T73" fmla="*/ 5134 h 6220"/>
                <a:gd name="T74" fmla="*/ 3350 w 4147"/>
                <a:gd name="T75" fmla="*/ 5247 h 6220"/>
                <a:gd name="T76" fmla="*/ 3436 w 4147"/>
                <a:gd name="T77" fmla="*/ 5355 h 6220"/>
                <a:gd name="T78" fmla="*/ 3519 w 4147"/>
                <a:gd name="T79" fmla="*/ 5457 h 6220"/>
                <a:gd name="T80" fmla="*/ 3599 w 4147"/>
                <a:gd name="T81" fmla="*/ 5555 h 6220"/>
                <a:gd name="T82" fmla="*/ 3673 w 4147"/>
                <a:gd name="T83" fmla="*/ 5647 h 6220"/>
                <a:gd name="T84" fmla="*/ 3743 w 4147"/>
                <a:gd name="T85" fmla="*/ 5733 h 6220"/>
                <a:gd name="T86" fmla="*/ 3809 w 4147"/>
                <a:gd name="T87" fmla="*/ 5814 h 6220"/>
                <a:gd name="T88" fmla="*/ 3870 w 4147"/>
                <a:gd name="T89" fmla="*/ 5888 h 6220"/>
                <a:gd name="T90" fmla="*/ 3925 w 4147"/>
                <a:gd name="T91" fmla="*/ 5954 h 6220"/>
                <a:gd name="T92" fmla="*/ 3975 w 4147"/>
                <a:gd name="T93" fmla="*/ 6015 h 6220"/>
                <a:gd name="T94" fmla="*/ 4019 w 4147"/>
                <a:gd name="T95" fmla="*/ 6067 h 6220"/>
                <a:gd name="T96" fmla="*/ 4057 w 4147"/>
                <a:gd name="T97" fmla="*/ 6113 h 6220"/>
                <a:gd name="T98" fmla="*/ 4088 w 4147"/>
                <a:gd name="T99" fmla="*/ 6150 h 6220"/>
                <a:gd name="T100" fmla="*/ 4113 w 4147"/>
                <a:gd name="T101" fmla="*/ 6181 h 6220"/>
                <a:gd name="T102" fmla="*/ 4132 w 4147"/>
                <a:gd name="T103" fmla="*/ 6202 h 6220"/>
                <a:gd name="T104" fmla="*/ 4144 w 4147"/>
                <a:gd name="T105" fmla="*/ 6216 h 6220"/>
                <a:gd name="T106" fmla="*/ 4147 w 4147"/>
                <a:gd name="T107" fmla="*/ 6220 h 62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47"/>
                <a:gd name="T163" fmla="*/ 0 h 6220"/>
                <a:gd name="T164" fmla="*/ 4147 w 4147"/>
                <a:gd name="T165" fmla="*/ 6220 h 62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47" h="6220">
                  <a:moveTo>
                    <a:pt x="0" y="0"/>
                  </a:moveTo>
                  <a:lnTo>
                    <a:pt x="10" y="35"/>
                  </a:lnTo>
                  <a:lnTo>
                    <a:pt x="20" y="72"/>
                  </a:lnTo>
                  <a:lnTo>
                    <a:pt x="31" y="108"/>
                  </a:lnTo>
                  <a:lnTo>
                    <a:pt x="42" y="146"/>
                  </a:lnTo>
                  <a:lnTo>
                    <a:pt x="53" y="183"/>
                  </a:lnTo>
                  <a:lnTo>
                    <a:pt x="67" y="222"/>
                  </a:lnTo>
                  <a:lnTo>
                    <a:pt x="79" y="260"/>
                  </a:lnTo>
                  <a:lnTo>
                    <a:pt x="94" y="300"/>
                  </a:lnTo>
                  <a:lnTo>
                    <a:pt x="109" y="340"/>
                  </a:lnTo>
                  <a:lnTo>
                    <a:pt x="124" y="380"/>
                  </a:lnTo>
                  <a:lnTo>
                    <a:pt x="140" y="421"/>
                  </a:lnTo>
                  <a:lnTo>
                    <a:pt x="157" y="463"/>
                  </a:lnTo>
                  <a:lnTo>
                    <a:pt x="174" y="504"/>
                  </a:lnTo>
                  <a:lnTo>
                    <a:pt x="192" y="546"/>
                  </a:lnTo>
                  <a:lnTo>
                    <a:pt x="211" y="589"/>
                  </a:lnTo>
                  <a:lnTo>
                    <a:pt x="231" y="631"/>
                  </a:lnTo>
                  <a:lnTo>
                    <a:pt x="249" y="675"/>
                  </a:lnTo>
                  <a:lnTo>
                    <a:pt x="270" y="719"/>
                  </a:lnTo>
                  <a:lnTo>
                    <a:pt x="291" y="763"/>
                  </a:lnTo>
                  <a:lnTo>
                    <a:pt x="312" y="808"/>
                  </a:lnTo>
                  <a:lnTo>
                    <a:pt x="335" y="852"/>
                  </a:lnTo>
                  <a:lnTo>
                    <a:pt x="357" y="897"/>
                  </a:lnTo>
                  <a:lnTo>
                    <a:pt x="380" y="943"/>
                  </a:lnTo>
                  <a:lnTo>
                    <a:pt x="404" y="989"/>
                  </a:lnTo>
                  <a:lnTo>
                    <a:pt x="428" y="1035"/>
                  </a:lnTo>
                  <a:lnTo>
                    <a:pt x="452" y="1082"/>
                  </a:lnTo>
                  <a:lnTo>
                    <a:pt x="477" y="1129"/>
                  </a:lnTo>
                  <a:lnTo>
                    <a:pt x="503" y="1176"/>
                  </a:lnTo>
                  <a:lnTo>
                    <a:pt x="529" y="1223"/>
                  </a:lnTo>
                  <a:lnTo>
                    <a:pt x="555" y="1270"/>
                  </a:lnTo>
                  <a:lnTo>
                    <a:pt x="582" y="1318"/>
                  </a:lnTo>
                  <a:lnTo>
                    <a:pt x="609" y="1367"/>
                  </a:lnTo>
                  <a:lnTo>
                    <a:pt x="636" y="1415"/>
                  </a:lnTo>
                  <a:lnTo>
                    <a:pt x="664" y="1464"/>
                  </a:lnTo>
                  <a:lnTo>
                    <a:pt x="693" y="1513"/>
                  </a:lnTo>
                  <a:lnTo>
                    <a:pt x="722" y="1562"/>
                  </a:lnTo>
                  <a:lnTo>
                    <a:pt x="752" y="1612"/>
                  </a:lnTo>
                  <a:lnTo>
                    <a:pt x="781" y="1661"/>
                  </a:lnTo>
                  <a:lnTo>
                    <a:pt x="811" y="1711"/>
                  </a:lnTo>
                  <a:lnTo>
                    <a:pt x="841" y="1761"/>
                  </a:lnTo>
                  <a:lnTo>
                    <a:pt x="873" y="1811"/>
                  </a:lnTo>
                  <a:lnTo>
                    <a:pt x="903" y="1861"/>
                  </a:lnTo>
                  <a:lnTo>
                    <a:pt x="934" y="1912"/>
                  </a:lnTo>
                  <a:lnTo>
                    <a:pt x="966" y="1962"/>
                  </a:lnTo>
                  <a:lnTo>
                    <a:pt x="999" y="2014"/>
                  </a:lnTo>
                  <a:lnTo>
                    <a:pt x="1031" y="2065"/>
                  </a:lnTo>
                  <a:lnTo>
                    <a:pt x="1063" y="2116"/>
                  </a:lnTo>
                  <a:lnTo>
                    <a:pt x="1096" y="2167"/>
                  </a:lnTo>
                  <a:lnTo>
                    <a:pt x="1129" y="2218"/>
                  </a:lnTo>
                  <a:lnTo>
                    <a:pt x="1162" y="2269"/>
                  </a:lnTo>
                  <a:lnTo>
                    <a:pt x="1197" y="2320"/>
                  </a:lnTo>
                  <a:lnTo>
                    <a:pt x="1230" y="2372"/>
                  </a:lnTo>
                  <a:lnTo>
                    <a:pt x="1264" y="2423"/>
                  </a:lnTo>
                  <a:lnTo>
                    <a:pt x="1299" y="2474"/>
                  </a:lnTo>
                  <a:lnTo>
                    <a:pt x="1333" y="2526"/>
                  </a:lnTo>
                  <a:lnTo>
                    <a:pt x="1368" y="2577"/>
                  </a:lnTo>
                  <a:lnTo>
                    <a:pt x="1403" y="2630"/>
                  </a:lnTo>
                  <a:lnTo>
                    <a:pt x="1437" y="2681"/>
                  </a:lnTo>
                  <a:lnTo>
                    <a:pt x="1473" y="2733"/>
                  </a:lnTo>
                  <a:lnTo>
                    <a:pt x="1508" y="2784"/>
                  </a:lnTo>
                  <a:lnTo>
                    <a:pt x="1544" y="2836"/>
                  </a:lnTo>
                  <a:lnTo>
                    <a:pt x="1579" y="2887"/>
                  </a:lnTo>
                  <a:lnTo>
                    <a:pt x="1616" y="2939"/>
                  </a:lnTo>
                  <a:lnTo>
                    <a:pt x="1651" y="2990"/>
                  </a:lnTo>
                  <a:lnTo>
                    <a:pt x="1687" y="3041"/>
                  </a:lnTo>
                  <a:lnTo>
                    <a:pt x="1724" y="3093"/>
                  </a:lnTo>
                  <a:lnTo>
                    <a:pt x="1759" y="3144"/>
                  </a:lnTo>
                  <a:lnTo>
                    <a:pt x="1796" y="3195"/>
                  </a:lnTo>
                  <a:lnTo>
                    <a:pt x="1832" y="3247"/>
                  </a:lnTo>
                  <a:lnTo>
                    <a:pt x="1869" y="3298"/>
                  </a:lnTo>
                  <a:lnTo>
                    <a:pt x="1905" y="3348"/>
                  </a:lnTo>
                  <a:lnTo>
                    <a:pt x="1942" y="3399"/>
                  </a:lnTo>
                  <a:lnTo>
                    <a:pt x="1978" y="3450"/>
                  </a:lnTo>
                  <a:lnTo>
                    <a:pt x="2015" y="3500"/>
                  </a:lnTo>
                  <a:lnTo>
                    <a:pt x="2051" y="3550"/>
                  </a:lnTo>
                  <a:lnTo>
                    <a:pt x="2089" y="3600"/>
                  </a:lnTo>
                  <a:lnTo>
                    <a:pt x="2125" y="3650"/>
                  </a:lnTo>
                  <a:lnTo>
                    <a:pt x="2162" y="3700"/>
                  </a:lnTo>
                  <a:lnTo>
                    <a:pt x="2198" y="3749"/>
                  </a:lnTo>
                  <a:lnTo>
                    <a:pt x="2235" y="3798"/>
                  </a:lnTo>
                  <a:lnTo>
                    <a:pt x="2271" y="3847"/>
                  </a:lnTo>
                  <a:lnTo>
                    <a:pt x="2307" y="3896"/>
                  </a:lnTo>
                  <a:lnTo>
                    <a:pt x="2343" y="3944"/>
                  </a:lnTo>
                  <a:lnTo>
                    <a:pt x="2379" y="3993"/>
                  </a:lnTo>
                  <a:lnTo>
                    <a:pt x="2416" y="4041"/>
                  </a:lnTo>
                  <a:lnTo>
                    <a:pt x="2451" y="4089"/>
                  </a:lnTo>
                  <a:lnTo>
                    <a:pt x="2488" y="4137"/>
                  </a:lnTo>
                  <a:lnTo>
                    <a:pt x="2523" y="4184"/>
                  </a:lnTo>
                  <a:lnTo>
                    <a:pt x="2559" y="4230"/>
                  </a:lnTo>
                  <a:lnTo>
                    <a:pt x="2595" y="4277"/>
                  </a:lnTo>
                  <a:lnTo>
                    <a:pt x="2631" y="4324"/>
                  </a:lnTo>
                  <a:lnTo>
                    <a:pt x="2665" y="4370"/>
                  </a:lnTo>
                  <a:lnTo>
                    <a:pt x="2700" y="4416"/>
                  </a:lnTo>
                  <a:lnTo>
                    <a:pt x="2735" y="4461"/>
                  </a:lnTo>
                  <a:lnTo>
                    <a:pt x="2770" y="4507"/>
                  </a:lnTo>
                  <a:lnTo>
                    <a:pt x="2805" y="4550"/>
                  </a:lnTo>
                  <a:lnTo>
                    <a:pt x="2839" y="4595"/>
                  </a:lnTo>
                  <a:lnTo>
                    <a:pt x="2872" y="4639"/>
                  </a:lnTo>
                  <a:lnTo>
                    <a:pt x="2907" y="4683"/>
                  </a:lnTo>
                  <a:lnTo>
                    <a:pt x="2940" y="4726"/>
                  </a:lnTo>
                  <a:lnTo>
                    <a:pt x="2972" y="4768"/>
                  </a:lnTo>
                  <a:lnTo>
                    <a:pt x="3006" y="4811"/>
                  </a:lnTo>
                  <a:lnTo>
                    <a:pt x="3038" y="4853"/>
                  </a:lnTo>
                  <a:lnTo>
                    <a:pt x="3071" y="4894"/>
                  </a:lnTo>
                  <a:lnTo>
                    <a:pt x="3104" y="4935"/>
                  </a:lnTo>
                  <a:lnTo>
                    <a:pt x="3135" y="4976"/>
                  </a:lnTo>
                  <a:lnTo>
                    <a:pt x="3167" y="5016"/>
                  </a:lnTo>
                  <a:lnTo>
                    <a:pt x="3198" y="5056"/>
                  </a:lnTo>
                  <a:lnTo>
                    <a:pt x="3230" y="5094"/>
                  </a:lnTo>
                  <a:lnTo>
                    <a:pt x="3260" y="5134"/>
                  </a:lnTo>
                  <a:lnTo>
                    <a:pt x="3290" y="5172"/>
                  </a:lnTo>
                  <a:lnTo>
                    <a:pt x="3320" y="5209"/>
                  </a:lnTo>
                  <a:lnTo>
                    <a:pt x="3350" y="5247"/>
                  </a:lnTo>
                  <a:lnTo>
                    <a:pt x="3379" y="5283"/>
                  </a:lnTo>
                  <a:lnTo>
                    <a:pt x="3408" y="5319"/>
                  </a:lnTo>
                  <a:lnTo>
                    <a:pt x="3436" y="5355"/>
                  </a:lnTo>
                  <a:lnTo>
                    <a:pt x="3464" y="5389"/>
                  </a:lnTo>
                  <a:lnTo>
                    <a:pt x="3492" y="5424"/>
                  </a:lnTo>
                  <a:lnTo>
                    <a:pt x="3519" y="5457"/>
                  </a:lnTo>
                  <a:lnTo>
                    <a:pt x="3547" y="5491"/>
                  </a:lnTo>
                  <a:lnTo>
                    <a:pt x="3573" y="5523"/>
                  </a:lnTo>
                  <a:lnTo>
                    <a:pt x="3599" y="5555"/>
                  </a:lnTo>
                  <a:lnTo>
                    <a:pt x="3624" y="5586"/>
                  </a:lnTo>
                  <a:lnTo>
                    <a:pt x="3649" y="5618"/>
                  </a:lnTo>
                  <a:lnTo>
                    <a:pt x="3673" y="5647"/>
                  </a:lnTo>
                  <a:lnTo>
                    <a:pt x="3697" y="5677"/>
                  </a:lnTo>
                  <a:lnTo>
                    <a:pt x="3721" y="5705"/>
                  </a:lnTo>
                  <a:lnTo>
                    <a:pt x="3743" y="5733"/>
                  </a:lnTo>
                  <a:lnTo>
                    <a:pt x="3765" y="5761"/>
                  </a:lnTo>
                  <a:lnTo>
                    <a:pt x="3787" y="5788"/>
                  </a:lnTo>
                  <a:lnTo>
                    <a:pt x="3809" y="5814"/>
                  </a:lnTo>
                  <a:lnTo>
                    <a:pt x="3830" y="5839"/>
                  </a:lnTo>
                  <a:lnTo>
                    <a:pt x="3850" y="5864"/>
                  </a:lnTo>
                  <a:lnTo>
                    <a:pt x="3870" y="5888"/>
                  </a:lnTo>
                  <a:lnTo>
                    <a:pt x="3888" y="5911"/>
                  </a:lnTo>
                  <a:lnTo>
                    <a:pt x="3907" y="5932"/>
                  </a:lnTo>
                  <a:lnTo>
                    <a:pt x="3925" y="5954"/>
                  </a:lnTo>
                  <a:lnTo>
                    <a:pt x="3943" y="5975"/>
                  </a:lnTo>
                  <a:lnTo>
                    <a:pt x="3959" y="5995"/>
                  </a:lnTo>
                  <a:lnTo>
                    <a:pt x="3975" y="6015"/>
                  </a:lnTo>
                  <a:lnTo>
                    <a:pt x="3990" y="6033"/>
                  </a:lnTo>
                  <a:lnTo>
                    <a:pt x="4005" y="6050"/>
                  </a:lnTo>
                  <a:lnTo>
                    <a:pt x="4019" y="6067"/>
                  </a:lnTo>
                  <a:lnTo>
                    <a:pt x="4032" y="6084"/>
                  </a:lnTo>
                  <a:lnTo>
                    <a:pt x="4045" y="6098"/>
                  </a:lnTo>
                  <a:lnTo>
                    <a:pt x="4057" y="6113"/>
                  </a:lnTo>
                  <a:lnTo>
                    <a:pt x="4069" y="6126"/>
                  </a:lnTo>
                  <a:lnTo>
                    <a:pt x="4079" y="6139"/>
                  </a:lnTo>
                  <a:lnTo>
                    <a:pt x="4088" y="6150"/>
                  </a:lnTo>
                  <a:lnTo>
                    <a:pt x="4098" y="6162"/>
                  </a:lnTo>
                  <a:lnTo>
                    <a:pt x="4106" y="6171"/>
                  </a:lnTo>
                  <a:lnTo>
                    <a:pt x="4113" y="6181"/>
                  </a:lnTo>
                  <a:lnTo>
                    <a:pt x="4121" y="6189"/>
                  </a:lnTo>
                  <a:lnTo>
                    <a:pt x="4127" y="6196"/>
                  </a:lnTo>
                  <a:lnTo>
                    <a:pt x="4132" y="6202"/>
                  </a:lnTo>
                  <a:lnTo>
                    <a:pt x="4136" y="6208"/>
                  </a:lnTo>
                  <a:lnTo>
                    <a:pt x="4141" y="6212"/>
                  </a:lnTo>
                  <a:lnTo>
                    <a:pt x="4144" y="6216"/>
                  </a:lnTo>
                  <a:lnTo>
                    <a:pt x="4146" y="6218"/>
                  </a:lnTo>
                  <a:lnTo>
                    <a:pt x="4147" y="6219"/>
                  </a:lnTo>
                  <a:lnTo>
                    <a:pt x="4147" y="6220"/>
                  </a:lnTo>
                </a:path>
              </a:pathLst>
            </a:custGeom>
            <a:noFill/>
            <a:ln w="57150" cmpd="sng">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7195" name="Group 123"/>
            <p:cNvGrpSpPr>
              <a:grpSpLocks/>
            </p:cNvGrpSpPr>
            <p:nvPr/>
          </p:nvGrpSpPr>
          <p:grpSpPr bwMode="auto">
            <a:xfrm>
              <a:off x="3444" y="1206"/>
              <a:ext cx="1474" cy="1176"/>
              <a:chOff x="3601" y="1327"/>
              <a:chExt cx="1474" cy="1176"/>
            </a:xfrm>
          </p:grpSpPr>
          <p:sp>
            <p:nvSpPr>
              <p:cNvPr id="7196" name="Line 124"/>
              <p:cNvSpPr>
                <a:spLocks noChangeShapeType="1"/>
              </p:cNvSpPr>
              <p:nvPr/>
            </p:nvSpPr>
            <p:spPr bwMode="auto">
              <a:xfrm flipH="1">
                <a:off x="5035" y="1376"/>
                <a:ext cx="0" cy="1127"/>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97" name="Freeform 125"/>
              <p:cNvSpPr>
                <a:spLocks/>
              </p:cNvSpPr>
              <p:nvPr/>
            </p:nvSpPr>
            <p:spPr bwMode="auto">
              <a:xfrm>
                <a:off x="5000" y="1327"/>
                <a:ext cx="75" cy="75"/>
              </a:xfrm>
              <a:custGeom>
                <a:avLst/>
                <a:gdLst>
                  <a:gd name="T0" fmla="*/ 0 w 173"/>
                  <a:gd name="T1" fmla="*/ 87 h 173"/>
                  <a:gd name="T2" fmla="*/ 13 w 173"/>
                  <a:gd name="T3" fmla="*/ 43 h 173"/>
                  <a:gd name="T4" fmla="*/ 43 w 173"/>
                  <a:gd name="T5" fmla="*/ 12 h 173"/>
                  <a:gd name="T6" fmla="*/ 87 w 173"/>
                  <a:gd name="T7" fmla="*/ 0 h 173"/>
                  <a:gd name="T8" fmla="*/ 87 w 173"/>
                  <a:gd name="T9" fmla="*/ 0 h 173"/>
                  <a:gd name="T10" fmla="*/ 131 w 173"/>
                  <a:gd name="T11" fmla="*/ 12 h 173"/>
                  <a:gd name="T12" fmla="*/ 162 w 173"/>
                  <a:gd name="T13" fmla="*/ 43 h 173"/>
                  <a:gd name="T14" fmla="*/ 173 w 173"/>
                  <a:gd name="T15" fmla="*/ 87 h 173"/>
                  <a:gd name="T16" fmla="*/ 173 w 173"/>
                  <a:gd name="T17" fmla="*/ 87 h 173"/>
                  <a:gd name="T18" fmla="*/ 162 w 173"/>
                  <a:gd name="T19" fmla="*/ 130 h 173"/>
                  <a:gd name="T20" fmla="*/ 131 w 173"/>
                  <a:gd name="T21" fmla="*/ 161 h 173"/>
                  <a:gd name="T22" fmla="*/ 87 w 173"/>
                  <a:gd name="T23" fmla="*/ 173 h 173"/>
                  <a:gd name="T24" fmla="*/ 87 w 173"/>
                  <a:gd name="T25" fmla="*/ 173 h 173"/>
                  <a:gd name="T26" fmla="*/ 43 w 173"/>
                  <a:gd name="T27" fmla="*/ 161 h 173"/>
                  <a:gd name="T28" fmla="*/ 13 w 173"/>
                  <a:gd name="T29" fmla="*/ 130 h 173"/>
                  <a:gd name="T30" fmla="*/ 0 w 173"/>
                  <a:gd name="T31" fmla="*/ 87 h 173"/>
                  <a:gd name="T32" fmla="*/ 0 w 173"/>
                  <a:gd name="T33" fmla="*/ 87 h 173"/>
                  <a:gd name="T34" fmla="*/ 0 w 173"/>
                  <a:gd name="T35" fmla="*/ 87 h 1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73"/>
                  <a:gd name="T56" fmla="*/ 173 w 173"/>
                  <a:gd name="T57" fmla="*/ 173 h 1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73">
                    <a:moveTo>
                      <a:pt x="0" y="87"/>
                    </a:moveTo>
                    <a:lnTo>
                      <a:pt x="13" y="43"/>
                    </a:lnTo>
                    <a:lnTo>
                      <a:pt x="43" y="12"/>
                    </a:lnTo>
                    <a:lnTo>
                      <a:pt x="87" y="0"/>
                    </a:lnTo>
                    <a:lnTo>
                      <a:pt x="131" y="12"/>
                    </a:lnTo>
                    <a:lnTo>
                      <a:pt x="162" y="43"/>
                    </a:lnTo>
                    <a:lnTo>
                      <a:pt x="173" y="87"/>
                    </a:lnTo>
                    <a:lnTo>
                      <a:pt x="162" y="130"/>
                    </a:lnTo>
                    <a:lnTo>
                      <a:pt x="131" y="161"/>
                    </a:lnTo>
                    <a:lnTo>
                      <a:pt x="87" y="173"/>
                    </a:lnTo>
                    <a:lnTo>
                      <a:pt x="43" y="161"/>
                    </a:lnTo>
                    <a:lnTo>
                      <a:pt x="13" y="130"/>
                    </a:lnTo>
                    <a:lnTo>
                      <a:pt x="0" y="87"/>
                    </a:lnTo>
                  </a:path>
                </a:pathLst>
              </a:custGeom>
              <a:solidFill>
                <a:srgbClr val="000000"/>
              </a:solidFill>
              <a:ln w="38100" cmpd="sng">
                <a:solidFill>
                  <a:schemeClr val="bg2"/>
                </a:solidFill>
                <a:prstDash val="solid"/>
                <a:round/>
                <a:headEnd/>
                <a:tailEnd/>
              </a:ln>
            </p:spPr>
            <p:txBody>
              <a:bodyPr/>
              <a:lstStyle/>
              <a:p>
                <a:endParaRPr lang="en-US"/>
              </a:p>
            </p:txBody>
          </p:sp>
          <p:sp>
            <p:nvSpPr>
              <p:cNvPr id="7198" name="Line 126"/>
              <p:cNvSpPr>
                <a:spLocks noChangeAspect="1" noChangeShapeType="1"/>
              </p:cNvSpPr>
              <p:nvPr/>
            </p:nvSpPr>
            <p:spPr bwMode="auto">
              <a:xfrm flipH="1">
                <a:off x="3601" y="1369"/>
                <a:ext cx="1440" cy="0"/>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3" name="Rectangle 2"/>
          <p:cNvSpPr/>
          <p:nvPr/>
        </p:nvSpPr>
        <p:spPr bwMode="auto">
          <a:xfrm>
            <a:off x="1915931" y="795121"/>
            <a:ext cx="5197250" cy="3605450"/>
          </a:xfrm>
          <a:prstGeom prst="rect">
            <a:avLst/>
          </a:prstGeom>
          <a:solidFill>
            <a:srgbClr val="FFFFFF">
              <a:alpha val="85098"/>
            </a:srgb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800" b="1" i="0" u="none" strike="noStrike" cap="none" normalizeH="0" baseline="0" smtClean="0">
              <a:ln>
                <a:noFill/>
              </a:ln>
              <a:solidFill>
                <a:schemeClr val="bg2"/>
              </a:solidFill>
              <a:effectLst/>
              <a:latin typeface="Times New Roman" pitchFamily="18" charset="0"/>
            </a:endParaRPr>
          </a:p>
        </p:txBody>
      </p:sp>
      <p:sp>
        <p:nvSpPr>
          <p:cNvPr id="7178" name="Freeform 90"/>
          <p:cNvSpPr>
            <a:spLocks/>
          </p:cNvSpPr>
          <p:nvPr/>
        </p:nvSpPr>
        <p:spPr bwMode="auto">
          <a:xfrm>
            <a:off x="4067175" y="3073400"/>
            <a:ext cx="119063" cy="119063"/>
          </a:xfrm>
          <a:custGeom>
            <a:avLst/>
            <a:gdLst>
              <a:gd name="T0" fmla="*/ 0 w 173"/>
              <a:gd name="T1" fmla="*/ 87 h 173"/>
              <a:gd name="T2" fmla="*/ 13 w 173"/>
              <a:gd name="T3" fmla="*/ 43 h 173"/>
              <a:gd name="T4" fmla="*/ 43 w 173"/>
              <a:gd name="T5" fmla="*/ 12 h 173"/>
              <a:gd name="T6" fmla="*/ 87 w 173"/>
              <a:gd name="T7" fmla="*/ 0 h 173"/>
              <a:gd name="T8" fmla="*/ 87 w 173"/>
              <a:gd name="T9" fmla="*/ 0 h 173"/>
              <a:gd name="T10" fmla="*/ 131 w 173"/>
              <a:gd name="T11" fmla="*/ 12 h 173"/>
              <a:gd name="T12" fmla="*/ 162 w 173"/>
              <a:gd name="T13" fmla="*/ 43 h 173"/>
              <a:gd name="T14" fmla="*/ 173 w 173"/>
              <a:gd name="T15" fmla="*/ 87 h 173"/>
              <a:gd name="T16" fmla="*/ 173 w 173"/>
              <a:gd name="T17" fmla="*/ 87 h 173"/>
              <a:gd name="T18" fmla="*/ 162 w 173"/>
              <a:gd name="T19" fmla="*/ 130 h 173"/>
              <a:gd name="T20" fmla="*/ 131 w 173"/>
              <a:gd name="T21" fmla="*/ 161 h 173"/>
              <a:gd name="T22" fmla="*/ 87 w 173"/>
              <a:gd name="T23" fmla="*/ 173 h 173"/>
              <a:gd name="T24" fmla="*/ 87 w 173"/>
              <a:gd name="T25" fmla="*/ 173 h 173"/>
              <a:gd name="T26" fmla="*/ 43 w 173"/>
              <a:gd name="T27" fmla="*/ 161 h 173"/>
              <a:gd name="T28" fmla="*/ 13 w 173"/>
              <a:gd name="T29" fmla="*/ 130 h 173"/>
              <a:gd name="T30" fmla="*/ 0 w 173"/>
              <a:gd name="T31" fmla="*/ 87 h 173"/>
              <a:gd name="T32" fmla="*/ 0 w 173"/>
              <a:gd name="T33" fmla="*/ 87 h 173"/>
              <a:gd name="T34" fmla="*/ 0 w 173"/>
              <a:gd name="T35" fmla="*/ 87 h 1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73"/>
              <a:gd name="T56" fmla="*/ 173 w 173"/>
              <a:gd name="T57" fmla="*/ 173 h 1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73">
                <a:moveTo>
                  <a:pt x="0" y="87"/>
                </a:moveTo>
                <a:lnTo>
                  <a:pt x="13" y="43"/>
                </a:lnTo>
                <a:lnTo>
                  <a:pt x="43" y="12"/>
                </a:lnTo>
                <a:lnTo>
                  <a:pt x="87" y="0"/>
                </a:lnTo>
                <a:lnTo>
                  <a:pt x="131" y="12"/>
                </a:lnTo>
                <a:lnTo>
                  <a:pt x="162" y="43"/>
                </a:lnTo>
                <a:lnTo>
                  <a:pt x="173" y="87"/>
                </a:lnTo>
                <a:lnTo>
                  <a:pt x="162" y="130"/>
                </a:lnTo>
                <a:lnTo>
                  <a:pt x="131" y="161"/>
                </a:lnTo>
                <a:lnTo>
                  <a:pt x="87" y="173"/>
                </a:lnTo>
                <a:lnTo>
                  <a:pt x="43" y="161"/>
                </a:lnTo>
                <a:lnTo>
                  <a:pt x="13" y="130"/>
                </a:lnTo>
                <a:lnTo>
                  <a:pt x="0" y="87"/>
                </a:lnTo>
              </a:path>
            </a:pathLst>
          </a:custGeom>
          <a:solidFill>
            <a:srgbClr val="000000"/>
          </a:solidFill>
          <a:ln w="38100" cmpd="sng">
            <a:solidFill>
              <a:schemeClr val="bg2"/>
            </a:solidFill>
            <a:prstDash val="solid"/>
            <a:round/>
            <a:headEnd/>
            <a:tailEnd/>
          </a:ln>
        </p:spPr>
        <p:txBody>
          <a:bodyPr/>
          <a:lstStyle/>
          <a:p>
            <a:endParaRPr lang="en-US"/>
          </a:p>
        </p:txBody>
      </p:sp>
      <p:sp>
        <p:nvSpPr>
          <p:cNvPr id="7183" name="Rectangle 129"/>
          <p:cNvSpPr>
            <a:spLocks noChangeArrowheads="1"/>
          </p:cNvSpPr>
          <p:nvPr/>
        </p:nvSpPr>
        <p:spPr bwMode="auto">
          <a:xfrm>
            <a:off x="754063" y="1382713"/>
            <a:ext cx="1785937" cy="3614737"/>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738436" name="Line 132"/>
          <p:cNvSpPr>
            <a:spLocks noChangeShapeType="1"/>
          </p:cNvSpPr>
          <p:nvPr/>
        </p:nvSpPr>
        <p:spPr bwMode="auto">
          <a:xfrm flipH="1">
            <a:off x="3962400" y="6016625"/>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8437" name="Line 133"/>
          <p:cNvSpPr>
            <a:spLocks noChangeShapeType="1"/>
          </p:cNvSpPr>
          <p:nvPr/>
        </p:nvSpPr>
        <p:spPr bwMode="auto">
          <a:xfrm flipH="1" flipV="1">
            <a:off x="4648200" y="5999163"/>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170" name="Object 137"/>
          <p:cNvGraphicFramePr>
            <a:graphicFrameLocks noChangeAspect="1"/>
          </p:cNvGraphicFramePr>
          <p:nvPr/>
        </p:nvGraphicFramePr>
        <p:xfrm>
          <a:off x="1397000" y="6261100"/>
          <a:ext cx="5570538" cy="396875"/>
        </p:xfrm>
        <a:graphic>
          <a:graphicData uri="http://schemas.openxmlformats.org/presentationml/2006/ole">
            <mc:AlternateContent xmlns:mc="http://schemas.openxmlformats.org/markup-compatibility/2006">
              <mc:Choice xmlns:v="urn:schemas-microsoft-com:vml" Requires="v">
                <p:oleObj spid="_x0000_s7221" name="Equation" r:id="rId4" imgW="3606800" imgH="254000" progId="Equation.DSMT4">
                  <p:embed/>
                </p:oleObj>
              </mc:Choice>
              <mc:Fallback>
                <p:oleObj name="Equation" r:id="rId4" imgW="3606800" imgH="254000" progId="Equation.DSMT4">
                  <p:embed/>
                  <p:pic>
                    <p:nvPicPr>
                      <p:cNvPr id="0" name="Object 1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6261100"/>
                        <a:ext cx="5570538" cy="39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8442" name="Line 138"/>
          <p:cNvSpPr>
            <a:spLocks noChangeShapeType="1"/>
          </p:cNvSpPr>
          <p:nvPr/>
        </p:nvSpPr>
        <p:spPr bwMode="auto">
          <a:xfrm flipH="1">
            <a:off x="2722563" y="6030913"/>
            <a:ext cx="0" cy="274637"/>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1" name="Rectangle 30"/>
          <p:cNvSpPr/>
          <p:nvPr/>
        </p:nvSpPr>
        <p:spPr>
          <a:xfrm>
            <a:off x="3254622" y="395010"/>
            <a:ext cx="2624436" cy="400110"/>
          </a:xfrm>
          <a:prstGeom prst="rect">
            <a:avLst/>
          </a:prstGeom>
        </p:spPr>
        <p:txBody>
          <a:bodyPr wrap="none">
            <a:spAutoFit/>
          </a:bodyPr>
          <a:lstStyle/>
          <a:p>
            <a:pPr algn="ctr"/>
            <a:r>
              <a:rPr lang="en-US" altLang="en-US" sz="2000" dirty="0" smtClean="0">
                <a:solidFill>
                  <a:schemeClr val="tx1"/>
                </a:solidFill>
              </a:rPr>
              <a:t>Rational expectations</a:t>
            </a:r>
          </a:p>
        </p:txBody>
      </p:sp>
      <p:sp>
        <p:nvSpPr>
          <p:cNvPr id="7189" name="Rectangle 38"/>
          <p:cNvSpPr>
            <a:spLocks noChangeAspect="1" noChangeArrowheads="1"/>
          </p:cNvSpPr>
          <p:nvPr/>
        </p:nvSpPr>
        <p:spPr bwMode="auto">
          <a:xfrm>
            <a:off x="2173288" y="2968625"/>
            <a:ext cx="2159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chemeClr val="tx1"/>
                </a:solidFill>
              </a:rPr>
              <a:t>P</a:t>
            </a:r>
            <a:r>
              <a:rPr kumimoji="0" lang="en-US" altLang="en-US" sz="1800" b="0" i="1" baseline="-25000" dirty="0">
                <a:solidFill>
                  <a:schemeClr val="tx1"/>
                </a:solidFill>
              </a:rPr>
              <a:t>1</a:t>
            </a:r>
            <a:endParaRPr kumimoji="0" lang="en-US" altLang="en-US" sz="1800" b="0" baseline="-25000" dirty="0">
              <a:solidFill>
                <a:schemeClr val="tx1"/>
              </a:solidFill>
            </a:endParaRPr>
          </a:p>
        </p:txBody>
      </p:sp>
      <p:sp>
        <p:nvSpPr>
          <p:cNvPr id="7185" name="Line 70"/>
          <p:cNvSpPr>
            <a:spLocks noChangeAspect="1" noChangeShapeType="1"/>
          </p:cNvSpPr>
          <p:nvPr/>
        </p:nvSpPr>
        <p:spPr bwMode="auto">
          <a:xfrm>
            <a:off x="2538891" y="1285396"/>
            <a:ext cx="0" cy="292100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6" name="Text Box 71"/>
          <p:cNvSpPr txBox="1">
            <a:spLocks noChangeAspect="1" noChangeArrowheads="1"/>
          </p:cNvSpPr>
          <p:nvPr/>
        </p:nvSpPr>
        <p:spPr bwMode="auto">
          <a:xfrm>
            <a:off x="1835150" y="1066800"/>
            <a:ext cx="9239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70000"/>
              </a:lnSpc>
            </a:pPr>
            <a:endParaRPr kumimoji="0" lang="en-US" altLang="en-US" sz="1800" b="0" dirty="0">
              <a:solidFill>
                <a:srgbClr val="000000"/>
              </a:solidFill>
            </a:endParaRPr>
          </a:p>
          <a:p>
            <a:pPr>
              <a:lnSpc>
                <a:spcPct val="70000"/>
              </a:lnSpc>
            </a:pPr>
            <a:r>
              <a:rPr kumimoji="0" lang="en-US" altLang="en-US" sz="1800" b="0" i="1" dirty="0">
                <a:solidFill>
                  <a:srgbClr val="000000"/>
                </a:solidFill>
              </a:rPr>
              <a:t>PL</a:t>
            </a:r>
            <a:endParaRPr kumimoji="0" lang="en-US" altLang="en-US" sz="1800" b="0" i="1" dirty="0">
              <a:solidFill>
                <a:schemeClr val="tx1"/>
              </a:solidFill>
            </a:endParaRPr>
          </a:p>
        </p:txBody>
      </p:sp>
      <p:sp>
        <p:nvSpPr>
          <p:cNvPr id="7171" name="Freeform 61"/>
          <p:cNvSpPr>
            <a:spLocks noChangeAspect="1"/>
          </p:cNvSpPr>
          <p:nvPr/>
        </p:nvSpPr>
        <p:spPr bwMode="auto">
          <a:xfrm>
            <a:off x="3303588" y="1774825"/>
            <a:ext cx="1724025" cy="2416175"/>
          </a:xfrm>
          <a:custGeom>
            <a:avLst/>
            <a:gdLst>
              <a:gd name="T0" fmla="*/ 20 w 4147"/>
              <a:gd name="T1" fmla="*/ 72 h 6220"/>
              <a:gd name="T2" fmla="*/ 53 w 4147"/>
              <a:gd name="T3" fmla="*/ 183 h 6220"/>
              <a:gd name="T4" fmla="*/ 94 w 4147"/>
              <a:gd name="T5" fmla="*/ 300 h 6220"/>
              <a:gd name="T6" fmla="*/ 140 w 4147"/>
              <a:gd name="T7" fmla="*/ 421 h 6220"/>
              <a:gd name="T8" fmla="*/ 192 w 4147"/>
              <a:gd name="T9" fmla="*/ 546 h 6220"/>
              <a:gd name="T10" fmla="*/ 249 w 4147"/>
              <a:gd name="T11" fmla="*/ 675 h 6220"/>
              <a:gd name="T12" fmla="*/ 312 w 4147"/>
              <a:gd name="T13" fmla="*/ 808 h 6220"/>
              <a:gd name="T14" fmla="*/ 380 w 4147"/>
              <a:gd name="T15" fmla="*/ 943 h 6220"/>
              <a:gd name="T16" fmla="*/ 452 w 4147"/>
              <a:gd name="T17" fmla="*/ 1082 h 6220"/>
              <a:gd name="T18" fmla="*/ 529 w 4147"/>
              <a:gd name="T19" fmla="*/ 1223 h 6220"/>
              <a:gd name="T20" fmla="*/ 609 w 4147"/>
              <a:gd name="T21" fmla="*/ 1367 h 6220"/>
              <a:gd name="T22" fmla="*/ 693 w 4147"/>
              <a:gd name="T23" fmla="*/ 1513 h 6220"/>
              <a:gd name="T24" fmla="*/ 781 w 4147"/>
              <a:gd name="T25" fmla="*/ 1661 h 6220"/>
              <a:gd name="T26" fmla="*/ 873 w 4147"/>
              <a:gd name="T27" fmla="*/ 1811 h 6220"/>
              <a:gd name="T28" fmla="*/ 966 w 4147"/>
              <a:gd name="T29" fmla="*/ 1962 h 6220"/>
              <a:gd name="T30" fmla="*/ 1063 w 4147"/>
              <a:gd name="T31" fmla="*/ 2116 h 6220"/>
              <a:gd name="T32" fmla="*/ 1162 w 4147"/>
              <a:gd name="T33" fmla="*/ 2269 h 6220"/>
              <a:gd name="T34" fmla="*/ 1264 w 4147"/>
              <a:gd name="T35" fmla="*/ 2423 h 6220"/>
              <a:gd name="T36" fmla="*/ 1368 w 4147"/>
              <a:gd name="T37" fmla="*/ 2577 h 6220"/>
              <a:gd name="T38" fmla="*/ 1473 w 4147"/>
              <a:gd name="T39" fmla="*/ 2733 h 6220"/>
              <a:gd name="T40" fmla="*/ 1579 w 4147"/>
              <a:gd name="T41" fmla="*/ 2887 h 6220"/>
              <a:gd name="T42" fmla="*/ 1687 w 4147"/>
              <a:gd name="T43" fmla="*/ 3041 h 6220"/>
              <a:gd name="T44" fmla="*/ 1796 w 4147"/>
              <a:gd name="T45" fmla="*/ 3195 h 6220"/>
              <a:gd name="T46" fmla="*/ 1905 w 4147"/>
              <a:gd name="T47" fmla="*/ 3348 h 6220"/>
              <a:gd name="T48" fmla="*/ 2015 w 4147"/>
              <a:gd name="T49" fmla="*/ 3500 h 6220"/>
              <a:gd name="T50" fmla="*/ 2125 w 4147"/>
              <a:gd name="T51" fmla="*/ 3650 h 6220"/>
              <a:gd name="T52" fmla="*/ 2235 w 4147"/>
              <a:gd name="T53" fmla="*/ 3798 h 6220"/>
              <a:gd name="T54" fmla="*/ 2343 w 4147"/>
              <a:gd name="T55" fmla="*/ 3944 h 6220"/>
              <a:gd name="T56" fmla="*/ 2451 w 4147"/>
              <a:gd name="T57" fmla="*/ 4089 h 6220"/>
              <a:gd name="T58" fmla="*/ 2559 w 4147"/>
              <a:gd name="T59" fmla="*/ 4230 h 6220"/>
              <a:gd name="T60" fmla="*/ 2665 w 4147"/>
              <a:gd name="T61" fmla="*/ 4370 h 6220"/>
              <a:gd name="T62" fmla="*/ 2770 w 4147"/>
              <a:gd name="T63" fmla="*/ 4507 h 6220"/>
              <a:gd name="T64" fmla="*/ 2872 w 4147"/>
              <a:gd name="T65" fmla="*/ 4639 h 6220"/>
              <a:gd name="T66" fmla="*/ 2972 w 4147"/>
              <a:gd name="T67" fmla="*/ 4768 h 6220"/>
              <a:gd name="T68" fmla="*/ 3071 w 4147"/>
              <a:gd name="T69" fmla="*/ 4894 h 6220"/>
              <a:gd name="T70" fmla="*/ 3167 w 4147"/>
              <a:gd name="T71" fmla="*/ 5016 h 6220"/>
              <a:gd name="T72" fmla="*/ 3260 w 4147"/>
              <a:gd name="T73" fmla="*/ 5134 h 6220"/>
              <a:gd name="T74" fmla="*/ 3350 w 4147"/>
              <a:gd name="T75" fmla="*/ 5247 h 6220"/>
              <a:gd name="T76" fmla="*/ 3436 w 4147"/>
              <a:gd name="T77" fmla="*/ 5355 h 6220"/>
              <a:gd name="T78" fmla="*/ 3519 w 4147"/>
              <a:gd name="T79" fmla="*/ 5457 h 6220"/>
              <a:gd name="T80" fmla="*/ 3599 w 4147"/>
              <a:gd name="T81" fmla="*/ 5555 h 6220"/>
              <a:gd name="T82" fmla="*/ 3673 w 4147"/>
              <a:gd name="T83" fmla="*/ 5647 h 6220"/>
              <a:gd name="T84" fmla="*/ 3743 w 4147"/>
              <a:gd name="T85" fmla="*/ 5733 h 6220"/>
              <a:gd name="T86" fmla="*/ 3809 w 4147"/>
              <a:gd name="T87" fmla="*/ 5814 h 6220"/>
              <a:gd name="T88" fmla="*/ 3870 w 4147"/>
              <a:gd name="T89" fmla="*/ 5888 h 6220"/>
              <a:gd name="T90" fmla="*/ 3925 w 4147"/>
              <a:gd name="T91" fmla="*/ 5954 h 6220"/>
              <a:gd name="T92" fmla="*/ 3975 w 4147"/>
              <a:gd name="T93" fmla="*/ 6015 h 6220"/>
              <a:gd name="T94" fmla="*/ 4019 w 4147"/>
              <a:gd name="T95" fmla="*/ 6067 h 6220"/>
              <a:gd name="T96" fmla="*/ 4057 w 4147"/>
              <a:gd name="T97" fmla="*/ 6113 h 6220"/>
              <a:gd name="T98" fmla="*/ 4088 w 4147"/>
              <a:gd name="T99" fmla="*/ 6150 h 6220"/>
              <a:gd name="T100" fmla="*/ 4113 w 4147"/>
              <a:gd name="T101" fmla="*/ 6181 h 6220"/>
              <a:gd name="T102" fmla="*/ 4132 w 4147"/>
              <a:gd name="T103" fmla="*/ 6202 h 6220"/>
              <a:gd name="T104" fmla="*/ 4144 w 4147"/>
              <a:gd name="T105" fmla="*/ 6216 h 6220"/>
              <a:gd name="T106" fmla="*/ 4147 w 4147"/>
              <a:gd name="T107" fmla="*/ 6220 h 62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47"/>
              <a:gd name="T163" fmla="*/ 0 h 6220"/>
              <a:gd name="T164" fmla="*/ 4147 w 4147"/>
              <a:gd name="T165" fmla="*/ 6220 h 62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47" h="6220">
                <a:moveTo>
                  <a:pt x="0" y="0"/>
                </a:moveTo>
                <a:lnTo>
                  <a:pt x="10" y="35"/>
                </a:lnTo>
                <a:lnTo>
                  <a:pt x="20" y="72"/>
                </a:lnTo>
                <a:lnTo>
                  <a:pt x="31" y="108"/>
                </a:lnTo>
                <a:lnTo>
                  <a:pt x="42" y="146"/>
                </a:lnTo>
                <a:lnTo>
                  <a:pt x="53" y="183"/>
                </a:lnTo>
                <a:lnTo>
                  <a:pt x="67" y="222"/>
                </a:lnTo>
                <a:lnTo>
                  <a:pt x="79" y="260"/>
                </a:lnTo>
                <a:lnTo>
                  <a:pt x="94" y="300"/>
                </a:lnTo>
                <a:lnTo>
                  <a:pt x="109" y="340"/>
                </a:lnTo>
                <a:lnTo>
                  <a:pt x="124" y="380"/>
                </a:lnTo>
                <a:lnTo>
                  <a:pt x="140" y="421"/>
                </a:lnTo>
                <a:lnTo>
                  <a:pt x="157" y="463"/>
                </a:lnTo>
                <a:lnTo>
                  <a:pt x="174" y="504"/>
                </a:lnTo>
                <a:lnTo>
                  <a:pt x="192" y="546"/>
                </a:lnTo>
                <a:lnTo>
                  <a:pt x="211" y="589"/>
                </a:lnTo>
                <a:lnTo>
                  <a:pt x="231" y="631"/>
                </a:lnTo>
                <a:lnTo>
                  <a:pt x="249" y="675"/>
                </a:lnTo>
                <a:lnTo>
                  <a:pt x="270" y="719"/>
                </a:lnTo>
                <a:lnTo>
                  <a:pt x="291" y="763"/>
                </a:lnTo>
                <a:lnTo>
                  <a:pt x="312" y="808"/>
                </a:lnTo>
                <a:lnTo>
                  <a:pt x="335" y="852"/>
                </a:lnTo>
                <a:lnTo>
                  <a:pt x="357" y="897"/>
                </a:lnTo>
                <a:lnTo>
                  <a:pt x="380" y="943"/>
                </a:lnTo>
                <a:lnTo>
                  <a:pt x="404" y="989"/>
                </a:lnTo>
                <a:lnTo>
                  <a:pt x="428" y="1035"/>
                </a:lnTo>
                <a:lnTo>
                  <a:pt x="452" y="1082"/>
                </a:lnTo>
                <a:lnTo>
                  <a:pt x="477" y="1129"/>
                </a:lnTo>
                <a:lnTo>
                  <a:pt x="503" y="1176"/>
                </a:lnTo>
                <a:lnTo>
                  <a:pt x="529" y="1223"/>
                </a:lnTo>
                <a:lnTo>
                  <a:pt x="555" y="1270"/>
                </a:lnTo>
                <a:lnTo>
                  <a:pt x="582" y="1318"/>
                </a:lnTo>
                <a:lnTo>
                  <a:pt x="609" y="1367"/>
                </a:lnTo>
                <a:lnTo>
                  <a:pt x="636" y="1415"/>
                </a:lnTo>
                <a:lnTo>
                  <a:pt x="664" y="1464"/>
                </a:lnTo>
                <a:lnTo>
                  <a:pt x="693" y="1513"/>
                </a:lnTo>
                <a:lnTo>
                  <a:pt x="722" y="1562"/>
                </a:lnTo>
                <a:lnTo>
                  <a:pt x="752" y="1612"/>
                </a:lnTo>
                <a:lnTo>
                  <a:pt x="781" y="1661"/>
                </a:lnTo>
                <a:lnTo>
                  <a:pt x="811" y="1711"/>
                </a:lnTo>
                <a:lnTo>
                  <a:pt x="841" y="1761"/>
                </a:lnTo>
                <a:lnTo>
                  <a:pt x="873" y="1811"/>
                </a:lnTo>
                <a:lnTo>
                  <a:pt x="903" y="1861"/>
                </a:lnTo>
                <a:lnTo>
                  <a:pt x="934" y="1912"/>
                </a:lnTo>
                <a:lnTo>
                  <a:pt x="966" y="1962"/>
                </a:lnTo>
                <a:lnTo>
                  <a:pt x="999" y="2014"/>
                </a:lnTo>
                <a:lnTo>
                  <a:pt x="1031" y="2065"/>
                </a:lnTo>
                <a:lnTo>
                  <a:pt x="1063" y="2116"/>
                </a:lnTo>
                <a:lnTo>
                  <a:pt x="1096" y="2167"/>
                </a:lnTo>
                <a:lnTo>
                  <a:pt x="1129" y="2218"/>
                </a:lnTo>
                <a:lnTo>
                  <a:pt x="1162" y="2269"/>
                </a:lnTo>
                <a:lnTo>
                  <a:pt x="1197" y="2320"/>
                </a:lnTo>
                <a:lnTo>
                  <a:pt x="1230" y="2372"/>
                </a:lnTo>
                <a:lnTo>
                  <a:pt x="1264" y="2423"/>
                </a:lnTo>
                <a:lnTo>
                  <a:pt x="1299" y="2474"/>
                </a:lnTo>
                <a:lnTo>
                  <a:pt x="1333" y="2526"/>
                </a:lnTo>
                <a:lnTo>
                  <a:pt x="1368" y="2577"/>
                </a:lnTo>
                <a:lnTo>
                  <a:pt x="1403" y="2630"/>
                </a:lnTo>
                <a:lnTo>
                  <a:pt x="1437" y="2681"/>
                </a:lnTo>
                <a:lnTo>
                  <a:pt x="1473" y="2733"/>
                </a:lnTo>
                <a:lnTo>
                  <a:pt x="1508" y="2784"/>
                </a:lnTo>
                <a:lnTo>
                  <a:pt x="1544" y="2836"/>
                </a:lnTo>
                <a:lnTo>
                  <a:pt x="1579" y="2887"/>
                </a:lnTo>
                <a:lnTo>
                  <a:pt x="1616" y="2939"/>
                </a:lnTo>
                <a:lnTo>
                  <a:pt x="1651" y="2990"/>
                </a:lnTo>
                <a:lnTo>
                  <a:pt x="1687" y="3041"/>
                </a:lnTo>
                <a:lnTo>
                  <a:pt x="1724" y="3093"/>
                </a:lnTo>
                <a:lnTo>
                  <a:pt x="1759" y="3144"/>
                </a:lnTo>
                <a:lnTo>
                  <a:pt x="1796" y="3195"/>
                </a:lnTo>
                <a:lnTo>
                  <a:pt x="1832" y="3247"/>
                </a:lnTo>
                <a:lnTo>
                  <a:pt x="1869" y="3298"/>
                </a:lnTo>
                <a:lnTo>
                  <a:pt x="1905" y="3348"/>
                </a:lnTo>
                <a:lnTo>
                  <a:pt x="1942" y="3399"/>
                </a:lnTo>
                <a:lnTo>
                  <a:pt x="1978" y="3450"/>
                </a:lnTo>
                <a:lnTo>
                  <a:pt x="2015" y="3500"/>
                </a:lnTo>
                <a:lnTo>
                  <a:pt x="2051" y="3550"/>
                </a:lnTo>
                <a:lnTo>
                  <a:pt x="2089" y="3600"/>
                </a:lnTo>
                <a:lnTo>
                  <a:pt x="2125" y="3650"/>
                </a:lnTo>
                <a:lnTo>
                  <a:pt x="2162" y="3700"/>
                </a:lnTo>
                <a:lnTo>
                  <a:pt x="2198" y="3749"/>
                </a:lnTo>
                <a:lnTo>
                  <a:pt x="2235" y="3798"/>
                </a:lnTo>
                <a:lnTo>
                  <a:pt x="2271" y="3847"/>
                </a:lnTo>
                <a:lnTo>
                  <a:pt x="2307" y="3896"/>
                </a:lnTo>
                <a:lnTo>
                  <a:pt x="2343" y="3944"/>
                </a:lnTo>
                <a:lnTo>
                  <a:pt x="2379" y="3993"/>
                </a:lnTo>
                <a:lnTo>
                  <a:pt x="2416" y="4041"/>
                </a:lnTo>
                <a:lnTo>
                  <a:pt x="2451" y="4089"/>
                </a:lnTo>
                <a:lnTo>
                  <a:pt x="2488" y="4137"/>
                </a:lnTo>
                <a:lnTo>
                  <a:pt x="2523" y="4184"/>
                </a:lnTo>
                <a:lnTo>
                  <a:pt x="2559" y="4230"/>
                </a:lnTo>
                <a:lnTo>
                  <a:pt x="2595" y="4277"/>
                </a:lnTo>
                <a:lnTo>
                  <a:pt x="2631" y="4324"/>
                </a:lnTo>
                <a:lnTo>
                  <a:pt x="2665" y="4370"/>
                </a:lnTo>
                <a:lnTo>
                  <a:pt x="2700" y="4416"/>
                </a:lnTo>
                <a:lnTo>
                  <a:pt x="2735" y="4461"/>
                </a:lnTo>
                <a:lnTo>
                  <a:pt x="2770" y="4507"/>
                </a:lnTo>
                <a:lnTo>
                  <a:pt x="2805" y="4550"/>
                </a:lnTo>
                <a:lnTo>
                  <a:pt x="2839" y="4595"/>
                </a:lnTo>
                <a:lnTo>
                  <a:pt x="2872" y="4639"/>
                </a:lnTo>
                <a:lnTo>
                  <a:pt x="2907" y="4683"/>
                </a:lnTo>
                <a:lnTo>
                  <a:pt x="2940" y="4726"/>
                </a:lnTo>
                <a:lnTo>
                  <a:pt x="2972" y="4768"/>
                </a:lnTo>
                <a:lnTo>
                  <a:pt x="3006" y="4811"/>
                </a:lnTo>
                <a:lnTo>
                  <a:pt x="3038" y="4853"/>
                </a:lnTo>
                <a:lnTo>
                  <a:pt x="3071" y="4894"/>
                </a:lnTo>
                <a:lnTo>
                  <a:pt x="3104" y="4935"/>
                </a:lnTo>
                <a:lnTo>
                  <a:pt x="3135" y="4976"/>
                </a:lnTo>
                <a:lnTo>
                  <a:pt x="3167" y="5016"/>
                </a:lnTo>
                <a:lnTo>
                  <a:pt x="3198" y="5056"/>
                </a:lnTo>
                <a:lnTo>
                  <a:pt x="3230" y="5094"/>
                </a:lnTo>
                <a:lnTo>
                  <a:pt x="3260" y="5134"/>
                </a:lnTo>
                <a:lnTo>
                  <a:pt x="3290" y="5172"/>
                </a:lnTo>
                <a:lnTo>
                  <a:pt x="3320" y="5209"/>
                </a:lnTo>
                <a:lnTo>
                  <a:pt x="3350" y="5247"/>
                </a:lnTo>
                <a:lnTo>
                  <a:pt x="3379" y="5283"/>
                </a:lnTo>
                <a:lnTo>
                  <a:pt x="3408" y="5319"/>
                </a:lnTo>
                <a:lnTo>
                  <a:pt x="3436" y="5355"/>
                </a:lnTo>
                <a:lnTo>
                  <a:pt x="3464" y="5389"/>
                </a:lnTo>
                <a:lnTo>
                  <a:pt x="3492" y="5424"/>
                </a:lnTo>
                <a:lnTo>
                  <a:pt x="3519" y="5457"/>
                </a:lnTo>
                <a:lnTo>
                  <a:pt x="3547" y="5491"/>
                </a:lnTo>
                <a:lnTo>
                  <a:pt x="3573" y="5523"/>
                </a:lnTo>
                <a:lnTo>
                  <a:pt x="3599" y="5555"/>
                </a:lnTo>
                <a:lnTo>
                  <a:pt x="3624" y="5586"/>
                </a:lnTo>
                <a:lnTo>
                  <a:pt x="3649" y="5618"/>
                </a:lnTo>
                <a:lnTo>
                  <a:pt x="3673" y="5647"/>
                </a:lnTo>
                <a:lnTo>
                  <a:pt x="3697" y="5677"/>
                </a:lnTo>
                <a:lnTo>
                  <a:pt x="3721" y="5705"/>
                </a:lnTo>
                <a:lnTo>
                  <a:pt x="3743" y="5733"/>
                </a:lnTo>
                <a:lnTo>
                  <a:pt x="3765" y="5761"/>
                </a:lnTo>
                <a:lnTo>
                  <a:pt x="3787" y="5788"/>
                </a:lnTo>
                <a:lnTo>
                  <a:pt x="3809" y="5814"/>
                </a:lnTo>
                <a:lnTo>
                  <a:pt x="3830" y="5839"/>
                </a:lnTo>
                <a:lnTo>
                  <a:pt x="3850" y="5864"/>
                </a:lnTo>
                <a:lnTo>
                  <a:pt x="3870" y="5888"/>
                </a:lnTo>
                <a:lnTo>
                  <a:pt x="3888" y="5911"/>
                </a:lnTo>
                <a:lnTo>
                  <a:pt x="3907" y="5932"/>
                </a:lnTo>
                <a:lnTo>
                  <a:pt x="3925" y="5954"/>
                </a:lnTo>
                <a:lnTo>
                  <a:pt x="3943" y="5975"/>
                </a:lnTo>
                <a:lnTo>
                  <a:pt x="3959" y="5995"/>
                </a:lnTo>
                <a:lnTo>
                  <a:pt x="3975" y="6015"/>
                </a:lnTo>
                <a:lnTo>
                  <a:pt x="3990" y="6033"/>
                </a:lnTo>
                <a:lnTo>
                  <a:pt x="4005" y="6050"/>
                </a:lnTo>
                <a:lnTo>
                  <a:pt x="4019" y="6067"/>
                </a:lnTo>
                <a:lnTo>
                  <a:pt x="4032" y="6084"/>
                </a:lnTo>
                <a:lnTo>
                  <a:pt x="4045" y="6098"/>
                </a:lnTo>
                <a:lnTo>
                  <a:pt x="4057" y="6113"/>
                </a:lnTo>
                <a:lnTo>
                  <a:pt x="4069" y="6126"/>
                </a:lnTo>
                <a:lnTo>
                  <a:pt x="4079" y="6139"/>
                </a:lnTo>
                <a:lnTo>
                  <a:pt x="4088" y="6150"/>
                </a:lnTo>
                <a:lnTo>
                  <a:pt x="4098" y="6162"/>
                </a:lnTo>
                <a:lnTo>
                  <a:pt x="4106" y="6171"/>
                </a:lnTo>
                <a:lnTo>
                  <a:pt x="4113" y="6181"/>
                </a:lnTo>
                <a:lnTo>
                  <a:pt x="4121" y="6189"/>
                </a:lnTo>
                <a:lnTo>
                  <a:pt x="4127" y="6196"/>
                </a:lnTo>
                <a:lnTo>
                  <a:pt x="4132" y="6202"/>
                </a:lnTo>
                <a:lnTo>
                  <a:pt x="4136" y="6208"/>
                </a:lnTo>
                <a:lnTo>
                  <a:pt x="4141" y="6212"/>
                </a:lnTo>
                <a:lnTo>
                  <a:pt x="4144" y="6216"/>
                </a:lnTo>
                <a:lnTo>
                  <a:pt x="4146" y="6218"/>
                </a:lnTo>
                <a:lnTo>
                  <a:pt x="4147" y="6219"/>
                </a:lnTo>
                <a:lnTo>
                  <a:pt x="4147" y="6220"/>
                </a:lnTo>
              </a:path>
            </a:pathLst>
          </a:custGeom>
          <a:noFill/>
          <a:ln w="5715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172" name="Line 128"/>
          <p:cNvSpPr>
            <a:spLocks noChangeShapeType="1"/>
          </p:cNvSpPr>
          <p:nvPr/>
        </p:nvSpPr>
        <p:spPr bwMode="auto">
          <a:xfrm flipV="1">
            <a:off x="3178175" y="1204913"/>
            <a:ext cx="2859088" cy="288766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81" name="Line 53"/>
          <p:cNvSpPr>
            <a:spLocks noChangeShapeType="1"/>
          </p:cNvSpPr>
          <p:nvPr/>
        </p:nvSpPr>
        <p:spPr bwMode="auto">
          <a:xfrm>
            <a:off x="4114800" y="3136900"/>
            <a:ext cx="0" cy="1090613"/>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6" name="Line 37"/>
          <p:cNvSpPr>
            <a:spLocks noChangeAspect="1" noChangeShapeType="1"/>
          </p:cNvSpPr>
          <p:nvPr/>
        </p:nvSpPr>
        <p:spPr bwMode="auto">
          <a:xfrm flipH="1">
            <a:off x="2579688" y="3125788"/>
            <a:ext cx="1530350" cy="0"/>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pic>
        <p:nvPicPr>
          <p:cNvPr id="7208" name="Picture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5219" y="795120"/>
            <a:ext cx="3944679" cy="99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pic>
      <p:sp>
        <p:nvSpPr>
          <p:cNvPr id="34" name="Rectangle 30"/>
          <p:cNvSpPr>
            <a:spLocks noChangeAspect="1" noChangeArrowheads="1"/>
          </p:cNvSpPr>
          <p:nvPr/>
        </p:nvSpPr>
        <p:spPr bwMode="auto">
          <a:xfrm>
            <a:off x="5334000" y="1279972"/>
            <a:ext cx="1695450" cy="549275"/>
          </a:xfrm>
          <a:prstGeom prst="rect">
            <a:avLst/>
          </a:prstGeom>
          <a:noFill/>
          <a:ln>
            <a:noFill/>
          </a:ln>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1800" b="0" i="1" dirty="0">
              <a:solidFill>
                <a:schemeClr val="tx1"/>
              </a:solidFill>
            </a:endParaRPr>
          </a:p>
          <a:p>
            <a:r>
              <a:rPr kumimoji="0" lang="en-US" altLang="en-US" sz="1800" b="0" i="1" dirty="0">
                <a:solidFill>
                  <a:schemeClr val="tx1"/>
                </a:solidFill>
              </a:rPr>
              <a:t>SRAS</a:t>
            </a:r>
            <a:endParaRPr kumimoji="0" lang="en-US" altLang="en-US" sz="1800" b="0" baseline="-25000" dirty="0">
              <a:solidFill>
                <a:schemeClr val="tx1"/>
              </a:solidFill>
            </a:endParaRPr>
          </a:p>
        </p:txBody>
      </p:sp>
      <p:sp>
        <p:nvSpPr>
          <p:cNvPr id="35" name="Rectangle 7"/>
          <p:cNvSpPr>
            <a:spLocks noChangeAspect="1" noChangeArrowheads="1"/>
          </p:cNvSpPr>
          <p:nvPr/>
        </p:nvSpPr>
        <p:spPr bwMode="auto">
          <a:xfrm>
            <a:off x="3090863" y="1542240"/>
            <a:ext cx="623887" cy="274638"/>
          </a:xfrm>
          <a:prstGeom prst="rect">
            <a:avLst/>
          </a:prstGeom>
          <a:noFill/>
          <a:ln>
            <a:noFill/>
          </a:ln>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chemeClr val="tx1"/>
                </a:solidFill>
              </a:rPr>
              <a:t>AD</a:t>
            </a:r>
            <a:endParaRPr kumimoji="0" lang="en-US" altLang="en-US" sz="1800" b="0" baseline="-25000" dirty="0">
              <a:solidFill>
                <a:schemeClr val="tx1"/>
              </a:solidFill>
            </a:endParaRPr>
          </a:p>
        </p:txBody>
      </p:sp>
      <p:sp>
        <p:nvSpPr>
          <p:cNvPr id="36" name="Rectangle 22"/>
          <p:cNvSpPr>
            <a:spLocks noChangeArrowheads="1"/>
          </p:cNvSpPr>
          <p:nvPr/>
        </p:nvSpPr>
        <p:spPr bwMode="auto">
          <a:xfrm>
            <a:off x="3995738" y="4191003"/>
            <a:ext cx="2117725" cy="12003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smtClean="0">
                <a:solidFill>
                  <a:schemeClr val="tx1"/>
                </a:solidFill>
              </a:rPr>
              <a:t>Y</a:t>
            </a:r>
            <a:r>
              <a:rPr kumimoji="0" lang="en-US" altLang="en-US" sz="1800" b="0" i="1" baseline="-25000" dirty="0" smtClean="0">
                <a:solidFill>
                  <a:schemeClr val="tx1"/>
                </a:solidFill>
              </a:rPr>
              <a:t>1</a:t>
            </a:r>
          </a:p>
          <a:p>
            <a:endParaRPr kumimoji="0" lang="en-US" altLang="en-US" sz="1800" b="0" i="1" baseline="-25000" dirty="0">
              <a:solidFill>
                <a:schemeClr val="tx1"/>
              </a:solidFill>
            </a:endParaRPr>
          </a:p>
          <a:p>
            <a:endParaRPr kumimoji="0" lang="en-US" altLang="en-US" sz="1800" b="0" i="1" baseline="-25000" dirty="0" smtClean="0">
              <a:solidFill>
                <a:schemeClr val="tx1"/>
              </a:solidFill>
            </a:endParaRPr>
          </a:p>
          <a:p>
            <a:endParaRPr kumimoji="0" lang="en-US" altLang="en-US" sz="1800" b="0" i="1" baseline="-25000" dirty="0">
              <a:solidFill>
                <a:schemeClr val="tx1"/>
              </a:solidFill>
            </a:endParaRPr>
          </a:p>
          <a:p>
            <a:endParaRPr kumimoji="0" lang="en-US" altLang="en-US" sz="1800" b="0" i="1" baseline="-25000" dirty="0">
              <a:solidFill>
                <a:schemeClr val="tx1"/>
              </a:solidFill>
            </a:endParaRPr>
          </a:p>
          <a:p>
            <a:endParaRPr kumimoji="0" lang="en-US" altLang="en-US" sz="1800" b="0" baseline="-25000" dirty="0">
              <a:solidFill>
                <a:schemeClr val="tx1"/>
              </a:solidFill>
            </a:endParaRPr>
          </a:p>
        </p:txBody>
      </p:sp>
      <p:sp>
        <p:nvSpPr>
          <p:cNvPr id="37" name="Line 26"/>
          <p:cNvSpPr>
            <a:spLocks noChangeAspect="1" noChangeShapeType="1"/>
          </p:cNvSpPr>
          <p:nvPr/>
        </p:nvSpPr>
        <p:spPr bwMode="auto">
          <a:xfrm>
            <a:off x="2523017" y="4215921"/>
            <a:ext cx="3603625"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Rectangle 59"/>
          <p:cNvSpPr>
            <a:spLocks noChangeArrowheads="1"/>
          </p:cNvSpPr>
          <p:nvPr/>
        </p:nvSpPr>
        <p:spPr bwMode="auto">
          <a:xfrm>
            <a:off x="544513" y="4618038"/>
            <a:ext cx="8148637" cy="425450"/>
          </a:xfrm>
          <a:prstGeom prst="rect">
            <a:avLst/>
          </a:prstGeom>
          <a:noFill/>
          <a:ln>
            <a:noFill/>
          </a:ln>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pPr>
            <a:r>
              <a:rPr lang="en-US" altLang="en-US" sz="1800" i="1" dirty="0">
                <a:solidFill>
                  <a:schemeClr val="tx1"/>
                </a:solidFill>
                <a:cs typeface="Times New Roman" pitchFamily="18" charset="0"/>
              </a:rPr>
              <a:t>New Classical</a:t>
            </a:r>
            <a:r>
              <a:rPr lang="en-US" altLang="en-US" sz="1800" dirty="0">
                <a:solidFill>
                  <a:schemeClr val="tx1"/>
                </a:solidFill>
                <a:cs typeface="Times New Roman" pitchFamily="18" charset="0"/>
              </a:rPr>
              <a:t>:</a:t>
            </a:r>
            <a:r>
              <a:rPr lang="en-US" altLang="en-US" sz="1800" b="0" dirty="0">
                <a:solidFill>
                  <a:schemeClr val="tx1"/>
                </a:solidFill>
                <a:cs typeface="Times New Roman" pitchFamily="18" charset="0"/>
              </a:rPr>
              <a:t> budget deficits merely substitute future taxes for current taxes.</a:t>
            </a:r>
          </a:p>
        </p:txBody>
      </p:sp>
      <p:sp>
        <p:nvSpPr>
          <p:cNvPr id="39" name="Rectangle 60"/>
          <p:cNvSpPr>
            <a:spLocks noChangeArrowheads="1"/>
          </p:cNvSpPr>
          <p:nvPr/>
        </p:nvSpPr>
        <p:spPr bwMode="auto">
          <a:xfrm>
            <a:off x="534988" y="4970463"/>
            <a:ext cx="8148637"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a:solidFill>
                  <a:schemeClr val="tx1"/>
                </a:solidFill>
                <a:cs typeface="Times New Roman" pitchFamily="18" charset="0"/>
              </a:rPr>
              <a:t>If households do not anticipate higher future taxes, AD would increase.</a:t>
            </a:r>
          </a:p>
          <a:p>
            <a:pPr>
              <a:lnSpc>
                <a:spcPct val="80000"/>
              </a:lnSpc>
              <a:spcBef>
                <a:spcPct val="20000"/>
              </a:spcBef>
              <a:buClr>
                <a:schemeClr val="tx1"/>
              </a:buClr>
              <a:buFontTx/>
              <a:buChar char="•"/>
            </a:pPr>
            <a:endParaRPr lang="en-US" altLang="en-US" sz="400" b="0" dirty="0">
              <a:solidFill>
                <a:schemeClr val="tx1"/>
              </a:solidFill>
              <a:cs typeface="Times New Roman" pitchFamily="18" charset="0"/>
            </a:endParaRPr>
          </a:p>
          <a:p>
            <a:pPr>
              <a:lnSpc>
                <a:spcPct val="80000"/>
              </a:lnSpc>
              <a:spcBef>
                <a:spcPct val="20000"/>
              </a:spcBef>
              <a:buClr>
                <a:schemeClr val="tx1"/>
              </a:buClr>
              <a:buFontTx/>
              <a:buChar char="•"/>
            </a:pPr>
            <a:r>
              <a:rPr lang="en-US" altLang="en-US" sz="1800" b="0" dirty="0">
                <a:solidFill>
                  <a:schemeClr val="tx1"/>
                </a:solidFill>
                <a:cs typeface="Times New Roman" pitchFamily="18" charset="0"/>
              </a:rPr>
              <a:t>However, households fully anticipate higher future taxes.</a:t>
            </a:r>
          </a:p>
          <a:p>
            <a:pPr>
              <a:lnSpc>
                <a:spcPct val="80000"/>
              </a:lnSpc>
              <a:spcBef>
                <a:spcPct val="20000"/>
              </a:spcBef>
              <a:buClr>
                <a:schemeClr val="tx1"/>
              </a:buClr>
            </a:pPr>
            <a:r>
              <a:rPr lang="en-US" altLang="en-US" sz="1800" b="0" dirty="0">
                <a:solidFill>
                  <a:schemeClr val="tx1"/>
                </a:solidFill>
                <a:cs typeface="Times New Roman" pitchFamily="18" charset="0"/>
              </a:rPr>
              <a:t>	They save instead of spend, which means AD remains unchanged.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4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843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56" presetClass="path" presetSubtype="0" accel="50000" decel="50000" fill="hold" nodeType="withEffect">
                                  <p:stCondLst>
                                    <p:cond delay="0"/>
                                  </p:stCondLst>
                                  <p:childTnLst>
                                    <p:animMotion origin="layout" path="M 3.33333E-6 2.42775E-6 L 0.08819 -0.11723 " pathEditMode="relative" rAng="0" ptsTypes="AA">
                                      <p:cBhvr>
                                        <p:cTn id="19" dur="2000" fill="hold"/>
                                        <p:tgtEl>
                                          <p:spTgt spid="2"/>
                                        </p:tgtEl>
                                        <p:attrNameLst>
                                          <p:attrName>ppt_x</p:attrName>
                                          <p:attrName>ppt_y</p:attrName>
                                        </p:attrNameLst>
                                      </p:cBhvr>
                                      <p:rCtr x="4410" y="-5873"/>
                                    </p:animMotion>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38442"/>
                                        </p:tgtEl>
                                        <p:attrNameLst>
                                          <p:attrName>style.visibility</p:attrName>
                                        </p:attrNameLst>
                                      </p:cBhvr>
                                      <p:to>
                                        <p:strVal val="visible"/>
                                      </p:to>
                                    </p:set>
                                  </p:childTnLst>
                                </p:cTn>
                              </p:par>
                              <p:par>
                                <p:cTn id="32" presetID="10"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38436" grpId="0" animBg="1"/>
      <p:bldP spid="738437" grpId="0" animBg="1"/>
      <p:bldP spid="73844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1"/>
          <p:cNvGrpSpPr>
            <a:grpSpLocks/>
          </p:cNvGrpSpPr>
          <p:nvPr/>
        </p:nvGrpSpPr>
        <p:grpSpPr bwMode="auto">
          <a:xfrm>
            <a:off x="3098800" y="1570038"/>
            <a:ext cx="2152650" cy="2722562"/>
            <a:chOff x="1952" y="1008"/>
            <a:chExt cx="1356" cy="1715"/>
          </a:xfrm>
        </p:grpSpPr>
        <p:sp>
          <p:nvSpPr>
            <p:cNvPr id="29734" name="Freeform 69"/>
            <p:cNvSpPr>
              <a:spLocks noChangeAspect="1"/>
            </p:cNvSpPr>
            <p:nvPr/>
          </p:nvSpPr>
          <p:spPr bwMode="auto">
            <a:xfrm>
              <a:off x="1952" y="1008"/>
              <a:ext cx="1088" cy="1632"/>
            </a:xfrm>
            <a:custGeom>
              <a:avLst/>
              <a:gdLst>
                <a:gd name="T0" fmla="*/ 20 w 4147"/>
                <a:gd name="T1" fmla="*/ 72 h 6220"/>
                <a:gd name="T2" fmla="*/ 53 w 4147"/>
                <a:gd name="T3" fmla="*/ 183 h 6220"/>
                <a:gd name="T4" fmla="*/ 94 w 4147"/>
                <a:gd name="T5" fmla="*/ 300 h 6220"/>
                <a:gd name="T6" fmla="*/ 140 w 4147"/>
                <a:gd name="T7" fmla="*/ 421 h 6220"/>
                <a:gd name="T8" fmla="*/ 192 w 4147"/>
                <a:gd name="T9" fmla="*/ 546 h 6220"/>
                <a:gd name="T10" fmla="*/ 249 w 4147"/>
                <a:gd name="T11" fmla="*/ 675 h 6220"/>
                <a:gd name="T12" fmla="*/ 312 w 4147"/>
                <a:gd name="T13" fmla="*/ 808 h 6220"/>
                <a:gd name="T14" fmla="*/ 380 w 4147"/>
                <a:gd name="T15" fmla="*/ 943 h 6220"/>
                <a:gd name="T16" fmla="*/ 452 w 4147"/>
                <a:gd name="T17" fmla="*/ 1082 h 6220"/>
                <a:gd name="T18" fmla="*/ 529 w 4147"/>
                <a:gd name="T19" fmla="*/ 1223 h 6220"/>
                <a:gd name="T20" fmla="*/ 609 w 4147"/>
                <a:gd name="T21" fmla="*/ 1367 h 6220"/>
                <a:gd name="T22" fmla="*/ 693 w 4147"/>
                <a:gd name="T23" fmla="*/ 1513 h 6220"/>
                <a:gd name="T24" fmla="*/ 781 w 4147"/>
                <a:gd name="T25" fmla="*/ 1661 h 6220"/>
                <a:gd name="T26" fmla="*/ 873 w 4147"/>
                <a:gd name="T27" fmla="*/ 1811 h 6220"/>
                <a:gd name="T28" fmla="*/ 966 w 4147"/>
                <a:gd name="T29" fmla="*/ 1962 h 6220"/>
                <a:gd name="T30" fmla="*/ 1063 w 4147"/>
                <a:gd name="T31" fmla="*/ 2116 h 6220"/>
                <a:gd name="T32" fmla="*/ 1162 w 4147"/>
                <a:gd name="T33" fmla="*/ 2269 h 6220"/>
                <a:gd name="T34" fmla="*/ 1264 w 4147"/>
                <a:gd name="T35" fmla="*/ 2423 h 6220"/>
                <a:gd name="T36" fmla="*/ 1368 w 4147"/>
                <a:gd name="T37" fmla="*/ 2577 h 6220"/>
                <a:gd name="T38" fmla="*/ 1473 w 4147"/>
                <a:gd name="T39" fmla="*/ 2733 h 6220"/>
                <a:gd name="T40" fmla="*/ 1579 w 4147"/>
                <a:gd name="T41" fmla="*/ 2887 h 6220"/>
                <a:gd name="T42" fmla="*/ 1687 w 4147"/>
                <a:gd name="T43" fmla="*/ 3041 h 6220"/>
                <a:gd name="T44" fmla="*/ 1796 w 4147"/>
                <a:gd name="T45" fmla="*/ 3195 h 6220"/>
                <a:gd name="T46" fmla="*/ 1905 w 4147"/>
                <a:gd name="T47" fmla="*/ 3348 h 6220"/>
                <a:gd name="T48" fmla="*/ 2015 w 4147"/>
                <a:gd name="T49" fmla="*/ 3500 h 6220"/>
                <a:gd name="T50" fmla="*/ 2125 w 4147"/>
                <a:gd name="T51" fmla="*/ 3650 h 6220"/>
                <a:gd name="T52" fmla="*/ 2235 w 4147"/>
                <a:gd name="T53" fmla="*/ 3798 h 6220"/>
                <a:gd name="T54" fmla="*/ 2343 w 4147"/>
                <a:gd name="T55" fmla="*/ 3944 h 6220"/>
                <a:gd name="T56" fmla="*/ 2451 w 4147"/>
                <a:gd name="T57" fmla="*/ 4089 h 6220"/>
                <a:gd name="T58" fmla="*/ 2559 w 4147"/>
                <a:gd name="T59" fmla="*/ 4230 h 6220"/>
                <a:gd name="T60" fmla="*/ 2665 w 4147"/>
                <a:gd name="T61" fmla="*/ 4370 h 6220"/>
                <a:gd name="T62" fmla="*/ 2770 w 4147"/>
                <a:gd name="T63" fmla="*/ 4507 h 6220"/>
                <a:gd name="T64" fmla="*/ 2872 w 4147"/>
                <a:gd name="T65" fmla="*/ 4639 h 6220"/>
                <a:gd name="T66" fmla="*/ 2972 w 4147"/>
                <a:gd name="T67" fmla="*/ 4768 h 6220"/>
                <a:gd name="T68" fmla="*/ 3071 w 4147"/>
                <a:gd name="T69" fmla="*/ 4894 h 6220"/>
                <a:gd name="T70" fmla="*/ 3167 w 4147"/>
                <a:gd name="T71" fmla="*/ 5016 h 6220"/>
                <a:gd name="T72" fmla="*/ 3260 w 4147"/>
                <a:gd name="T73" fmla="*/ 5134 h 6220"/>
                <a:gd name="T74" fmla="*/ 3350 w 4147"/>
                <a:gd name="T75" fmla="*/ 5247 h 6220"/>
                <a:gd name="T76" fmla="*/ 3436 w 4147"/>
                <a:gd name="T77" fmla="*/ 5355 h 6220"/>
                <a:gd name="T78" fmla="*/ 3519 w 4147"/>
                <a:gd name="T79" fmla="*/ 5457 h 6220"/>
                <a:gd name="T80" fmla="*/ 3599 w 4147"/>
                <a:gd name="T81" fmla="*/ 5555 h 6220"/>
                <a:gd name="T82" fmla="*/ 3673 w 4147"/>
                <a:gd name="T83" fmla="*/ 5647 h 6220"/>
                <a:gd name="T84" fmla="*/ 3743 w 4147"/>
                <a:gd name="T85" fmla="*/ 5733 h 6220"/>
                <a:gd name="T86" fmla="*/ 3809 w 4147"/>
                <a:gd name="T87" fmla="*/ 5814 h 6220"/>
                <a:gd name="T88" fmla="*/ 3870 w 4147"/>
                <a:gd name="T89" fmla="*/ 5888 h 6220"/>
                <a:gd name="T90" fmla="*/ 3925 w 4147"/>
                <a:gd name="T91" fmla="*/ 5954 h 6220"/>
                <a:gd name="T92" fmla="*/ 3975 w 4147"/>
                <a:gd name="T93" fmla="*/ 6015 h 6220"/>
                <a:gd name="T94" fmla="*/ 4019 w 4147"/>
                <a:gd name="T95" fmla="*/ 6067 h 6220"/>
                <a:gd name="T96" fmla="*/ 4057 w 4147"/>
                <a:gd name="T97" fmla="*/ 6113 h 6220"/>
                <a:gd name="T98" fmla="*/ 4088 w 4147"/>
                <a:gd name="T99" fmla="*/ 6150 h 6220"/>
                <a:gd name="T100" fmla="*/ 4113 w 4147"/>
                <a:gd name="T101" fmla="*/ 6181 h 6220"/>
                <a:gd name="T102" fmla="*/ 4132 w 4147"/>
                <a:gd name="T103" fmla="*/ 6202 h 6220"/>
                <a:gd name="T104" fmla="*/ 4144 w 4147"/>
                <a:gd name="T105" fmla="*/ 6216 h 6220"/>
                <a:gd name="T106" fmla="*/ 4147 w 4147"/>
                <a:gd name="T107" fmla="*/ 6220 h 62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47"/>
                <a:gd name="T163" fmla="*/ 0 h 6220"/>
                <a:gd name="T164" fmla="*/ 4147 w 4147"/>
                <a:gd name="T165" fmla="*/ 6220 h 62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47" h="6220">
                  <a:moveTo>
                    <a:pt x="0" y="0"/>
                  </a:moveTo>
                  <a:lnTo>
                    <a:pt x="10" y="35"/>
                  </a:lnTo>
                  <a:lnTo>
                    <a:pt x="20" y="72"/>
                  </a:lnTo>
                  <a:lnTo>
                    <a:pt x="31" y="108"/>
                  </a:lnTo>
                  <a:lnTo>
                    <a:pt x="42" y="146"/>
                  </a:lnTo>
                  <a:lnTo>
                    <a:pt x="53" y="183"/>
                  </a:lnTo>
                  <a:lnTo>
                    <a:pt x="67" y="222"/>
                  </a:lnTo>
                  <a:lnTo>
                    <a:pt x="79" y="260"/>
                  </a:lnTo>
                  <a:lnTo>
                    <a:pt x="94" y="300"/>
                  </a:lnTo>
                  <a:lnTo>
                    <a:pt x="109" y="340"/>
                  </a:lnTo>
                  <a:lnTo>
                    <a:pt x="124" y="380"/>
                  </a:lnTo>
                  <a:lnTo>
                    <a:pt x="140" y="421"/>
                  </a:lnTo>
                  <a:lnTo>
                    <a:pt x="157" y="463"/>
                  </a:lnTo>
                  <a:lnTo>
                    <a:pt x="174" y="504"/>
                  </a:lnTo>
                  <a:lnTo>
                    <a:pt x="192" y="546"/>
                  </a:lnTo>
                  <a:lnTo>
                    <a:pt x="211" y="589"/>
                  </a:lnTo>
                  <a:lnTo>
                    <a:pt x="231" y="631"/>
                  </a:lnTo>
                  <a:lnTo>
                    <a:pt x="249" y="675"/>
                  </a:lnTo>
                  <a:lnTo>
                    <a:pt x="270" y="719"/>
                  </a:lnTo>
                  <a:lnTo>
                    <a:pt x="291" y="763"/>
                  </a:lnTo>
                  <a:lnTo>
                    <a:pt x="312" y="808"/>
                  </a:lnTo>
                  <a:lnTo>
                    <a:pt x="335" y="852"/>
                  </a:lnTo>
                  <a:lnTo>
                    <a:pt x="357" y="897"/>
                  </a:lnTo>
                  <a:lnTo>
                    <a:pt x="380" y="943"/>
                  </a:lnTo>
                  <a:lnTo>
                    <a:pt x="404" y="989"/>
                  </a:lnTo>
                  <a:lnTo>
                    <a:pt x="428" y="1035"/>
                  </a:lnTo>
                  <a:lnTo>
                    <a:pt x="452" y="1082"/>
                  </a:lnTo>
                  <a:lnTo>
                    <a:pt x="477" y="1129"/>
                  </a:lnTo>
                  <a:lnTo>
                    <a:pt x="503" y="1176"/>
                  </a:lnTo>
                  <a:lnTo>
                    <a:pt x="529" y="1223"/>
                  </a:lnTo>
                  <a:lnTo>
                    <a:pt x="555" y="1270"/>
                  </a:lnTo>
                  <a:lnTo>
                    <a:pt x="582" y="1318"/>
                  </a:lnTo>
                  <a:lnTo>
                    <a:pt x="609" y="1367"/>
                  </a:lnTo>
                  <a:lnTo>
                    <a:pt x="636" y="1415"/>
                  </a:lnTo>
                  <a:lnTo>
                    <a:pt x="664" y="1464"/>
                  </a:lnTo>
                  <a:lnTo>
                    <a:pt x="693" y="1513"/>
                  </a:lnTo>
                  <a:lnTo>
                    <a:pt x="722" y="1562"/>
                  </a:lnTo>
                  <a:lnTo>
                    <a:pt x="752" y="1612"/>
                  </a:lnTo>
                  <a:lnTo>
                    <a:pt x="781" y="1661"/>
                  </a:lnTo>
                  <a:lnTo>
                    <a:pt x="811" y="1711"/>
                  </a:lnTo>
                  <a:lnTo>
                    <a:pt x="841" y="1761"/>
                  </a:lnTo>
                  <a:lnTo>
                    <a:pt x="873" y="1811"/>
                  </a:lnTo>
                  <a:lnTo>
                    <a:pt x="903" y="1861"/>
                  </a:lnTo>
                  <a:lnTo>
                    <a:pt x="934" y="1912"/>
                  </a:lnTo>
                  <a:lnTo>
                    <a:pt x="966" y="1962"/>
                  </a:lnTo>
                  <a:lnTo>
                    <a:pt x="999" y="2014"/>
                  </a:lnTo>
                  <a:lnTo>
                    <a:pt x="1031" y="2065"/>
                  </a:lnTo>
                  <a:lnTo>
                    <a:pt x="1063" y="2116"/>
                  </a:lnTo>
                  <a:lnTo>
                    <a:pt x="1096" y="2167"/>
                  </a:lnTo>
                  <a:lnTo>
                    <a:pt x="1129" y="2218"/>
                  </a:lnTo>
                  <a:lnTo>
                    <a:pt x="1162" y="2269"/>
                  </a:lnTo>
                  <a:lnTo>
                    <a:pt x="1197" y="2320"/>
                  </a:lnTo>
                  <a:lnTo>
                    <a:pt x="1230" y="2372"/>
                  </a:lnTo>
                  <a:lnTo>
                    <a:pt x="1264" y="2423"/>
                  </a:lnTo>
                  <a:lnTo>
                    <a:pt x="1299" y="2474"/>
                  </a:lnTo>
                  <a:lnTo>
                    <a:pt x="1333" y="2526"/>
                  </a:lnTo>
                  <a:lnTo>
                    <a:pt x="1368" y="2577"/>
                  </a:lnTo>
                  <a:lnTo>
                    <a:pt x="1403" y="2630"/>
                  </a:lnTo>
                  <a:lnTo>
                    <a:pt x="1437" y="2681"/>
                  </a:lnTo>
                  <a:lnTo>
                    <a:pt x="1473" y="2733"/>
                  </a:lnTo>
                  <a:lnTo>
                    <a:pt x="1508" y="2784"/>
                  </a:lnTo>
                  <a:lnTo>
                    <a:pt x="1544" y="2836"/>
                  </a:lnTo>
                  <a:lnTo>
                    <a:pt x="1579" y="2887"/>
                  </a:lnTo>
                  <a:lnTo>
                    <a:pt x="1616" y="2939"/>
                  </a:lnTo>
                  <a:lnTo>
                    <a:pt x="1651" y="2990"/>
                  </a:lnTo>
                  <a:lnTo>
                    <a:pt x="1687" y="3041"/>
                  </a:lnTo>
                  <a:lnTo>
                    <a:pt x="1724" y="3093"/>
                  </a:lnTo>
                  <a:lnTo>
                    <a:pt x="1759" y="3144"/>
                  </a:lnTo>
                  <a:lnTo>
                    <a:pt x="1796" y="3195"/>
                  </a:lnTo>
                  <a:lnTo>
                    <a:pt x="1832" y="3247"/>
                  </a:lnTo>
                  <a:lnTo>
                    <a:pt x="1869" y="3298"/>
                  </a:lnTo>
                  <a:lnTo>
                    <a:pt x="1905" y="3348"/>
                  </a:lnTo>
                  <a:lnTo>
                    <a:pt x="1942" y="3399"/>
                  </a:lnTo>
                  <a:lnTo>
                    <a:pt x="1978" y="3450"/>
                  </a:lnTo>
                  <a:lnTo>
                    <a:pt x="2015" y="3500"/>
                  </a:lnTo>
                  <a:lnTo>
                    <a:pt x="2051" y="3550"/>
                  </a:lnTo>
                  <a:lnTo>
                    <a:pt x="2089" y="3600"/>
                  </a:lnTo>
                  <a:lnTo>
                    <a:pt x="2125" y="3650"/>
                  </a:lnTo>
                  <a:lnTo>
                    <a:pt x="2162" y="3700"/>
                  </a:lnTo>
                  <a:lnTo>
                    <a:pt x="2198" y="3749"/>
                  </a:lnTo>
                  <a:lnTo>
                    <a:pt x="2235" y="3798"/>
                  </a:lnTo>
                  <a:lnTo>
                    <a:pt x="2271" y="3847"/>
                  </a:lnTo>
                  <a:lnTo>
                    <a:pt x="2307" y="3896"/>
                  </a:lnTo>
                  <a:lnTo>
                    <a:pt x="2343" y="3944"/>
                  </a:lnTo>
                  <a:lnTo>
                    <a:pt x="2379" y="3993"/>
                  </a:lnTo>
                  <a:lnTo>
                    <a:pt x="2416" y="4041"/>
                  </a:lnTo>
                  <a:lnTo>
                    <a:pt x="2451" y="4089"/>
                  </a:lnTo>
                  <a:lnTo>
                    <a:pt x="2488" y="4137"/>
                  </a:lnTo>
                  <a:lnTo>
                    <a:pt x="2523" y="4184"/>
                  </a:lnTo>
                  <a:lnTo>
                    <a:pt x="2559" y="4230"/>
                  </a:lnTo>
                  <a:lnTo>
                    <a:pt x="2595" y="4277"/>
                  </a:lnTo>
                  <a:lnTo>
                    <a:pt x="2631" y="4324"/>
                  </a:lnTo>
                  <a:lnTo>
                    <a:pt x="2665" y="4370"/>
                  </a:lnTo>
                  <a:lnTo>
                    <a:pt x="2700" y="4416"/>
                  </a:lnTo>
                  <a:lnTo>
                    <a:pt x="2735" y="4461"/>
                  </a:lnTo>
                  <a:lnTo>
                    <a:pt x="2770" y="4507"/>
                  </a:lnTo>
                  <a:lnTo>
                    <a:pt x="2805" y="4550"/>
                  </a:lnTo>
                  <a:lnTo>
                    <a:pt x="2839" y="4595"/>
                  </a:lnTo>
                  <a:lnTo>
                    <a:pt x="2872" y="4639"/>
                  </a:lnTo>
                  <a:lnTo>
                    <a:pt x="2907" y="4683"/>
                  </a:lnTo>
                  <a:lnTo>
                    <a:pt x="2940" y="4726"/>
                  </a:lnTo>
                  <a:lnTo>
                    <a:pt x="2972" y="4768"/>
                  </a:lnTo>
                  <a:lnTo>
                    <a:pt x="3006" y="4811"/>
                  </a:lnTo>
                  <a:lnTo>
                    <a:pt x="3038" y="4853"/>
                  </a:lnTo>
                  <a:lnTo>
                    <a:pt x="3071" y="4894"/>
                  </a:lnTo>
                  <a:lnTo>
                    <a:pt x="3104" y="4935"/>
                  </a:lnTo>
                  <a:lnTo>
                    <a:pt x="3135" y="4976"/>
                  </a:lnTo>
                  <a:lnTo>
                    <a:pt x="3167" y="5016"/>
                  </a:lnTo>
                  <a:lnTo>
                    <a:pt x="3198" y="5056"/>
                  </a:lnTo>
                  <a:lnTo>
                    <a:pt x="3230" y="5094"/>
                  </a:lnTo>
                  <a:lnTo>
                    <a:pt x="3260" y="5134"/>
                  </a:lnTo>
                  <a:lnTo>
                    <a:pt x="3290" y="5172"/>
                  </a:lnTo>
                  <a:lnTo>
                    <a:pt x="3320" y="5209"/>
                  </a:lnTo>
                  <a:lnTo>
                    <a:pt x="3350" y="5247"/>
                  </a:lnTo>
                  <a:lnTo>
                    <a:pt x="3379" y="5283"/>
                  </a:lnTo>
                  <a:lnTo>
                    <a:pt x="3408" y="5319"/>
                  </a:lnTo>
                  <a:lnTo>
                    <a:pt x="3436" y="5355"/>
                  </a:lnTo>
                  <a:lnTo>
                    <a:pt x="3464" y="5389"/>
                  </a:lnTo>
                  <a:lnTo>
                    <a:pt x="3492" y="5424"/>
                  </a:lnTo>
                  <a:lnTo>
                    <a:pt x="3519" y="5457"/>
                  </a:lnTo>
                  <a:lnTo>
                    <a:pt x="3547" y="5491"/>
                  </a:lnTo>
                  <a:lnTo>
                    <a:pt x="3573" y="5523"/>
                  </a:lnTo>
                  <a:lnTo>
                    <a:pt x="3599" y="5555"/>
                  </a:lnTo>
                  <a:lnTo>
                    <a:pt x="3624" y="5586"/>
                  </a:lnTo>
                  <a:lnTo>
                    <a:pt x="3649" y="5618"/>
                  </a:lnTo>
                  <a:lnTo>
                    <a:pt x="3673" y="5647"/>
                  </a:lnTo>
                  <a:lnTo>
                    <a:pt x="3697" y="5677"/>
                  </a:lnTo>
                  <a:lnTo>
                    <a:pt x="3721" y="5705"/>
                  </a:lnTo>
                  <a:lnTo>
                    <a:pt x="3743" y="5733"/>
                  </a:lnTo>
                  <a:lnTo>
                    <a:pt x="3765" y="5761"/>
                  </a:lnTo>
                  <a:lnTo>
                    <a:pt x="3787" y="5788"/>
                  </a:lnTo>
                  <a:lnTo>
                    <a:pt x="3809" y="5814"/>
                  </a:lnTo>
                  <a:lnTo>
                    <a:pt x="3830" y="5839"/>
                  </a:lnTo>
                  <a:lnTo>
                    <a:pt x="3850" y="5864"/>
                  </a:lnTo>
                  <a:lnTo>
                    <a:pt x="3870" y="5888"/>
                  </a:lnTo>
                  <a:lnTo>
                    <a:pt x="3888" y="5911"/>
                  </a:lnTo>
                  <a:lnTo>
                    <a:pt x="3907" y="5932"/>
                  </a:lnTo>
                  <a:lnTo>
                    <a:pt x="3925" y="5954"/>
                  </a:lnTo>
                  <a:lnTo>
                    <a:pt x="3943" y="5975"/>
                  </a:lnTo>
                  <a:lnTo>
                    <a:pt x="3959" y="5995"/>
                  </a:lnTo>
                  <a:lnTo>
                    <a:pt x="3975" y="6015"/>
                  </a:lnTo>
                  <a:lnTo>
                    <a:pt x="3990" y="6033"/>
                  </a:lnTo>
                  <a:lnTo>
                    <a:pt x="4005" y="6050"/>
                  </a:lnTo>
                  <a:lnTo>
                    <a:pt x="4019" y="6067"/>
                  </a:lnTo>
                  <a:lnTo>
                    <a:pt x="4032" y="6084"/>
                  </a:lnTo>
                  <a:lnTo>
                    <a:pt x="4045" y="6098"/>
                  </a:lnTo>
                  <a:lnTo>
                    <a:pt x="4057" y="6113"/>
                  </a:lnTo>
                  <a:lnTo>
                    <a:pt x="4069" y="6126"/>
                  </a:lnTo>
                  <a:lnTo>
                    <a:pt x="4079" y="6139"/>
                  </a:lnTo>
                  <a:lnTo>
                    <a:pt x="4088" y="6150"/>
                  </a:lnTo>
                  <a:lnTo>
                    <a:pt x="4098" y="6162"/>
                  </a:lnTo>
                  <a:lnTo>
                    <a:pt x="4106" y="6171"/>
                  </a:lnTo>
                  <a:lnTo>
                    <a:pt x="4113" y="6181"/>
                  </a:lnTo>
                  <a:lnTo>
                    <a:pt x="4121" y="6189"/>
                  </a:lnTo>
                  <a:lnTo>
                    <a:pt x="4127" y="6196"/>
                  </a:lnTo>
                  <a:lnTo>
                    <a:pt x="4132" y="6202"/>
                  </a:lnTo>
                  <a:lnTo>
                    <a:pt x="4136" y="6208"/>
                  </a:lnTo>
                  <a:lnTo>
                    <a:pt x="4141" y="6212"/>
                  </a:lnTo>
                  <a:lnTo>
                    <a:pt x="4144" y="6216"/>
                  </a:lnTo>
                  <a:lnTo>
                    <a:pt x="4146" y="6218"/>
                  </a:lnTo>
                  <a:lnTo>
                    <a:pt x="4147" y="6219"/>
                  </a:lnTo>
                  <a:lnTo>
                    <a:pt x="4147" y="6220"/>
                  </a:lnTo>
                </a:path>
              </a:pathLst>
            </a:custGeom>
            <a:noFill/>
            <a:ln w="57150" cmpd="sng">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35" name="Rectangle 70"/>
            <p:cNvSpPr>
              <a:spLocks noChangeAspect="1" noChangeArrowheads="1"/>
            </p:cNvSpPr>
            <p:nvPr/>
          </p:nvSpPr>
          <p:spPr bwMode="auto">
            <a:xfrm>
              <a:off x="3033" y="2550"/>
              <a:ext cx="27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solidFill>
                    <a:schemeClr val="accent2"/>
                  </a:solidFill>
                </a:rPr>
                <a:t> D</a:t>
              </a:r>
              <a:r>
                <a:rPr kumimoji="0" lang="en-US" altLang="en-US" sz="1800" b="0" i="1" baseline="-25000">
                  <a:solidFill>
                    <a:schemeClr val="accent2"/>
                  </a:solidFill>
                </a:rPr>
                <a:t>2</a:t>
              </a:r>
              <a:endParaRPr kumimoji="0" lang="en-US" altLang="en-US" sz="1800" b="0" baseline="-25000">
                <a:solidFill>
                  <a:schemeClr val="accent2"/>
                </a:solidFill>
              </a:endParaRPr>
            </a:p>
          </p:txBody>
        </p:sp>
      </p:grpSp>
      <p:grpSp>
        <p:nvGrpSpPr>
          <p:cNvPr id="3" name="Group 65"/>
          <p:cNvGrpSpPr>
            <a:grpSpLocks/>
          </p:cNvGrpSpPr>
          <p:nvPr/>
        </p:nvGrpSpPr>
        <p:grpSpPr bwMode="auto">
          <a:xfrm>
            <a:off x="2917825" y="1331913"/>
            <a:ext cx="2108200" cy="2382837"/>
            <a:chOff x="1973" y="849"/>
            <a:chExt cx="1328" cy="1501"/>
          </a:xfrm>
        </p:grpSpPr>
        <p:sp>
          <p:nvSpPr>
            <p:cNvPr id="29732" name="Freeform 63"/>
            <p:cNvSpPr>
              <a:spLocks noChangeAspect="1"/>
            </p:cNvSpPr>
            <p:nvPr/>
          </p:nvSpPr>
          <p:spPr bwMode="auto">
            <a:xfrm>
              <a:off x="1973" y="1028"/>
              <a:ext cx="1234" cy="1322"/>
            </a:xfrm>
            <a:custGeom>
              <a:avLst/>
              <a:gdLst>
                <a:gd name="T0" fmla="*/ 82 w 4625"/>
                <a:gd name="T1" fmla="*/ 4897 h 4959"/>
                <a:gd name="T2" fmla="*/ 205 w 4625"/>
                <a:gd name="T3" fmla="*/ 4803 h 4959"/>
                <a:gd name="T4" fmla="*/ 328 w 4625"/>
                <a:gd name="T5" fmla="*/ 4706 h 4959"/>
                <a:gd name="T6" fmla="*/ 451 w 4625"/>
                <a:gd name="T7" fmla="*/ 4607 h 4959"/>
                <a:gd name="T8" fmla="*/ 573 w 4625"/>
                <a:gd name="T9" fmla="*/ 4506 h 4959"/>
                <a:gd name="T10" fmla="*/ 695 w 4625"/>
                <a:gd name="T11" fmla="*/ 4403 h 4959"/>
                <a:gd name="T12" fmla="*/ 817 w 4625"/>
                <a:gd name="T13" fmla="*/ 4298 h 4959"/>
                <a:gd name="T14" fmla="*/ 938 w 4625"/>
                <a:gd name="T15" fmla="*/ 4190 h 4959"/>
                <a:gd name="T16" fmla="*/ 1058 w 4625"/>
                <a:gd name="T17" fmla="*/ 4081 h 4959"/>
                <a:gd name="T18" fmla="*/ 1179 w 4625"/>
                <a:gd name="T19" fmla="*/ 3970 h 4959"/>
                <a:gd name="T20" fmla="*/ 1298 w 4625"/>
                <a:gd name="T21" fmla="*/ 3858 h 4959"/>
                <a:gd name="T22" fmla="*/ 1416 w 4625"/>
                <a:gd name="T23" fmla="*/ 3745 h 4959"/>
                <a:gd name="T24" fmla="*/ 1533 w 4625"/>
                <a:gd name="T25" fmla="*/ 3630 h 4959"/>
                <a:gd name="T26" fmla="*/ 1650 w 4625"/>
                <a:gd name="T27" fmla="*/ 3515 h 4959"/>
                <a:gd name="T28" fmla="*/ 1765 w 4625"/>
                <a:gd name="T29" fmla="*/ 3399 h 4959"/>
                <a:gd name="T30" fmla="*/ 1880 w 4625"/>
                <a:gd name="T31" fmla="*/ 3282 h 4959"/>
                <a:gd name="T32" fmla="*/ 1992 w 4625"/>
                <a:gd name="T33" fmla="*/ 3166 h 4959"/>
                <a:gd name="T34" fmla="*/ 2104 w 4625"/>
                <a:gd name="T35" fmla="*/ 3048 h 4959"/>
                <a:gd name="T36" fmla="*/ 2216 w 4625"/>
                <a:gd name="T37" fmla="*/ 2930 h 4959"/>
                <a:gd name="T38" fmla="*/ 2325 w 4625"/>
                <a:gd name="T39" fmla="*/ 2812 h 4959"/>
                <a:gd name="T40" fmla="*/ 2434 w 4625"/>
                <a:gd name="T41" fmla="*/ 2694 h 4959"/>
                <a:gd name="T42" fmla="*/ 2540 w 4625"/>
                <a:gd name="T43" fmla="*/ 2575 h 4959"/>
                <a:gd name="T44" fmla="*/ 2645 w 4625"/>
                <a:gd name="T45" fmla="*/ 2457 h 4959"/>
                <a:gd name="T46" fmla="*/ 2750 w 4625"/>
                <a:gd name="T47" fmla="*/ 2340 h 4959"/>
                <a:gd name="T48" fmla="*/ 2852 w 4625"/>
                <a:gd name="T49" fmla="*/ 2223 h 4959"/>
                <a:gd name="T50" fmla="*/ 2952 w 4625"/>
                <a:gd name="T51" fmla="*/ 2107 h 4959"/>
                <a:gd name="T52" fmla="*/ 3051 w 4625"/>
                <a:gd name="T53" fmla="*/ 1992 h 4959"/>
                <a:gd name="T54" fmla="*/ 3148 w 4625"/>
                <a:gd name="T55" fmla="*/ 1878 h 4959"/>
                <a:gd name="T56" fmla="*/ 3242 w 4625"/>
                <a:gd name="T57" fmla="*/ 1765 h 4959"/>
                <a:gd name="T58" fmla="*/ 3336 w 4625"/>
                <a:gd name="T59" fmla="*/ 1655 h 4959"/>
                <a:gd name="T60" fmla="*/ 3426 w 4625"/>
                <a:gd name="T61" fmla="*/ 1544 h 4959"/>
                <a:gd name="T62" fmla="*/ 3516 w 4625"/>
                <a:gd name="T63" fmla="*/ 1435 h 4959"/>
                <a:gd name="T64" fmla="*/ 3602 w 4625"/>
                <a:gd name="T65" fmla="*/ 1329 h 4959"/>
                <a:gd name="T66" fmla="*/ 3686 w 4625"/>
                <a:gd name="T67" fmla="*/ 1225 h 4959"/>
                <a:gd name="T68" fmla="*/ 3768 w 4625"/>
                <a:gd name="T69" fmla="*/ 1121 h 4959"/>
                <a:gd name="T70" fmla="*/ 3848 w 4625"/>
                <a:gd name="T71" fmla="*/ 1021 h 4959"/>
                <a:gd name="T72" fmla="*/ 3925 w 4625"/>
                <a:gd name="T73" fmla="*/ 923 h 4959"/>
                <a:gd name="T74" fmla="*/ 4000 w 4625"/>
                <a:gd name="T75" fmla="*/ 828 h 4959"/>
                <a:gd name="T76" fmla="*/ 4072 w 4625"/>
                <a:gd name="T77" fmla="*/ 735 h 4959"/>
                <a:gd name="T78" fmla="*/ 4142 w 4625"/>
                <a:gd name="T79" fmla="*/ 645 h 4959"/>
                <a:gd name="T80" fmla="*/ 4209 w 4625"/>
                <a:gd name="T81" fmla="*/ 557 h 4959"/>
                <a:gd name="T82" fmla="*/ 4273 w 4625"/>
                <a:gd name="T83" fmla="*/ 472 h 4959"/>
                <a:gd name="T84" fmla="*/ 4334 w 4625"/>
                <a:gd name="T85" fmla="*/ 391 h 4959"/>
                <a:gd name="T86" fmla="*/ 4392 w 4625"/>
                <a:gd name="T87" fmla="*/ 314 h 4959"/>
                <a:gd name="T88" fmla="*/ 4447 w 4625"/>
                <a:gd name="T89" fmla="*/ 239 h 4959"/>
                <a:gd name="T90" fmla="*/ 4501 w 4625"/>
                <a:gd name="T91" fmla="*/ 169 h 4959"/>
                <a:gd name="T92" fmla="*/ 4550 w 4625"/>
                <a:gd name="T93" fmla="*/ 102 h 4959"/>
                <a:gd name="T94" fmla="*/ 4595 w 4625"/>
                <a:gd name="T95" fmla="*/ 39 h 49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25"/>
                <a:gd name="T145" fmla="*/ 0 h 4959"/>
                <a:gd name="T146" fmla="*/ 4625 w 4625"/>
                <a:gd name="T147" fmla="*/ 4959 h 495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25" h="4959">
                  <a:moveTo>
                    <a:pt x="0" y="4959"/>
                  </a:moveTo>
                  <a:lnTo>
                    <a:pt x="40" y="4928"/>
                  </a:lnTo>
                  <a:lnTo>
                    <a:pt x="82" y="4897"/>
                  </a:lnTo>
                  <a:lnTo>
                    <a:pt x="122" y="4866"/>
                  </a:lnTo>
                  <a:lnTo>
                    <a:pt x="164" y="4835"/>
                  </a:lnTo>
                  <a:lnTo>
                    <a:pt x="205" y="4803"/>
                  </a:lnTo>
                  <a:lnTo>
                    <a:pt x="246" y="4771"/>
                  </a:lnTo>
                  <a:lnTo>
                    <a:pt x="287" y="4739"/>
                  </a:lnTo>
                  <a:lnTo>
                    <a:pt x="328" y="4706"/>
                  </a:lnTo>
                  <a:lnTo>
                    <a:pt x="369" y="4673"/>
                  </a:lnTo>
                  <a:lnTo>
                    <a:pt x="409" y="4640"/>
                  </a:lnTo>
                  <a:lnTo>
                    <a:pt x="451" y="4607"/>
                  </a:lnTo>
                  <a:lnTo>
                    <a:pt x="491" y="4574"/>
                  </a:lnTo>
                  <a:lnTo>
                    <a:pt x="532" y="4540"/>
                  </a:lnTo>
                  <a:lnTo>
                    <a:pt x="573" y="4506"/>
                  </a:lnTo>
                  <a:lnTo>
                    <a:pt x="614" y="4472"/>
                  </a:lnTo>
                  <a:lnTo>
                    <a:pt x="654" y="4437"/>
                  </a:lnTo>
                  <a:lnTo>
                    <a:pt x="695" y="4403"/>
                  </a:lnTo>
                  <a:lnTo>
                    <a:pt x="736" y="4368"/>
                  </a:lnTo>
                  <a:lnTo>
                    <a:pt x="776" y="4333"/>
                  </a:lnTo>
                  <a:lnTo>
                    <a:pt x="817" y="4298"/>
                  </a:lnTo>
                  <a:lnTo>
                    <a:pt x="857" y="4261"/>
                  </a:lnTo>
                  <a:lnTo>
                    <a:pt x="898" y="4226"/>
                  </a:lnTo>
                  <a:lnTo>
                    <a:pt x="938" y="4190"/>
                  </a:lnTo>
                  <a:lnTo>
                    <a:pt x="978" y="4154"/>
                  </a:lnTo>
                  <a:lnTo>
                    <a:pt x="1018" y="4118"/>
                  </a:lnTo>
                  <a:lnTo>
                    <a:pt x="1058" y="4081"/>
                  </a:lnTo>
                  <a:lnTo>
                    <a:pt x="1098" y="4044"/>
                  </a:lnTo>
                  <a:lnTo>
                    <a:pt x="1138" y="4007"/>
                  </a:lnTo>
                  <a:lnTo>
                    <a:pt x="1179" y="3970"/>
                  </a:lnTo>
                  <a:lnTo>
                    <a:pt x="1218" y="3933"/>
                  </a:lnTo>
                  <a:lnTo>
                    <a:pt x="1257" y="3895"/>
                  </a:lnTo>
                  <a:lnTo>
                    <a:pt x="1298" y="3858"/>
                  </a:lnTo>
                  <a:lnTo>
                    <a:pt x="1337" y="3821"/>
                  </a:lnTo>
                  <a:lnTo>
                    <a:pt x="1376" y="3782"/>
                  </a:lnTo>
                  <a:lnTo>
                    <a:pt x="1416" y="3745"/>
                  </a:lnTo>
                  <a:lnTo>
                    <a:pt x="1455" y="3707"/>
                  </a:lnTo>
                  <a:lnTo>
                    <a:pt x="1493" y="3669"/>
                  </a:lnTo>
                  <a:lnTo>
                    <a:pt x="1533" y="3630"/>
                  </a:lnTo>
                  <a:lnTo>
                    <a:pt x="1572" y="3592"/>
                  </a:lnTo>
                  <a:lnTo>
                    <a:pt x="1610" y="3554"/>
                  </a:lnTo>
                  <a:lnTo>
                    <a:pt x="1650" y="3515"/>
                  </a:lnTo>
                  <a:lnTo>
                    <a:pt x="1688" y="3477"/>
                  </a:lnTo>
                  <a:lnTo>
                    <a:pt x="1726" y="3438"/>
                  </a:lnTo>
                  <a:lnTo>
                    <a:pt x="1765" y="3399"/>
                  </a:lnTo>
                  <a:lnTo>
                    <a:pt x="1803" y="3360"/>
                  </a:lnTo>
                  <a:lnTo>
                    <a:pt x="1841" y="3322"/>
                  </a:lnTo>
                  <a:lnTo>
                    <a:pt x="1880" y="3282"/>
                  </a:lnTo>
                  <a:lnTo>
                    <a:pt x="1918" y="3244"/>
                  </a:lnTo>
                  <a:lnTo>
                    <a:pt x="1955" y="3204"/>
                  </a:lnTo>
                  <a:lnTo>
                    <a:pt x="1992" y="3166"/>
                  </a:lnTo>
                  <a:lnTo>
                    <a:pt x="2030" y="3127"/>
                  </a:lnTo>
                  <a:lnTo>
                    <a:pt x="2067" y="3087"/>
                  </a:lnTo>
                  <a:lnTo>
                    <a:pt x="2104" y="3048"/>
                  </a:lnTo>
                  <a:lnTo>
                    <a:pt x="2141" y="3009"/>
                  </a:lnTo>
                  <a:lnTo>
                    <a:pt x="2178" y="2969"/>
                  </a:lnTo>
                  <a:lnTo>
                    <a:pt x="2216" y="2930"/>
                  </a:lnTo>
                  <a:lnTo>
                    <a:pt x="2252" y="2890"/>
                  </a:lnTo>
                  <a:lnTo>
                    <a:pt x="2289" y="2851"/>
                  </a:lnTo>
                  <a:lnTo>
                    <a:pt x="2325" y="2812"/>
                  </a:lnTo>
                  <a:lnTo>
                    <a:pt x="2361" y="2772"/>
                  </a:lnTo>
                  <a:lnTo>
                    <a:pt x="2398" y="2733"/>
                  </a:lnTo>
                  <a:lnTo>
                    <a:pt x="2434" y="2694"/>
                  </a:lnTo>
                  <a:lnTo>
                    <a:pt x="2469" y="2654"/>
                  </a:lnTo>
                  <a:lnTo>
                    <a:pt x="2505" y="2615"/>
                  </a:lnTo>
                  <a:lnTo>
                    <a:pt x="2540" y="2575"/>
                  </a:lnTo>
                  <a:lnTo>
                    <a:pt x="2575" y="2536"/>
                  </a:lnTo>
                  <a:lnTo>
                    <a:pt x="2610" y="2497"/>
                  </a:lnTo>
                  <a:lnTo>
                    <a:pt x="2645" y="2457"/>
                  </a:lnTo>
                  <a:lnTo>
                    <a:pt x="2681" y="2418"/>
                  </a:lnTo>
                  <a:lnTo>
                    <a:pt x="2715" y="2380"/>
                  </a:lnTo>
                  <a:lnTo>
                    <a:pt x="2750" y="2340"/>
                  </a:lnTo>
                  <a:lnTo>
                    <a:pt x="2784" y="2301"/>
                  </a:lnTo>
                  <a:lnTo>
                    <a:pt x="2818" y="2262"/>
                  </a:lnTo>
                  <a:lnTo>
                    <a:pt x="2852" y="2223"/>
                  </a:lnTo>
                  <a:lnTo>
                    <a:pt x="2885" y="2185"/>
                  </a:lnTo>
                  <a:lnTo>
                    <a:pt x="2919" y="2146"/>
                  </a:lnTo>
                  <a:lnTo>
                    <a:pt x="2952" y="2107"/>
                  </a:lnTo>
                  <a:lnTo>
                    <a:pt x="2985" y="2069"/>
                  </a:lnTo>
                  <a:lnTo>
                    <a:pt x="3018" y="2030"/>
                  </a:lnTo>
                  <a:lnTo>
                    <a:pt x="3051" y="1992"/>
                  </a:lnTo>
                  <a:lnTo>
                    <a:pt x="3083" y="1955"/>
                  </a:lnTo>
                  <a:lnTo>
                    <a:pt x="3116" y="1917"/>
                  </a:lnTo>
                  <a:lnTo>
                    <a:pt x="3148" y="1878"/>
                  </a:lnTo>
                  <a:lnTo>
                    <a:pt x="3179" y="1841"/>
                  </a:lnTo>
                  <a:lnTo>
                    <a:pt x="3211" y="1804"/>
                  </a:lnTo>
                  <a:lnTo>
                    <a:pt x="3242" y="1765"/>
                  </a:lnTo>
                  <a:lnTo>
                    <a:pt x="3274" y="1728"/>
                  </a:lnTo>
                  <a:lnTo>
                    <a:pt x="3305" y="1691"/>
                  </a:lnTo>
                  <a:lnTo>
                    <a:pt x="3336" y="1655"/>
                  </a:lnTo>
                  <a:lnTo>
                    <a:pt x="3366" y="1617"/>
                  </a:lnTo>
                  <a:lnTo>
                    <a:pt x="3396" y="1581"/>
                  </a:lnTo>
                  <a:lnTo>
                    <a:pt x="3426" y="1544"/>
                  </a:lnTo>
                  <a:lnTo>
                    <a:pt x="3456" y="1508"/>
                  </a:lnTo>
                  <a:lnTo>
                    <a:pt x="3486" y="1472"/>
                  </a:lnTo>
                  <a:lnTo>
                    <a:pt x="3516" y="1435"/>
                  </a:lnTo>
                  <a:lnTo>
                    <a:pt x="3544" y="1400"/>
                  </a:lnTo>
                  <a:lnTo>
                    <a:pt x="3573" y="1365"/>
                  </a:lnTo>
                  <a:lnTo>
                    <a:pt x="3602" y="1329"/>
                  </a:lnTo>
                  <a:lnTo>
                    <a:pt x="3630" y="1294"/>
                  </a:lnTo>
                  <a:lnTo>
                    <a:pt x="3658" y="1260"/>
                  </a:lnTo>
                  <a:lnTo>
                    <a:pt x="3686" y="1225"/>
                  </a:lnTo>
                  <a:lnTo>
                    <a:pt x="3713" y="1191"/>
                  </a:lnTo>
                  <a:lnTo>
                    <a:pt x="3741" y="1155"/>
                  </a:lnTo>
                  <a:lnTo>
                    <a:pt x="3768" y="1121"/>
                  </a:lnTo>
                  <a:lnTo>
                    <a:pt x="3795" y="1088"/>
                  </a:lnTo>
                  <a:lnTo>
                    <a:pt x="3822" y="1054"/>
                  </a:lnTo>
                  <a:lnTo>
                    <a:pt x="3848" y="1021"/>
                  </a:lnTo>
                  <a:lnTo>
                    <a:pt x="3874" y="988"/>
                  </a:lnTo>
                  <a:lnTo>
                    <a:pt x="3900" y="955"/>
                  </a:lnTo>
                  <a:lnTo>
                    <a:pt x="3925" y="923"/>
                  </a:lnTo>
                  <a:lnTo>
                    <a:pt x="3951" y="891"/>
                  </a:lnTo>
                  <a:lnTo>
                    <a:pt x="3975" y="860"/>
                  </a:lnTo>
                  <a:lnTo>
                    <a:pt x="4000" y="828"/>
                  </a:lnTo>
                  <a:lnTo>
                    <a:pt x="4024" y="797"/>
                  </a:lnTo>
                  <a:lnTo>
                    <a:pt x="4049" y="765"/>
                  </a:lnTo>
                  <a:lnTo>
                    <a:pt x="4072" y="735"/>
                  </a:lnTo>
                  <a:lnTo>
                    <a:pt x="4095" y="704"/>
                  </a:lnTo>
                  <a:lnTo>
                    <a:pt x="4119" y="674"/>
                  </a:lnTo>
                  <a:lnTo>
                    <a:pt x="4142" y="645"/>
                  </a:lnTo>
                  <a:lnTo>
                    <a:pt x="4164" y="615"/>
                  </a:lnTo>
                  <a:lnTo>
                    <a:pt x="4187" y="586"/>
                  </a:lnTo>
                  <a:lnTo>
                    <a:pt x="4209" y="557"/>
                  </a:lnTo>
                  <a:lnTo>
                    <a:pt x="4230" y="529"/>
                  </a:lnTo>
                  <a:lnTo>
                    <a:pt x="4252" y="501"/>
                  </a:lnTo>
                  <a:lnTo>
                    <a:pt x="4273" y="472"/>
                  </a:lnTo>
                  <a:lnTo>
                    <a:pt x="4293" y="445"/>
                  </a:lnTo>
                  <a:lnTo>
                    <a:pt x="4314" y="418"/>
                  </a:lnTo>
                  <a:lnTo>
                    <a:pt x="4334" y="391"/>
                  </a:lnTo>
                  <a:lnTo>
                    <a:pt x="4354" y="366"/>
                  </a:lnTo>
                  <a:lnTo>
                    <a:pt x="4373" y="339"/>
                  </a:lnTo>
                  <a:lnTo>
                    <a:pt x="4392" y="314"/>
                  </a:lnTo>
                  <a:lnTo>
                    <a:pt x="4411" y="289"/>
                  </a:lnTo>
                  <a:lnTo>
                    <a:pt x="4429" y="263"/>
                  </a:lnTo>
                  <a:lnTo>
                    <a:pt x="4447" y="239"/>
                  </a:lnTo>
                  <a:lnTo>
                    <a:pt x="4466" y="216"/>
                  </a:lnTo>
                  <a:lnTo>
                    <a:pt x="4484" y="192"/>
                  </a:lnTo>
                  <a:lnTo>
                    <a:pt x="4501" y="169"/>
                  </a:lnTo>
                  <a:lnTo>
                    <a:pt x="4517" y="146"/>
                  </a:lnTo>
                  <a:lnTo>
                    <a:pt x="4534" y="124"/>
                  </a:lnTo>
                  <a:lnTo>
                    <a:pt x="4550" y="102"/>
                  </a:lnTo>
                  <a:lnTo>
                    <a:pt x="4566" y="80"/>
                  </a:lnTo>
                  <a:lnTo>
                    <a:pt x="4580" y="59"/>
                  </a:lnTo>
                  <a:lnTo>
                    <a:pt x="4595" y="39"/>
                  </a:lnTo>
                  <a:lnTo>
                    <a:pt x="4610" y="19"/>
                  </a:lnTo>
                  <a:lnTo>
                    <a:pt x="4625" y="0"/>
                  </a:lnTo>
                </a:path>
              </a:pathLst>
            </a:custGeom>
            <a:noFill/>
            <a:ln w="5715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33" name="Rectangle 64"/>
            <p:cNvSpPr>
              <a:spLocks noChangeAspect="1" noChangeArrowheads="1"/>
            </p:cNvSpPr>
            <p:nvPr/>
          </p:nvSpPr>
          <p:spPr bwMode="auto">
            <a:xfrm>
              <a:off x="3181" y="849"/>
              <a:ext cx="120"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solidFill>
                    <a:schemeClr val="accent2"/>
                  </a:solidFill>
                </a:rPr>
                <a:t>S</a:t>
              </a:r>
              <a:r>
                <a:rPr kumimoji="0" lang="en-US" altLang="en-US" sz="1800" b="0" i="1" baseline="-25000">
                  <a:solidFill>
                    <a:schemeClr val="accent2"/>
                  </a:solidFill>
                </a:rPr>
                <a:t>2</a:t>
              </a:r>
              <a:endParaRPr kumimoji="0" lang="en-US" altLang="en-US" sz="1800" b="0" baseline="-25000">
                <a:solidFill>
                  <a:schemeClr val="accent2"/>
                </a:solidFill>
              </a:endParaRPr>
            </a:p>
          </p:txBody>
        </p:sp>
      </p:grpSp>
      <p:sp>
        <p:nvSpPr>
          <p:cNvPr id="29700" name="Rectangle 2"/>
          <p:cNvSpPr>
            <a:spLocks noChangeAspect="1" noChangeArrowheads="1"/>
          </p:cNvSpPr>
          <p:nvPr/>
        </p:nvSpPr>
        <p:spPr bwMode="auto">
          <a:xfrm>
            <a:off x="2179638" y="665163"/>
            <a:ext cx="4859337"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29701" name="Line 4"/>
          <p:cNvSpPr>
            <a:spLocks noChangeAspect="1" noChangeShapeType="1"/>
          </p:cNvSpPr>
          <p:nvPr/>
        </p:nvSpPr>
        <p:spPr bwMode="auto">
          <a:xfrm>
            <a:off x="2751138" y="4560888"/>
            <a:ext cx="3432175"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2" name="Line 5"/>
          <p:cNvSpPr>
            <a:spLocks noChangeAspect="1" noChangeShapeType="1"/>
          </p:cNvSpPr>
          <p:nvPr/>
        </p:nvSpPr>
        <p:spPr bwMode="auto">
          <a:xfrm>
            <a:off x="2755900" y="1290638"/>
            <a:ext cx="0" cy="3279775"/>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4" name="Rectangle 7"/>
          <p:cNvSpPr>
            <a:spLocks noChangeArrowheads="1"/>
          </p:cNvSpPr>
          <p:nvPr/>
        </p:nvSpPr>
        <p:spPr bwMode="auto">
          <a:xfrm>
            <a:off x="3719513" y="4554538"/>
            <a:ext cx="241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t>Q</a:t>
            </a:r>
            <a:r>
              <a:rPr kumimoji="0" lang="en-US" altLang="en-US" sz="1800" b="0" i="1" baseline="-25000"/>
              <a:t>1</a:t>
            </a:r>
            <a:endParaRPr kumimoji="0" lang="en-US" altLang="en-US" sz="1800" b="0" baseline="-25000"/>
          </a:p>
        </p:txBody>
      </p:sp>
      <p:sp>
        <p:nvSpPr>
          <p:cNvPr id="29705" name="Line 12"/>
          <p:cNvSpPr>
            <a:spLocks noChangeAspect="1" noChangeShapeType="1"/>
          </p:cNvSpPr>
          <p:nvPr/>
        </p:nvSpPr>
        <p:spPr bwMode="auto">
          <a:xfrm>
            <a:off x="3824288" y="2894013"/>
            <a:ext cx="0" cy="1662112"/>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740368" name="Line 16"/>
          <p:cNvSpPr>
            <a:spLocks noChangeAspect="1" noChangeShapeType="1"/>
          </p:cNvSpPr>
          <p:nvPr/>
        </p:nvSpPr>
        <p:spPr bwMode="auto">
          <a:xfrm>
            <a:off x="4678363" y="2860675"/>
            <a:ext cx="0" cy="1690688"/>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740371" name="Line 19"/>
          <p:cNvSpPr>
            <a:spLocks noChangeAspect="1" noChangeShapeType="1"/>
          </p:cNvSpPr>
          <p:nvPr/>
        </p:nvSpPr>
        <p:spPr bwMode="auto">
          <a:xfrm flipH="1">
            <a:off x="3792538" y="2886075"/>
            <a:ext cx="871537" cy="0"/>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740372" name="Rectangle 20"/>
          <p:cNvSpPr>
            <a:spLocks noChangeArrowheads="1"/>
          </p:cNvSpPr>
          <p:nvPr/>
        </p:nvSpPr>
        <p:spPr bwMode="auto">
          <a:xfrm>
            <a:off x="4572000" y="4557713"/>
            <a:ext cx="241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t>Q</a:t>
            </a:r>
            <a:r>
              <a:rPr kumimoji="0" lang="en-US" altLang="en-US" sz="1800" b="0" i="1" baseline="-25000" dirty="0"/>
              <a:t>2</a:t>
            </a:r>
            <a:endParaRPr kumimoji="0" lang="en-US" altLang="en-US" sz="1800" b="0" baseline="-25000" dirty="0"/>
          </a:p>
        </p:txBody>
      </p:sp>
      <p:sp>
        <p:nvSpPr>
          <p:cNvPr id="29711" name="Text Box 25"/>
          <p:cNvSpPr txBox="1">
            <a:spLocks noChangeAspect="1" noChangeArrowheads="1"/>
          </p:cNvSpPr>
          <p:nvPr/>
        </p:nvSpPr>
        <p:spPr bwMode="auto">
          <a:xfrm>
            <a:off x="2173288" y="1700213"/>
            <a:ext cx="27305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70000"/>
              </a:lnSpc>
            </a:pPr>
            <a:r>
              <a:rPr kumimoji="0" lang="en-US" altLang="en-US" sz="1800" b="0" i="1">
                <a:solidFill>
                  <a:srgbClr val="000000"/>
                </a:solidFill>
              </a:rPr>
              <a:t>r</a:t>
            </a:r>
            <a:endParaRPr kumimoji="0" lang="en-US" altLang="en-US" sz="1800" b="0" i="1">
              <a:solidFill>
                <a:schemeClr val="tx1"/>
              </a:solidFill>
            </a:endParaRPr>
          </a:p>
        </p:txBody>
      </p:sp>
      <p:sp>
        <p:nvSpPr>
          <p:cNvPr id="29712" name="Rectangle 26"/>
          <p:cNvSpPr>
            <a:spLocks noChangeAspect="1" noChangeArrowheads="1"/>
          </p:cNvSpPr>
          <p:nvPr/>
        </p:nvSpPr>
        <p:spPr bwMode="auto">
          <a:xfrm>
            <a:off x="2509838" y="2674938"/>
            <a:ext cx="2222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solidFill>
                  <a:srgbClr val="000000"/>
                </a:solidFill>
              </a:rPr>
              <a:t>r</a:t>
            </a:r>
            <a:r>
              <a:rPr kumimoji="0" lang="en-US" altLang="en-US" sz="1800" b="0" i="1" baseline="-25000">
                <a:solidFill>
                  <a:srgbClr val="000000"/>
                </a:solidFill>
              </a:rPr>
              <a:t>1</a:t>
            </a:r>
            <a:r>
              <a:rPr kumimoji="0" lang="en-US" altLang="en-US" sz="1800" b="0" i="1">
                <a:solidFill>
                  <a:srgbClr val="000000"/>
                </a:solidFill>
              </a:rPr>
              <a:t> </a:t>
            </a:r>
            <a:endParaRPr kumimoji="0" lang="en-US" altLang="en-US" sz="1800" b="0">
              <a:solidFill>
                <a:schemeClr val="tx1"/>
              </a:solidFill>
            </a:endParaRPr>
          </a:p>
        </p:txBody>
      </p:sp>
      <p:sp>
        <p:nvSpPr>
          <p:cNvPr id="740382" name="Rectangle 30"/>
          <p:cNvSpPr>
            <a:spLocks noChangeArrowheads="1"/>
          </p:cNvSpPr>
          <p:nvPr/>
        </p:nvSpPr>
        <p:spPr bwMode="auto">
          <a:xfrm>
            <a:off x="691115" y="5222875"/>
            <a:ext cx="779366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pPr>
            <a:r>
              <a:rPr lang="en-US" altLang="en-US" sz="1800" b="0" dirty="0">
                <a:cs typeface="Times New Roman" pitchFamily="18" charset="0"/>
              </a:rPr>
              <a:t>To finance </a:t>
            </a:r>
            <a:r>
              <a:rPr lang="en-US" altLang="en-US" sz="1800" b="0" dirty="0" smtClean="0">
                <a:cs typeface="Times New Roman" pitchFamily="18" charset="0"/>
              </a:rPr>
              <a:t>a budget </a:t>
            </a:r>
            <a:r>
              <a:rPr lang="en-US" altLang="en-US" sz="1800" b="0" dirty="0">
                <a:cs typeface="Times New Roman" pitchFamily="18" charset="0"/>
              </a:rPr>
              <a:t>deficit, the government borrows </a:t>
            </a:r>
            <a:r>
              <a:rPr lang="en-US" altLang="en-US" sz="1800" b="0" dirty="0" smtClean="0">
                <a:cs typeface="Times New Roman" pitchFamily="18" charset="0"/>
              </a:rPr>
              <a:t>in the loanable </a:t>
            </a:r>
            <a:r>
              <a:rPr lang="en-US" altLang="en-US" sz="1800" b="0" dirty="0">
                <a:cs typeface="Times New Roman" pitchFamily="18" charset="0"/>
              </a:rPr>
              <a:t>funds market.</a:t>
            </a:r>
          </a:p>
        </p:txBody>
      </p:sp>
      <p:sp>
        <p:nvSpPr>
          <p:cNvPr id="740384" name="Rectangle 32"/>
          <p:cNvSpPr>
            <a:spLocks noChangeArrowheads="1"/>
          </p:cNvSpPr>
          <p:nvPr/>
        </p:nvSpPr>
        <p:spPr bwMode="auto">
          <a:xfrm>
            <a:off x="733647" y="5556243"/>
            <a:ext cx="8133906"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a:cs typeface="Times New Roman" pitchFamily="18" charset="0"/>
              </a:rPr>
              <a:t>Under the </a:t>
            </a:r>
            <a:r>
              <a:rPr lang="en-US" altLang="en-US" sz="1800" i="1" dirty="0">
                <a:cs typeface="Times New Roman" pitchFamily="18" charset="0"/>
              </a:rPr>
              <a:t>new classical</a:t>
            </a:r>
            <a:r>
              <a:rPr lang="en-US" altLang="en-US" sz="1800" b="0" dirty="0">
                <a:cs typeface="Times New Roman" pitchFamily="18" charset="0"/>
              </a:rPr>
              <a:t> view, people save to pay expected higher future taxes.</a:t>
            </a:r>
          </a:p>
        </p:txBody>
      </p:sp>
      <p:sp>
        <p:nvSpPr>
          <p:cNvPr id="740385" name="Rectangle 33"/>
          <p:cNvSpPr>
            <a:spLocks noChangeArrowheads="1"/>
          </p:cNvSpPr>
          <p:nvPr/>
        </p:nvSpPr>
        <p:spPr bwMode="auto">
          <a:xfrm>
            <a:off x="733646" y="5871903"/>
            <a:ext cx="7965523"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a:cs typeface="Times New Roman" pitchFamily="18" charset="0"/>
              </a:rPr>
              <a:t>This permits the government to borrow the funds to finance the deficit without pushing up the interest rate.</a:t>
            </a:r>
          </a:p>
        </p:txBody>
      </p:sp>
      <p:sp>
        <p:nvSpPr>
          <p:cNvPr id="29716" name="Freeform 35"/>
          <p:cNvSpPr>
            <a:spLocks noChangeAspect="1"/>
          </p:cNvSpPr>
          <p:nvPr/>
        </p:nvSpPr>
        <p:spPr bwMode="auto">
          <a:xfrm>
            <a:off x="3098800" y="1570038"/>
            <a:ext cx="1727200" cy="2590800"/>
          </a:xfrm>
          <a:custGeom>
            <a:avLst/>
            <a:gdLst>
              <a:gd name="T0" fmla="*/ 20 w 4147"/>
              <a:gd name="T1" fmla="*/ 72 h 6220"/>
              <a:gd name="T2" fmla="*/ 53 w 4147"/>
              <a:gd name="T3" fmla="*/ 183 h 6220"/>
              <a:gd name="T4" fmla="*/ 94 w 4147"/>
              <a:gd name="T5" fmla="*/ 300 h 6220"/>
              <a:gd name="T6" fmla="*/ 140 w 4147"/>
              <a:gd name="T7" fmla="*/ 421 h 6220"/>
              <a:gd name="T8" fmla="*/ 192 w 4147"/>
              <a:gd name="T9" fmla="*/ 546 h 6220"/>
              <a:gd name="T10" fmla="*/ 249 w 4147"/>
              <a:gd name="T11" fmla="*/ 675 h 6220"/>
              <a:gd name="T12" fmla="*/ 312 w 4147"/>
              <a:gd name="T13" fmla="*/ 808 h 6220"/>
              <a:gd name="T14" fmla="*/ 380 w 4147"/>
              <a:gd name="T15" fmla="*/ 943 h 6220"/>
              <a:gd name="T16" fmla="*/ 452 w 4147"/>
              <a:gd name="T17" fmla="*/ 1082 h 6220"/>
              <a:gd name="T18" fmla="*/ 529 w 4147"/>
              <a:gd name="T19" fmla="*/ 1223 h 6220"/>
              <a:gd name="T20" fmla="*/ 609 w 4147"/>
              <a:gd name="T21" fmla="*/ 1367 h 6220"/>
              <a:gd name="T22" fmla="*/ 693 w 4147"/>
              <a:gd name="T23" fmla="*/ 1513 h 6220"/>
              <a:gd name="T24" fmla="*/ 781 w 4147"/>
              <a:gd name="T25" fmla="*/ 1661 h 6220"/>
              <a:gd name="T26" fmla="*/ 873 w 4147"/>
              <a:gd name="T27" fmla="*/ 1811 h 6220"/>
              <a:gd name="T28" fmla="*/ 966 w 4147"/>
              <a:gd name="T29" fmla="*/ 1962 h 6220"/>
              <a:gd name="T30" fmla="*/ 1063 w 4147"/>
              <a:gd name="T31" fmla="*/ 2116 h 6220"/>
              <a:gd name="T32" fmla="*/ 1162 w 4147"/>
              <a:gd name="T33" fmla="*/ 2269 h 6220"/>
              <a:gd name="T34" fmla="*/ 1264 w 4147"/>
              <a:gd name="T35" fmla="*/ 2423 h 6220"/>
              <a:gd name="T36" fmla="*/ 1368 w 4147"/>
              <a:gd name="T37" fmla="*/ 2577 h 6220"/>
              <a:gd name="T38" fmla="*/ 1473 w 4147"/>
              <a:gd name="T39" fmla="*/ 2733 h 6220"/>
              <a:gd name="T40" fmla="*/ 1579 w 4147"/>
              <a:gd name="T41" fmla="*/ 2887 h 6220"/>
              <a:gd name="T42" fmla="*/ 1687 w 4147"/>
              <a:gd name="T43" fmla="*/ 3041 h 6220"/>
              <a:gd name="T44" fmla="*/ 1796 w 4147"/>
              <a:gd name="T45" fmla="*/ 3195 h 6220"/>
              <a:gd name="T46" fmla="*/ 1905 w 4147"/>
              <a:gd name="T47" fmla="*/ 3348 h 6220"/>
              <a:gd name="T48" fmla="*/ 2015 w 4147"/>
              <a:gd name="T49" fmla="*/ 3500 h 6220"/>
              <a:gd name="T50" fmla="*/ 2125 w 4147"/>
              <a:gd name="T51" fmla="*/ 3650 h 6220"/>
              <a:gd name="T52" fmla="*/ 2235 w 4147"/>
              <a:gd name="T53" fmla="*/ 3798 h 6220"/>
              <a:gd name="T54" fmla="*/ 2343 w 4147"/>
              <a:gd name="T55" fmla="*/ 3944 h 6220"/>
              <a:gd name="T56" fmla="*/ 2451 w 4147"/>
              <a:gd name="T57" fmla="*/ 4089 h 6220"/>
              <a:gd name="T58" fmla="*/ 2559 w 4147"/>
              <a:gd name="T59" fmla="*/ 4230 h 6220"/>
              <a:gd name="T60" fmla="*/ 2665 w 4147"/>
              <a:gd name="T61" fmla="*/ 4370 h 6220"/>
              <a:gd name="T62" fmla="*/ 2770 w 4147"/>
              <a:gd name="T63" fmla="*/ 4507 h 6220"/>
              <a:gd name="T64" fmla="*/ 2872 w 4147"/>
              <a:gd name="T65" fmla="*/ 4639 h 6220"/>
              <a:gd name="T66" fmla="*/ 2972 w 4147"/>
              <a:gd name="T67" fmla="*/ 4768 h 6220"/>
              <a:gd name="T68" fmla="*/ 3071 w 4147"/>
              <a:gd name="T69" fmla="*/ 4894 h 6220"/>
              <a:gd name="T70" fmla="*/ 3167 w 4147"/>
              <a:gd name="T71" fmla="*/ 5016 h 6220"/>
              <a:gd name="T72" fmla="*/ 3260 w 4147"/>
              <a:gd name="T73" fmla="*/ 5134 h 6220"/>
              <a:gd name="T74" fmla="*/ 3350 w 4147"/>
              <a:gd name="T75" fmla="*/ 5247 h 6220"/>
              <a:gd name="T76" fmla="*/ 3436 w 4147"/>
              <a:gd name="T77" fmla="*/ 5355 h 6220"/>
              <a:gd name="T78" fmla="*/ 3519 w 4147"/>
              <a:gd name="T79" fmla="*/ 5457 h 6220"/>
              <a:gd name="T80" fmla="*/ 3599 w 4147"/>
              <a:gd name="T81" fmla="*/ 5555 h 6220"/>
              <a:gd name="T82" fmla="*/ 3673 w 4147"/>
              <a:gd name="T83" fmla="*/ 5647 h 6220"/>
              <a:gd name="T84" fmla="*/ 3743 w 4147"/>
              <a:gd name="T85" fmla="*/ 5733 h 6220"/>
              <a:gd name="T86" fmla="*/ 3809 w 4147"/>
              <a:gd name="T87" fmla="*/ 5814 h 6220"/>
              <a:gd name="T88" fmla="*/ 3870 w 4147"/>
              <a:gd name="T89" fmla="*/ 5888 h 6220"/>
              <a:gd name="T90" fmla="*/ 3925 w 4147"/>
              <a:gd name="T91" fmla="*/ 5954 h 6220"/>
              <a:gd name="T92" fmla="*/ 3975 w 4147"/>
              <a:gd name="T93" fmla="*/ 6015 h 6220"/>
              <a:gd name="T94" fmla="*/ 4019 w 4147"/>
              <a:gd name="T95" fmla="*/ 6067 h 6220"/>
              <a:gd name="T96" fmla="*/ 4057 w 4147"/>
              <a:gd name="T97" fmla="*/ 6113 h 6220"/>
              <a:gd name="T98" fmla="*/ 4088 w 4147"/>
              <a:gd name="T99" fmla="*/ 6150 h 6220"/>
              <a:gd name="T100" fmla="*/ 4113 w 4147"/>
              <a:gd name="T101" fmla="*/ 6181 h 6220"/>
              <a:gd name="T102" fmla="*/ 4132 w 4147"/>
              <a:gd name="T103" fmla="*/ 6202 h 6220"/>
              <a:gd name="T104" fmla="*/ 4144 w 4147"/>
              <a:gd name="T105" fmla="*/ 6216 h 6220"/>
              <a:gd name="T106" fmla="*/ 4147 w 4147"/>
              <a:gd name="T107" fmla="*/ 6220 h 62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47"/>
              <a:gd name="T163" fmla="*/ 0 h 6220"/>
              <a:gd name="T164" fmla="*/ 4147 w 4147"/>
              <a:gd name="T165" fmla="*/ 6220 h 62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47" h="6220">
                <a:moveTo>
                  <a:pt x="0" y="0"/>
                </a:moveTo>
                <a:lnTo>
                  <a:pt x="10" y="35"/>
                </a:lnTo>
                <a:lnTo>
                  <a:pt x="20" y="72"/>
                </a:lnTo>
                <a:lnTo>
                  <a:pt x="31" y="108"/>
                </a:lnTo>
                <a:lnTo>
                  <a:pt x="42" y="146"/>
                </a:lnTo>
                <a:lnTo>
                  <a:pt x="53" y="183"/>
                </a:lnTo>
                <a:lnTo>
                  <a:pt x="67" y="222"/>
                </a:lnTo>
                <a:lnTo>
                  <a:pt x="79" y="260"/>
                </a:lnTo>
                <a:lnTo>
                  <a:pt x="94" y="300"/>
                </a:lnTo>
                <a:lnTo>
                  <a:pt x="109" y="340"/>
                </a:lnTo>
                <a:lnTo>
                  <a:pt x="124" y="380"/>
                </a:lnTo>
                <a:lnTo>
                  <a:pt x="140" y="421"/>
                </a:lnTo>
                <a:lnTo>
                  <a:pt x="157" y="463"/>
                </a:lnTo>
                <a:lnTo>
                  <a:pt x="174" y="504"/>
                </a:lnTo>
                <a:lnTo>
                  <a:pt x="192" y="546"/>
                </a:lnTo>
                <a:lnTo>
                  <a:pt x="211" y="589"/>
                </a:lnTo>
                <a:lnTo>
                  <a:pt x="231" y="631"/>
                </a:lnTo>
                <a:lnTo>
                  <a:pt x="249" y="675"/>
                </a:lnTo>
                <a:lnTo>
                  <a:pt x="270" y="719"/>
                </a:lnTo>
                <a:lnTo>
                  <a:pt x="291" y="763"/>
                </a:lnTo>
                <a:lnTo>
                  <a:pt x="312" y="808"/>
                </a:lnTo>
                <a:lnTo>
                  <a:pt x="335" y="852"/>
                </a:lnTo>
                <a:lnTo>
                  <a:pt x="357" y="897"/>
                </a:lnTo>
                <a:lnTo>
                  <a:pt x="380" y="943"/>
                </a:lnTo>
                <a:lnTo>
                  <a:pt x="404" y="989"/>
                </a:lnTo>
                <a:lnTo>
                  <a:pt x="428" y="1035"/>
                </a:lnTo>
                <a:lnTo>
                  <a:pt x="452" y="1082"/>
                </a:lnTo>
                <a:lnTo>
                  <a:pt x="477" y="1129"/>
                </a:lnTo>
                <a:lnTo>
                  <a:pt x="503" y="1176"/>
                </a:lnTo>
                <a:lnTo>
                  <a:pt x="529" y="1223"/>
                </a:lnTo>
                <a:lnTo>
                  <a:pt x="555" y="1270"/>
                </a:lnTo>
                <a:lnTo>
                  <a:pt x="582" y="1318"/>
                </a:lnTo>
                <a:lnTo>
                  <a:pt x="609" y="1367"/>
                </a:lnTo>
                <a:lnTo>
                  <a:pt x="636" y="1415"/>
                </a:lnTo>
                <a:lnTo>
                  <a:pt x="664" y="1464"/>
                </a:lnTo>
                <a:lnTo>
                  <a:pt x="693" y="1513"/>
                </a:lnTo>
                <a:lnTo>
                  <a:pt x="722" y="1562"/>
                </a:lnTo>
                <a:lnTo>
                  <a:pt x="752" y="1612"/>
                </a:lnTo>
                <a:lnTo>
                  <a:pt x="781" y="1661"/>
                </a:lnTo>
                <a:lnTo>
                  <a:pt x="811" y="1711"/>
                </a:lnTo>
                <a:lnTo>
                  <a:pt x="841" y="1761"/>
                </a:lnTo>
                <a:lnTo>
                  <a:pt x="873" y="1811"/>
                </a:lnTo>
                <a:lnTo>
                  <a:pt x="903" y="1861"/>
                </a:lnTo>
                <a:lnTo>
                  <a:pt x="934" y="1912"/>
                </a:lnTo>
                <a:lnTo>
                  <a:pt x="966" y="1962"/>
                </a:lnTo>
                <a:lnTo>
                  <a:pt x="999" y="2014"/>
                </a:lnTo>
                <a:lnTo>
                  <a:pt x="1031" y="2065"/>
                </a:lnTo>
                <a:lnTo>
                  <a:pt x="1063" y="2116"/>
                </a:lnTo>
                <a:lnTo>
                  <a:pt x="1096" y="2167"/>
                </a:lnTo>
                <a:lnTo>
                  <a:pt x="1129" y="2218"/>
                </a:lnTo>
                <a:lnTo>
                  <a:pt x="1162" y="2269"/>
                </a:lnTo>
                <a:lnTo>
                  <a:pt x="1197" y="2320"/>
                </a:lnTo>
                <a:lnTo>
                  <a:pt x="1230" y="2372"/>
                </a:lnTo>
                <a:lnTo>
                  <a:pt x="1264" y="2423"/>
                </a:lnTo>
                <a:lnTo>
                  <a:pt x="1299" y="2474"/>
                </a:lnTo>
                <a:lnTo>
                  <a:pt x="1333" y="2526"/>
                </a:lnTo>
                <a:lnTo>
                  <a:pt x="1368" y="2577"/>
                </a:lnTo>
                <a:lnTo>
                  <a:pt x="1403" y="2630"/>
                </a:lnTo>
                <a:lnTo>
                  <a:pt x="1437" y="2681"/>
                </a:lnTo>
                <a:lnTo>
                  <a:pt x="1473" y="2733"/>
                </a:lnTo>
                <a:lnTo>
                  <a:pt x="1508" y="2784"/>
                </a:lnTo>
                <a:lnTo>
                  <a:pt x="1544" y="2836"/>
                </a:lnTo>
                <a:lnTo>
                  <a:pt x="1579" y="2887"/>
                </a:lnTo>
                <a:lnTo>
                  <a:pt x="1616" y="2939"/>
                </a:lnTo>
                <a:lnTo>
                  <a:pt x="1651" y="2990"/>
                </a:lnTo>
                <a:lnTo>
                  <a:pt x="1687" y="3041"/>
                </a:lnTo>
                <a:lnTo>
                  <a:pt x="1724" y="3093"/>
                </a:lnTo>
                <a:lnTo>
                  <a:pt x="1759" y="3144"/>
                </a:lnTo>
                <a:lnTo>
                  <a:pt x="1796" y="3195"/>
                </a:lnTo>
                <a:lnTo>
                  <a:pt x="1832" y="3247"/>
                </a:lnTo>
                <a:lnTo>
                  <a:pt x="1869" y="3298"/>
                </a:lnTo>
                <a:lnTo>
                  <a:pt x="1905" y="3348"/>
                </a:lnTo>
                <a:lnTo>
                  <a:pt x="1942" y="3399"/>
                </a:lnTo>
                <a:lnTo>
                  <a:pt x="1978" y="3450"/>
                </a:lnTo>
                <a:lnTo>
                  <a:pt x="2015" y="3500"/>
                </a:lnTo>
                <a:lnTo>
                  <a:pt x="2051" y="3550"/>
                </a:lnTo>
                <a:lnTo>
                  <a:pt x="2089" y="3600"/>
                </a:lnTo>
                <a:lnTo>
                  <a:pt x="2125" y="3650"/>
                </a:lnTo>
                <a:lnTo>
                  <a:pt x="2162" y="3700"/>
                </a:lnTo>
                <a:lnTo>
                  <a:pt x="2198" y="3749"/>
                </a:lnTo>
                <a:lnTo>
                  <a:pt x="2235" y="3798"/>
                </a:lnTo>
                <a:lnTo>
                  <a:pt x="2271" y="3847"/>
                </a:lnTo>
                <a:lnTo>
                  <a:pt x="2307" y="3896"/>
                </a:lnTo>
                <a:lnTo>
                  <a:pt x="2343" y="3944"/>
                </a:lnTo>
                <a:lnTo>
                  <a:pt x="2379" y="3993"/>
                </a:lnTo>
                <a:lnTo>
                  <a:pt x="2416" y="4041"/>
                </a:lnTo>
                <a:lnTo>
                  <a:pt x="2451" y="4089"/>
                </a:lnTo>
                <a:lnTo>
                  <a:pt x="2488" y="4137"/>
                </a:lnTo>
                <a:lnTo>
                  <a:pt x="2523" y="4184"/>
                </a:lnTo>
                <a:lnTo>
                  <a:pt x="2559" y="4230"/>
                </a:lnTo>
                <a:lnTo>
                  <a:pt x="2595" y="4277"/>
                </a:lnTo>
                <a:lnTo>
                  <a:pt x="2631" y="4324"/>
                </a:lnTo>
                <a:lnTo>
                  <a:pt x="2665" y="4370"/>
                </a:lnTo>
                <a:lnTo>
                  <a:pt x="2700" y="4416"/>
                </a:lnTo>
                <a:lnTo>
                  <a:pt x="2735" y="4461"/>
                </a:lnTo>
                <a:lnTo>
                  <a:pt x="2770" y="4507"/>
                </a:lnTo>
                <a:lnTo>
                  <a:pt x="2805" y="4550"/>
                </a:lnTo>
                <a:lnTo>
                  <a:pt x="2839" y="4595"/>
                </a:lnTo>
                <a:lnTo>
                  <a:pt x="2872" y="4639"/>
                </a:lnTo>
                <a:lnTo>
                  <a:pt x="2907" y="4683"/>
                </a:lnTo>
                <a:lnTo>
                  <a:pt x="2940" y="4726"/>
                </a:lnTo>
                <a:lnTo>
                  <a:pt x="2972" y="4768"/>
                </a:lnTo>
                <a:lnTo>
                  <a:pt x="3006" y="4811"/>
                </a:lnTo>
                <a:lnTo>
                  <a:pt x="3038" y="4853"/>
                </a:lnTo>
                <a:lnTo>
                  <a:pt x="3071" y="4894"/>
                </a:lnTo>
                <a:lnTo>
                  <a:pt x="3104" y="4935"/>
                </a:lnTo>
                <a:lnTo>
                  <a:pt x="3135" y="4976"/>
                </a:lnTo>
                <a:lnTo>
                  <a:pt x="3167" y="5016"/>
                </a:lnTo>
                <a:lnTo>
                  <a:pt x="3198" y="5056"/>
                </a:lnTo>
                <a:lnTo>
                  <a:pt x="3230" y="5094"/>
                </a:lnTo>
                <a:lnTo>
                  <a:pt x="3260" y="5134"/>
                </a:lnTo>
                <a:lnTo>
                  <a:pt x="3290" y="5172"/>
                </a:lnTo>
                <a:lnTo>
                  <a:pt x="3320" y="5209"/>
                </a:lnTo>
                <a:lnTo>
                  <a:pt x="3350" y="5247"/>
                </a:lnTo>
                <a:lnTo>
                  <a:pt x="3379" y="5283"/>
                </a:lnTo>
                <a:lnTo>
                  <a:pt x="3408" y="5319"/>
                </a:lnTo>
                <a:lnTo>
                  <a:pt x="3436" y="5355"/>
                </a:lnTo>
                <a:lnTo>
                  <a:pt x="3464" y="5389"/>
                </a:lnTo>
                <a:lnTo>
                  <a:pt x="3492" y="5424"/>
                </a:lnTo>
                <a:lnTo>
                  <a:pt x="3519" y="5457"/>
                </a:lnTo>
                <a:lnTo>
                  <a:pt x="3547" y="5491"/>
                </a:lnTo>
                <a:lnTo>
                  <a:pt x="3573" y="5523"/>
                </a:lnTo>
                <a:lnTo>
                  <a:pt x="3599" y="5555"/>
                </a:lnTo>
                <a:lnTo>
                  <a:pt x="3624" y="5586"/>
                </a:lnTo>
                <a:lnTo>
                  <a:pt x="3649" y="5618"/>
                </a:lnTo>
                <a:lnTo>
                  <a:pt x="3673" y="5647"/>
                </a:lnTo>
                <a:lnTo>
                  <a:pt x="3697" y="5677"/>
                </a:lnTo>
                <a:lnTo>
                  <a:pt x="3721" y="5705"/>
                </a:lnTo>
                <a:lnTo>
                  <a:pt x="3743" y="5733"/>
                </a:lnTo>
                <a:lnTo>
                  <a:pt x="3765" y="5761"/>
                </a:lnTo>
                <a:lnTo>
                  <a:pt x="3787" y="5788"/>
                </a:lnTo>
                <a:lnTo>
                  <a:pt x="3809" y="5814"/>
                </a:lnTo>
                <a:lnTo>
                  <a:pt x="3830" y="5839"/>
                </a:lnTo>
                <a:lnTo>
                  <a:pt x="3850" y="5864"/>
                </a:lnTo>
                <a:lnTo>
                  <a:pt x="3870" y="5888"/>
                </a:lnTo>
                <a:lnTo>
                  <a:pt x="3888" y="5911"/>
                </a:lnTo>
                <a:lnTo>
                  <a:pt x="3907" y="5932"/>
                </a:lnTo>
                <a:lnTo>
                  <a:pt x="3925" y="5954"/>
                </a:lnTo>
                <a:lnTo>
                  <a:pt x="3943" y="5975"/>
                </a:lnTo>
                <a:lnTo>
                  <a:pt x="3959" y="5995"/>
                </a:lnTo>
                <a:lnTo>
                  <a:pt x="3975" y="6015"/>
                </a:lnTo>
                <a:lnTo>
                  <a:pt x="3990" y="6033"/>
                </a:lnTo>
                <a:lnTo>
                  <a:pt x="4005" y="6050"/>
                </a:lnTo>
                <a:lnTo>
                  <a:pt x="4019" y="6067"/>
                </a:lnTo>
                <a:lnTo>
                  <a:pt x="4032" y="6084"/>
                </a:lnTo>
                <a:lnTo>
                  <a:pt x="4045" y="6098"/>
                </a:lnTo>
                <a:lnTo>
                  <a:pt x="4057" y="6113"/>
                </a:lnTo>
                <a:lnTo>
                  <a:pt x="4069" y="6126"/>
                </a:lnTo>
                <a:lnTo>
                  <a:pt x="4079" y="6139"/>
                </a:lnTo>
                <a:lnTo>
                  <a:pt x="4088" y="6150"/>
                </a:lnTo>
                <a:lnTo>
                  <a:pt x="4098" y="6162"/>
                </a:lnTo>
                <a:lnTo>
                  <a:pt x="4106" y="6171"/>
                </a:lnTo>
                <a:lnTo>
                  <a:pt x="4113" y="6181"/>
                </a:lnTo>
                <a:lnTo>
                  <a:pt x="4121" y="6189"/>
                </a:lnTo>
                <a:lnTo>
                  <a:pt x="4127" y="6196"/>
                </a:lnTo>
                <a:lnTo>
                  <a:pt x="4132" y="6202"/>
                </a:lnTo>
                <a:lnTo>
                  <a:pt x="4136" y="6208"/>
                </a:lnTo>
                <a:lnTo>
                  <a:pt x="4141" y="6212"/>
                </a:lnTo>
                <a:lnTo>
                  <a:pt x="4144" y="6216"/>
                </a:lnTo>
                <a:lnTo>
                  <a:pt x="4146" y="6218"/>
                </a:lnTo>
                <a:lnTo>
                  <a:pt x="4147" y="6219"/>
                </a:lnTo>
                <a:lnTo>
                  <a:pt x="4147" y="6220"/>
                </a:lnTo>
              </a:path>
            </a:pathLst>
          </a:custGeom>
          <a:noFill/>
          <a:ln w="5715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17" name="Rectangle 36"/>
          <p:cNvSpPr>
            <a:spLocks noChangeAspect="1" noChangeArrowheads="1"/>
          </p:cNvSpPr>
          <p:nvPr/>
        </p:nvSpPr>
        <p:spPr bwMode="auto">
          <a:xfrm>
            <a:off x="4814888" y="4017963"/>
            <a:ext cx="436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solidFill>
                  <a:srgbClr val="A70998"/>
                </a:solidFill>
              </a:rPr>
              <a:t> </a:t>
            </a:r>
            <a:r>
              <a:rPr kumimoji="0" lang="en-US" altLang="en-US" sz="1800" b="0" i="1">
                <a:solidFill>
                  <a:schemeClr val="tx1"/>
                </a:solidFill>
              </a:rPr>
              <a:t>D</a:t>
            </a:r>
            <a:r>
              <a:rPr kumimoji="0" lang="en-US" altLang="en-US" sz="1800" b="0" i="1" baseline="-25000">
                <a:solidFill>
                  <a:schemeClr val="tx1"/>
                </a:solidFill>
              </a:rPr>
              <a:t>1</a:t>
            </a:r>
            <a:endParaRPr kumimoji="0" lang="en-US" altLang="en-US" sz="1800" b="0" baseline="-25000">
              <a:solidFill>
                <a:schemeClr val="tx1"/>
              </a:solidFill>
            </a:endParaRPr>
          </a:p>
        </p:txBody>
      </p:sp>
      <p:sp>
        <p:nvSpPr>
          <p:cNvPr id="29718" name="Freeform 15"/>
          <p:cNvSpPr>
            <a:spLocks/>
          </p:cNvSpPr>
          <p:nvPr/>
        </p:nvSpPr>
        <p:spPr bwMode="auto">
          <a:xfrm>
            <a:off x="3767138" y="2808288"/>
            <a:ext cx="119062" cy="119062"/>
          </a:xfrm>
          <a:custGeom>
            <a:avLst/>
            <a:gdLst>
              <a:gd name="T0" fmla="*/ 0 w 173"/>
              <a:gd name="T1" fmla="*/ 87 h 173"/>
              <a:gd name="T2" fmla="*/ 13 w 173"/>
              <a:gd name="T3" fmla="*/ 43 h 173"/>
              <a:gd name="T4" fmla="*/ 43 w 173"/>
              <a:gd name="T5" fmla="*/ 12 h 173"/>
              <a:gd name="T6" fmla="*/ 87 w 173"/>
              <a:gd name="T7" fmla="*/ 0 h 173"/>
              <a:gd name="T8" fmla="*/ 87 w 173"/>
              <a:gd name="T9" fmla="*/ 0 h 173"/>
              <a:gd name="T10" fmla="*/ 131 w 173"/>
              <a:gd name="T11" fmla="*/ 12 h 173"/>
              <a:gd name="T12" fmla="*/ 162 w 173"/>
              <a:gd name="T13" fmla="*/ 43 h 173"/>
              <a:gd name="T14" fmla="*/ 173 w 173"/>
              <a:gd name="T15" fmla="*/ 87 h 173"/>
              <a:gd name="T16" fmla="*/ 173 w 173"/>
              <a:gd name="T17" fmla="*/ 87 h 173"/>
              <a:gd name="T18" fmla="*/ 162 w 173"/>
              <a:gd name="T19" fmla="*/ 130 h 173"/>
              <a:gd name="T20" fmla="*/ 131 w 173"/>
              <a:gd name="T21" fmla="*/ 161 h 173"/>
              <a:gd name="T22" fmla="*/ 87 w 173"/>
              <a:gd name="T23" fmla="*/ 173 h 173"/>
              <a:gd name="T24" fmla="*/ 87 w 173"/>
              <a:gd name="T25" fmla="*/ 173 h 173"/>
              <a:gd name="T26" fmla="*/ 43 w 173"/>
              <a:gd name="T27" fmla="*/ 161 h 173"/>
              <a:gd name="T28" fmla="*/ 13 w 173"/>
              <a:gd name="T29" fmla="*/ 130 h 173"/>
              <a:gd name="T30" fmla="*/ 0 w 173"/>
              <a:gd name="T31" fmla="*/ 87 h 173"/>
              <a:gd name="T32" fmla="*/ 0 w 173"/>
              <a:gd name="T33" fmla="*/ 87 h 173"/>
              <a:gd name="T34" fmla="*/ 0 w 173"/>
              <a:gd name="T35" fmla="*/ 87 h 1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73"/>
              <a:gd name="T56" fmla="*/ 173 w 173"/>
              <a:gd name="T57" fmla="*/ 173 h 1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73">
                <a:moveTo>
                  <a:pt x="0" y="87"/>
                </a:moveTo>
                <a:lnTo>
                  <a:pt x="13" y="43"/>
                </a:lnTo>
                <a:lnTo>
                  <a:pt x="43" y="12"/>
                </a:lnTo>
                <a:lnTo>
                  <a:pt x="87" y="0"/>
                </a:lnTo>
                <a:lnTo>
                  <a:pt x="131" y="12"/>
                </a:lnTo>
                <a:lnTo>
                  <a:pt x="162" y="43"/>
                </a:lnTo>
                <a:lnTo>
                  <a:pt x="173" y="87"/>
                </a:lnTo>
                <a:lnTo>
                  <a:pt x="162" y="130"/>
                </a:lnTo>
                <a:lnTo>
                  <a:pt x="131" y="161"/>
                </a:lnTo>
                <a:lnTo>
                  <a:pt x="87" y="173"/>
                </a:lnTo>
                <a:lnTo>
                  <a:pt x="43" y="161"/>
                </a:lnTo>
                <a:lnTo>
                  <a:pt x="13" y="130"/>
                </a:lnTo>
                <a:lnTo>
                  <a:pt x="0" y="87"/>
                </a:lnTo>
              </a:path>
            </a:pathLst>
          </a:custGeom>
          <a:solidFill>
            <a:srgbClr val="000000"/>
          </a:solidFill>
          <a:ln w="38100" cmpd="sng">
            <a:solidFill>
              <a:srgbClr val="000000"/>
            </a:solidFill>
            <a:prstDash val="solid"/>
            <a:round/>
            <a:headEnd/>
            <a:tailEnd/>
          </a:ln>
        </p:spPr>
        <p:txBody>
          <a:bodyPr/>
          <a:lstStyle/>
          <a:p>
            <a:endParaRPr lang="en-US"/>
          </a:p>
        </p:txBody>
      </p:sp>
      <p:grpSp>
        <p:nvGrpSpPr>
          <p:cNvPr id="5" name="Group 44"/>
          <p:cNvGrpSpPr>
            <a:grpSpLocks/>
          </p:cNvGrpSpPr>
          <p:nvPr/>
        </p:nvGrpSpPr>
        <p:grpSpPr bwMode="auto">
          <a:xfrm>
            <a:off x="4619646" y="2438400"/>
            <a:ext cx="125413" cy="495300"/>
            <a:chOff x="3324" y="1431"/>
            <a:chExt cx="79" cy="312"/>
          </a:xfrm>
        </p:grpSpPr>
        <p:sp>
          <p:nvSpPr>
            <p:cNvPr id="29728" name="Text Box 41"/>
            <p:cNvSpPr txBox="1">
              <a:spLocks noChangeArrowheads="1"/>
            </p:cNvSpPr>
            <p:nvPr/>
          </p:nvSpPr>
          <p:spPr bwMode="auto">
            <a:xfrm>
              <a:off x="3324" y="1431"/>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1800" b="0" dirty="0">
                <a:solidFill>
                  <a:schemeClr val="tx1"/>
                </a:solidFill>
              </a:endParaRPr>
            </a:p>
          </p:txBody>
        </p:sp>
        <p:sp>
          <p:nvSpPr>
            <p:cNvPr id="29729" name="Freeform 23"/>
            <p:cNvSpPr>
              <a:spLocks/>
            </p:cNvSpPr>
            <p:nvPr/>
          </p:nvSpPr>
          <p:spPr bwMode="auto">
            <a:xfrm>
              <a:off x="3328" y="1668"/>
              <a:ext cx="75" cy="75"/>
            </a:xfrm>
            <a:custGeom>
              <a:avLst/>
              <a:gdLst>
                <a:gd name="T0" fmla="*/ 0 w 173"/>
                <a:gd name="T1" fmla="*/ 87 h 173"/>
                <a:gd name="T2" fmla="*/ 13 w 173"/>
                <a:gd name="T3" fmla="*/ 43 h 173"/>
                <a:gd name="T4" fmla="*/ 43 w 173"/>
                <a:gd name="T5" fmla="*/ 12 h 173"/>
                <a:gd name="T6" fmla="*/ 87 w 173"/>
                <a:gd name="T7" fmla="*/ 0 h 173"/>
                <a:gd name="T8" fmla="*/ 87 w 173"/>
                <a:gd name="T9" fmla="*/ 0 h 173"/>
                <a:gd name="T10" fmla="*/ 131 w 173"/>
                <a:gd name="T11" fmla="*/ 12 h 173"/>
                <a:gd name="T12" fmla="*/ 162 w 173"/>
                <a:gd name="T13" fmla="*/ 43 h 173"/>
                <a:gd name="T14" fmla="*/ 173 w 173"/>
                <a:gd name="T15" fmla="*/ 87 h 173"/>
                <a:gd name="T16" fmla="*/ 173 w 173"/>
                <a:gd name="T17" fmla="*/ 87 h 173"/>
                <a:gd name="T18" fmla="*/ 162 w 173"/>
                <a:gd name="T19" fmla="*/ 130 h 173"/>
                <a:gd name="T20" fmla="*/ 131 w 173"/>
                <a:gd name="T21" fmla="*/ 161 h 173"/>
                <a:gd name="T22" fmla="*/ 87 w 173"/>
                <a:gd name="T23" fmla="*/ 173 h 173"/>
                <a:gd name="T24" fmla="*/ 87 w 173"/>
                <a:gd name="T25" fmla="*/ 173 h 173"/>
                <a:gd name="T26" fmla="*/ 43 w 173"/>
                <a:gd name="T27" fmla="*/ 161 h 173"/>
                <a:gd name="T28" fmla="*/ 13 w 173"/>
                <a:gd name="T29" fmla="*/ 130 h 173"/>
                <a:gd name="T30" fmla="*/ 0 w 173"/>
                <a:gd name="T31" fmla="*/ 87 h 173"/>
                <a:gd name="T32" fmla="*/ 0 w 173"/>
                <a:gd name="T33" fmla="*/ 87 h 173"/>
                <a:gd name="T34" fmla="*/ 0 w 173"/>
                <a:gd name="T35" fmla="*/ 87 h 1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73"/>
                <a:gd name="T56" fmla="*/ 173 w 173"/>
                <a:gd name="T57" fmla="*/ 173 h 1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73">
                  <a:moveTo>
                    <a:pt x="0" y="87"/>
                  </a:moveTo>
                  <a:lnTo>
                    <a:pt x="13" y="43"/>
                  </a:lnTo>
                  <a:lnTo>
                    <a:pt x="43" y="12"/>
                  </a:lnTo>
                  <a:lnTo>
                    <a:pt x="87" y="0"/>
                  </a:lnTo>
                  <a:lnTo>
                    <a:pt x="131" y="12"/>
                  </a:lnTo>
                  <a:lnTo>
                    <a:pt x="162" y="43"/>
                  </a:lnTo>
                  <a:lnTo>
                    <a:pt x="173" y="87"/>
                  </a:lnTo>
                  <a:lnTo>
                    <a:pt x="162" y="130"/>
                  </a:lnTo>
                  <a:lnTo>
                    <a:pt x="131" y="161"/>
                  </a:lnTo>
                  <a:lnTo>
                    <a:pt x="87" y="173"/>
                  </a:lnTo>
                  <a:lnTo>
                    <a:pt x="43" y="161"/>
                  </a:lnTo>
                  <a:lnTo>
                    <a:pt x="13" y="130"/>
                  </a:lnTo>
                  <a:lnTo>
                    <a:pt x="0" y="87"/>
                  </a:lnTo>
                </a:path>
              </a:pathLst>
            </a:custGeom>
            <a:solidFill>
              <a:srgbClr val="000000"/>
            </a:solidFill>
            <a:ln w="38100" cmpd="sng">
              <a:solidFill>
                <a:srgbClr val="000000"/>
              </a:solidFill>
              <a:prstDash val="solid"/>
              <a:round/>
              <a:headEnd/>
              <a:tailEnd/>
            </a:ln>
          </p:spPr>
          <p:txBody>
            <a:bodyPr/>
            <a:lstStyle/>
            <a:p>
              <a:endParaRPr lang="en-US"/>
            </a:p>
          </p:txBody>
        </p:sp>
      </p:grpSp>
      <p:sp>
        <p:nvSpPr>
          <p:cNvPr id="29722" name="Line 45"/>
          <p:cNvSpPr>
            <a:spLocks noChangeAspect="1" noChangeShapeType="1"/>
          </p:cNvSpPr>
          <p:nvPr/>
        </p:nvSpPr>
        <p:spPr bwMode="auto">
          <a:xfrm flipH="1">
            <a:off x="2741613" y="2882900"/>
            <a:ext cx="1023937" cy="0"/>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9724" name="Rectangle 24"/>
          <p:cNvSpPr>
            <a:spLocks noChangeArrowheads="1"/>
          </p:cNvSpPr>
          <p:nvPr/>
        </p:nvSpPr>
        <p:spPr bwMode="auto">
          <a:xfrm>
            <a:off x="2825750" y="1082675"/>
            <a:ext cx="3346450" cy="327025"/>
          </a:xfrm>
          <a:prstGeom prst="rect">
            <a:avLst/>
          </a:prstGeom>
          <a:noFill/>
          <a:ln>
            <a:noFill/>
          </a:ln>
        </p:spPr>
        <p:txBody>
          <a:bodyPr>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70000"/>
              </a:lnSpc>
            </a:pPr>
            <a:r>
              <a:rPr kumimoji="0" lang="en-US" altLang="en-US" sz="1800" b="0" i="1" u="sng">
                <a:solidFill>
                  <a:srgbClr val="000000"/>
                </a:solidFill>
              </a:rPr>
              <a:t>Loanable Funds Market</a:t>
            </a:r>
            <a:endParaRPr kumimoji="0" lang="en-US" altLang="en-US" sz="3600" b="0" i="1" u="sng">
              <a:solidFill>
                <a:srgbClr val="000000"/>
              </a:solidFill>
            </a:endParaRPr>
          </a:p>
          <a:p>
            <a:pPr algn="ctr">
              <a:lnSpc>
                <a:spcPct val="70000"/>
              </a:lnSpc>
            </a:pPr>
            <a:endParaRPr kumimoji="0" lang="en-US" altLang="en-US" sz="400" b="0" i="1" u="sng">
              <a:solidFill>
                <a:srgbClr val="000000"/>
              </a:solidFill>
            </a:endParaRPr>
          </a:p>
        </p:txBody>
      </p:sp>
      <p:grpSp>
        <p:nvGrpSpPr>
          <p:cNvPr id="29725" name="Group 68"/>
          <p:cNvGrpSpPr>
            <a:grpSpLocks/>
          </p:cNvGrpSpPr>
          <p:nvPr/>
        </p:nvGrpSpPr>
        <p:grpSpPr bwMode="auto">
          <a:xfrm>
            <a:off x="2932113" y="1317625"/>
            <a:ext cx="2108200" cy="2382838"/>
            <a:chOff x="1973" y="849"/>
            <a:chExt cx="1328" cy="1501"/>
          </a:xfrm>
        </p:grpSpPr>
        <p:sp>
          <p:nvSpPr>
            <p:cNvPr id="29726" name="Freeform 22"/>
            <p:cNvSpPr>
              <a:spLocks noChangeAspect="1"/>
            </p:cNvSpPr>
            <p:nvPr/>
          </p:nvSpPr>
          <p:spPr bwMode="auto">
            <a:xfrm>
              <a:off x="1973" y="1028"/>
              <a:ext cx="1234" cy="1322"/>
            </a:xfrm>
            <a:custGeom>
              <a:avLst/>
              <a:gdLst>
                <a:gd name="T0" fmla="*/ 82 w 4625"/>
                <a:gd name="T1" fmla="*/ 4897 h 4959"/>
                <a:gd name="T2" fmla="*/ 205 w 4625"/>
                <a:gd name="T3" fmla="*/ 4803 h 4959"/>
                <a:gd name="T4" fmla="*/ 328 w 4625"/>
                <a:gd name="T5" fmla="*/ 4706 h 4959"/>
                <a:gd name="T6" fmla="*/ 451 w 4625"/>
                <a:gd name="T7" fmla="*/ 4607 h 4959"/>
                <a:gd name="T8" fmla="*/ 573 w 4625"/>
                <a:gd name="T9" fmla="*/ 4506 h 4959"/>
                <a:gd name="T10" fmla="*/ 695 w 4625"/>
                <a:gd name="T11" fmla="*/ 4403 h 4959"/>
                <a:gd name="T12" fmla="*/ 817 w 4625"/>
                <a:gd name="T13" fmla="*/ 4298 h 4959"/>
                <a:gd name="T14" fmla="*/ 938 w 4625"/>
                <a:gd name="T15" fmla="*/ 4190 h 4959"/>
                <a:gd name="T16" fmla="*/ 1058 w 4625"/>
                <a:gd name="T17" fmla="*/ 4081 h 4959"/>
                <a:gd name="T18" fmla="*/ 1179 w 4625"/>
                <a:gd name="T19" fmla="*/ 3970 h 4959"/>
                <a:gd name="T20" fmla="*/ 1298 w 4625"/>
                <a:gd name="T21" fmla="*/ 3858 h 4959"/>
                <a:gd name="T22" fmla="*/ 1416 w 4625"/>
                <a:gd name="T23" fmla="*/ 3745 h 4959"/>
                <a:gd name="T24" fmla="*/ 1533 w 4625"/>
                <a:gd name="T25" fmla="*/ 3630 h 4959"/>
                <a:gd name="T26" fmla="*/ 1650 w 4625"/>
                <a:gd name="T27" fmla="*/ 3515 h 4959"/>
                <a:gd name="T28" fmla="*/ 1765 w 4625"/>
                <a:gd name="T29" fmla="*/ 3399 h 4959"/>
                <a:gd name="T30" fmla="*/ 1880 w 4625"/>
                <a:gd name="T31" fmla="*/ 3282 h 4959"/>
                <a:gd name="T32" fmla="*/ 1992 w 4625"/>
                <a:gd name="T33" fmla="*/ 3166 h 4959"/>
                <a:gd name="T34" fmla="*/ 2104 w 4625"/>
                <a:gd name="T35" fmla="*/ 3048 h 4959"/>
                <a:gd name="T36" fmla="*/ 2216 w 4625"/>
                <a:gd name="T37" fmla="*/ 2930 h 4959"/>
                <a:gd name="T38" fmla="*/ 2325 w 4625"/>
                <a:gd name="T39" fmla="*/ 2812 h 4959"/>
                <a:gd name="T40" fmla="*/ 2434 w 4625"/>
                <a:gd name="T41" fmla="*/ 2694 h 4959"/>
                <a:gd name="T42" fmla="*/ 2540 w 4625"/>
                <a:gd name="T43" fmla="*/ 2575 h 4959"/>
                <a:gd name="T44" fmla="*/ 2645 w 4625"/>
                <a:gd name="T45" fmla="*/ 2457 h 4959"/>
                <a:gd name="T46" fmla="*/ 2750 w 4625"/>
                <a:gd name="T47" fmla="*/ 2340 h 4959"/>
                <a:gd name="T48" fmla="*/ 2852 w 4625"/>
                <a:gd name="T49" fmla="*/ 2223 h 4959"/>
                <a:gd name="T50" fmla="*/ 2952 w 4625"/>
                <a:gd name="T51" fmla="*/ 2107 h 4959"/>
                <a:gd name="T52" fmla="*/ 3051 w 4625"/>
                <a:gd name="T53" fmla="*/ 1992 h 4959"/>
                <a:gd name="T54" fmla="*/ 3148 w 4625"/>
                <a:gd name="T55" fmla="*/ 1878 h 4959"/>
                <a:gd name="T56" fmla="*/ 3242 w 4625"/>
                <a:gd name="T57" fmla="*/ 1765 h 4959"/>
                <a:gd name="T58" fmla="*/ 3336 w 4625"/>
                <a:gd name="T59" fmla="*/ 1655 h 4959"/>
                <a:gd name="T60" fmla="*/ 3426 w 4625"/>
                <a:gd name="T61" fmla="*/ 1544 h 4959"/>
                <a:gd name="T62" fmla="*/ 3516 w 4625"/>
                <a:gd name="T63" fmla="*/ 1435 h 4959"/>
                <a:gd name="T64" fmla="*/ 3602 w 4625"/>
                <a:gd name="T65" fmla="*/ 1329 h 4959"/>
                <a:gd name="T66" fmla="*/ 3686 w 4625"/>
                <a:gd name="T67" fmla="*/ 1225 h 4959"/>
                <a:gd name="T68" fmla="*/ 3768 w 4625"/>
                <a:gd name="T69" fmla="*/ 1121 h 4959"/>
                <a:gd name="T70" fmla="*/ 3848 w 4625"/>
                <a:gd name="T71" fmla="*/ 1021 h 4959"/>
                <a:gd name="T72" fmla="*/ 3925 w 4625"/>
                <a:gd name="T73" fmla="*/ 923 h 4959"/>
                <a:gd name="T74" fmla="*/ 4000 w 4625"/>
                <a:gd name="T75" fmla="*/ 828 h 4959"/>
                <a:gd name="T76" fmla="*/ 4072 w 4625"/>
                <a:gd name="T77" fmla="*/ 735 h 4959"/>
                <a:gd name="T78" fmla="*/ 4142 w 4625"/>
                <a:gd name="T79" fmla="*/ 645 h 4959"/>
                <a:gd name="T80" fmla="*/ 4209 w 4625"/>
                <a:gd name="T81" fmla="*/ 557 h 4959"/>
                <a:gd name="T82" fmla="*/ 4273 w 4625"/>
                <a:gd name="T83" fmla="*/ 472 h 4959"/>
                <a:gd name="T84" fmla="*/ 4334 w 4625"/>
                <a:gd name="T85" fmla="*/ 391 h 4959"/>
                <a:gd name="T86" fmla="*/ 4392 w 4625"/>
                <a:gd name="T87" fmla="*/ 314 h 4959"/>
                <a:gd name="T88" fmla="*/ 4447 w 4625"/>
                <a:gd name="T89" fmla="*/ 239 h 4959"/>
                <a:gd name="T90" fmla="*/ 4501 w 4625"/>
                <a:gd name="T91" fmla="*/ 169 h 4959"/>
                <a:gd name="T92" fmla="*/ 4550 w 4625"/>
                <a:gd name="T93" fmla="*/ 102 h 4959"/>
                <a:gd name="T94" fmla="*/ 4595 w 4625"/>
                <a:gd name="T95" fmla="*/ 39 h 49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25"/>
                <a:gd name="T145" fmla="*/ 0 h 4959"/>
                <a:gd name="T146" fmla="*/ 4625 w 4625"/>
                <a:gd name="T147" fmla="*/ 4959 h 495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25" h="4959">
                  <a:moveTo>
                    <a:pt x="0" y="4959"/>
                  </a:moveTo>
                  <a:lnTo>
                    <a:pt x="40" y="4928"/>
                  </a:lnTo>
                  <a:lnTo>
                    <a:pt x="82" y="4897"/>
                  </a:lnTo>
                  <a:lnTo>
                    <a:pt x="122" y="4866"/>
                  </a:lnTo>
                  <a:lnTo>
                    <a:pt x="164" y="4835"/>
                  </a:lnTo>
                  <a:lnTo>
                    <a:pt x="205" y="4803"/>
                  </a:lnTo>
                  <a:lnTo>
                    <a:pt x="246" y="4771"/>
                  </a:lnTo>
                  <a:lnTo>
                    <a:pt x="287" y="4739"/>
                  </a:lnTo>
                  <a:lnTo>
                    <a:pt x="328" y="4706"/>
                  </a:lnTo>
                  <a:lnTo>
                    <a:pt x="369" y="4673"/>
                  </a:lnTo>
                  <a:lnTo>
                    <a:pt x="409" y="4640"/>
                  </a:lnTo>
                  <a:lnTo>
                    <a:pt x="451" y="4607"/>
                  </a:lnTo>
                  <a:lnTo>
                    <a:pt x="491" y="4574"/>
                  </a:lnTo>
                  <a:lnTo>
                    <a:pt x="532" y="4540"/>
                  </a:lnTo>
                  <a:lnTo>
                    <a:pt x="573" y="4506"/>
                  </a:lnTo>
                  <a:lnTo>
                    <a:pt x="614" y="4472"/>
                  </a:lnTo>
                  <a:lnTo>
                    <a:pt x="654" y="4437"/>
                  </a:lnTo>
                  <a:lnTo>
                    <a:pt x="695" y="4403"/>
                  </a:lnTo>
                  <a:lnTo>
                    <a:pt x="736" y="4368"/>
                  </a:lnTo>
                  <a:lnTo>
                    <a:pt x="776" y="4333"/>
                  </a:lnTo>
                  <a:lnTo>
                    <a:pt x="817" y="4298"/>
                  </a:lnTo>
                  <a:lnTo>
                    <a:pt x="857" y="4261"/>
                  </a:lnTo>
                  <a:lnTo>
                    <a:pt x="898" y="4226"/>
                  </a:lnTo>
                  <a:lnTo>
                    <a:pt x="938" y="4190"/>
                  </a:lnTo>
                  <a:lnTo>
                    <a:pt x="978" y="4154"/>
                  </a:lnTo>
                  <a:lnTo>
                    <a:pt x="1018" y="4118"/>
                  </a:lnTo>
                  <a:lnTo>
                    <a:pt x="1058" y="4081"/>
                  </a:lnTo>
                  <a:lnTo>
                    <a:pt x="1098" y="4044"/>
                  </a:lnTo>
                  <a:lnTo>
                    <a:pt x="1138" y="4007"/>
                  </a:lnTo>
                  <a:lnTo>
                    <a:pt x="1179" y="3970"/>
                  </a:lnTo>
                  <a:lnTo>
                    <a:pt x="1218" y="3933"/>
                  </a:lnTo>
                  <a:lnTo>
                    <a:pt x="1257" y="3895"/>
                  </a:lnTo>
                  <a:lnTo>
                    <a:pt x="1298" y="3858"/>
                  </a:lnTo>
                  <a:lnTo>
                    <a:pt x="1337" y="3821"/>
                  </a:lnTo>
                  <a:lnTo>
                    <a:pt x="1376" y="3782"/>
                  </a:lnTo>
                  <a:lnTo>
                    <a:pt x="1416" y="3745"/>
                  </a:lnTo>
                  <a:lnTo>
                    <a:pt x="1455" y="3707"/>
                  </a:lnTo>
                  <a:lnTo>
                    <a:pt x="1493" y="3669"/>
                  </a:lnTo>
                  <a:lnTo>
                    <a:pt x="1533" y="3630"/>
                  </a:lnTo>
                  <a:lnTo>
                    <a:pt x="1572" y="3592"/>
                  </a:lnTo>
                  <a:lnTo>
                    <a:pt x="1610" y="3554"/>
                  </a:lnTo>
                  <a:lnTo>
                    <a:pt x="1650" y="3515"/>
                  </a:lnTo>
                  <a:lnTo>
                    <a:pt x="1688" y="3477"/>
                  </a:lnTo>
                  <a:lnTo>
                    <a:pt x="1726" y="3438"/>
                  </a:lnTo>
                  <a:lnTo>
                    <a:pt x="1765" y="3399"/>
                  </a:lnTo>
                  <a:lnTo>
                    <a:pt x="1803" y="3360"/>
                  </a:lnTo>
                  <a:lnTo>
                    <a:pt x="1841" y="3322"/>
                  </a:lnTo>
                  <a:lnTo>
                    <a:pt x="1880" y="3282"/>
                  </a:lnTo>
                  <a:lnTo>
                    <a:pt x="1918" y="3244"/>
                  </a:lnTo>
                  <a:lnTo>
                    <a:pt x="1955" y="3204"/>
                  </a:lnTo>
                  <a:lnTo>
                    <a:pt x="1992" y="3166"/>
                  </a:lnTo>
                  <a:lnTo>
                    <a:pt x="2030" y="3127"/>
                  </a:lnTo>
                  <a:lnTo>
                    <a:pt x="2067" y="3087"/>
                  </a:lnTo>
                  <a:lnTo>
                    <a:pt x="2104" y="3048"/>
                  </a:lnTo>
                  <a:lnTo>
                    <a:pt x="2141" y="3009"/>
                  </a:lnTo>
                  <a:lnTo>
                    <a:pt x="2178" y="2969"/>
                  </a:lnTo>
                  <a:lnTo>
                    <a:pt x="2216" y="2930"/>
                  </a:lnTo>
                  <a:lnTo>
                    <a:pt x="2252" y="2890"/>
                  </a:lnTo>
                  <a:lnTo>
                    <a:pt x="2289" y="2851"/>
                  </a:lnTo>
                  <a:lnTo>
                    <a:pt x="2325" y="2812"/>
                  </a:lnTo>
                  <a:lnTo>
                    <a:pt x="2361" y="2772"/>
                  </a:lnTo>
                  <a:lnTo>
                    <a:pt x="2398" y="2733"/>
                  </a:lnTo>
                  <a:lnTo>
                    <a:pt x="2434" y="2694"/>
                  </a:lnTo>
                  <a:lnTo>
                    <a:pt x="2469" y="2654"/>
                  </a:lnTo>
                  <a:lnTo>
                    <a:pt x="2505" y="2615"/>
                  </a:lnTo>
                  <a:lnTo>
                    <a:pt x="2540" y="2575"/>
                  </a:lnTo>
                  <a:lnTo>
                    <a:pt x="2575" y="2536"/>
                  </a:lnTo>
                  <a:lnTo>
                    <a:pt x="2610" y="2497"/>
                  </a:lnTo>
                  <a:lnTo>
                    <a:pt x="2645" y="2457"/>
                  </a:lnTo>
                  <a:lnTo>
                    <a:pt x="2681" y="2418"/>
                  </a:lnTo>
                  <a:lnTo>
                    <a:pt x="2715" y="2380"/>
                  </a:lnTo>
                  <a:lnTo>
                    <a:pt x="2750" y="2340"/>
                  </a:lnTo>
                  <a:lnTo>
                    <a:pt x="2784" y="2301"/>
                  </a:lnTo>
                  <a:lnTo>
                    <a:pt x="2818" y="2262"/>
                  </a:lnTo>
                  <a:lnTo>
                    <a:pt x="2852" y="2223"/>
                  </a:lnTo>
                  <a:lnTo>
                    <a:pt x="2885" y="2185"/>
                  </a:lnTo>
                  <a:lnTo>
                    <a:pt x="2919" y="2146"/>
                  </a:lnTo>
                  <a:lnTo>
                    <a:pt x="2952" y="2107"/>
                  </a:lnTo>
                  <a:lnTo>
                    <a:pt x="2985" y="2069"/>
                  </a:lnTo>
                  <a:lnTo>
                    <a:pt x="3018" y="2030"/>
                  </a:lnTo>
                  <a:lnTo>
                    <a:pt x="3051" y="1992"/>
                  </a:lnTo>
                  <a:lnTo>
                    <a:pt x="3083" y="1955"/>
                  </a:lnTo>
                  <a:lnTo>
                    <a:pt x="3116" y="1917"/>
                  </a:lnTo>
                  <a:lnTo>
                    <a:pt x="3148" y="1878"/>
                  </a:lnTo>
                  <a:lnTo>
                    <a:pt x="3179" y="1841"/>
                  </a:lnTo>
                  <a:lnTo>
                    <a:pt x="3211" y="1804"/>
                  </a:lnTo>
                  <a:lnTo>
                    <a:pt x="3242" y="1765"/>
                  </a:lnTo>
                  <a:lnTo>
                    <a:pt x="3274" y="1728"/>
                  </a:lnTo>
                  <a:lnTo>
                    <a:pt x="3305" y="1691"/>
                  </a:lnTo>
                  <a:lnTo>
                    <a:pt x="3336" y="1655"/>
                  </a:lnTo>
                  <a:lnTo>
                    <a:pt x="3366" y="1617"/>
                  </a:lnTo>
                  <a:lnTo>
                    <a:pt x="3396" y="1581"/>
                  </a:lnTo>
                  <a:lnTo>
                    <a:pt x="3426" y="1544"/>
                  </a:lnTo>
                  <a:lnTo>
                    <a:pt x="3456" y="1508"/>
                  </a:lnTo>
                  <a:lnTo>
                    <a:pt x="3486" y="1472"/>
                  </a:lnTo>
                  <a:lnTo>
                    <a:pt x="3516" y="1435"/>
                  </a:lnTo>
                  <a:lnTo>
                    <a:pt x="3544" y="1400"/>
                  </a:lnTo>
                  <a:lnTo>
                    <a:pt x="3573" y="1365"/>
                  </a:lnTo>
                  <a:lnTo>
                    <a:pt x="3602" y="1329"/>
                  </a:lnTo>
                  <a:lnTo>
                    <a:pt x="3630" y="1294"/>
                  </a:lnTo>
                  <a:lnTo>
                    <a:pt x="3658" y="1260"/>
                  </a:lnTo>
                  <a:lnTo>
                    <a:pt x="3686" y="1225"/>
                  </a:lnTo>
                  <a:lnTo>
                    <a:pt x="3713" y="1191"/>
                  </a:lnTo>
                  <a:lnTo>
                    <a:pt x="3741" y="1155"/>
                  </a:lnTo>
                  <a:lnTo>
                    <a:pt x="3768" y="1121"/>
                  </a:lnTo>
                  <a:lnTo>
                    <a:pt x="3795" y="1088"/>
                  </a:lnTo>
                  <a:lnTo>
                    <a:pt x="3822" y="1054"/>
                  </a:lnTo>
                  <a:lnTo>
                    <a:pt x="3848" y="1021"/>
                  </a:lnTo>
                  <a:lnTo>
                    <a:pt x="3874" y="988"/>
                  </a:lnTo>
                  <a:lnTo>
                    <a:pt x="3900" y="955"/>
                  </a:lnTo>
                  <a:lnTo>
                    <a:pt x="3925" y="923"/>
                  </a:lnTo>
                  <a:lnTo>
                    <a:pt x="3951" y="891"/>
                  </a:lnTo>
                  <a:lnTo>
                    <a:pt x="3975" y="860"/>
                  </a:lnTo>
                  <a:lnTo>
                    <a:pt x="4000" y="828"/>
                  </a:lnTo>
                  <a:lnTo>
                    <a:pt x="4024" y="797"/>
                  </a:lnTo>
                  <a:lnTo>
                    <a:pt x="4049" y="765"/>
                  </a:lnTo>
                  <a:lnTo>
                    <a:pt x="4072" y="735"/>
                  </a:lnTo>
                  <a:lnTo>
                    <a:pt x="4095" y="704"/>
                  </a:lnTo>
                  <a:lnTo>
                    <a:pt x="4119" y="674"/>
                  </a:lnTo>
                  <a:lnTo>
                    <a:pt x="4142" y="645"/>
                  </a:lnTo>
                  <a:lnTo>
                    <a:pt x="4164" y="615"/>
                  </a:lnTo>
                  <a:lnTo>
                    <a:pt x="4187" y="586"/>
                  </a:lnTo>
                  <a:lnTo>
                    <a:pt x="4209" y="557"/>
                  </a:lnTo>
                  <a:lnTo>
                    <a:pt x="4230" y="529"/>
                  </a:lnTo>
                  <a:lnTo>
                    <a:pt x="4252" y="501"/>
                  </a:lnTo>
                  <a:lnTo>
                    <a:pt x="4273" y="472"/>
                  </a:lnTo>
                  <a:lnTo>
                    <a:pt x="4293" y="445"/>
                  </a:lnTo>
                  <a:lnTo>
                    <a:pt x="4314" y="418"/>
                  </a:lnTo>
                  <a:lnTo>
                    <a:pt x="4334" y="391"/>
                  </a:lnTo>
                  <a:lnTo>
                    <a:pt x="4354" y="366"/>
                  </a:lnTo>
                  <a:lnTo>
                    <a:pt x="4373" y="339"/>
                  </a:lnTo>
                  <a:lnTo>
                    <a:pt x="4392" y="314"/>
                  </a:lnTo>
                  <a:lnTo>
                    <a:pt x="4411" y="289"/>
                  </a:lnTo>
                  <a:lnTo>
                    <a:pt x="4429" y="263"/>
                  </a:lnTo>
                  <a:lnTo>
                    <a:pt x="4447" y="239"/>
                  </a:lnTo>
                  <a:lnTo>
                    <a:pt x="4466" y="216"/>
                  </a:lnTo>
                  <a:lnTo>
                    <a:pt x="4484" y="192"/>
                  </a:lnTo>
                  <a:lnTo>
                    <a:pt x="4501" y="169"/>
                  </a:lnTo>
                  <a:lnTo>
                    <a:pt x="4517" y="146"/>
                  </a:lnTo>
                  <a:lnTo>
                    <a:pt x="4534" y="124"/>
                  </a:lnTo>
                  <a:lnTo>
                    <a:pt x="4550" y="102"/>
                  </a:lnTo>
                  <a:lnTo>
                    <a:pt x="4566" y="80"/>
                  </a:lnTo>
                  <a:lnTo>
                    <a:pt x="4580" y="59"/>
                  </a:lnTo>
                  <a:lnTo>
                    <a:pt x="4595" y="39"/>
                  </a:lnTo>
                  <a:lnTo>
                    <a:pt x="4610" y="19"/>
                  </a:lnTo>
                  <a:lnTo>
                    <a:pt x="4625" y="0"/>
                  </a:lnTo>
                </a:path>
              </a:pathLst>
            </a:custGeom>
            <a:noFill/>
            <a:ln w="5715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27" name="Rectangle 13"/>
            <p:cNvSpPr>
              <a:spLocks noChangeAspect="1" noChangeArrowheads="1"/>
            </p:cNvSpPr>
            <p:nvPr/>
          </p:nvSpPr>
          <p:spPr bwMode="auto">
            <a:xfrm>
              <a:off x="3181" y="849"/>
              <a:ext cx="120"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solidFill>
                    <a:schemeClr val="tx1"/>
                  </a:solidFill>
                </a:rPr>
                <a:t>S</a:t>
              </a:r>
              <a:r>
                <a:rPr kumimoji="0" lang="en-US" altLang="en-US" sz="1800" b="0" i="1" baseline="-25000">
                  <a:solidFill>
                    <a:schemeClr val="tx1"/>
                  </a:solidFill>
                </a:rPr>
                <a:t>1</a:t>
              </a:r>
              <a:endParaRPr kumimoji="0" lang="en-US" altLang="en-US" sz="1800" b="0">
                <a:solidFill>
                  <a:schemeClr val="tx1"/>
                </a:solidFill>
              </a:endParaRPr>
            </a:p>
          </p:txBody>
        </p:sp>
      </p:grpSp>
      <p:sp>
        <p:nvSpPr>
          <p:cNvPr id="38"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39" name="Rectangle 38"/>
          <p:cNvSpPr/>
          <p:nvPr/>
        </p:nvSpPr>
        <p:spPr>
          <a:xfrm>
            <a:off x="3254622" y="395010"/>
            <a:ext cx="2624436" cy="400110"/>
          </a:xfrm>
          <a:prstGeom prst="rect">
            <a:avLst/>
          </a:prstGeom>
        </p:spPr>
        <p:txBody>
          <a:bodyPr wrap="none">
            <a:spAutoFit/>
          </a:bodyPr>
          <a:lstStyle/>
          <a:p>
            <a:pPr algn="ctr"/>
            <a:r>
              <a:rPr lang="en-US" altLang="en-US" sz="2000" dirty="0" smtClean="0">
                <a:solidFill>
                  <a:schemeClr val="tx1"/>
                </a:solidFill>
              </a:rPr>
              <a:t>Rational expectations</a:t>
            </a:r>
          </a:p>
        </p:txBody>
      </p:sp>
      <p:sp>
        <p:nvSpPr>
          <p:cNvPr id="6" name="Rectangle 5"/>
          <p:cNvSpPr/>
          <p:nvPr/>
        </p:nvSpPr>
        <p:spPr>
          <a:xfrm>
            <a:off x="6070600" y="2175550"/>
            <a:ext cx="2628570" cy="1200329"/>
          </a:xfrm>
          <a:prstGeom prst="rect">
            <a:avLst/>
          </a:prstGeom>
          <a:ln w="28575">
            <a:solidFill>
              <a:srgbClr val="FF0000"/>
            </a:solidFill>
          </a:ln>
        </p:spPr>
        <p:txBody>
          <a:bodyPr wrap="square">
            <a:spAutoFit/>
          </a:bodyPr>
          <a:lstStyle/>
          <a:p>
            <a:pPr algn="ctr">
              <a:lnSpc>
                <a:spcPct val="90000"/>
              </a:lnSpc>
            </a:pPr>
            <a:r>
              <a:rPr lang="en-US" sz="1600" dirty="0">
                <a:solidFill>
                  <a:schemeClr val="tx1"/>
                </a:solidFill>
              </a:rPr>
              <a:t>The Chicago </a:t>
            </a:r>
            <a:r>
              <a:rPr lang="en-US" sz="1600" dirty="0" smtClean="0">
                <a:solidFill>
                  <a:schemeClr val="tx1"/>
                </a:solidFill>
              </a:rPr>
              <a:t>School</a:t>
            </a:r>
            <a:r>
              <a:rPr kumimoji="0" lang="en-US" altLang="en-US" sz="1600" b="0" dirty="0" smtClean="0">
                <a:solidFill>
                  <a:srgbClr val="000000"/>
                </a:solidFill>
              </a:rPr>
              <a:t>: monetary policy should grown </a:t>
            </a:r>
            <a:r>
              <a:rPr kumimoji="0" lang="en-US" altLang="en-US" sz="1600" b="0" i="1" dirty="0" smtClean="0">
                <a:solidFill>
                  <a:srgbClr val="000000"/>
                </a:solidFill>
              </a:rPr>
              <a:t>MS</a:t>
            </a:r>
            <a:r>
              <a:rPr kumimoji="0" lang="en-US" altLang="en-US" sz="1600" b="0" dirty="0" smtClean="0">
                <a:solidFill>
                  <a:srgbClr val="000000"/>
                </a:solidFill>
              </a:rPr>
              <a:t> at a slow, steady rate because fiscal </a:t>
            </a:r>
            <a:r>
              <a:rPr kumimoji="0" lang="en-US" altLang="en-US" sz="1600" b="0" dirty="0">
                <a:solidFill>
                  <a:srgbClr val="000000"/>
                </a:solidFill>
              </a:rPr>
              <a:t>policy exerts </a:t>
            </a:r>
            <a:r>
              <a:rPr kumimoji="0" lang="en-US" altLang="en-US" sz="1600" b="0" dirty="0" smtClean="0">
                <a:solidFill>
                  <a:srgbClr val="000000"/>
                </a:solidFill>
              </a:rPr>
              <a:t>no </a:t>
            </a:r>
            <a:r>
              <a:rPr kumimoji="0" lang="en-US" altLang="en-US" sz="1600" b="0" dirty="0">
                <a:solidFill>
                  <a:srgbClr val="000000"/>
                </a:solidFill>
              </a:rPr>
              <a:t>effect on </a:t>
            </a:r>
            <a:r>
              <a:rPr kumimoji="0" lang="en-US" altLang="en-US" sz="1600" b="0" dirty="0" smtClean="0">
                <a:solidFill>
                  <a:srgbClr val="000000"/>
                </a:solidFill>
              </a:rPr>
              <a:t>r, </a:t>
            </a:r>
            <a:r>
              <a:rPr kumimoji="0" lang="en-US" altLang="en-US" sz="1600" b="0" i="1" dirty="0" smtClean="0">
                <a:solidFill>
                  <a:srgbClr val="000000"/>
                </a:solidFill>
              </a:rPr>
              <a:t>Y</a:t>
            </a:r>
            <a:r>
              <a:rPr kumimoji="0" lang="en-US" altLang="en-US" sz="1600" b="0" dirty="0" smtClean="0">
                <a:solidFill>
                  <a:srgbClr val="000000"/>
                </a:solidFill>
              </a:rPr>
              <a:t>, or </a:t>
            </a:r>
            <a:r>
              <a:rPr kumimoji="0" lang="en-US" altLang="en-US" sz="1600" b="0" i="1" dirty="0" smtClean="0">
                <a:solidFill>
                  <a:srgbClr val="000000"/>
                </a:solidFill>
              </a:rPr>
              <a:t>u</a:t>
            </a:r>
            <a:endParaRPr lang="en-US" sz="1600" i="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63" presetClass="path" presetSubtype="0" accel="50000" decel="50000" fill="hold" nodeType="withEffect">
                                  <p:stCondLst>
                                    <p:cond delay="0"/>
                                  </p:stCondLst>
                                  <p:childTnLst>
                                    <p:animMotion origin="layout" path="M 2.77778E-6 -3.87283E-6 L 0.09114 -0.00208 " pathEditMode="relative" rAng="0" ptsTypes="AA">
                                      <p:cBhvr>
                                        <p:cTn id="8" dur="2000" fill="hold"/>
                                        <p:tgtEl>
                                          <p:spTgt spid="2"/>
                                        </p:tgtEl>
                                        <p:attrNameLst>
                                          <p:attrName>ppt_x</p:attrName>
                                          <p:attrName>ppt_y</p:attrName>
                                        </p:attrNameLst>
                                      </p:cBhvr>
                                      <p:rCtr x="4549" y="-116"/>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4038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63" presetClass="path" presetSubtype="0" accel="50000" decel="50000" fill="hold" nodeType="withEffect">
                                  <p:stCondLst>
                                    <p:cond delay="0"/>
                                  </p:stCondLst>
                                  <p:childTnLst>
                                    <p:animMotion origin="layout" path="M 5E-6 -1.90751E-6 L 0.0941 -1.90751E-6 " pathEditMode="relative" rAng="0" ptsTypes="AA">
                                      <p:cBhvr>
                                        <p:cTn id="18" dur="2000" fill="hold"/>
                                        <p:tgtEl>
                                          <p:spTgt spid="3"/>
                                        </p:tgtEl>
                                        <p:attrNameLst>
                                          <p:attrName>ppt_x</p:attrName>
                                          <p:attrName>ppt_y</p:attrName>
                                        </p:attrNameLst>
                                      </p:cBhvr>
                                      <p:rCtr x="4705" y="0"/>
                                    </p:animMotion>
                                  </p:childTnLst>
                                </p:cTn>
                              </p:par>
                            </p:childTnLst>
                          </p:cTn>
                        </p:par>
                        <p:par>
                          <p:cTn id="19" fill="hold" nodeType="withGroup">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740385"/>
                                        </p:tgtEl>
                                        <p:attrNameLst>
                                          <p:attrName>style.visibility</p:attrName>
                                        </p:attrNameLst>
                                      </p:cBhvr>
                                      <p:to>
                                        <p:strVal val="visible"/>
                                      </p:to>
                                    </p:set>
                                  </p:childTnLst>
                                </p:cTn>
                              </p:par>
                            </p:childTnLst>
                          </p:cTn>
                        </p:par>
                        <p:par>
                          <p:cTn id="22" fill="hold" nodeType="afterGroup">
                            <p:stCondLst>
                              <p:cond delay="2000"/>
                            </p:stCondLst>
                            <p:childTnLst>
                              <p:par>
                                <p:cTn id="23" presetID="1"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par>
                          <p:cTn id="25" fill="hold" nodeType="afterGroup">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740371"/>
                                        </p:tgtEl>
                                        <p:attrNameLst>
                                          <p:attrName>style.visibility</p:attrName>
                                        </p:attrNameLst>
                                      </p:cBhvr>
                                      <p:to>
                                        <p:strVal val="visible"/>
                                      </p:to>
                                    </p:set>
                                    <p:animEffect transition="in" filter="wipe(right)">
                                      <p:cBhvr>
                                        <p:cTn id="28" dur="500"/>
                                        <p:tgtEl>
                                          <p:spTgt spid="740371"/>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40368"/>
                                        </p:tgtEl>
                                        <p:attrNameLst>
                                          <p:attrName>style.visibility</p:attrName>
                                        </p:attrNameLst>
                                      </p:cBhvr>
                                      <p:to>
                                        <p:strVal val="visible"/>
                                      </p:to>
                                    </p:set>
                                    <p:animEffect transition="in" filter="wipe(up)">
                                      <p:cBhvr>
                                        <p:cTn id="31" dur="500"/>
                                        <p:tgtEl>
                                          <p:spTgt spid="740368"/>
                                        </p:tgtEl>
                                      </p:cBhvr>
                                    </p:animEffect>
                                  </p:childTnLst>
                                </p:cTn>
                              </p:par>
                            </p:childTnLst>
                          </p:cTn>
                        </p:par>
                        <p:par>
                          <p:cTn id="32" fill="hold" nodeType="afterGroup">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74037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68" grpId="0" animBg="1"/>
      <p:bldP spid="740371" grpId="0" animBg="1"/>
      <p:bldP spid="740372" grpId="0"/>
      <p:bldP spid="740384" grpId="0"/>
      <p:bldP spid="740385"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229100" y="5248275"/>
            <a:ext cx="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2000" b="0">
              <a:solidFill>
                <a:schemeClr val="tx1"/>
              </a:solidFill>
            </a:endParaRPr>
          </a:p>
        </p:txBody>
      </p:sp>
      <p:sp>
        <p:nvSpPr>
          <p:cNvPr id="802820" name="Rectangle 4"/>
          <p:cNvSpPr>
            <a:spLocks noChangeArrowheads="1"/>
          </p:cNvSpPr>
          <p:nvPr/>
        </p:nvSpPr>
        <p:spPr bwMode="auto">
          <a:xfrm>
            <a:off x="361950" y="1389063"/>
            <a:ext cx="8288338"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marL="401638" indent="-287338">
              <a:defRPr kumimoji="1" sz="2800" b="1">
                <a:solidFill>
                  <a:schemeClr val="bg2"/>
                </a:solidFill>
                <a:latin typeface="Times New Roman" pitchFamily="18" charset="0"/>
              </a:defRPr>
            </a:lvl2pPr>
            <a:lvl3pPr marL="804863" indent="-288925">
              <a:defRPr kumimoji="1" sz="2800" b="1">
                <a:solidFill>
                  <a:schemeClr val="bg2"/>
                </a:solidFill>
                <a:latin typeface="Times New Roman" pitchFamily="18" charset="0"/>
              </a:defRPr>
            </a:lvl3pPr>
            <a:lvl4pPr marL="1198563" indent="-2794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pPr>
            <a:r>
              <a:rPr lang="en-US" altLang="en-US" sz="1800" b="0" dirty="0" smtClean="0">
                <a:solidFill>
                  <a:schemeClr val="tx1"/>
                </a:solidFill>
                <a:cs typeface="Times New Roman" pitchFamily="18" charset="0"/>
              </a:rPr>
              <a:t>Political </a:t>
            </a:r>
            <a:r>
              <a:rPr lang="en-US" altLang="en-US" sz="1800" b="0" dirty="0">
                <a:solidFill>
                  <a:schemeClr val="tx1"/>
                </a:solidFill>
                <a:cs typeface="Times New Roman" pitchFamily="18" charset="0"/>
              </a:rPr>
              <a:t>incentives also influence fiscal policy.</a:t>
            </a:r>
          </a:p>
          <a:p>
            <a:pPr lvl="1">
              <a:lnSpc>
                <a:spcPct val="80000"/>
              </a:lnSpc>
              <a:spcBef>
                <a:spcPct val="20000"/>
              </a:spcBef>
              <a:buClr>
                <a:schemeClr val="tx1"/>
              </a:buClr>
              <a:buFont typeface="Wingdings" pitchFamily="2" charset="2"/>
              <a:buChar char="§"/>
            </a:pPr>
            <a:r>
              <a:rPr lang="en-US" altLang="en-US" sz="1800" b="0" dirty="0" smtClean="0">
                <a:solidFill>
                  <a:schemeClr val="tx1"/>
                </a:solidFill>
                <a:cs typeface="Times New Roman" pitchFamily="18" charset="0"/>
              </a:rPr>
              <a:t>Legislators </a:t>
            </a:r>
            <a:r>
              <a:rPr lang="en-US" altLang="en-US" sz="1800" b="0" dirty="0">
                <a:solidFill>
                  <a:schemeClr val="tx1"/>
                </a:solidFill>
                <a:cs typeface="Times New Roman" pitchFamily="18" charset="0"/>
              </a:rPr>
              <a:t>are delighted to spend money on programs that directly benefit their own constituents but are reluctant to raise taxes because they impose a visible cost on voters.</a:t>
            </a:r>
          </a:p>
          <a:p>
            <a:pPr lvl="1">
              <a:lnSpc>
                <a:spcPct val="80000"/>
              </a:lnSpc>
              <a:spcBef>
                <a:spcPct val="20000"/>
              </a:spcBef>
              <a:buClr>
                <a:schemeClr val="tx1"/>
              </a:buClr>
              <a:buFont typeface="Wingdings" pitchFamily="2" charset="2"/>
              <a:buChar char="§"/>
            </a:pPr>
            <a:r>
              <a:rPr lang="en-US" altLang="en-US" sz="1800" b="0" dirty="0">
                <a:solidFill>
                  <a:schemeClr val="tx1"/>
                </a:solidFill>
                <a:cs typeface="Times New Roman" pitchFamily="18" charset="0"/>
              </a:rPr>
              <a:t>Politicians are half-Keynesians </a:t>
            </a:r>
          </a:p>
          <a:p>
            <a:pPr lvl="2">
              <a:lnSpc>
                <a:spcPct val="80000"/>
              </a:lnSpc>
              <a:spcBef>
                <a:spcPct val="20000"/>
              </a:spcBef>
              <a:buClr>
                <a:schemeClr val="tx1"/>
              </a:buClr>
              <a:buFont typeface="Wingdings" pitchFamily="2" charset="2"/>
              <a:buChar char="ú"/>
            </a:pPr>
            <a:r>
              <a:rPr lang="en-US" altLang="en-US" sz="1800" b="0" dirty="0">
                <a:solidFill>
                  <a:schemeClr val="tx1"/>
                </a:solidFill>
                <a:cs typeface="Times New Roman" pitchFamily="18" charset="0"/>
              </a:rPr>
              <a:t>Keynesians are proponents of budget deficits in recessionary gaps</a:t>
            </a:r>
          </a:p>
          <a:p>
            <a:pPr lvl="3">
              <a:lnSpc>
                <a:spcPct val="80000"/>
              </a:lnSpc>
              <a:spcBef>
                <a:spcPct val="20000"/>
              </a:spcBef>
              <a:buClr>
                <a:schemeClr val="tx1"/>
              </a:buClr>
              <a:buFont typeface="Times New Roman" pitchFamily="18" charset="0"/>
              <a:buChar char="­"/>
            </a:pPr>
            <a:r>
              <a:rPr lang="en-US" altLang="en-US" sz="1800" b="0" dirty="0">
                <a:solidFill>
                  <a:schemeClr val="tx1"/>
                </a:solidFill>
                <a:cs typeface="Times New Roman" pitchFamily="18" charset="0"/>
              </a:rPr>
              <a:t>Democrats push for higher </a:t>
            </a:r>
            <a:r>
              <a:rPr lang="en-US" altLang="en-US" sz="1800" b="0" i="1" dirty="0">
                <a:solidFill>
                  <a:schemeClr val="tx1"/>
                </a:solidFill>
                <a:cs typeface="Times New Roman" pitchFamily="18" charset="0"/>
              </a:rPr>
              <a:t>G</a:t>
            </a:r>
            <a:r>
              <a:rPr lang="en-US" altLang="en-US" sz="1800" b="0" dirty="0">
                <a:solidFill>
                  <a:schemeClr val="tx1"/>
                </a:solidFill>
                <a:cs typeface="Times New Roman" pitchFamily="18" charset="0"/>
              </a:rPr>
              <a:t> to stimulate the economy </a:t>
            </a:r>
          </a:p>
          <a:p>
            <a:pPr lvl="3">
              <a:lnSpc>
                <a:spcPct val="80000"/>
              </a:lnSpc>
              <a:spcBef>
                <a:spcPct val="20000"/>
              </a:spcBef>
              <a:buClr>
                <a:schemeClr val="tx1"/>
              </a:buClr>
              <a:buFont typeface="Times New Roman" pitchFamily="18" charset="0"/>
              <a:buChar char="­"/>
            </a:pPr>
            <a:r>
              <a:rPr lang="en-US" altLang="en-US" sz="1800" b="0" dirty="0">
                <a:solidFill>
                  <a:schemeClr val="tx1"/>
                </a:solidFill>
                <a:cs typeface="Times New Roman" pitchFamily="18" charset="0"/>
              </a:rPr>
              <a:t>Republicans propose cuts in </a:t>
            </a:r>
            <a:r>
              <a:rPr lang="en-US" altLang="en-US" sz="1800" b="0" i="1" dirty="0">
                <a:solidFill>
                  <a:schemeClr val="tx1"/>
                </a:solidFill>
                <a:cs typeface="Times New Roman" pitchFamily="18" charset="0"/>
              </a:rPr>
              <a:t>T</a:t>
            </a:r>
            <a:r>
              <a:rPr lang="en-US" altLang="en-US" sz="1800" b="0" dirty="0">
                <a:solidFill>
                  <a:schemeClr val="tx1"/>
                </a:solidFill>
                <a:cs typeface="Times New Roman" pitchFamily="18" charset="0"/>
              </a:rPr>
              <a:t> to stimulate the economy</a:t>
            </a:r>
          </a:p>
          <a:p>
            <a:pPr lvl="3">
              <a:lnSpc>
                <a:spcPct val="80000"/>
              </a:lnSpc>
              <a:spcBef>
                <a:spcPct val="20000"/>
              </a:spcBef>
              <a:buClr>
                <a:schemeClr val="tx1"/>
              </a:buClr>
              <a:buFont typeface="Times New Roman" pitchFamily="18" charset="0"/>
              <a:buChar char="­"/>
            </a:pPr>
            <a:r>
              <a:rPr lang="en-US" altLang="en-US" sz="1800" b="0" dirty="0">
                <a:solidFill>
                  <a:schemeClr val="tx1"/>
                </a:solidFill>
                <a:cs typeface="Times New Roman" pitchFamily="18" charset="0"/>
              </a:rPr>
              <a:t>Both are Keynesians during recessions</a:t>
            </a:r>
          </a:p>
          <a:p>
            <a:pPr lvl="2">
              <a:lnSpc>
                <a:spcPct val="80000"/>
              </a:lnSpc>
              <a:spcBef>
                <a:spcPct val="20000"/>
              </a:spcBef>
              <a:buClr>
                <a:schemeClr val="tx1"/>
              </a:buClr>
              <a:buFont typeface="Wingdings" pitchFamily="2" charset="2"/>
              <a:buChar char="ú"/>
            </a:pPr>
            <a:r>
              <a:rPr lang="en-US" altLang="en-US" sz="1800" b="0" dirty="0">
                <a:solidFill>
                  <a:schemeClr val="tx1"/>
                </a:solidFill>
                <a:cs typeface="Times New Roman" pitchFamily="18" charset="0"/>
              </a:rPr>
              <a:t>Keynesians are proponents of budget surpluses in inflationary gaps.</a:t>
            </a:r>
          </a:p>
          <a:p>
            <a:pPr lvl="3">
              <a:lnSpc>
                <a:spcPct val="80000"/>
              </a:lnSpc>
              <a:spcBef>
                <a:spcPct val="20000"/>
              </a:spcBef>
              <a:buClr>
                <a:schemeClr val="tx1"/>
              </a:buClr>
              <a:buFont typeface="Times New Roman" pitchFamily="18" charset="0"/>
              <a:buChar char="­"/>
            </a:pPr>
            <a:r>
              <a:rPr lang="en-US" altLang="en-US" sz="1800" b="0" dirty="0">
                <a:solidFill>
                  <a:schemeClr val="tx1"/>
                </a:solidFill>
                <a:cs typeface="Times New Roman" pitchFamily="18" charset="0"/>
              </a:rPr>
              <a:t>Democrats are against cuts in </a:t>
            </a:r>
            <a:r>
              <a:rPr lang="en-US" altLang="en-US" sz="1800" b="0" i="1" dirty="0">
                <a:solidFill>
                  <a:schemeClr val="tx1"/>
                </a:solidFill>
                <a:cs typeface="Times New Roman" pitchFamily="18" charset="0"/>
              </a:rPr>
              <a:t>G</a:t>
            </a:r>
          </a:p>
          <a:p>
            <a:pPr lvl="3">
              <a:lnSpc>
                <a:spcPct val="80000"/>
              </a:lnSpc>
              <a:spcBef>
                <a:spcPct val="20000"/>
              </a:spcBef>
              <a:buClr>
                <a:schemeClr val="tx1"/>
              </a:buClr>
              <a:buFont typeface="Times New Roman" pitchFamily="18" charset="0"/>
              <a:buChar char="­"/>
            </a:pPr>
            <a:r>
              <a:rPr lang="en-US" altLang="en-US" sz="1800" b="0" dirty="0">
                <a:solidFill>
                  <a:schemeClr val="tx1"/>
                </a:solidFill>
                <a:cs typeface="Times New Roman" pitchFamily="18" charset="0"/>
              </a:rPr>
              <a:t>Republicans are against higher </a:t>
            </a:r>
            <a:r>
              <a:rPr lang="en-US" altLang="en-US" sz="1800" b="0" i="1" dirty="0">
                <a:solidFill>
                  <a:schemeClr val="tx1"/>
                </a:solidFill>
                <a:cs typeface="Times New Roman" pitchFamily="18" charset="0"/>
              </a:rPr>
              <a:t>T</a:t>
            </a:r>
          </a:p>
          <a:p>
            <a:pPr lvl="3">
              <a:lnSpc>
                <a:spcPct val="80000"/>
              </a:lnSpc>
              <a:spcBef>
                <a:spcPct val="20000"/>
              </a:spcBef>
              <a:buClr>
                <a:schemeClr val="tx1"/>
              </a:buClr>
              <a:buFont typeface="Times New Roman" pitchFamily="18" charset="0"/>
              <a:buChar char="­"/>
            </a:pPr>
            <a:r>
              <a:rPr lang="en-US" altLang="en-US" sz="1800" b="0" dirty="0">
                <a:solidFill>
                  <a:schemeClr val="tx1"/>
                </a:solidFill>
                <a:cs typeface="Times New Roman" pitchFamily="18" charset="0"/>
              </a:rPr>
              <a:t>Neither are Keynesians during expansions</a:t>
            </a:r>
          </a:p>
          <a:p>
            <a:pPr lvl="1">
              <a:lnSpc>
                <a:spcPct val="90000"/>
              </a:lnSpc>
              <a:spcBef>
                <a:spcPct val="20000"/>
              </a:spcBef>
              <a:buClr>
                <a:schemeClr val="tx1"/>
              </a:buClr>
              <a:buFont typeface="Wingdings" pitchFamily="2" charset="2"/>
              <a:buChar char="§"/>
            </a:pPr>
            <a:r>
              <a:rPr lang="en-US" altLang="en-US" sz="1800" b="0" dirty="0">
                <a:cs typeface="Times New Roman" pitchFamily="18" charset="0"/>
              </a:rPr>
              <a:t>There is a political bias towards spending and budget deficits. Predictably, deficits will be far more common than surpluses.</a:t>
            </a:r>
          </a:p>
          <a:p>
            <a:pPr>
              <a:lnSpc>
                <a:spcPct val="80000"/>
              </a:lnSpc>
              <a:spcBef>
                <a:spcPct val="20000"/>
              </a:spcBef>
              <a:buClr>
                <a:schemeClr val="tx1"/>
              </a:buClr>
              <a:buFont typeface="Times New Roman" pitchFamily="18" charset="0"/>
              <a:buNone/>
            </a:pPr>
            <a:endParaRPr lang="en-US" altLang="en-US" sz="1800" b="0" dirty="0">
              <a:cs typeface="Times New Roman" pitchFamily="18" charset="0"/>
            </a:endParaRPr>
          </a:p>
        </p:txBody>
      </p:sp>
      <p:sp>
        <p:nvSpPr>
          <p:cNvPr id="5"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6" name="Rectangle 5"/>
          <p:cNvSpPr/>
          <p:nvPr/>
        </p:nvSpPr>
        <p:spPr>
          <a:xfrm>
            <a:off x="3820223" y="395010"/>
            <a:ext cx="1493229" cy="400110"/>
          </a:xfrm>
          <a:prstGeom prst="rect">
            <a:avLst/>
          </a:prstGeom>
        </p:spPr>
        <p:txBody>
          <a:bodyPr wrap="none">
            <a:spAutoFit/>
          </a:bodyPr>
          <a:lstStyle/>
          <a:p>
            <a:pPr algn="ctr"/>
            <a:r>
              <a:rPr lang="en-US" altLang="en-US" sz="2000" dirty="0" smtClean="0">
                <a:solidFill>
                  <a:schemeClr val="tx1"/>
                </a:solidFill>
              </a:rPr>
              <a:t>Vote buying</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282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282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2820">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2820">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2820">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2820">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02820">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2820">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2820">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2820">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0282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20" grpId="0" uiExpand="1" build="p" bldLvl="2"/>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4229100" y="5248275"/>
            <a:ext cx="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2000" b="0">
              <a:solidFill>
                <a:schemeClr val="tx1"/>
              </a:solidFill>
            </a:endParaRPr>
          </a:p>
        </p:txBody>
      </p:sp>
      <p:sp>
        <p:nvSpPr>
          <p:cNvPr id="747529" name="Rectangle 9"/>
          <p:cNvSpPr>
            <a:spLocks noChangeArrowheads="1"/>
          </p:cNvSpPr>
          <p:nvPr/>
        </p:nvSpPr>
        <p:spPr bwMode="auto">
          <a:xfrm>
            <a:off x="381000" y="1358900"/>
            <a:ext cx="7943850"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marL="0" indent="0">
              <a:lnSpc>
                <a:spcPct val="90000"/>
              </a:lnSpc>
              <a:spcBef>
                <a:spcPct val="20000"/>
              </a:spcBef>
              <a:buClr>
                <a:schemeClr val="tx1"/>
              </a:buClr>
            </a:pPr>
            <a:r>
              <a:rPr lang="en-US" altLang="en-US" sz="1800" b="0" dirty="0" smtClean="0">
                <a:cs typeface="Times New Roman" pitchFamily="18" charset="0"/>
              </a:rPr>
              <a:t>Discretionary fiscal policy (even if it is effective) is unnecessary because there are automatic fiscal stabilizers:</a:t>
            </a:r>
          </a:p>
          <a:p>
            <a:pPr marL="342900" lvl="1" indent="-342900">
              <a:lnSpc>
                <a:spcPct val="90000"/>
              </a:lnSpc>
              <a:spcBef>
                <a:spcPct val="20000"/>
              </a:spcBef>
              <a:buClr>
                <a:schemeClr val="tx1"/>
              </a:buClr>
              <a:buFontTx/>
              <a:buChar char="•"/>
            </a:pPr>
            <a:endParaRPr lang="en-US" altLang="en-US" sz="1050" b="0" dirty="0" smtClean="0">
              <a:cs typeface="Times New Roman" pitchFamily="18" charset="0"/>
            </a:endParaRPr>
          </a:p>
          <a:p>
            <a:pPr marL="342900" lvl="1" indent="-342900">
              <a:lnSpc>
                <a:spcPct val="90000"/>
              </a:lnSpc>
              <a:spcBef>
                <a:spcPct val="20000"/>
              </a:spcBef>
              <a:buClr>
                <a:schemeClr val="tx1"/>
              </a:buClr>
              <a:buFontTx/>
              <a:buChar char="•"/>
            </a:pPr>
            <a:r>
              <a:rPr lang="en-US" altLang="en-US" sz="1800" b="0" dirty="0" smtClean="0">
                <a:cs typeface="Times New Roman" pitchFamily="18" charset="0"/>
              </a:rPr>
              <a:t>They increase </a:t>
            </a:r>
            <a:r>
              <a:rPr lang="en-US" altLang="en-US" sz="1800" b="0" dirty="0">
                <a:cs typeface="Times New Roman" pitchFamily="18" charset="0"/>
              </a:rPr>
              <a:t>the budget deficit (or reduce the surplus) during a </a:t>
            </a:r>
            <a:r>
              <a:rPr lang="en-US" altLang="en-US" sz="1800" b="0" dirty="0" smtClean="0">
                <a:cs typeface="Times New Roman" pitchFamily="18" charset="0"/>
              </a:rPr>
              <a:t>recession</a:t>
            </a:r>
          </a:p>
          <a:p>
            <a:pPr marL="342900" lvl="1" indent="-342900">
              <a:lnSpc>
                <a:spcPct val="90000"/>
              </a:lnSpc>
              <a:spcBef>
                <a:spcPct val="20000"/>
              </a:spcBef>
              <a:buClr>
                <a:schemeClr val="tx1"/>
              </a:buClr>
              <a:buFontTx/>
              <a:buChar char="•"/>
            </a:pPr>
            <a:endParaRPr lang="en-US" altLang="en-US" sz="1050" b="0" dirty="0" smtClean="0">
              <a:cs typeface="Times New Roman" pitchFamily="18" charset="0"/>
            </a:endParaRPr>
          </a:p>
          <a:p>
            <a:pPr marL="342900" lvl="1" indent="-342900">
              <a:lnSpc>
                <a:spcPct val="90000"/>
              </a:lnSpc>
              <a:spcBef>
                <a:spcPct val="20000"/>
              </a:spcBef>
              <a:buClr>
                <a:schemeClr val="tx1"/>
              </a:buClr>
              <a:buFontTx/>
              <a:buChar char="•"/>
            </a:pPr>
            <a:r>
              <a:rPr lang="en-US" altLang="en-US" sz="1800" b="0" dirty="0" smtClean="0">
                <a:cs typeface="Times New Roman" pitchFamily="18" charset="0"/>
              </a:rPr>
              <a:t>They increase </a:t>
            </a:r>
            <a:r>
              <a:rPr lang="en-US" altLang="en-US" sz="1800" b="0" dirty="0">
                <a:cs typeface="Times New Roman" pitchFamily="18" charset="0"/>
              </a:rPr>
              <a:t>the surplus (or reduce the deficit) during an economic boom.</a:t>
            </a:r>
          </a:p>
          <a:p>
            <a:pPr marL="342900" lvl="1" indent="-342900">
              <a:lnSpc>
                <a:spcPct val="90000"/>
              </a:lnSpc>
              <a:spcBef>
                <a:spcPct val="20000"/>
              </a:spcBef>
              <a:buClr>
                <a:schemeClr val="tx1"/>
              </a:buClr>
              <a:buFontTx/>
              <a:buChar char="•"/>
            </a:pPr>
            <a:endParaRPr lang="en-US" altLang="en-US" sz="1050" b="0" dirty="0">
              <a:cs typeface="Times New Roman" pitchFamily="18" charset="0"/>
            </a:endParaRPr>
          </a:p>
          <a:p>
            <a:pPr marL="342900" lvl="1" indent="-342900">
              <a:lnSpc>
                <a:spcPct val="90000"/>
              </a:lnSpc>
              <a:spcBef>
                <a:spcPct val="20000"/>
              </a:spcBef>
              <a:buClr>
                <a:schemeClr val="tx1"/>
              </a:buClr>
              <a:buFontTx/>
              <a:buChar char="•"/>
            </a:pPr>
            <a:r>
              <a:rPr lang="en-US" altLang="en-US" sz="1800" b="0" dirty="0">
                <a:cs typeface="Times New Roman" pitchFamily="18" charset="0"/>
              </a:rPr>
              <a:t>The major advantage of automatic stabilizers is that they institute counter-cyclical fiscal policy without the delays associated with legislative action.</a:t>
            </a:r>
          </a:p>
          <a:p>
            <a:pPr marL="342900" lvl="1" indent="-342900">
              <a:lnSpc>
                <a:spcPct val="90000"/>
              </a:lnSpc>
              <a:spcBef>
                <a:spcPct val="20000"/>
              </a:spcBef>
              <a:buClr>
                <a:schemeClr val="tx1"/>
              </a:buClr>
              <a:buFontTx/>
              <a:buChar char="•"/>
            </a:pPr>
            <a:endParaRPr lang="en-US" altLang="en-US" sz="1050" b="0" dirty="0">
              <a:cs typeface="Times New Roman" pitchFamily="18" charset="0"/>
            </a:endParaRPr>
          </a:p>
          <a:p>
            <a:pPr marL="342900" lvl="1" indent="-342900">
              <a:lnSpc>
                <a:spcPct val="90000"/>
              </a:lnSpc>
              <a:spcBef>
                <a:spcPct val="20000"/>
              </a:spcBef>
              <a:buClr>
                <a:schemeClr val="tx1"/>
              </a:buClr>
              <a:buFontTx/>
              <a:buChar char="•"/>
            </a:pPr>
            <a:r>
              <a:rPr lang="en-US" altLang="en-US" sz="1800" b="0" dirty="0">
                <a:cs typeface="Times New Roman" pitchFamily="18" charset="0"/>
              </a:rPr>
              <a:t>Examples include</a:t>
            </a:r>
          </a:p>
          <a:p>
            <a:pPr marL="749300" lvl="2" indent="-406400">
              <a:lnSpc>
                <a:spcPct val="90000"/>
              </a:lnSpc>
              <a:spcBef>
                <a:spcPct val="20000"/>
              </a:spcBef>
              <a:buClr>
                <a:schemeClr val="tx1"/>
              </a:buClr>
              <a:buFont typeface="Wingdings" pitchFamily="2" charset="2"/>
              <a:buChar char="ú"/>
            </a:pPr>
            <a:r>
              <a:rPr lang="en-US" altLang="en-US" sz="1800" b="0" dirty="0" smtClean="0">
                <a:cs typeface="Times New Roman" pitchFamily="18" charset="0"/>
              </a:rPr>
              <a:t>Corporate profit tax </a:t>
            </a:r>
          </a:p>
          <a:p>
            <a:pPr marL="749300" lvl="2" indent="-406400">
              <a:lnSpc>
                <a:spcPct val="90000"/>
              </a:lnSpc>
              <a:spcBef>
                <a:spcPct val="20000"/>
              </a:spcBef>
              <a:buClr>
                <a:schemeClr val="tx1"/>
              </a:buClr>
              <a:buFont typeface="Wingdings" pitchFamily="2" charset="2"/>
              <a:buChar char="ú"/>
            </a:pPr>
            <a:r>
              <a:rPr lang="en-US" altLang="en-US" sz="1800" b="0" dirty="0" smtClean="0">
                <a:cs typeface="Times New Roman" pitchFamily="18" charset="0"/>
              </a:rPr>
              <a:t>Unemployment compensation</a:t>
            </a:r>
          </a:p>
          <a:p>
            <a:pPr marL="749300" lvl="2" indent="-406400">
              <a:lnSpc>
                <a:spcPct val="90000"/>
              </a:lnSpc>
              <a:spcBef>
                <a:spcPct val="20000"/>
              </a:spcBef>
              <a:buClr>
                <a:schemeClr val="tx1"/>
              </a:buClr>
              <a:buFont typeface="Wingdings" pitchFamily="2" charset="2"/>
              <a:buChar char="ú"/>
            </a:pPr>
            <a:r>
              <a:rPr lang="en-US" altLang="en-US" sz="1800" b="0" dirty="0" smtClean="0">
                <a:cs typeface="Times New Roman" pitchFamily="18" charset="0"/>
              </a:rPr>
              <a:t>SNAP</a:t>
            </a:r>
            <a:endParaRPr lang="en-US" altLang="en-US" sz="1800" b="0" dirty="0">
              <a:cs typeface="Times New Roman" pitchFamily="18" charset="0"/>
            </a:endParaRPr>
          </a:p>
          <a:p>
            <a:pPr marL="749300" lvl="2" indent="-406400">
              <a:lnSpc>
                <a:spcPct val="90000"/>
              </a:lnSpc>
              <a:spcBef>
                <a:spcPct val="20000"/>
              </a:spcBef>
              <a:buClr>
                <a:schemeClr val="tx1"/>
              </a:buClr>
              <a:buFont typeface="Wingdings" pitchFamily="2" charset="2"/>
              <a:buChar char="ú"/>
            </a:pPr>
            <a:r>
              <a:rPr lang="en-US" sz="1800" b="0" dirty="0" smtClean="0"/>
              <a:t>Progressive </a:t>
            </a:r>
            <a:r>
              <a:rPr lang="en-US" sz="1800" b="0" dirty="0"/>
              <a:t>income </a:t>
            </a:r>
            <a:r>
              <a:rPr lang="en-US" sz="1800" b="0" dirty="0" smtClean="0"/>
              <a:t>taxation</a:t>
            </a:r>
          </a:p>
        </p:txBody>
      </p:sp>
      <p:sp>
        <p:nvSpPr>
          <p:cNvPr id="5"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6" name="Rectangle 5"/>
          <p:cNvSpPr/>
          <p:nvPr/>
        </p:nvSpPr>
        <p:spPr>
          <a:xfrm>
            <a:off x="3290686" y="395010"/>
            <a:ext cx="2552302" cy="400110"/>
          </a:xfrm>
          <a:prstGeom prst="rect">
            <a:avLst/>
          </a:prstGeom>
        </p:spPr>
        <p:txBody>
          <a:bodyPr wrap="none">
            <a:spAutoFit/>
          </a:bodyPr>
          <a:lstStyle/>
          <a:p>
            <a:pPr algn="ctr"/>
            <a:r>
              <a:rPr lang="en-US" altLang="en-US" sz="2000" dirty="0" smtClean="0">
                <a:solidFill>
                  <a:schemeClr val="tx1"/>
                </a:solidFill>
              </a:rPr>
              <a:t>Automatic Stabilizers</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52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7529">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752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7529">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47529">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47529">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4752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4229100" y="5248275"/>
            <a:ext cx="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1800" b="0">
              <a:solidFill>
                <a:schemeClr val="tx1"/>
              </a:solidFill>
            </a:endParaRPr>
          </a:p>
        </p:txBody>
      </p:sp>
      <p:sp>
        <p:nvSpPr>
          <p:cNvPr id="761864" name="Rectangle 8"/>
          <p:cNvSpPr>
            <a:spLocks noChangeArrowheads="1"/>
          </p:cNvSpPr>
          <p:nvPr/>
        </p:nvSpPr>
        <p:spPr bwMode="auto">
          <a:xfrm>
            <a:off x="638175" y="1150938"/>
            <a:ext cx="7915275" cy="412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indent="-34290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pPr>
            <a:r>
              <a:rPr lang="en-US" altLang="en-US" sz="1800" b="0" dirty="0">
                <a:cs typeface="Times New Roman" pitchFamily="18" charset="0"/>
              </a:rPr>
              <a:t>A </a:t>
            </a:r>
            <a:r>
              <a:rPr lang="en-US" altLang="en-US" sz="1800" i="1" dirty="0">
                <a:cs typeface="Times New Roman" pitchFamily="18" charset="0"/>
              </a:rPr>
              <a:t>modern synthesis view</a:t>
            </a:r>
            <a:r>
              <a:rPr lang="en-US" altLang="en-US" sz="1800" b="0" dirty="0">
                <a:cs typeface="Times New Roman" pitchFamily="18" charset="0"/>
              </a:rPr>
              <a:t> about the efficacy of fiscal policy emerged from the economic debates of the 1970s and 1980s.</a:t>
            </a:r>
          </a:p>
          <a:p>
            <a:pPr>
              <a:lnSpc>
                <a:spcPct val="80000"/>
              </a:lnSpc>
              <a:spcBef>
                <a:spcPct val="20000"/>
              </a:spcBef>
              <a:buClr>
                <a:schemeClr val="tx1"/>
              </a:buClr>
            </a:pPr>
            <a:endParaRPr lang="en-US" altLang="en-US" sz="1800" b="0" dirty="0">
              <a:cs typeface="Times New Roman" pitchFamily="18" charset="0"/>
            </a:endParaRPr>
          </a:p>
          <a:p>
            <a:pPr lvl="1">
              <a:lnSpc>
                <a:spcPct val="80000"/>
              </a:lnSpc>
              <a:spcBef>
                <a:spcPct val="20000"/>
              </a:spcBef>
              <a:buClr>
                <a:schemeClr val="tx1"/>
              </a:buClr>
              <a:buFontTx/>
              <a:buChar char="•"/>
            </a:pPr>
            <a:r>
              <a:rPr lang="en-US" altLang="en-US" sz="1800" b="0" dirty="0">
                <a:cs typeface="Times New Roman" pitchFamily="18" charset="0"/>
              </a:rPr>
              <a:t>Predicting discretionary fiscal </a:t>
            </a:r>
            <a:r>
              <a:rPr lang="en-US" altLang="en-US" sz="1800" b="0" dirty="0" smtClean="0">
                <a:cs typeface="Times New Roman" pitchFamily="18" charset="0"/>
              </a:rPr>
              <a:t>policy’s size and properly </a:t>
            </a:r>
            <a:r>
              <a:rPr lang="en-US" altLang="en-US" sz="1800" b="0" i="1" dirty="0">
                <a:cs typeface="Times New Roman" pitchFamily="18" charset="0"/>
              </a:rPr>
              <a:t>timing</a:t>
            </a:r>
            <a:r>
              <a:rPr lang="en-US" altLang="en-US" sz="1800" b="0" dirty="0">
                <a:cs typeface="Times New Roman" pitchFamily="18" charset="0"/>
              </a:rPr>
              <a:t> </a:t>
            </a:r>
            <a:r>
              <a:rPr lang="en-US" altLang="en-US" sz="1800" b="0" dirty="0" smtClean="0">
                <a:cs typeface="Times New Roman" pitchFamily="18" charset="0"/>
              </a:rPr>
              <a:t>it is </a:t>
            </a:r>
          </a:p>
          <a:p>
            <a:pPr marL="800100" lvl="1">
              <a:lnSpc>
                <a:spcPct val="80000"/>
              </a:lnSpc>
              <a:spcBef>
                <a:spcPct val="20000"/>
              </a:spcBef>
              <a:buClr>
                <a:schemeClr val="tx1"/>
              </a:buClr>
              <a:buFont typeface="Courier New" panose="02070309020205020404" pitchFamily="49" charset="0"/>
              <a:buChar char="o"/>
            </a:pPr>
            <a:r>
              <a:rPr lang="en-US" altLang="en-US" sz="1800" b="0" dirty="0" smtClean="0">
                <a:cs typeface="Times New Roman" pitchFamily="18" charset="0"/>
              </a:rPr>
              <a:t>difficult </a:t>
            </a:r>
            <a:r>
              <a:rPr lang="en-US" altLang="en-US" sz="1800" b="0" dirty="0">
                <a:cs typeface="Times New Roman" pitchFamily="18" charset="0"/>
              </a:rPr>
              <a:t>to </a:t>
            </a:r>
            <a:r>
              <a:rPr lang="en-US" altLang="en-US" sz="1800" b="0" dirty="0" smtClean="0">
                <a:cs typeface="Times New Roman" pitchFamily="18" charset="0"/>
              </a:rPr>
              <a:t>achieve</a:t>
            </a:r>
          </a:p>
          <a:p>
            <a:pPr marL="800100" lvl="1">
              <a:lnSpc>
                <a:spcPct val="80000"/>
              </a:lnSpc>
              <a:spcBef>
                <a:spcPct val="20000"/>
              </a:spcBef>
              <a:buClr>
                <a:schemeClr val="tx1"/>
              </a:buClr>
              <a:buFont typeface="Courier New" panose="02070309020205020404" pitchFamily="49" charset="0"/>
              <a:buChar char="o"/>
            </a:pPr>
            <a:r>
              <a:rPr lang="en-US" altLang="en-US" sz="1800" b="0" dirty="0" smtClean="0">
                <a:cs typeface="Times New Roman" pitchFamily="18" charset="0"/>
              </a:rPr>
              <a:t>of </a:t>
            </a:r>
            <a:r>
              <a:rPr lang="en-US" altLang="en-US" sz="1800" b="0" dirty="0">
                <a:cs typeface="Times New Roman" pitchFamily="18" charset="0"/>
              </a:rPr>
              <a:t>crucial importance. </a:t>
            </a:r>
          </a:p>
          <a:p>
            <a:pPr lvl="1">
              <a:lnSpc>
                <a:spcPct val="80000"/>
              </a:lnSpc>
              <a:spcBef>
                <a:spcPct val="20000"/>
              </a:spcBef>
              <a:buClr>
                <a:schemeClr val="tx1"/>
              </a:buClr>
              <a:buFontTx/>
              <a:buChar char="•"/>
            </a:pPr>
            <a:endParaRPr lang="en-US" altLang="en-US" sz="1800" b="0" dirty="0">
              <a:cs typeface="Times New Roman" pitchFamily="18" charset="0"/>
            </a:endParaRPr>
          </a:p>
          <a:p>
            <a:pPr lvl="1">
              <a:lnSpc>
                <a:spcPct val="80000"/>
              </a:lnSpc>
              <a:spcBef>
                <a:spcPct val="20000"/>
              </a:spcBef>
              <a:buClr>
                <a:schemeClr val="tx1"/>
              </a:buClr>
              <a:buFontTx/>
              <a:buChar char="•"/>
            </a:pPr>
            <a:r>
              <a:rPr lang="en-US" altLang="en-US" sz="1800" b="0" i="1" dirty="0">
                <a:cs typeface="Times New Roman" pitchFamily="18" charset="0"/>
              </a:rPr>
              <a:t>Automatic stabilizers</a:t>
            </a:r>
            <a:r>
              <a:rPr lang="en-US" altLang="en-US" sz="1800" b="0" dirty="0">
                <a:cs typeface="Times New Roman" pitchFamily="18" charset="0"/>
              </a:rPr>
              <a:t> reduce the fluctuation of aggregate demand and help to direct the economy toward full-employment. </a:t>
            </a:r>
          </a:p>
          <a:p>
            <a:pPr lvl="1">
              <a:lnSpc>
                <a:spcPct val="80000"/>
              </a:lnSpc>
              <a:spcBef>
                <a:spcPct val="20000"/>
              </a:spcBef>
              <a:buClr>
                <a:schemeClr val="tx1"/>
              </a:buClr>
              <a:buFontTx/>
              <a:buChar char="•"/>
            </a:pPr>
            <a:endParaRPr lang="en-US" altLang="en-US" sz="1800" b="0" dirty="0">
              <a:cs typeface="Times New Roman" pitchFamily="18" charset="0"/>
            </a:endParaRPr>
          </a:p>
          <a:p>
            <a:pPr lvl="1">
              <a:lnSpc>
                <a:spcPct val="80000"/>
              </a:lnSpc>
              <a:spcBef>
                <a:spcPct val="20000"/>
              </a:spcBef>
              <a:buClr>
                <a:schemeClr val="tx1"/>
              </a:buClr>
              <a:buFontTx/>
              <a:buChar char="•"/>
            </a:pPr>
            <a:r>
              <a:rPr lang="en-US" altLang="en-US" sz="1800" b="0" dirty="0">
                <a:cs typeface="Times New Roman" pitchFamily="18" charset="0"/>
              </a:rPr>
              <a:t>Fiscal policy is </a:t>
            </a:r>
            <a:r>
              <a:rPr lang="en-US" altLang="en-US" sz="1800" b="0" i="1" dirty="0">
                <a:cs typeface="Times New Roman" pitchFamily="18" charset="0"/>
              </a:rPr>
              <a:t>much less potent</a:t>
            </a:r>
            <a:r>
              <a:rPr lang="en-US" altLang="en-US" sz="1800" b="0" dirty="0">
                <a:cs typeface="Times New Roman" pitchFamily="18" charset="0"/>
              </a:rPr>
              <a:t> than the early Keynesian view implied.</a:t>
            </a:r>
          </a:p>
        </p:txBody>
      </p:sp>
      <p:sp>
        <p:nvSpPr>
          <p:cNvPr id="5" name="Rectangle 7"/>
          <p:cNvSpPr>
            <a:spLocks noChangeArrowheads="1"/>
          </p:cNvSpPr>
          <p:nvPr/>
        </p:nvSpPr>
        <p:spPr bwMode="auto">
          <a:xfrm>
            <a:off x="161925" y="161925"/>
            <a:ext cx="88138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Shortcomings of Fiscal Policy</a:t>
            </a:r>
            <a:endParaRPr lang="en-US" altLang="en-US" dirty="0">
              <a:solidFill>
                <a:schemeClr val="tx1"/>
              </a:solidFill>
            </a:endParaRPr>
          </a:p>
        </p:txBody>
      </p:sp>
      <p:sp>
        <p:nvSpPr>
          <p:cNvPr id="6" name="Rectangle 5"/>
          <p:cNvSpPr/>
          <p:nvPr/>
        </p:nvSpPr>
        <p:spPr>
          <a:xfrm>
            <a:off x="3546362" y="395010"/>
            <a:ext cx="2040944" cy="400110"/>
          </a:xfrm>
          <a:prstGeom prst="rect">
            <a:avLst/>
          </a:prstGeom>
        </p:spPr>
        <p:txBody>
          <a:bodyPr wrap="none">
            <a:spAutoFit/>
          </a:bodyPr>
          <a:lstStyle/>
          <a:p>
            <a:pPr algn="ctr"/>
            <a:r>
              <a:rPr lang="en-US" altLang="en-US" sz="2000" i="1" dirty="0" smtClean="0">
                <a:cs typeface="Times New Roman" pitchFamily="18" charset="0"/>
              </a:rPr>
              <a:t>Modern synthesis</a:t>
            </a:r>
            <a:endParaRPr lang="en-US" altLang="en-US" sz="2000" dirty="0" smtClean="0">
              <a:solidFill>
                <a:schemeClr val="tx1"/>
              </a:solidFill>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1864">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186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
        <p:nvSpPr>
          <p:cNvPr id="764938" name="Rectangle 10"/>
          <p:cNvSpPr>
            <a:spLocks noChangeArrowheads="1"/>
          </p:cNvSpPr>
          <p:nvPr/>
        </p:nvSpPr>
        <p:spPr bwMode="auto">
          <a:xfrm>
            <a:off x="508000" y="1189038"/>
            <a:ext cx="8001000" cy="523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marL="401638" indent="-287338">
              <a:defRPr kumimoji="1" sz="2800" b="1">
                <a:solidFill>
                  <a:schemeClr val="bg2"/>
                </a:solidFill>
                <a:latin typeface="Times New Roman" pitchFamily="18" charset="0"/>
              </a:defRPr>
            </a:lvl2pPr>
            <a:lvl3pPr marL="804863" indent="-288925">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90000"/>
              </a:lnSpc>
              <a:spcBef>
                <a:spcPct val="20000"/>
              </a:spcBef>
              <a:buClr>
                <a:schemeClr val="tx1"/>
              </a:buClr>
            </a:pPr>
            <a:r>
              <a:rPr lang="en-US" altLang="en-US" sz="1800" b="0" dirty="0">
                <a:cs typeface="Times New Roman" pitchFamily="18" charset="0"/>
              </a:rPr>
              <a:t>From a </a:t>
            </a:r>
            <a:r>
              <a:rPr lang="en-US" altLang="en-US" sz="1800" i="1" dirty="0">
                <a:solidFill>
                  <a:schemeClr val="tx1"/>
                </a:solidFill>
                <a:cs typeface="Times New Roman" pitchFamily="18" charset="0"/>
              </a:rPr>
              <a:t>supply-side</a:t>
            </a:r>
            <a:r>
              <a:rPr lang="en-US" altLang="en-US" sz="1800" i="1" dirty="0">
                <a:solidFill>
                  <a:schemeClr val="accent2"/>
                </a:solidFill>
                <a:cs typeface="Times New Roman" pitchFamily="18" charset="0"/>
              </a:rPr>
              <a:t> </a:t>
            </a:r>
            <a:r>
              <a:rPr lang="en-US" altLang="en-US" sz="1800" b="0" dirty="0">
                <a:cs typeface="Times New Roman" pitchFamily="18" charset="0"/>
              </a:rPr>
              <a:t>viewpoint, the marginal tax rate is of crucial importance:</a:t>
            </a:r>
          </a:p>
          <a:p>
            <a:pPr lvl="1">
              <a:lnSpc>
                <a:spcPct val="80000"/>
              </a:lnSpc>
              <a:spcBef>
                <a:spcPct val="20000"/>
              </a:spcBef>
              <a:buClr>
                <a:schemeClr val="tx1"/>
              </a:buClr>
              <a:buFontTx/>
              <a:buChar char="•"/>
            </a:pPr>
            <a:endParaRPr lang="en-US" altLang="en-US" sz="1800" b="0" dirty="0">
              <a:cs typeface="Times New Roman" pitchFamily="18" charset="0"/>
            </a:endParaRPr>
          </a:p>
          <a:p>
            <a:pPr lvl="1">
              <a:lnSpc>
                <a:spcPct val="80000"/>
              </a:lnSpc>
              <a:spcBef>
                <a:spcPct val="20000"/>
              </a:spcBef>
              <a:buClr>
                <a:schemeClr val="tx1"/>
              </a:buClr>
              <a:buFont typeface="Wingdings" pitchFamily="2" charset="2"/>
              <a:buChar char="§"/>
            </a:pPr>
            <a:r>
              <a:rPr lang="en-US" altLang="en-US" sz="1800" b="0" dirty="0">
                <a:cs typeface="Times New Roman" pitchFamily="18" charset="0"/>
              </a:rPr>
              <a:t>A reduction in marginal tax rates increases the reward derived from added work, investment, saving, and other activities that become less heavily taxed. </a:t>
            </a:r>
          </a:p>
          <a:p>
            <a:pPr lvl="1">
              <a:lnSpc>
                <a:spcPct val="80000"/>
              </a:lnSpc>
              <a:spcBef>
                <a:spcPct val="20000"/>
              </a:spcBef>
              <a:buClr>
                <a:schemeClr val="tx1"/>
              </a:buClr>
              <a:buFontTx/>
              <a:buChar char="•"/>
            </a:pPr>
            <a:endParaRPr lang="en-US" altLang="en-US" sz="1800" b="0" dirty="0">
              <a:cs typeface="Times New Roman" pitchFamily="18" charset="0"/>
            </a:endParaRPr>
          </a:p>
          <a:p>
            <a:pPr lvl="1">
              <a:lnSpc>
                <a:spcPct val="80000"/>
              </a:lnSpc>
              <a:spcBef>
                <a:spcPct val="20000"/>
              </a:spcBef>
              <a:buClr>
                <a:schemeClr val="tx1"/>
              </a:buClr>
              <a:buFont typeface="Wingdings" pitchFamily="2" charset="2"/>
              <a:buChar char="§"/>
            </a:pPr>
            <a:r>
              <a:rPr lang="en-US" altLang="en-US" sz="1800" b="0" dirty="0">
                <a:cs typeface="Times New Roman" pitchFamily="18" charset="0"/>
              </a:rPr>
              <a:t>High marginal tax rates will tend to retard total output because they  </a:t>
            </a:r>
          </a:p>
          <a:p>
            <a:pPr lvl="1">
              <a:lnSpc>
                <a:spcPct val="80000"/>
              </a:lnSpc>
              <a:spcBef>
                <a:spcPct val="20000"/>
              </a:spcBef>
              <a:buClr>
                <a:schemeClr val="tx1"/>
              </a:buClr>
              <a:buFontTx/>
              <a:buChar char="•"/>
            </a:pPr>
            <a:endParaRPr lang="en-US" altLang="en-US" sz="1800" b="0" dirty="0">
              <a:cs typeface="Times New Roman" pitchFamily="18" charset="0"/>
            </a:endParaRPr>
          </a:p>
          <a:p>
            <a:pPr lvl="2">
              <a:lnSpc>
                <a:spcPct val="80000"/>
              </a:lnSpc>
              <a:spcBef>
                <a:spcPct val="20000"/>
              </a:spcBef>
              <a:buClr>
                <a:schemeClr val="tx1"/>
              </a:buClr>
              <a:buFont typeface="Wingdings" pitchFamily="2" charset="2"/>
              <a:buChar char="ú"/>
            </a:pPr>
            <a:r>
              <a:rPr lang="en-US" altLang="en-US" sz="1800" b="0" dirty="0">
                <a:cs typeface="Times New Roman" pitchFamily="18" charset="0"/>
              </a:rPr>
              <a:t>discourage work effort and reduce the productive efficiency of labor</a:t>
            </a:r>
          </a:p>
          <a:p>
            <a:pPr lvl="2">
              <a:lnSpc>
                <a:spcPct val="80000"/>
              </a:lnSpc>
              <a:spcBef>
                <a:spcPct val="20000"/>
              </a:spcBef>
              <a:buClr>
                <a:schemeClr val="tx1"/>
              </a:buClr>
              <a:buFont typeface="Wingdings" pitchFamily="2" charset="2"/>
              <a:buChar char="ú"/>
            </a:pPr>
            <a:endParaRPr lang="en-US" altLang="en-US" sz="1800" b="0" dirty="0">
              <a:cs typeface="Times New Roman" pitchFamily="18" charset="0"/>
            </a:endParaRPr>
          </a:p>
          <a:p>
            <a:pPr lvl="2">
              <a:lnSpc>
                <a:spcPct val="80000"/>
              </a:lnSpc>
              <a:spcBef>
                <a:spcPct val="20000"/>
              </a:spcBef>
              <a:buClr>
                <a:schemeClr val="tx1"/>
              </a:buClr>
              <a:buFont typeface="Wingdings" pitchFamily="2" charset="2"/>
              <a:buChar char="ú"/>
            </a:pPr>
            <a:r>
              <a:rPr lang="en-US" altLang="en-US" sz="1800" b="0" dirty="0">
                <a:cs typeface="Times New Roman" pitchFamily="18" charset="0"/>
              </a:rPr>
              <a:t>adversely affect the rate of capital formation and the efficiency of its use</a:t>
            </a:r>
          </a:p>
          <a:p>
            <a:pPr lvl="2">
              <a:lnSpc>
                <a:spcPct val="80000"/>
              </a:lnSpc>
              <a:spcBef>
                <a:spcPct val="20000"/>
              </a:spcBef>
              <a:buClr>
                <a:schemeClr val="tx1"/>
              </a:buClr>
              <a:buFont typeface="Wingdings" pitchFamily="2" charset="2"/>
              <a:buChar char="ú"/>
            </a:pPr>
            <a:endParaRPr lang="en-US" altLang="en-US" sz="1800" b="0" dirty="0">
              <a:cs typeface="Times New Roman" pitchFamily="18" charset="0"/>
            </a:endParaRPr>
          </a:p>
          <a:p>
            <a:pPr lvl="2">
              <a:lnSpc>
                <a:spcPct val="80000"/>
              </a:lnSpc>
              <a:spcBef>
                <a:spcPct val="20000"/>
              </a:spcBef>
              <a:buClr>
                <a:schemeClr val="tx1"/>
              </a:buClr>
              <a:buFont typeface="Wingdings" pitchFamily="2" charset="2"/>
              <a:buChar char="ú"/>
            </a:pPr>
            <a:r>
              <a:rPr lang="en-US" altLang="en-US" sz="1800" b="0" dirty="0">
                <a:cs typeface="Times New Roman" pitchFamily="18" charset="0"/>
              </a:rPr>
              <a:t>encourage individuals to substitute less desired tax-deductible goods for more desired non-deductible goods.  </a:t>
            </a:r>
            <a:endParaRPr lang="en-US" altLang="en-US" sz="1800" b="0" dirty="0" smtClean="0">
              <a:cs typeface="Times New Roman" pitchFamily="18" charset="0"/>
            </a:endParaRPr>
          </a:p>
          <a:p>
            <a:pPr lvl="2">
              <a:lnSpc>
                <a:spcPct val="80000"/>
              </a:lnSpc>
              <a:spcBef>
                <a:spcPct val="20000"/>
              </a:spcBef>
              <a:buClr>
                <a:schemeClr val="tx1"/>
              </a:buClr>
              <a:buFont typeface="Wingdings" pitchFamily="2" charset="2"/>
              <a:buChar char="ú"/>
            </a:pPr>
            <a:endParaRPr lang="en-US" altLang="en-US" sz="1800" b="0" dirty="0">
              <a:cs typeface="Times New Roman" pitchFamily="18" charset="0"/>
            </a:endParaRPr>
          </a:p>
          <a:p>
            <a:pPr>
              <a:lnSpc>
                <a:spcPct val="80000"/>
              </a:lnSpc>
              <a:spcBef>
                <a:spcPct val="20000"/>
              </a:spcBef>
              <a:buClr>
                <a:schemeClr val="tx1"/>
              </a:buClr>
            </a:pPr>
            <a:r>
              <a:rPr lang="en-US" altLang="en-US" sz="1800" b="0" dirty="0" smtClean="0">
                <a:cs typeface="Times New Roman" pitchFamily="18" charset="0"/>
              </a:rPr>
              <a:t>Federal regulations, tax code, capital gains tax rates, double taxation on domestic corporate profits, and triple taxation of overseas domestic profits can also be considered supply-side taxes.</a:t>
            </a:r>
          </a:p>
          <a:p>
            <a:pPr>
              <a:lnSpc>
                <a:spcPct val="80000"/>
              </a:lnSpc>
              <a:spcBef>
                <a:spcPct val="20000"/>
              </a:spcBef>
              <a:buClr>
                <a:schemeClr val="tx1"/>
              </a:buClr>
            </a:pPr>
            <a:endParaRPr lang="en-US" altLang="en-US" sz="1800" b="0" dirty="0">
              <a:cs typeface="Times New Roman" pitchFamily="18" charset="0"/>
            </a:endParaRPr>
          </a:p>
          <a:p>
            <a:pPr>
              <a:lnSpc>
                <a:spcPct val="80000"/>
              </a:lnSpc>
              <a:spcBef>
                <a:spcPct val="20000"/>
              </a:spcBef>
              <a:buClr>
                <a:schemeClr val="tx1"/>
              </a:buClr>
            </a:pPr>
            <a:r>
              <a:rPr lang="en-US" altLang="en-US" sz="1800" b="0" dirty="0" smtClean="0">
                <a:cs typeface="Times New Roman" pitchFamily="18" charset="0"/>
              </a:rPr>
              <a:t>If supply-side policy is adopted to increase </a:t>
            </a:r>
            <a:r>
              <a:rPr lang="en-US" altLang="en-US" sz="1800" b="0" i="1" dirty="0" err="1" smtClean="0">
                <a:cs typeface="Times New Roman" pitchFamily="18" charset="0"/>
              </a:rPr>
              <a:t>Y</a:t>
            </a:r>
            <a:r>
              <a:rPr lang="en-US" altLang="en-US" sz="1800" b="0" i="1" baseline="-25000" dirty="0" err="1" smtClean="0">
                <a:cs typeface="Times New Roman" pitchFamily="18" charset="0"/>
              </a:rPr>
              <a:t>p</a:t>
            </a:r>
            <a:r>
              <a:rPr lang="en-US" altLang="en-US" sz="1800" b="0" dirty="0" smtClean="0">
                <a:cs typeface="Times New Roman" pitchFamily="18" charset="0"/>
              </a:rPr>
              <a:t> by raising the LR </a:t>
            </a:r>
            <a:r>
              <a:rPr lang="en-US" altLang="en-US" sz="1800" b="0" dirty="0">
                <a:cs typeface="Times New Roman" pitchFamily="18" charset="0"/>
              </a:rPr>
              <a:t>production factors (</a:t>
            </a:r>
            <a:r>
              <a:rPr lang="en-US" altLang="en-US" sz="1800" b="0" i="1" dirty="0">
                <a:cs typeface="Times New Roman" pitchFamily="18" charset="0"/>
              </a:rPr>
              <a:t>Z</a:t>
            </a:r>
            <a:r>
              <a:rPr lang="en-US" altLang="en-US" sz="1800" b="0" dirty="0">
                <a:cs typeface="Times New Roman" pitchFamily="18" charset="0"/>
              </a:rPr>
              <a:t>, </a:t>
            </a:r>
            <a:r>
              <a:rPr lang="en-US" altLang="en-US" sz="1800" b="0" i="1" dirty="0">
                <a:cs typeface="Times New Roman" pitchFamily="18" charset="0"/>
              </a:rPr>
              <a:t>K</a:t>
            </a:r>
            <a:r>
              <a:rPr lang="en-US" altLang="en-US" sz="1800" b="0" dirty="0">
                <a:cs typeface="Times New Roman" pitchFamily="18" charset="0"/>
              </a:rPr>
              <a:t>, </a:t>
            </a:r>
            <a:r>
              <a:rPr lang="en-US" altLang="en-US" sz="1800" b="0" i="1" dirty="0">
                <a:cs typeface="Times New Roman" pitchFamily="18" charset="0"/>
              </a:rPr>
              <a:t>R</a:t>
            </a:r>
            <a:r>
              <a:rPr lang="en-US" altLang="en-US" sz="1800" b="0" dirty="0">
                <a:cs typeface="Times New Roman" pitchFamily="18" charset="0"/>
              </a:rPr>
              <a:t>, </a:t>
            </a:r>
            <a:r>
              <a:rPr lang="en-US" altLang="en-US" sz="1800" b="0" i="1" dirty="0">
                <a:cs typeface="Times New Roman" pitchFamily="18" charset="0"/>
              </a:rPr>
              <a:t>L</a:t>
            </a:r>
            <a:r>
              <a:rPr lang="en-US" altLang="en-US" sz="1800" b="0" dirty="0" smtClean="0">
                <a:cs typeface="Times New Roman" pitchFamily="18" charset="0"/>
              </a:rPr>
              <a:t>), the changes should be </a:t>
            </a:r>
            <a:r>
              <a:rPr lang="en-US" altLang="en-US" sz="1800" b="0" i="1" dirty="0" smtClean="0">
                <a:cs typeface="Times New Roman" pitchFamily="18" charset="0"/>
              </a:rPr>
              <a:t>permanent.</a:t>
            </a:r>
            <a:endParaRPr lang="en-US" altLang="en-US" sz="1800" b="0" dirty="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4938">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4938">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4938">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4938">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6493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64938">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6493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38" grpId="0" build="p" bldLvl="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41" name="Rectangle 5"/>
          <p:cNvSpPr>
            <a:spLocks noChangeArrowheads="1"/>
          </p:cNvSpPr>
          <p:nvPr/>
        </p:nvSpPr>
        <p:spPr bwMode="auto">
          <a:xfrm>
            <a:off x="915988" y="1030288"/>
            <a:ext cx="7102475"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a:t>                                                                                      Hence,</a:t>
            </a:r>
          </a:p>
          <a:p>
            <a:pPr>
              <a:spcBef>
                <a:spcPct val="20000"/>
              </a:spcBef>
              <a:buClr>
                <a:schemeClr val="tx1"/>
              </a:buClr>
            </a:pPr>
            <a:endParaRPr lang="en-US" altLang="en-US" sz="1800" b="0"/>
          </a:p>
          <a:p>
            <a:pPr algn="ctr">
              <a:spcBef>
                <a:spcPct val="20000"/>
              </a:spcBef>
              <a:buClr>
                <a:schemeClr val="tx1"/>
              </a:buClr>
            </a:pPr>
            <a:r>
              <a:rPr lang="en-US" altLang="en-US" sz="1800" b="0"/>
              <a:t>Tax Revenue = </a:t>
            </a:r>
            <a:r>
              <a:rPr lang="en-US" altLang="en-US" sz="1800" b="0">
                <a:solidFill>
                  <a:srgbClr val="FD0000"/>
                </a:solidFill>
              </a:rPr>
              <a:t>0</a:t>
            </a:r>
            <a:r>
              <a:rPr lang="en-US" altLang="en-US" sz="1800" b="0"/>
              <a:t> </a:t>
            </a:r>
          </a:p>
        </p:txBody>
      </p:sp>
      <p:sp>
        <p:nvSpPr>
          <p:cNvPr id="833601" name="Rectangle 65"/>
          <p:cNvSpPr>
            <a:spLocks noChangeArrowheads="1"/>
          </p:cNvSpPr>
          <p:nvPr/>
        </p:nvSpPr>
        <p:spPr bwMode="auto">
          <a:xfrm>
            <a:off x="915988" y="1030288"/>
            <a:ext cx="5715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a:t>People pay no income taxes when the tax rate is </a:t>
            </a:r>
            <a:r>
              <a:rPr lang="en-US" altLang="en-US" sz="1800" b="0">
                <a:solidFill>
                  <a:srgbClr val="FD0000"/>
                </a:solidFill>
              </a:rPr>
              <a:t>0%</a:t>
            </a:r>
            <a:r>
              <a:rPr lang="en-US" altLang="en-US" sz="1800" b="0"/>
              <a:t>. </a:t>
            </a:r>
          </a:p>
        </p:txBody>
      </p:sp>
      <p:sp>
        <p:nvSpPr>
          <p:cNvPr id="833540" name="Rectangle 4"/>
          <p:cNvSpPr>
            <a:spLocks noChangeArrowheads="1"/>
          </p:cNvSpPr>
          <p:nvPr/>
        </p:nvSpPr>
        <p:spPr bwMode="auto">
          <a:xfrm>
            <a:off x="925513" y="703263"/>
            <a:ext cx="78755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a:t>People will not work and firms will not produce anything if the tax rate is </a:t>
            </a:r>
            <a:r>
              <a:rPr lang="en-US" altLang="en-US" sz="1800" b="0">
                <a:solidFill>
                  <a:srgbClr val="FD0000"/>
                </a:solidFill>
              </a:rPr>
              <a:t>100%</a:t>
            </a:r>
            <a:r>
              <a:rPr lang="en-US" altLang="en-US" sz="1800" b="0"/>
              <a:t>. </a:t>
            </a:r>
          </a:p>
        </p:txBody>
      </p:sp>
      <p:sp>
        <p:nvSpPr>
          <p:cNvPr id="833538" name="Rectangle 2"/>
          <p:cNvSpPr>
            <a:spLocks noChangeArrowheads="1"/>
          </p:cNvSpPr>
          <p:nvPr/>
        </p:nvSpPr>
        <p:spPr bwMode="auto">
          <a:xfrm>
            <a:off x="915988" y="1323975"/>
            <a:ext cx="72802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a:t>Hence,</a:t>
            </a:r>
          </a:p>
          <a:p>
            <a:pPr algn="ctr">
              <a:spcBef>
                <a:spcPct val="20000"/>
              </a:spcBef>
              <a:buClr>
                <a:schemeClr val="tx1"/>
              </a:buClr>
            </a:pPr>
            <a:r>
              <a:rPr lang="en-US" altLang="en-US" sz="1800" b="0"/>
              <a:t>Tax Revenue = </a:t>
            </a:r>
            <a:r>
              <a:rPr lang="en-US" altLang="en-US" sz="1800" b="0">
                <a:solidFill>
                  <a:srgbClr val="FD0000"/>
                </a:solidFill>
              </a:rPr>
              <a:t>0</a:t>
            </a:r>
            <a:r>
              <a:rPr lang="en-US" altLang="en-US" sz="1800" b="0"/>
              <a:t> </a:t>
            </a:r>
          </a:p>
        </p:txBody>
      </p:sp>
      <p:sp>
        <p:nvSpPr>
          <p:cNvPr id="833539" name="Rectangle 3"/>
          <p:cNvSpPr>
            <a:spLocks noChangeArrowheads="1"/>
          </p:cNvSpPr>
          <p:nvPr/>
        </p:nvSpPr>
        <p:spPr bwMode="auto">
          <a:xfrm>
            <a:off x="927100" y="1012825"/>
            <a:ext cx="726122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a:t>If no one works and nothing is produce, the economy generates no income.</a:t>
            </a:r>
          </a:p>
        </p:txBody>
      </p:sp>
      <p:sp>
        <p:nvSpPr>
          <p:cNvPr id="35846" name="Rectangle 6"/>
          <p:cNvSpPr>
            <a:spLocks noChangeArrowheads="1"/>
          </p:cNvSpPr>
          <p:nvPr/>
        </p:nvSpPr>
        <p:spPr bwMode="auto">
          <a:xfrm>
            <a:off x="2039938" y="2465388"/>
            <a:ext cx="5038725" cy="36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5847" name="Line 7"/>
          <p:cNvSpPr>
            <a:spLocks noChangeShapeType="1"/>
          </p:cNvSpPr>
          <p:nvPr/>
        </p:nvSpPr>
        <p:spPr bwMode="auto">
          <a:xfrm>
            <a:off x="2039938" y="578167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8" name="Line 8"/>
          <p:cNvSpPr>
            <a:spLocks noChangeShapeType="1"/>
          </p:cNvSpPr>
          <p:nvPr/>
        </p:nvSpPr>
        <p:spPr bwMode="auto">
          <a:xfrm>
            <a:off x="2039938" y="504666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9" name="Line 9"/>
          <p:cNvSpPr>
            <a:spLocks noChangeShapeType="1"/>
          </p:cNvSpPr>
          <p:nvPr/>
        </p:nvSpPr>
        <p:spPr bwMode="auto">
          <a:xfrm>
            <a:off x="2039938" y="43116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0" name="Line 10"/>
          <p:cNvSpPr>
            <a:spLocks noChangeShapeType="1"/>
          </p:cNvSpPr>
          <p:nvPr/>
        </p:nvSpPr>
        <p:spPr bwMode="auto">
          <a:xfrm>
            <a:off x="2039938" y="35750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1" name="Line 11"/>
          <p:cNvSpPr>
            <a:spLocks noChangeShapeType="1"/>
          </p:cNvSpPr>
          <p:nvPr/>
        </p:nvSpPr>
        <p:spPr bwMode="auto">
          <a:xfrm>
            <a:off x="2039938" y="284003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2" name="Line 12"/>
          <p:cNvSpPr>
            <a:spLocks noChangeShapeType="1"/>
          </p:cNvSpPr>
          <p:nvPr/>
        </p:nvSpPr>
        <p:spPr bwMode="auto">
          <a:xfrm>
            <a:off x="2039938" y="54213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3" name="Line 13"/>
          <p:cNvSpPr>
            <a:spLocks noChangeShapeType="1"/>
          </p:cNvSpPr>
          <p:nvPr/>
        </p:nvSpPr>
        <p:spPr bwMode="auto">
          <a:xfrm>
            <a:off x="2039938" y="46847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4" name="Line 14"/>
          <p:cNvSpPr>
            <a:spLocks noChangeShapeType="1"/>
          </p:cNvSpPr>
          <p:nvPr/>
        </p:nvSpPr>
        <p:spPr bwMode="auto">
          <a:xfrm>
            <a:off x="2039938" y="393700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5" name="Line 15"/>
          <p:cNvSpPr>
            <a:spLocks noChangeShapeType="1"/>
          </p:cNvSpPr>
          <p:nvPr/>
        </p:nvSpPr>
        <p:spPr bwMode="auto">
          <a:xfrm>
            <a:off x="2039938" y="320198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6" name="Line 16"/>
          <p:cNvSpPr>
            <a:spLocks noChangeShapeType="1"/>
          </p:cNvSpPr>
          <p:nvPr/>
        </p:nvSpPr>
        <p:spPr bwMode="auto">
          <a:xfrm>
            <a:off x="2039938" y="2465388"/>
            <a:ext cx="5038725" cy="0"/>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7" name="Line 17"/>
          <p:cNvSpPr>
            <a:spLocks noChangeShapeType="1"/>
          </p:cNvSpPr>
          <p:nvPr/>
        </p:nvSpPr>
        <p:spPr bwMode="auto">
          <a:xfrm>
            <a:off x="2549525"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8" name="Line 18"/>
          <p:cNvSpPr>
            <a:spLocks noChangeShapeType="1"/>
          </p:cNvSpPr>
          <p:nvPr/>
        </p:nvSpPr>
        <p:spPr bwMode="auto">
          <a:xfrm>
            <a:off x="3043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9" name="Line 19"/>
          <p:cNvSpPr>
            <a:spLocks noChangeShapeType="1"/>
          </p:cNvSpPr>
          <p:nvPr/>
        </p:nvSpPr>
        <p:spPr bwMode="auto">
          <a:xfrm>
            <a:off x="3551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0" name="Line 20"/>
          <p:cNvSpPr>
            <a:spLocks noChangeShapeType="1"/>
          </p:cNvSpPr>
          <p:nvPr/>
        </p:nvSpPr>
        <p:spPr bwMode="auto">
          <a:xfrm>
            <a:off x="4059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1" name="Line 21"/>
          <p:cNvSpPr>
            <a:spLocks noChangeShapeType="1"/>
          </p:cNvSpPr>
          <p:nvPr/>
        </p:nvSpPr>
        <p:spPr bwMode="auto">
          <a:xfrm>
            <a:off x="45656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2" name="Line 22"/>
          <p:cNvSpPr>
            <a:spLocks noChangeShapeType="1"/>
          </p:cNvSpPr>
          <p:nvPr/>
        </p:nvSpPr>
        <p:spPr bwMode="auto">
          <a:xfrm>
            <a:off x="5060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3" name="Line 23"/>
          <p:cNvSpPr>
            <a:spLocks noChangeShapeType="1"/>
          </p:cNvSpPr>
          <p:nvPr/>
        </p:nvSpPr>
        <p:spPr bwMode="auto">
          <a:xfrm>
            <a:off x="5568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4" name="Line 24"/>
          <p:cNvSpPr>
            <a:spLocks noChangeShapeType="1"/>
          </p:cNvSpPr>
          <p:nvPr/>
        </p:nvSpPr>
        <p:spPr bwMode="auto">
          <a:xfrm>
            <a:off x="60753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5" name="Line 25"/>
          <p:cNvSpPr>
            <a:spLocks noChangeShapeType="1"/>
          </p:cNvSpPr>
          <p:nvPr/>
        </p:nvSpPr>
        <p:spPr bwMode="auto">
          <a:xfrm>
            <a:off x="65706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6" name="Line 26"/>
          <p:cNvSpPr>
            <a:spLocks noChangeShapeType="1"/>
          </p:cNvSpPr>
          <p:nvPr/>
        </p:nvSpPr>
        <p:spPr bwMode="auto">
          <a:xfrm>
            <a:off x="7078663" y="2465388"/>
            <a:ext cx="0" cy="3690937"/>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7" name="Rectangle 27"/>
          <p:cNvSpPr>
            <a:spLocks noChangeArrowheads="1"/>
          </p:cNvSpPr>
          <p:nvPr/>
        </p:nvSpPr>
        <p:spPr bwMode="auto">
          <a:xfrm>
            <a:off x="2039938" y="2465388"/>
            <a:ext cx="5038725" cy="3690937"/>
          </a:xfrm>
          <a:prstGeom prst="rect">
            <a:avLst/>
          </a:prstGeom>
          <a:noFill/>
          <a:ln w="762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5868" name="Line 28"/>
          <p:cNvSpPr>
            <a:spLocks noChangeShapeType="1"/>
          </p:cNvSpPr>
          <p:nvPr/>
        </p:nvSpPr>
        <p:spPr bwMode="auto">
          <a:xfrm>
            <a:off x="20399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9" name="Line 29"/>
          <p:cNvSpPr>
            <a:spLocks noChangeShapeType="1"/>
          </p:cNvSpPr>
          <p:nvPr/>
        </p:nvSpPr>
        <p:spPr bwMode="auto">
          <a:xfrm>
            <a:off x="1989138" y="6156325"/>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0" name="Line 30"/>
          <p:cNvSpPr>
            <a:spLocks noChangeShapeType="1"/>
          </p:cNvSpPr>
          <p:nvPr/>
        </p:nvSpPr>
        <p:spPr bwMode="auto">
          <a:xfrm>
            <a:off x="1989138" y="54213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1" name="Line 31"/>
          <p:cNvSpPr>
            <a:spLocks noChangeShapeType="1"/>
          </p:cNvSpPr>
          <p:nvPr/>
        </p:nvSpPr>
        <p:spPr bwMode="auto">
          <a:xfrm>
            <a:off x="1989138" y="46847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2" name="Line 32"/>
          <p:cNvSpPr>
            <a:spLocks noChangeShapeType="1"/>
          </p:cNvSpPr>
          <p:nvPr/>
        </p:nvSpPr>
        <p:spPr bwMode="auto">
          <a:xfrm>
            <a:off x="1989138" y="3937000"/>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3" name="Line 33"/>
          <p:cNvSpPr>
            <a:spLocks noChangeShapeType="1"/>
          </p:cNvSpPr>
          <p:nvPr/>
        </p:nvSpPr>
        <p:spPr bwMode="auto">
          <a:xfrm>
            <a:off x="1989138" y="32019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4" name="Line 34"/>
          <p:cNvSpPr>
            <a:spLocks noChangeShapeType="1"/>
          </p:cNvSpPr>
          <p:nvPr/>
        </p:nvSpPr>
        <p:spPr bwMode="auto">
          <a:xfrm>
            <a:off x="1989138" y="24653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5" name="Line 35"/>
          <p:cNvSpPr>
            <a:spLocks noChangeShapeType="1"/>
          </p:cNvSpPr>
          <p:nvPr/>
        </p:nvSpPr>
        <p:spPr bwMode="auto">
          <a:xfrm>
            <a:off x="2039938" y="615632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6" name="Line 36"/>
          <p:cNvSpPr>
            <a:spLocks noChangeShapeType="1"/>
          </p:cNvSpPr>
          <p:nvPr/>
        </p:nvSpPr>
        <p:spPr bwMode="auto">
          <a:xfrm flipV="1">
            <a:off x="20399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7" name="Line 37"/>
          <p:cNvSpPr>
            <a:spLocks noChangeShapeType="1"/>
          </p:cNvSpPr>
          <p:nvPr/>
        </p:nvSpPr>
        <p:spPr bwMode="auto">
          <a:xfrm flipV="1">
            <a:off x="2549525"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8" name="Line 38"/>
          <p:cNvSpPr>
            <a:spLocks noChangeShapeType="1"/>
          </p:cNvSpPr>
          <p:nvPr/>
        </p:nvSpPr>
        <p:spPr bwMode="auto">
          <a:xfrm flipV="1">
            <a:off x="3043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9" name="Line 39"/>
          <p:cNvSpPr>
            <a:spLocks noChangeShapeType="1"/>
          </p:cNvSpPr>
          <p:nvPr/>
        </p:nvSpPr>
        <p:spPr bwMode="auto">
          <a:xfrm flipV="1">
            <a:off x="3551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0" name="Line 40"/>
          <p:cNvSpPr>
            <a:spLocks noChangeShapeType="1"/>
          </p:cNvSpPr>
          <p:nvPr/>
        </p:nvSpPr>
        <p:spPr bwMode="auto">
          <a:xfrm flipV="1">
            <a:off x="4059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1" name="Line 41"/>
          <p:cNvSpPr>
            <a:spLocks noChangeShapeType="1"/>
          </p:cNvSpPr>
          <p:nvPr/>
        </p:nvSpPr>
        <p:spPr bwMode="auto">
          <a:xfrm flipV="1">
            <a:off x="45656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2" name="Line 42"/>
          <p:cNvSpPr>
            <a:spLocks noChangeShapeType="1"/>
          </p:cNvSpPr>
          <p:nvPr/>
        </p:nvSpPr>
        <p:spPr bwMode="auto">
          <a:xfrm flipV="1">
            <a:off x="5060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3" name="Line 43"/>
          <p:cNvSpPr>
            <a:spLocks noChangeShapeType="1"/>
          </p:cNvSpPr>
          <p:nvPr/>
        </p:nvSpPr>
        <p:spPr bwMode="auto">
          <a:xfrm flipV="1">
            <a:off x="5568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4" name="Line 44"/>
          <p:cNvSpPr>
            <a:spLocks noChangeShapeType="1"/>
          </p:cNvSpPr>
          <p:nvPr/>
        </p:nvSpPr>
        <p:spPr bwMode="auto">
          <a:xfrm flipV="1">
            <a:off x="60753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5" name="Line 45"/>
          <p:cNvSpPr>
            <a:spLocks noChangeShapeType="1"/>
          </p:cNvSpPr>
          <p:nvPr/>
        </p:nvSpPr>
        <p:spPr bwMode="auto">
          <a:xfrm flipV="1">
            <a:off x="6570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6" name="Line 46"/>
          <p:cNvSpPr>
            <a:spLocks noChangeShapeType="1"/>
          </p:cNvSpPr>
          <p:nvPr/>
        </p:nvSpPr>
        <p:spPr bwMode="auto">
          <a:xfrm flipV="1">
            <a:off x="7078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87" name="Rectangle 47"/>
          <p:cNvSpPr>
            <a:spLocks noChangeArrowheads="1"/>
          </p:cNvSpPr>
          <p:nvPr/>
        </p:nvSpPr>
        <p:spPr bwMode="auto">
          <a:xfrm>
            <a:off x="1743075" y="6062663"/>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5888" name="Rectangle 48"/>
          <p:cNvSpPr>
            <a:spLocks noChangeArrowheads="1"/>
          </p:cNvSpPr>
          <p:nvPr/>
        </p:nvSpPr>
        <p:spPr bwMode="auto">
          <a:xfrm>
            <a:off x="1697038" y="5303838"/>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0.5</a:t>
            </a:r>
            <a:endParaRPr kumimoji="0" lang="en-US" altLang="en-US" sz="1400" b="0">
              <a:solidFill>
                <a:schemeClr val="tx1"/>
              </a:solidFill>
            </a:endParaRPr>
          </a:p>
        </p:txBody>
      </p:sp>
      <p:sp>
        <p:nvSpPr>
          <p:cNvPr id="35889" name="Rectangle 49"/>
          <p:cNvSpPr>
            <a:spLocks noChangeArrowheads="1"/>
          </p:cNvSpPr>
          <p:nvPr/>
        </p:nvSpPr>
        <p:spPr bwMode="auto">
          <a:xfrm>
            <a:off x="1687513" y="4570413"/>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a:t>
            </a:r>
            <a:endParaRPr kumimoji="0" lang="en-US" altLang="en-US" sz="1400" b="0">
              <a:solidFill>
                <a:schemeClr val="tx1"/>
              </a:solidFill>
            </a:endParaRPr>
          </a:p>
        </p:txBody>
      </p:sp>
      <p:sp>
        <p:nvSpPr>
          <p:cNvPr id="35890" name="Rectangle 50"/>
          <p:cNvSpPr>
            <a:spLocks noChangeArrowheads="1"/>
          </p:cNvSpPr>
          <p:nvPr/>
        </p:nvSpPr>
        <p:spPr bwMode="auto">
          <a:xfrm>
            <a:off x="1674813" y="3832225"/>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1.5</a:t>
            </a:r>
            <a:endParaRPr kumimoji="0" lang="en-US" altLang="en-US" sz="1400" b="0">
              <a:solidFill>
                <a:schemeClr val="tx1"/>
              </a:solidFill>
            </a:endParaRPr>
          </a:p>
        </p:txBody>
      </p:sp>
      <p:sp>
        <p:nvSpPr>
          <p:cNvPr id="35891" name="Rectangle 51"/>
          <p:cNvSpPr>
            <a:spLocks noChangeArrowheads="1"/>
          </p:cNvSpPr>
          <p:nvPr/>
        </p:nvSpPr>
        <p:spPr bwMode="auto">
          <a:xfrm>
            <a:off x="1685925" y="3098800"/>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5892" name="Rectangle 52"/>
          <p:cNvSpPr>
            <a:spLocks noChangeArrowheads="1"/>
          </p:cNvSpPr>
          <p:nvPr/>
        </p:nvSpPr>
        <p:spPr bwMode="auto">
          <a:xfrm>
            <a:off x="1676400" y="2327275"/>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2.5</a:t>
            </a:r>
            <a:endParaRPr kumimoji="0" lang="en-US" altLang="en-US" sz="1400" b="0">
              <a:solidFill>
                <a:schemeClr val="tx1"/>
              </a:solidFill>
            </a:endParaRPr>
          </a:p>
        </p:txBody>
      </p:sp>
      <p:sp>
        <p:nvSpPr>
          <p:cNvPr id="35893" name="Rectangle 53"/>
          <p:cNvSpPr>
            <a:spLocks noChangeArrowheads="1"/>
          </p:cNvSpPr>
          <p:nvPr/>
        </p:nvSpPr>
        <p:spPr bwMode="auto">
          <a:xfrm>
            <a:off x="1989138" y="6275388"/>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5894" name="Rectangle 54"/>
          <p:cNvSpPr>
            <a:spLocks noChangeArrowheads="1"/>
          </p:cNvSpPr>
          <p:nvPr/>
        </p:nvSpPr>
        <p:spPr bwMode="auto">
          <a:xfrm>
            <a:off x="29257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5895" name="Rectangle 55"/>
          <p:cNvSpPr>
            <a:spLocks noChangeArrowheads="1"/>
          </p:cNvSpPr>
          <p:nvPr/>
        </p:nvSpPr>
        <p:spPr bwMode="auto">
          <a:xfrm>
            <a:off x="39544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40</a:t>
            </a:r>
            <a:endParaRPr kumimoji="0" lang="en-US" altLang="en-US" sz="1400" b="0">
              <a:solidFill>
                <a:schemeClr val="tx1"/>
              </a:solidFill>
            </a:endParaRPr>
          </a:p>
        </p:txBody>
      </p:sp>
      <p:sp>
        <p:nvSpPr>
          <p:cNvPr id="35896" name="Rectangle 56"/>
          <p:cNvSpPr>
            <a:spLocks noChangeArrowheads="1"/>
          </p:cNvSpPr>
          <p:nvPr/>
        </p:nvSpPr>
        <p:spPr bwMode="auto">
          <a:xfrm>
            <a:off x="4933950"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60</a:t>
            </a:r>
            <a:endParaRPr kumimoji="0" lang="en-US" altLang="en-US" sz="1400" b="0">
              <a:solidFill>
                <a:schemeClr val="tx1"/>
              </a:solidFill>
            </a:endParaRPr>
          </a:p>
        </p:txBody>
      </p:sp>
      <p:sp>
        <p:nvSpPr>
          <p:cNvPr id="35897" name="Rectangle 57"/>
          <p:cNvSpPr>
            <a:spLocks noChangeArrowheads="1"/>
          </p:cNvSpPr>
          <p:nvPr/>
        </p:nvSpPr>
        <p:spPr bwMode="auto">
          <a:xfrm>
            <a:off x="5965825"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80</a:t>
            </a:r>
            <a:endParaRPr kumimoji="0" lang="en-US" altLang="en-US" sz="1400" b="0">
              <a:solidFill>
                <a:schemeClr val="tx1"/>
              </a:solidFill>
            </a:endParaRPr>
          </a:p>
        </p:txBody>
      </p:sp>
      <p:sp>
        <p:nvSpPr>
          <p:cNvPr id="35898" name="Rectangle 58"/>
          <p:cNvSpPr>
            <a:spLocks noChangeArrowheads="1"/>
          </p:cNvSpPr>
          <p:nvPr/>
        </p:nvSpPr>
        <p:spPr bwMode="auto">
          <a:xfrm>
            <a:off x="6899275" y="6275388"/>
            <a:ext cx="295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100</a:t>
            </a:r>
            <a:endParaRPr kumimoji="0" lang="en-US" altLang="en-US" sz="1400" b="0">
              <a:solidFill>
                <a:schemeClr val="tx1"/>
              </a:solidFill>
            </a:endParaRPr>
          </a:p>
        </p:txBody>
      </p:sp>
      <p:sp>
        <p:nvSpPr>
          <p:cNvPr id="35899" name="Rectangle 59"/>
          <p:cNvSpPr>
            <a:spLocks noChangeArrowheads="1"/>
          </p:cNvSpPr>
          <p:nvPr/>
        </p:nvSpPr>
        <p:spPr bwMode="auto">
          <a:xfrm>
            <a:off x="3465513" y="6502400"/>
            <a:ext cx="2225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600" b="0">
                <a:solidFill>
                  <a:srgbClr val="000000"/>
                </a:solidFill>
              </a:rPr>
              <a:t>tax rate   (percent) </a:t>
            </a:r>
            <a:endParaRPr kumimoji="0" lang="en-US" altLang="en-US" sz="1600" b="0">
              <a:solidFill>
                <a:schemeClr val="tx1"/>
              </a:solidFill>
            </a:endParaRPr>
          </a:p>
        </p:txBody>
      </p:sp>
      <p:sp>
        <p:nvSpPr>
          <p:cNvPr id="35900" name="Rectangle 60"/>
          <p:cNvSpPr>
            <a:spLocks noChangeArrowheads="1"/>
          </p:cNvSpPr>
          <p:nvPr/>
        </p:nvSpPr>
        <p:spPr bwMode="auto">
          <a:xfrm>
            <a:off x="169863" y="3217863"/>
            <a:ext cx="14605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800" b="0">
                <a:solidFill>
                  <a:srgbClr val="000000"/>
                </a:solidFill>
              </a:rPr>
              <a:t>Tax Revenue</a:t>
            </a:r>
          </a:p>
          <a:p>
            <a:pPr algn="ctr"/>
            <a:r>
              <a:rPr kumimoji="0" lang="en-US" altLang="en-US" sz="1400" b="0">
                <a:solidFill>
                  <a:srgbClr val="000000"/>
                </a:solidFill>
              </a:rPr>
              <a:t>(in trillions of $)</a:t>
            </a:r>
            <a:endParaRPr kumimoji="0" lang="en-US" altLang="en-US" sz="1400" b="0">
              <a:solidFill>
                <a:schemeClr val="tx1"/>
              </a:solidFill>
            </a:endParaRPr>
          </a:p>
        </p:txBody>
      </p:sp>
      <p:sp>
        <p:nvSpPr>
          <p:cNvPr id="35901" name="Rectangle 62"/>
          <p:cNvSpPr>
            <a:spLocks noChangeArrowheads="1"/>
          </p:cNvSpPr>
          <p:nvPr/>
        </p:nvSpPr>
        <p:spPr bwMode="auto">
          <a:xfrm>
            <a:off x="-114300" y="1879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1800"/>
          </a:p>
        </p:txBody>
      </p:sp>
      <p:sp>
        <p:nvSpPr>
          <p:cNvPr id="833599" name="Oval 63"/>
          <p:cNvSpPr>
            <a:spLocks noChangeArrowheads="1"/>
          </p:cNvSpPr>
          <p:nvPr/>
        </p:nvSpPr>
        <p:spPr bwMode="auto">
          <a:xfrm rot="1579004">
            <a:off x="1968500" y="6062663"/>
            <a:ext cx="141288" cy="147637"/>
          </a:xfrm>
          <a:prstGeom prst="ellipse">
            <a:avLst/>
          </a:prstGeom>
          <a:solidFill>
            <a:srgbClr val="FF0000"/>
          </a:solidFill>
          <a:ln w="12700">
            <a:solidFill>
              <a:srgbClr val="FF0000"/>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33600" name="Oval 64"/>
          <p:cNvSpPr>
            <a:spLocks noChangeArrowheads="1"/>
          </p:cNvSpPr>
          <p:nvPr/>
        </p:nvSpPr>
        <p:spPr bwMode="auto">
          <a:xfrm rot="1579004">
            <a:off x="7000875" y="6062663"/>
            <a:ext cx="141288" cy="147637"/>
          </a:xfrm>
          <a:prstGeom prst="ellipse">
            <a:avLst/>
          </a:prstGeom>
          <a:solidFill>
            <a:srgbClr val="FF0000"/>
          </a:solidFill>
          <a:ln w="12700">
            <a:solidFill>
              <a:srgbClr val="FF0000"/>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66"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35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32" fill="hold" grpId="0" nodeType="clickEffect">
                                  <p:stCondLst>
                                    <p:cond delay="0"/>
                                  </p:stCondLst>
                                  <p:childTnLst>
                                    <p:set>
                                      <p:cBhvr>
                                        <p:cTn id="10" dur="1" fill="hold">
                                          <p:stCondLst>
                                            <p:cond delay="0"/>
                                          </p:stCondLst>
                                        </p:cTn>
                                        <p:tgtEl>
                                          <p:spTgt spid="833599"/>
                                        </p:tgtEl>
                                        <p:attrNameLst>
                                          <p:attrName>style.visibility</p:attrName>
                                        </p:attrNameLst>
                                      </p:cBhvr>
                                      <p:to>
                                        <p:strVal val="visible"/>
                                      </p:to>
                                    </p:set>
                                    <p:anim calcmode="lin" valueType="num">
                                      <p:cBhvr>
                                        <p:cTn id="11" dur="500" fill="hold"/>
                                        <p:tgtEl>
                                          <p:spTgt spid="833599"/>
                                        </p:tgtEl>
                                        <p:attrNameLst>
                                          <p:attrName>ppt_w</p:attrName>
                                        </p:attrNameLst>
                                      </p:cBhvr>
                                      <p:tavLst>
                                        <p:tav tm="0">
                                          <p:val>
                                            <p:strVal val="4*#ppt_w"/>
                                          </p:val>
                                        </p:tav>
                                        <p:tav tm="100000">
                                          <p:val>
                                            <p:strVal val="#ppt_w"/>
                                          </p:val>
                                        </p:tav>
                                      </p:tavLst>
                                    </p:anim>
                                    <p:anim calcmode="lin" valueType="num">
                                      <p:cBhvr>
                                        <p:cTn id="12" dur="500" fill="hold"/>
                                        <p:tgtEl>
                                          <p:spTgt spid="833599"/>
                                        </p:tgtEl>
                                        <p:attrNameLst>
                                          <p:attrName>ppt_h</p:attrName>
                                        </p:attrNameLst>
                                      </p:cBhvr>
                                      <p:tavLst>
                                        <p:tav tm="0">
                                          <p:val>
                                            <p:strVal val="4*#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grpId="1" nodeType="clickEffect">
                                  <p:stCondLst>
                                    <p:cond delay="0"/>
                                  </p:stCondLst>
                                  <p:childTnLst>
                                    <p:animEffect transition="out" filter="dissolve">
                                      <p:cBhvr>
                                        <p:cTn id="16" dur="500"/>
                                        <p:tgtEl>
                                          <p:spTgt spid="833601"/>
                                        </p:tgtEl>
                                      </p:cBhvr>
                                    </p:animEffect>
                                    <p:set>
                                      <p:cBhvr>
                                        <p:cTn id="17" dur="1" fill="hold">
                                          <p:stCondLst>
                                            <p:cond delay="499"/>
                                          </p:stCondLst>
                                        </p:cTn>
                                        <p:tgtEl>
                                          <p:spTgt spid="833601"/>
                                        </p:tgtEl>
                                        <p:attrNameLst>
                                          <p:attrName>style.visibility</p:attrName>
                                        </p:attrNameLst>
                                      </p:cBhvr>
                                      <p:to>
                                        <p:strVal val="hidden"/>
                                      </p:to>
                                    </p:set>
                                  </p:childTnLst>
                                </p:cTn>
                              </p:par>
                              <p:par>
                                <p:cTn id="18" presetID="9" presetClass="exit" presetSubtype="0" fill="hold" nodeType="withEffect">
                                  <p:stCondLst>
                                    <p:cond delay="0"/>
                                  </p:stCondLst>
                                  <p:childTnLst>
                                    <p:animEffect transition="out" filter="dissolve">
                                      <p:cBhvr>
                                        <p:cTn id="19" dur="500"/>
                                        <p:tgtEl>
                                          <p:spTgt spid="833541"/>
                                        </p:tgtEl>
                                      </p:cBhvr>
                                    </p:animEffect>
                                    <p:set>
                                      <p:cBhvr>
                                        <p:cTn id="20" dur="1" fill="hold">
                                          <p:stCondLst>
                                            <p:cond delay="499"/>
                                          </p:stCondLst>
                                        </p:cTn>
                                        <p:tgtEl>
                                          <p:spTgt spid="833541"/>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83354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3353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3353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833600"/>
                                        </p:tgtEl>
                                        <p:attrNameLst>
                                          <p:attrName>style.visibility</p:attrName>
                                        </p:attrNameLst>
                                      </p:cBhvr>
                                      <p:to>
                                        <p:strVal val="visible"/>
                                      </p:to>
                                    </p:set>
                                    <p:anim calcmode="lin" valueType="num">
                                      <p:cBhvr>
                                        <p:cTn id="35" dur="500" fill="hold"/>
                                        <p:tgtEl>
                                          <p:spTgt spid="833600"/>
                                        </p:tgtEl>
                                        <p:attrNameLst>
                                          <p:attrName>ppt_w</p:attrName>
                                        </p:attrNameLst>
                                      </p:cBhvr>
                                      <p:tavLst>
                                        <p:tav tm="0">
                                          <p:val>
                                            <p:strVal val="4*#ppt_w"/>
                                          </p:val>
                                        </p:tav>
                                        <p:tav tm="100000">
                                          <p:val>
                                            <p:strVal val="#ppt_w"/>
                                          </p:val>
                                        </p:tav>
                                      </p:tavLst>
                                    </p:anim>
                                    <p:anim calcmode="lin" valueType="num">
                                      <p:cBhvr>
                                        <p:cTn id="36" dur="500" fill="hold"/>
                                        <p:tgtEl>
                                          <p:spTgt spid="83360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3541" grpId="0"/>
      <p:bldP spid="833601" grpId="1"/>
      <p:bldP spid="833540" grpId="0"/>
      <p:bldP spid="833538" grpId="0"/>
      <p:bldP spid="833539" grpId="0"/>
      <p:bldP spid="833599" grpId="0" animBg="1"/>
      <p:bldP spid="83360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2039938" y="2465388"/>
            <a:ext cx="5038725" cy="36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6868" name="Line 4"/>
          <p:cNvSpPr>
            <a:spLocks noChangeShapeType="1"/>
          </p:cNvSpPr>
          <p:nvPr/>
        </p:nvSpPr>
        <p:spPr bwMode="auto">
          <a:xfrm>
            <a:off x="2039938" y="578167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69" name="Line 5"/>
          <p:cNvSpPr>
            <a:spLocks noChangeShapeType="1"/>
          </p:cNvSpPr>
          <p:nvPr/>
        </p:nvSpPr>
        <p:spPr bwMode="auto">
          <a:xfrm>
            <a:off x="2039938" y="504666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0" name="Line 6"/>
          <p:cNvSpPr>
            <a:spLocks noChangeShapeType="1"/>
          </p:cNvSpPr>
          <p:nvPr/>
        </p:nvSpPr>
        <p:spPr bwMode="auto">
          <a:xfrm>
            <a:off x="2039938" y="43116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1" name="Line 7"/>
          <p:cNvSpPr>
            <a:spLocks noChangeShapeType="1"/>
          </p:cNvSpPr>
          <p:nvPr/>
        </p:nvSpPr>
        <p:spPr bwMode="auto">
          <a:xfrm>
            <a:off x="2039938" y="35750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2" name="Line 8"/>
          <p:cNvSpPr>
            <a:spLocks noChangeShapeType="1"/>
          </p:cNvSpPr>
          <p:nvPr/>
        </p:nvSpPr>
        <p:spPr bwMode="auto">
          <a:xfrm>
            <a:off x="2039938" y="284003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3" name="Line 9"/>
          <p:cNvSpPr>
            <a:spLocks noChangeShapeType="1"/>
          </p:cNvSpPr>
          <p:nvPr/>
        </p:nvSpPr>
        <p:spPr bwMode="auto">
          <a:xfrm>
            <a:off x="2039938" y="54213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4" name="Line 10"/>
          <p:cNvSpPr>
            <a:spLocks noChangeShapeType="1"/>
          </p:cNvSpPr>
          <p:nvPr/>
        </p:nvSpPr>
        <p:spPr bwMode="auto">
          <a:xfrm>
            <a:off x="2039938" y="46847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5" name="Line 11"/>
          <p:cNvSpPr>
            <a:spLocks noChangeShapeType="1"/>
          </p:cNvSpPr>
          <p:nvPr/>
        </p:nvSpPr>
        <p:spPr bwMode="auto">
          <a:xfrm>
            <a:off x="2039938" y="393700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6" name="Line 12"/>
          <p:cNvSpPr>
            <a:spLocks noChangeShapeType="1"/>
          </p:cNvSpPr>
          <p:nvPr/>
        </p:nvSpPr>
        <p:spPr bwMode="auto">
          <a:xfrm>
            <a:off x="2039938" y="320198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7" name="Line 13"/>
          <p:cNvSpPr>
            <a:spLocks noChangeShapeType="1"/>
          </p:cNvSpPr>
          <p:nvPr/>
        </p:nvSpPr>
        <p:spPr bwMode="auto">
          <a:xfrm>
            <a:off x="2039938" y="2465388"/>
            <a:ext cx="5038725" cy="0"/>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8" name="Line 14"/>
          <p:cNvSpPr>
            <a:spLocks noChangeShapeType="1"/>
          </p:cNvSpPr>
          <p:nvPr/>
        </p:nvSpPr>
        <p:spPr bwMode="auto">
          <a:xfrm>
            <a:off x="2549525"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9" name="Line 15"/>
          <p:cNvSpPr>
            <a:spLocks noChangeShapeType="1"/>
          </p:cNvSpPr>
          <p:nvPr/>
        </p:nvSpPr>
        <p:spPr bwMode="auto">
          <a:xfrm>
            <a:off x="3043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0" name="Line 16"/>
          <p:cNvSpPr>
            <a:spLocks noChangeShapeType="1"/>
          </p:cNvSpPr>
          <p:nvPr/>
        </p:nvSpPr>
        <p:spPr bwMode="auto">
          <a:xfrm>
            <a:off x="3551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1" name="Line 17"/>
          <p:cNvSpPr>
            <a:spLocks noChangeShapeType="1"/>
          </p:cNvSpPr>
          <p:nvPr/>
        </p:nvSpPr>
        <p:spPr bwMode="auto">
          <a:xfrm>
            <a:off x="4059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2" name="Line 18"/>
          <p:cNvSpPr>
            <a:spLocks noChangeShapeType="1"/>
          </p:cNvSpPr>
          <p:nvPr/>
        </p:nvSpPr>
        <p:spPr bwMode="auto">
          <a:xfrm>
            <a:off x="45656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3" name="Line 19"/>
          <p:cNvSpPr>
            <a:spLocks noChangeShapeType="1"/>
          </p:cNvSpPr>
          <p:nvPr/>
        </p:nvSpPr>
        <p:spPr bwMode="auto">
          <a:xfrm>
            <a:off x="5060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4" name="Line 20"/>
          <p:cNvSpPr>
            <a:spLocks noChangeShapeType="1"/>
          </p:cNvSpPr>
          <p:nvPr/>
        </p:nvSpPr>
        <p:spPr bwMode="auto">
          <a:xfrm>
            <a:off x="5568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5" name="Line 21"/>
          <p:cNvSpPr>
            <a:spLocks noChangeShapeType="1"/>
          </p:cNvSpPr>
          <p:nvPr/>
        </p:nvSpPr>
        <p:spPr bwMode="auto">
          <a:xfrm>
            <a:off x="60753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6" name="Line 22"/>
          <p:cNvSpPr>
            <a:spLocks noChangeShapeType="1"/>
          </p:cNvSpPr>
          <p:nvPr/>
        </p:nvSpPr>
        <p:spPr bwMode="auto">
          <a:xfrm>
            <a:off x="65706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7" name="Line 23"/>
          <p:cNvSpPr>
            <a:spLocks noChangeShapeType="1"/>
          </p:cNvSpPr>
          <p:nvPr/>
        </p:nvSpPr>
        <p:spPr bwMode="auto">
          <a:xfrm>
            <a:off x="7078663" y="2465388"/>
            <a:ext cx="0" cy="3690937"/>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8" name="Rectangle 24"/>
          <p:cNvSpPr>
            <a:spLocks noChangeArrowheads="1"/>
          </p:cNvSpPr>
          <p:nvPr/>
        </p:nvSpPr>
        <p:spPr bwMode="auto">
          <a:xfrm>
            <a:off x="2039938" y="2465388"/>
            <a:ext cx="5038725" cy="3690937"/>
          </a:xfrm>
          <a:prstGeom prst="rect">
            <a:avLst/>
          </a:prstGeom>
          <a:noFill/>
          <a:ln w="762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6889" name="Line 25"/>
          <p:cNvSpPr>
            <a:spLocks noChangeShapeType="1"/>
          </p:cNvSpPr>
          <p:nvPr/>
        </p:nvSpPr>
        <p:spPr bwMode="auto">
          <a:xfrm>
            <a:off x="20399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0" name="Line 26"/>
          <p:cNvSpPr>
            <a:spLocks noChangeShapeType="1"/>
          </p:cNvSpPr>
          <p:nvPr/>
        </p:nvSpPr>
        <p:spPr bwMode="auto">
          <a:xfrm>
            <a:off x="1989138" y="6156325"/>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1" name="Line 27"/>
          <p:cNvSpPr>
            <a:spLocks noChangeShapeType="1"/>
          </p:cNvSpPr>
          <p:nvPr/>
        </p:nvSpPr>
        <p:spPr bwMode="auto">
          <a:xfrm>
            <a:off x="1989138" y="54213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2" name="Line 28"/>
          <p:cNvSpPr>
            <a:spLocks noChangeShapeType="1"/>
          </p:cNvSpPr>
          <p:nvPr/>
        </p:nvSpPr>
        <p:spPr bwMode="auto">
          <a:xfrm>
            <a:off x="1989138" y="46847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3" name="Line 29"/>
          <p:cNvSpPr>
            <a:spLocks noChangeShapeType="1"/>
          </p:cNvSpPr>
          <p:nvPr/>
        </p:nvSpPr>
        <p:spPr bwMode="auto">
          <a:xfrm>
            <a:off x="1989138" y="3937000"/>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4" name="Line 30"/>
          <p:cNvSpPr>
            <a:spLocks noChangeShapeType="1"/>
          </p:cNvSpPr>
          <p:nvPr/>
        </p:nvSpPr>
        <p:spPr bwMode="auto">
          <a:xfrm>
            <a:off x="1989138" y="32019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5" name="Line 31"/>
          <p:cNvSpPr>
            <a:spLocks noChangeShapeType="1"/>
          </p:cNvSpPr>
          <p:nvPr/>
        </p:nvSpPr>
        <p:spPr bwMode="auto">
          <a:xfrm>
            <a:off x="1989138" y="24653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6" name="Line 32"/>
          <p:cNvSpPr>
            <a:spLocks noChangeShapeType="1"/>
          </p:cNvSpPr>
          <p:nvPr/>
        </p:nvSpPr>
        <p:spPr bwMode="auto">
          <a:xfrm>
            <a:off x="2039938" y="615632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7" name="Line 33"/>
          <p:cNvSpPr>
            <a:spLocks noChangeShapeType="1"/>
          </p:cNvSpPr>
          <p:nvPr/>
        </p:nvSpPr>
        <p:spPr bwMode="auto">
          <a:xfrm flipV="1">
            <a:off x="20399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8" name="Line 34"/>
          <p:cNvSpPr>
            <a:spLocks noChangeShapeType="1"/>
          </p:cNvSpPr>
          <p:nvPr/>
        </p:nvSpPr>
        <p:spPr bwMode="auto">
          <a:xfrm flipV="1">
            <a:off x="2549525"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9" name="Line 35"/>
          <p:cNvSpPr>
            <a:spLocks noChangeShapeType="1"/>
          </p:cNvSpPr>
          <p:nvPr/>
        </p:nvSpPr>
        <p:spPr bwMode="auto">
          <a:xfrm flipV="1">
            <a:off x="3043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0" name="Line 36"/>
          <p:cNvSpPr>
            <a:spLocks noChangeShapeType="1"/>
          </p:cNvSpPr>
          <p:nvPr/>
        </p:nvSpPr>
        <p:spPr bwMode="auto">
          <a:xfrm flipV="1">
            <a:off x="3551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1" name="Line 37"/>
          <p:cNvSpPr>
            <a:spLocks noChangeShapeType="1"/>
          </p:cNvSpPr>
          <p:nvPr/>
        </p:nvSpPr>
        <p:spPr bwMode="auto">
          <a:xfrm flipV="1">
            <a:off x="4059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2" name="Line 38"/>
          <p:cNvSpPr>
            <a:spLocks noChangeShapeType="1"/>
          </p:cNvSpPr>
          <p:nvPr/>
        </p:nvSpPr>
        <p:spPr bwMode="auto">
          <a:xfrm flipV="1">
            <a:off x="45656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3" name="Line 39"/>
          <p:cNvSpPr>
            <a:spLocks noChangeShapeType="1"/>
          </p:cNvSpPr>
          <p:nvPr/>
        </p:nvSpPr>
        <p:spPr bwMode="auto">
          <a:xfrm flipV="1">
            <a:off x="5060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4" name="Line 40"/>
          <p:cNvSpPr>
            <a:spLocks noChangeShapeType="1"/>
          </p:cNvSpPr>
          <p:nvPr/>
        </p:nvSpPr>
        <p:spPr bwMode="auto">
          <a:xfrm flipV="1">
            <a:off x="5568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5" name="Line 41"/>
          <p:cNvSpPr>
            <a:spLocks noChangeShapeType="1"/>
          </p:cNvSpPr>
          <p:nvPr/>
        </p:nvSpPr>
        <p:spPr bwMode="auto">
          <a:xfrm flipV="1">
            <a:off x="60753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6" name="Line 42"/>
          <p:cNvSpPr>
            <a:spLocks noChangeShapeType="1"/>
          </p:cNvSpPr>
          <p:nvPr/>
        </p:nvSpPr>
        <p:spPr bwMode="auto">
          <a:xfrm flipV="1">
            <a:off x="6570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7" name="Line 43"/>
          <p:cNvSpPr>
            <a:spLocks noChangeShapeType="1"/>
          </p:cNvSpPr>
          <p:nvPr/>
        </p:nvSpPr>
        <p:spPr bwMode="auto">
          <a:xfrm flipV="1">
            <a:off x="7078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08" name="Rectangle 44"/>
          <p:cNvSpPr>
            <a:spLocks noChangeArrowheads="1"/>
          </p:cNvSpPr>
          <p:nvPr/>
        </p:nvSpPr>
        <p:spPr bwMode="auto">
          <a:xfrm>
            <a:off x="1743075" y="6062663"/>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6909" name="Rectangle 45"/>
          <p:cNvSpPr>
            <a:spLocks noChangeArrowheads="1"/>
          </p:cNvSpPr>
          <p:nvPr/>
        </p:nvSpPr>
        <p:spPr bwMode="auto">
          <a:xfrm>
            <a:off x="1697038" y="5303838"/>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0.5</a:t>
            </a:r>
            <a:endParaRPr kumimoji="0" lang="en-US" altLang="en-US" sz="1400" b="0">
              <a:solidFill>
                <a:schemeClr val="tx1"/>
              </a:solidFill>
            </a:endParaRPr>
          </a:p>
        </p:txBody>
      </p:sp>
      <p:sp>
        <p:nvSpPr>
          <p:cNvPr id="36910" name="Rectangle 46"/>
          <p:cNvSpPr>
            <a:spLocks noChangeArrowheads="1"/>
          </p:cNvSpPr>
          <p:nvPr/>
        </p:nvSpPr>
        <p:spPr bwMode="auto">
          <a:xfrm>
            <a:off x="1687513" y="4570413"/>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a:t>
            </a:r>
            <a:endParaRPr kumimoji="0" lang="en-US" altLang="en-US" sz="1400" b="0">
              <a:solidFill>
                <a:schemeClr val="tx1"/>
              </a:solidFill>
            </a:endParaRPr>
          </a:p>
        </p:txBody>
      </p:sp>
      <p:sp>
        <p:nvSpPr>
          <p:cNvPr id="36911" name="Rectangle 47"/>
          <p:cNvSpPr>
            <a:spLocks noChangeArrowheads="1"/>
          </p:cNvSpPr>
          <p:nvPr/>
        </p:nvSpPr>
        <p:spPr bwMode="auto">
          <a:xfrm>
            <a:off x="1674813" y="3832225"/>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1.5</a:t>
            </a:r>
            <a:endParaRPr kumimoji="0" lang="en-US" altLang="en-US" sz="1400" b="0">
              <a:solidFill>
                <a:schemeClr val="tx1"/>
              </a:solidFill>
            </a:endParaRPr>
          </a:p>
        </p:txBody>
      </p:sp>
      <p:sp>
        <p:nvSpPr>
          <p:cNvPr id="36912" name="Rectangle 48"/>
          <p:cNvSpPr>
            <a:spLocks noChangeArrowheads="1"/>
          </p:cNvSpPr>
          <p:nvPr/>
        </p:nvSpPr>
        <p:spPr bwMode="auto">
          <a:xfrm>
            <a:off x="1685925" y="3098800"/>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6913" name="Rectangle 49"/>
          <p:cNvSpPr>
            <a:spLocks noChangeArrowheads="1"/>
          </p:cNvSpPr>
          <p:nvPr/>
        </p:nvSpPr>
        <p:spPr bwMode="auto">
          <a:xfrm>
            <a:off x="1676400" y="2327275"/>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2.5</a:t>
            </a:r>
            <a:endParaRPr kumimoji="0" lang="en-US" altLang="en-US" sz="1400" b="0">
              <a:solidFill>
                <a:schemeClr val="tx1"/>
              </a:solidFill>
            </a:endParaRPr>
          </a:p>
        </p:txBody>
      </p:sp>
      <p:sp>
        <p:nvSpPr>
          <p:cNvPr id="36914" name="Rectangle 50"/>
          <p:cNvSpPr>
            <a:spLocks noChangeArrowheads="1"/>
          </p:cNvSpPr>
          <p:nvPr/>
        </p:nvSpPr>
        <p:spPr bwMode="auto">
          <a:xfrm>
            <a:off x="1989138" y="6275388"/>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6915" name="Rectangle 51"/>
          <p:cNvSpPr>
            <a:spLocks noChangeArrowheads="1"/>
          </p:cNvSpPr>
          <p:nvPr/>
        </p:nvSpPr>
        <p:spPr bwMode="auto">
          <a:xfrm>
            <a:off x="29257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6916" name="Rectangle 52"/>
          <p:cNvSpPr>
            <a:spLocks noChangeArrowheads="1"/>
          </p:cNvSpPr>
          <p:nvPr/>
        </p:nvSpPr>
        <p:spPr bwMode="auto">
          <a:xfrm>
            <a:off x="39544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40</a:t>
            </a:r>
            <a:endParaRPr kumimoji="0" lang="en-US" altLang="en-US" sz="1400" b="0">
              <a:solidFill>
                <a:schemeClr val="tx1"/>
              </a:solidFill>
            </a:endParaRPr>
          </a:p>
        </p:txBody>
      </p:sp>
      <p:sp>
        <p:nvSpPr>
          <p:cNvPr id="36917" name="Rectangle 53"/>
          <p:cNvSpPr>
            <a:spLocks noChangeArrowheads="1"/>
          </p:cNvSpPr>
          <p:nvPr/>
        </p:nvSpPr>
        <p:spPr bwMode="auto">
          <a:xfrm>
            <a:off x="4933950"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60</a:t>
            </a:r>
            <a:endParaRPr kumimoji="0" lang="en-US" altLang="en-US" sz="1400" b="0">
              <a:solidFill>
                <a:schemeClr val="tx1"/>
              </a:solidFill>
            </a:endParaRPr>
          </a:p>
        </p:txBody>
      </p:sp>
      <p:sp>
        <p:nvSpPr>
          <p:cNvPr id="36918" name="Rectangle 54"/>
          <p:cNvSpPr>
            <a:spLocks noChangeArrowheads="1"/>
          </p:cNvSpPr>
          <p:nvPr/>
        </p:nvSpPr>
        <p:spPr bwMode="auto">
          <a:xfrm>
            <a:off x="5965825"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80</a:t>
            </a:r>
            <a:endParaRPr kumimoji="0" lang="en-US" altLang="en-US" sz="1400" b="0">
              <a:solidFill>
                <a:schemeClr val="tx1"/>
              </a:solidFill>
            </a:endParaRPr>
          </a:p>
        </p:txBody>
      </p:sp>
      <p:sp>
        <p:nvSpPr>
          <p:cNvPr id="36919" name="Rectangle 55"/>
          <p:cNvSpPr>
            <a:spLocks noChangeArrowheads="1"/>
          </p:cNvSpPr>
          <p:nvPr/>
        </p:nvSpPr>
        <p:spPr bwMode="auto">
          <a:xfrm>
            <a:off x="6899275" y="6275388"/>
            <a:ext cx="295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100</a:t>
            </a:r>
            <a:endParaRPr kumimoji="0" lang="en-US" altLang="en-US" sz="1400" b="0">
              <a:solidFill>
                <a:schemeClr val="tx1"/>
              </a:solidFill>
            </a:endParaRPr>
          </a:p>
        </p:txBody>
      </p:sp>
      <p:sp>
        <p:nvSpPr>
          <p:cNvPr id="36920" name="Rectangle 56"/>
          <p:cNvSpPr>
            <a:spLocks noChangeArrowheads="1"/>
          </p:cNvSpPr>
          <p:nvPr/>
        </p:nvSpPr>
        <p:spPr bwMode="auto">
          <a:xfrm>
            <a:off x="3465513" y="6502400"/>
            <a:ext cx="2225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600" b="0">
                <a:solidFill>
                  <a:srgbClr val="000000"/>
                </a:solidFill>
              </a:rPr>
              <a:t>tax rate   (percent) </a:t>
            </a:r>
            <a:endParaRPr kumimoji="0" lang="en-US" altLang="en-US" sz="1600" b="0">
              <a:solidFill>
                <a:schemeClr val="tx1"/>
              </a:solidFill>
            </a:endParaRPr>
          </a:p>
        </p:txBody>
      </p:sp>
      <p:sp>
        <p:nvSpPr>
          <p:cNvPr id="36921" name="Rectangle 57"/>
          <p:cNvSpPr>
            <a:spLocks noChangeArrowheads="1"/>
          </p:cNvSpPr>
          <p:nvPr/>
        </p:nvSpPr>
        <p:spPr bwMode="auto">
          <a:xfrm>
            <a:off x="169863" y="3217863"/>
            <a:ext cx="14605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800" b="0">
                <a:solidFill>
                  <a:srgbClr val="000000"/>
                </a:solidFill>
              </a:rPr>
              <a:t>Tax Revenue</a:t>
            </a:r>
          </a:p>
          <a:p>
            <a:pPr algn="ctr"/>
            <a:r>
              <a:rPr kumimoji="0" lang="en-US" altLang="en-US" sz="1400" b="0">
                <a:solidFill>
                  <a:srgbClr val="000000"/>
                </a:solidFill>
              </a:rPr>
              <a:t>(in trillions of $)</a:t>
            </a:r>
            <a:endParaRPr kumimoji="0" lang="en-US" altLang="en-US" sz="1400" b="0">
              <a:solidFill>
                <a:schemeClr val="tx1"/>
              </a:solidFill>
            </a:endParaRPr>
          </a:p>
        </p:txBody>
      </p:sp>
      <p:sp>
        <p:nvSpPr>
          <p:cNvPr id="835642" name="Freeform 58"/>
          <p:cNvSpPr>
            <a:spLocks/>
          </p:cNvSpPr>
          <p:nvPr/>
        </p:nvSpPr>
        <p:spPr bwMode="auto">
          <a:xfrm>
            <a:off x="2017713" y="2451100"/>
            <a:ext cx="5057775" cy="3729038"/>
          </a:xfrm>
          <a:custGeom>
            <a:avLst/>
            <a:gdLst>
              <a:gd name="T0" fmla="*/ 0 w 2290"/>
              <a:gd name="T1" fmla="*/ 2349 h 2349"/>
              <a:gd name="T2" fmla="*/ 697 w 2290"/>
              <a:gd name="T3" fmla="*/ 2 h 2349"/>
              <a:gd name="T4" fmla="*/ 2290 w 2290"/>
              <a:gd name="T5" fmla="*/ 2334 h 2349"/>
              <a:gd name="T6" fmla="*/ 0 60000 65536"/>
              <a:gd name="T7" fmla="*/ 0 60000 65536"/>
              <a:gd name="T8" fmla="*/ 0 60000 65536"/>
              <a:gd name="T9" fmla="*/ 0 w 2290"/>
              <a:gd name="T10" fmla="*/ 0 h 2349"/>
              <a:gd name="T11" fmla="*/ 2290 w 2290"/>
              <a:gd name="T12" fmla="*/ 2349 h 2349"/>
            </a:gdLst>
            <a:ahLst/>
            <a:cxnLst>
              <a:cxn ang="T6">
                <a:pos x="T0" y="T1"/>
              </a:cxn>
              <a:cxn ang="T7">
                <a:pos x="T2" y="T3"/>
              </a:cxn>
              <a:cxn ang="T8">
                <a:pos x="T4" y="T5"/>
              </a:cxn>
            </a:cxnLst>
            <a:rect l="T9" t="T10" r="T11" b="T12"/>
            <a:pathLst>
              <a:path w="2290" h="2349">
                <a:moveTo>
                  <a:pt x="0" y="2349"/>
                </a:moveTo>
                <a:cubicBezTo>
                  <a:pt x="157" y="1176"/>
                  <a:pt x="315" y="4"/>
                  <a:pt x="697" y="2"/>
                </a:cubicBezTo>
                <a:cubicBezTo>
                  <a:pt x="1079" y="0"/>
                  <a:pt x="2023" y="1945"/>
                  <a:pt x="2290" y="2334"/>
                </a:cubicBezTo>
              </a:path>
            </a:pathLst>
          </a:custGeom>
          <a:noFill/>
          <a:ln w="2857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23" name="Rectangle 60"/>
          <p:cNvSpPr>
            <a:spLocks noChangeArrowheads="1"/>
          </p:cNvSpPr>
          <p:nvPr/>
        </p:nvSpPr>
        <p:spPr bwMode="auto">
          <a:xfrm>
            <a:off x="-114300" y="1879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1800"/>
          </a:p>
        </p:txBody>
      </p:sp>
      <p:sp>
        <p:nvSpPr>
          <p:cNvPr id="835645" name="Oval 61"/>
          <p:cNvSpPr>
            <a:spLocks noChangeArrowheads="1"/>
          </p:cNvSpPr>
          <p:nvPr/>
        </p:nvSpPr>
        <p:spPr bwMode="auto">
          <a:xfrm rot="1579004">
            <a:off x="3476625" y="2374900"/>
            <a:ext cx="141288" cy="147638"/>
          </a:xfrm>
          <a:prstGeom prst="ellipse">
            <a:avLst/>
          </a:prstGeom>
          <a:solidFill>
            <a:srgbClr val="4747FF"/>
          </a:solidFill>
          <a:ln w="12700">
            <a:solidFill>
              <a:srgbClr val="4747FF"/>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6925" name="Oval 62"/>
          <p:cNvSpPr>
            <a:spLocks noChangeArrowheads="1"/>
          </p:cNvSpPr>
          <p:nvPr/>
        </p:nvSpPr>
        <p:spPr bwMode="auto">
          <a:xfrm rot="1579004">
            <a:off x="1968500" y="6062663"/>
            <a:ext cx="141288" cy="147637"/>
          </a:xfrm>
          <a:prstGeom prst="ellipse">
            <a:avLst/>
          </a:prstGeom>
          <a:solidFill>
            <a:srgbClr val="FF0000"/>
          </a:solidFill>
          <a:ln w="12700">
            <a:solidFill>
              <a:srgbClr val="FF0000"/>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6926" name="Oval 63"/>
          <p:cNvSpPr>
            <a:spLocks noChangeArrowheads="1"/>
          </p:cNvSpPr>
          <p:nvPr/>
        </p:nvSpPr>
        <p:spPr bwMode="auto">
          <a:xfrm rot="1579004">
            <a:off x="7000875" y="6062663"/>
            <a:ext cx="141288" cy="147637"/>
          </a:xfrm>
          <a:prstGeom prst="ellipse">
            <a:avLst/>
          </a:prstGeom>
          <a:solidFill>
            <a:srgbClr val="FF0000"/>
          </a:solidFill>
          <a:ln w="12700">
            <a:solidFill>
              <a:srgbClr val="FF0000"/>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35648" name="Rectangle 64"/>
          <p:cNvSpPr>
            <a:spLocks noChangeArrowheads="1"/>
          </p:cNvSpPr>
          <p:nvPr/>
        </p:nvSpPr>
        <p:spPr bwMode="auto">
          <a:xfrm>
            <a:off x="795338" y="688975"/>
            <a:ext cx="736282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a:t>If tax revenue is </a:t>
            </a:r>
            <a:r>
              <a:rPr lang="en-US" altLang="en-US" sz="1800" b="0">
                <a:solidFill>
                  <a:srgbClr val="FD0000"/>
                </a:solidFill>
              </a:rPr>
              <a:t>0</a:t>
            </a:r>
            <a:r>
              <a:rPr lang="en-US" altLang="en-US" sz="1800" b="0"/>
              <a:t> when the tax rate is </a:t>
            </a:r>
            <a:r>
              <a:rPr lang="en-US" altLang="en-US" sz="1800" b="0">
                <a:solidFill>
                  <a:srgbClr val="FD0000"/>
                </a:solidFill>
              </a:rPr>
              <a:t>0%</a:t>
            </a:r>
            <a:r>
              <a:rPr lang="en-US" altLang="en-US" sz="1800" b="0"/>
              <a:t> or </a:t>
            </a:r>
            <a:r>
              <a:rPr lang="en-US" altLang="en-US" sz="1800" b="0">
                <a:solidFill>
                  <a:srgbClr val="FD0000"/>
                </a:solidFill>
              </a:rPr>
              <a:t>100%</a:t>
            </a:r>
            <a:r>
              <a:rPr lang="en-US" altLang="en-US" sz="1800" b="0"/>
              <a:t>, there is a tax rate where tax revenue reaches a maximum value. </a:t>
            </a:r>
          </a:p>
        </p:txBody>
      </p:sp>
      <p:sp>
        <p:nvSpPr>
          <p:cNvPr id="835651" name="Line 67"/>
          <p:cNvSpPr>
            <a:spLocks noChangeShapeType="1"/>
          </p:cNvSpPr>
          <p:nvPr/>
        </p:nvSpPr>
        <p:spPr bwMode="auto">
          <a:xfrm flipH="1" flipV="1">
            <a:off x="3556000" y="2449513"/>
            <a:ext cx="0" cy="3748087"/>
          </a:xfrm>
          <a:prstGeom prst="line">
            <a:avLst/>
          </a:prstGeom>
          <a:noFill/>
          <a:ln w="38100">
            <a:solidFill>
              <a:srgbClr val="4747FF"/>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835652" name="Line 68"/>
          <p:cNvSpPr>
            <a:spLocks noChangeShapeType="1"/>
          </p:cNvSpPr>
          <p:nvPr/>
        </p:nvSpPr>
        <p:spPr bwMode="auto">
          <a:xfrm>
            <a:off x="2047875" y="2465388"/>
            <a:ext cx="1481138" cy="0"/>
          </a:xfrm>
          <a:prstGeom prst="line">
            <a:avLst/>
          </a:prstGeom>
          <a:noFill/>
          <a:ln w="38100">
            <a:solidFill>
              <a:srgbClr val="4747FF"/>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35653" name="Rectangle 69"/>
          <p:cNvSpPr>
            <a:spLocks noChangeArrowheads="1"/>
          </p:cNvSpPr>
          <p:nvPr/>
        </p:nvSpPr>
        <p:spPr bwMode="auto">
          <a:xfrm>
            <a:off x="777875" y="1528763"/>
            <a:ext cx="734060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a:t>                                                                                                   This tax rate generates </a:t>
            </a:r>
            <a:r>
              <a:rPr lang="en-US" altLang="en-US" sz="1800">
                <a:solidFill>
                  <a:srgbClr val="4747FF"/>
                </a:solidFill>
              </a:rPr>
              <a:t>$2.5</a:t>
            </a:r>
            <a:r>
              <a:rPr lang="en-US" altLang="en-US" sz="1800" b="0"/>
              <a:t> trillion in tax revenue.  </a:t>
            </a:r>
          </a:p>
        </p:txBody>
      </p:sp>
      <p:sp>
        <p:nvSpPr>
          <p:cNvPr id="835654" name="Rectangle 70"/>
          <p:cNvSpPr>
            <a:spLocks noChangeArrowheads="1"/>
          </p:cNvSpPr>
          <p:nvPr/>
        </p:nvSpPr>
        <p:spPr bwMode="auto">
          <a:xfrm>
            <a:off x="769938" y="1525588"/>
            <a:ext cx="72278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dirty="0"/>
              <a:t>According to the diagram below, the optimal tax rate is </a:t>
            </a:r>
            <a:r>
              <a:rPr lang="en-US" altLang="en-US" sz="1800" dirty="0">
                <a:solidFill>
                  <a:srgbClr val="4747FF"/>
                </a:solidFill>
              </a:rPr>
              <a:t>30%</a:t>
            </a:r>
            <a:r>
              <a:rPr lang="en-US" altLang="en-US" sz="1800" b="0" dirty="0"/>
              <a:t>.   </a:t>
            </a:r>
          </a:p>
        </p:txBody>
      </p:sp>
      <p:sp>
        <p:nvSpPr>
          <p:cNvPr id="68"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35642"/>
                                        </p:tgtEl>
                                        <p:attrNameLst>
                                          <p:attrName>style.visibility</p:attrName>
                                        </p:attrNameLst>
                                      </p:cBhvr>
                                      <p:to>
                                        <p:strVal val="visible"/>
                                      </p:to>
                                    </p:set>
                                    <p:animEffect transition="in" filter="wipe(left)">
                                      <p:cBhvr>
                                        <p:cTn id="7" dur="3000"/>
                                        <p:tgtEl>
                                          <p:spTgt spid="835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35651"/>
                                        </p:tgtEl>
                                        <p:attrNameLst>
                                          <p:attrName>style.visibility</p:attrName>
                                        </p:attrNameLst>
                                      </p:cBhvr>
                                      <p:to>
                                        <p:strVal val="visible"/>
                                      </p:to>
                                    </p:set>
                                    <p:animEffect transition="in" filter="wipe(down)">
                                      <p:cBhvr>
                                        <p:cTn id="12" dur="500"/>
                                        <p:tgtEl>
                                          <p:spTgt spid="835651"/>
                                        </p:tgtEl>
                                      </p:cBhvr>
                                    </p:animEffec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835645"/>
                                        </p:tgtEl>
                                        <p:attrNameLst>
                                          <p:attrName>style.visibility</p:attrName>
                                        </p:attrNameLst>
                                      </p:cBhvr>
                                      <p:to>
                                        <p:strVal val="visible"/>
                                      </p:to>
                                    </p:set>
                                  </p:childTnLst>
                                </p:cTn>
                              </p:par>
                            </p:childTnLst>
                          </p:cTn>
                        </p:par>
                        <p:par>
                          <p:cTn id="16" fill="hold" nodeType="with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83565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35653"/>
                                        </p:tgtEl>
                                        <p:attrNameLst>
                                          <p:attrName>style.visibility</p:attrName>
                                        </p:attrNameLst>
                                      </p:cBhvr>
                                      <p:to>
                                        <p:strVal val="visible"/>
                                      </p:to>
                                    </p:set>
                                  </p:childTnLst>
                                </p:cTn>
                              </p:par>
                            </p:childTnLst>
                          </p:cTn>
                        </p:par>
                        <p:par>
                          <p:cTn id="23" fill="hold" nodeType="withGroup">
                            <p:stCondLst>
                              <p:cond delay="0"/>
                            </p:stCondLst>
                            <p:childTnLst>
                              <p:par>
                                <p:cTn id="24" presetID="22" presetClass="entr" presetSubtype="2" fill="hold" grpId="0" nodeType="afterEffect">
                                  <p:stCondLst>
                                    <p:cond delay="0"/>
                                  </p:stCondLst>
                                  <p:childTnLst>
                                    <p:set>
                                      <p:cBhvr>
                                        <p:cTn id="25" dur="1" fill="hold">
                                          <p:stCondLst>
                                            <p:cond delay="0"/>
                                          </p:stCondLst>
                                        </p:cTn>
                                        <p:tgtEl>
                                          <p:spTgt spid="835652"/>
                                        </p:tgtEl>
                                        <p:attrNameLst>
                                          <p:attrName>style.visibility</p:attrName>
                                        </p:attrNameLst>
                                      </p:cBhvr>
                                      <p:to>
                                        <p:strVal val="visible"/>
                                      </p:to>
                                    </p:set>
                                    <p:animEffect transition="in" filter="wipe(right)">
                                      <p:cBhvr>
                                        <p:cTn id="26" dur="500"/>
                                        <p:tgtEl>
                                          <p:spTgt spid="835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642" grpId="0" animBg="1"/>
      <p:bldP spid="835645" grpId="0" animBg="1"/>
      <p:bldP spid="835651" grpId="0" animBg="1"/>
      <p:bldP spid="835652" grpId="0" animBg="1"/>
      <p:bldP spid="835653" grpId="0"/>
      <p:bldP spid="83565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676400" y="2327275"/>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2.5</a:t>
            </a:r>
            <a:endParaRPr kumimoji="0" lang="en-US" altLang="en-US" sz="1400" b="0">
              <a:solidFill>
                <a:schemeClr val="tx1"/>
              </a:solidFill>
            </a:endParaRPr>
          </a:p>
        </p:txBody>
      </p:sp>
      <p:sp>
        <p:nvSpPr>
          <p:cNvPr id="837635" name="Rectangle 3"/>
          <p:cNvSpPr>
            <a:spLocks noChangeArrowheads="1"/>
          </p:cNvSpPr>
          <p:nvPr/>
        </p:nvSpPr>
        <p:spPr bwMode="auto">
          <a:xfrm>
            <a:off x="3038475" y="1266825"/>
            <a:ext cx="347345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2000" b="0"/>
              <a:t>tax revenue is</a:t>
            </a:r>
            <a:r>
              <a:rPr lang="en-US" altLang="en-US" sz="2000">
                <a:solidFill>
                  <a:srgbClr val="FD0000"/>
                </a:solidFill>
              </a:rPr>
              <a:t> $1.7 trillion</a:t>
            </a:r>
            <a:r>
              <a:rPr lang="en-US" altLang="en-US" sz="2000" b="0"/>
              <a:t>.</a:t>
            </a:r>
          </a:p>
        </p:txBody>
      </p:sp>
      <p:sp>
        <p:nvSpPr>
          <p:cNvPr id="37892" name="Rectangle 4"/>
          <p:cNvSpPr>
            <a:spLocks noChangeArrowheads="1"/>
          </p:cNvSpPr>
          <p:nvPr/>
        </p:nvSpPr>
        <p:spPr bwMode="auto">
          <a:xfrm>
            <a:off x="2039938" y="2465388"/>
            <a:ext cx="5038725" cy="36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7893" name="Line 5"/>
          <p:cNvSpPr>
            <a:spLocks noChangeShapeType="1"/>
          </p:cNvSpPr>
          <p:nvPr/>
        </p:nvSpPr>
        <p:spPr bwMode="auto">
          <a:xfrm>
            <a:off x="2039938" y="578167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4" name="Line 6"/>
          <p:cNvSpPr>
            <a:spLocks noChangeShapeType="1"/>
          </p:cNvSpPr>
          <p:nvPr/>
        </p:nvSpPr>
        <p:spPr bwMode="auto">
          <a:xfrm>
            <a:off x="2039938" y="504666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5" name="Line 7"/>
          <p:cNvSpPr>
            <a:spLocks noChangeShapeType="1"/>
          </p:cNvSpPr>
          <p:nvPr/>
        </p:nvSpPr>
        <p:spPr bwMode="auto">
          <a:xfrm>
            <a:off x="2039938" y="43116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6" name="Line 8"/>
          <p:cNvSpPr>
            <a:spLocks noChangeShapeType="1"/>
          </p:cNvSpPr>
          <p:nvPr/>
        </p:nvSpPr>
        <p:spPr bwMode="auto">
          <a:xfrm>
            <a:off x="2039938" y="35750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7" name="Line 9"/>
          <p:cNvSpPr>
            <a:spLocks noChangeShapeType="1"/>
          </p:cNvSpPr>
          <p:nvPr/>
        </p:nvSpPr>
        <p:spPr bwMode="auto">
          <a:xfrm>
            <a:off x="2039938" y="284003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8" name="Line 10"/>
          <p:cNvSpPr>
            <a:spLocks noChangeShapeType="1"/>
          </p:cNvSpPr>
          <p:nvPr/>
        </p:nvSpPr>
        <p:spPr bwMode="auto">
          <a:xfrm>
            <a:off x="2039938" y="54213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9" name="Line 11"/>
          <p:cNvSpPr>
            <a:spLocks noChangeShapeType="1"/>
          </p:cNvSpPr>
          <p:nvPr/>
        </p:nvSpPr>
        <p:spPr bwMode="auto">
          <a:xfrm>
            <a:off x="2039938" y="46847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0" name="Line 12"/>
          <p:cNvSpPr>
            <a:spLocks noChangeShapeType="1"/>
          </p:cNvSpPr>
          <p:nvPr/>
        </p:nvSpPr>
        <p:spPr bwMode="auto">
          <a:xfrm>
            <a:off x="2039938" y="393700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1" name="Line 13"/>
          <p:cNvSpPr>
            <a:spLocks noChangeShapeType="1"/>
          </p:cNvSpPr>
          <p:nvPr/>
        </p:nvSpPr>
        <p:spPr bwMode="auto">
          <a:xfrm>
            <a:off x="2039938" y="320198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2" name="Line 14"/>
          <p:cNvSpPr>
            <a:spLocks noChangeShapeType="1"/>
          </p:cNvSpPr>
          <p:nvPr/>
        </p:nvSpPr>
        <p:spPr bwMode="auto">
          <a:xfrm>
            <a:off x="2039938" y="2465388"/>
            <a:ext cx="5038725" cy="0"/>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3" name="Line 15"/>
          <p:cNvSpPr>
            <a:spLocks noChangeShapeType="1"/>
          </p:cNvSpPr>
          <p:nvPr/>
        </p:nvSpPr>
        <p:spPr bwMode="auto">
          <a:xfrm>
            <a:off x="2549525"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4" name="Line 16"/>
          <p:cNvSpPr>
            <a:spLocks noChangeShapeType="1"/>
          </p:cNvSpPr>
          <p:nvPr/>
        </p:nvSpPr>
        <p:spPr bwMode="auto">
          <a:xfrm>
            <a:off x="3043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5" name="Line 17"/>
          <p:cNvSpPr>
            <a:spLocks noChangeShapeType="1"/>
          </p:cNvSpPr>
          <p:nvPr/>
        </p:nvSpPr>
        <p:spPr bwMode="auto">
          <a:xfrm>
            <a:off x="3551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6" name="Line 18"/>
          <p:cNvSpPr>
            <a:spLocks noChangeShapeType="1"/>
          </p:cNvSpPr>
          <p:nvPr/>
        </p:nvSpPr>
        <p:spPr bwMode="auto">
          <a:xfrm>
            <a:off x="4059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7" name="Line 19"/>
          <p:cNvSpPr>
            <a:spLocks noChangeShapeType="1"/>
          </p:cNvSpPr>
          <p:nvPr/>
        </p:nvSpPr>
        <p:spPr bwMode="auto">
          <a:xfrm>
            <a:off x="45656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8" name="Line 20"/>
          <p:cNvSpPr>
            <a:spLocks noChangeShapeType="1"/>
          </p:cNvSpPr>
          <p:nvPr/>
        </p:nvSpPr>
        <p:spPr bwMode="auto">
          <a:xfrm>
            <a:off x="5060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09" name="Line 21"/>
          <p:cNvSpPr>
            <a:spLocks noChangeShapeType="1"/>
          </p:cNvSpPr>
          <p:nvPr/>
        </p:nvSpPr>
        <p:spPr bwMode="auto">
          <a:xfrm>
            <a:off x="5568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0" name="Line 22"/>
          <p:cNvSpPr>
            <a:spLocks noChangeShapeType="1"/>
          </p:cNvSpPr>
          <p:nvPr/>
        </p:nvSpPr>
        <p:spPr bwMode="auto">
          <a:xfrm>
            <a:off x="60753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1" name="Line 23"/>
          <p:cNvSpPr>
            <a:spLocks noChangeShapeType="1"/>
          </p:cNvSpPr>
          <p:nvPr/>
        </p:nvSpPr>
        <p:spPr bwMode="auto">
          <a:xfrm>
            <a:off x="65706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2" name="Line 24"/>
          <p:cNvSpPr>
            <a:spLocks noChangeShapeType="1"/>
          </p:cNvSpPr>
          <p:nvPr/>
        </p:nvSpPr>
        <p:spPr bwMode="auto">
          <a:xfrm>
            <a:off x="7078663" y="2465388"/>
            <a:ext cx="0" cy="3690937"/>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3" name="Rectangle 25"/>
          <p:cNvSpPr>
            <a:spLocks noChangeArrowheads="1"/>
          </p:cNvSpPr>
          <p:nvPr/>
        </p:nvSpPr>
        <p:spPr bwMode="auto">
          <a:xfrm>
            <a:off x="2039938" y="2465388"/>
            <a:ext cx="5038725" cy="3690937"/>
          </a:xfrm>
          <a:prstGeom prst="rect">
            <a:avLst/>
          </a:prstGeom>
          <a:noFill/>
          <a:ln w="762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7914" name="Line 26"/>
          <p:cNvSpPr>
            <a:spLocks noChangeShapeType="1"/>
          </p:cNvSpPr>
          <p:nvPr/>
        </p:nvSpPr>
        <p:spPr bwMode="auto">
          <a:xfrm>
            <a:off x="20399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5" name="Line 27"/>
          <p:cNvSpPr>
            <a:spLocks noChangeShapeType="1"/>
          </p:cNvSpPr>
          <p:nvPr/>
        </p:nvSpPr>
        <p:spPr bwMode="auto">
          <a:xfrm>
            <a:off x="1989138" y="6156325"/>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6" name="Line 28"/>
          <p:cNvSpPr>
            <a:spLocks noChangeShapeType="1"/>
          </p:cNvSpPr>
          <p:nvPr/>
        </p:nvSpPr>
        <p:spPr bwMode="auto">
          <a:xfrm>
            <a:off x="1989138" y="54213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7" name="Line 29"/>
          <p:cNvSpPr>
            <a:spLocks noChangeShapeType="1"/>
          </p:cNvSpPr>
          <p:nvPr/>
        </p:nvSpPr>
        <p:spPr bwMode="auto">
          <a:xfrm>
            <a:off x="1989138" y="46847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8" name="Line 30"/>
          <p:cNvSpPr>
            <a:spLocks noChangeShapeType="1"/>
          </p:cNvSpPr>
          <p:nvPr/>
        </p:nvSpPr>
        <p:spPr bwMode="auto">
          <a:xfrm>
            <a:off x="1989138" y="3937000"/>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9" name="Line 31"/>
          <p:cNvSpPr>
            <a:spLocks noChangeShapeType="1"/>
          </p:cNvSpPr>
          <p:nvPr/>
        </p:nvSpPr>
        <p:spPr bwMode="auto">
          <a:xfrm>
            <a:off x="1989138" y="32019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0" name="Line 32"/>
          <p:cNvSpPr>
            <a:spLocks noChangeShapeType="1"/>
          </p:cNvSpPr>
          <p:nvPr/>
        </p:nvSpPr>
        <p:spPr bwMode="auto">
          <a:xfrm>
            <a:off x="1989138" y="24653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1" name="Line 33"/>
          <p:cNvSpPr>
            <a:spLocks noChangeShapeType="1"/>
          </p:cNvSpPr>
          <p:nvPr/>
        </p:nvSpPr>
        <p:spPr bwMode="auto">
          <a:xfrm>
            <a:off x="2039938" y="615632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2" name="Line 34"/>
          <p:cNvSpPr>
            <a:spLocks noChangeShapeType="1"/>
          </p:cNvSpPr>
          <p:nvPr/>
        </p:nvSpPr>
        <p:spPr bwMode="auto">
          <a:xfrm flipV="1">
            <a:off x="20399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3" name="Line 35"/>
          <p:cNvSpPr>
            <a:spLocks noChangeShapeType="1"/>
          </p:cNvSpPr>
          <p:nvPr/>
        </p:nvSpPr>
        <p:spPr bwMode="auto">
          <a:xfrm flipV="1">
            <a:off x="2549525"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4" name="Line 36"/>
          <p:cNvSpPr>
            <a:spLocks noChangeShapeType="1"/>
          </p:cNvSpPr>
          <p:nvPr/>
        </p:nvSpPr>
        <p:spPr bwMode="auto">
          <a:xfrm flipV="1">
            <a:off x="3043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5" name="Line 37"/>
          <p:cNvSpPr>
            <a:spLocks noChangeShapeType="1"/>
          </p:cNvSpPr>
          <p:nvPr/>
        </p:nvSpPr>
        <p:spPr bwMode="auto">
          <a:xfrm flipV="1">
            <a:off x="3551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6" name="Line 38"/>
          <p:cNvSpPr>
            <a:spLocks noChangeShapeType="1"/>
          </p:cNvSpPr>
          <p:nvPr/>
        </p:nvSpPr>
        <p:spPr bwMode="auto">
          <a:xfrm flipV="1">
            <a:off x="4059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7" name="Line 39"/>
          <p:cNvSpPr>
            <a:spLocks noChangeShapeType="1"/>
          </p:cNvSpPr>
          <p:nvPr/>
        </p:nvSpPr>
        <p:spPr bwMode="auto">
          <a:xfrm flipV="1">
            <a:off x="45656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8" name="Line 40"/>
          <p:cNvSpPr>
            <a:spLocks noChangeShapeType="1"/>
          </p:cNvSpPr>
          <p:nvPr/>
        </p:nvSpPr>
        <p:spPr bwMode="auto">
          <a:xfrm flipV="1">
            <a:off x="5060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29" name="Line 41"/>
          <p:cNvSpPr>
            <a:spLocks noChangeShapeType="1"/>
          </p:cNvSpPr>
          <p:nvPr/>
        </p:nvSpPr>
        <p:spPr bwMode="auto">
          <a:xfrm flipV="1">
            <a:off x="5568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30" name="Line 42"/>
          <p:cNvSpPr>
            <a:spLocks noChangeShapeType="1"/>
          </p:cNvSpPr>
          <p:nvPr/>
        </p:nvSpPr>
        <p:spPr bwMode="auto">
          <a:xfrm flipV="1">
            <a:off x="60753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31" name="Line 43"/>
          <p:cNvSpPr>
            <a:spLocks noChangeShapeType="1"/>
          </p:cNvSpPr>
          <p:nvPr/>
        </p:nvSpPr>
        <p:spPr bwMode="auto">
          <a:xfrm flipV="1">
            <a:off x="6570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32" name="Line 44"/>
          <p:cNvSpPr>
            <a:spLocks noChangeShapeType="1"/>
          </p:cNvSpPr>
          <p:nvPr/>
        </p:nvSpPr>
        <p:spPr bwMode="auto">
          <a:xfrm flipV="1">
            <a:off x="7078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33" name="Rectangle 45"/>
          <p:cNvSpPr>
            <a:spLocks noChangeArrowheads="1"/>
          </p:cNvSpPr>
          <p:nvPr/>
        </p:nvSpPr>
        <p:spPr bwMode="auto">
          <a:xfrm>
            <a:off x="1743075" y="6062663"/>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7934" name="Rectangle 46"/>
          <p:cNvSpPr>
            <a:spLocks noChangeArrowheads="1"/>
          </p:cNvSpPr>
          <p:nvPr/>
        </p:nvSpPr>
        <p:spPr bwMode="auto">
          <a:xfrm>
            <a:off x="1697038" y="5303838"/>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0.5</a:t>
            </a:r>
            <a:endParaRPr kumimoji="0" lang="en-US" altLang="en-US" sz="1400" b="0">
              <a:solidFill>
                <a:schemeClr val="tx1"/>
              </a:solidFill>
            </a:endParaRPr>
          </a:p>
        </p:txBody>
      </p:sp>
      <p:sp>
        <p:nvSpPr>
          <p:cNvPr id="37935" name="Rectangle 47"/>
          <p:cNvSpPr>
            <a:spLocks noChangeArrowheads="1"/>
          </p:cNvSpPr>
          <p:nvPr/>
        </p:nvSpPr>
        <p:spPr bwMode="auto">
          <a:xfrm>
            <a:off x="1687513" y="4570413"/>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a:t>
            </a:r>
            <a:endParaRPr kumimoji="0" lang="en-US" altLang="en-US" sz="1400" b="0">
              <a:solidFill>
                <a:schemeClr val="tx1"/>
              </a:solidFill>
            </a:endParaRPr>
          </a:p>
        </p:txBody>
      </p:sp>
      <p:sp>
        <p:nvSpPr>
          <p:cNvPr id="37936" name="Rectangle 48"/>
          <p:cNvSpPr>
            <a:spLocks noChangeArrowheads="1"/>
          </p:cNvSpPr>
          <p:nvPr/>
        </p:nvSpPr>
        <p:spPr bwMode="auto">
          <a:xfrm>
            <a:off x="1674813" y="3832225"/>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1.5</a:t>
            </a:r>
            <a:endParaRPr kumimoji="0" lang="en-US" altLang="en-US" sz="1400" b="0">
              <a:solidFill>
                <a:schemeClr val="tx1"/>
              </a:solidFill>
            </a:endParaRPr>
          </a:p>
        </p:txBody>
      </p:sp>
      <p:sp>
        <p:nvSpPr>
          <p:cNvPr id="37937" name="Rectangle 49"/>
          <p:cNvSpPr>
            <a:spLocks noChangeArrowheads="1"/>
          </p:cNvSpPr>
          <p:nvPr/>
        </p:nvSpPr>
        <p:spPr bwMode="auto">
          <a:xfrm>
            <a:off x="1685925" y="3098800"/>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7938" name="Rectangle 50"/>
          <p:cNvSpPr>
            <a:spLocks noChangeArrowheads="1"/>
          </p:cNvSpPr>
          <p:nvPr/>
        </p:nvSpPr>
        <p:spPr bwMode="auto">
          <a:xfrm>
            <a:off x="1989138" y="6275388"/>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7939" name="Rectangle 51"/>
          <p:cNvSpPr>
            <a:spLocks noChangeArrowheads="1"/>
          </p:cNvSpPr>
          <p:nvPr/>
        </p:nvSpPr>
        <p:spPr bwMode="auto">
          <a:xfrm>
            <a:off x="29257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7940" name="Rectangle 52"/>
          <p:cNvSpPr>
            <a:spLocks noChangeArrowheads="1"/>
          </p:cNvSpPr>
          <p:nvPr/>
        </p:nvSpPr>
        <p:spPr bwMode="auto">
          <a:xfrm>
            <a:off x="39544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40</a:t>
            </a:r>
            <a:endParaRPr kumimoji="0" lang="en-US" altLang="en-US" sz="1400" b="0">
              <a:solidFill>
                <a:schemeClr val="tx1"/>
              </a:solidFill>
            </a:endParaRPr>
          </a:p>
        </p:txBody>
      </p:sp>
      <p:sp>
        <p:nvSpPr>
          <p:cNvPr id="37941" name="Rectangle 53"/>
          <p:cNvSpPr>
            <a:spLocks noChangeArrowheads="1"/>
          </p:cNvSpPr>
          <p:nvPr/>
        </p:nvSpPr>
        <p:spPr bwMode="auto">
          <a:xfrm>
            <a:off x="4933950"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60</a:t>
            </a:r>
            <a:endParaRPr kumimoji="0" lang="en-US" altLang="en-US" sz="1400" b="0">
              <a:solidFill>
                <a:schemeClr val="tx1"/>
              </a:solidFill>
            </a:endParaRPr>
          </a:p>
        </p:txBody>
      </p:sp>
      <p:sp>
        <p:nvSpPr>
          <p:cNvPr id="37942" name="Rectangle 54"/>
          <p:cNvSpPr>
            <a:spLocks noChangeArrowheads="1"/>
          </p:cNvSpPr>
          <p:nvPr/>
        </p:nvSpPr>
        <p:spPr bwMode="auto">
          <a:xfrm>
            <a:off x="5965825"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80</a:t>
            </a:r>
            <a:endParaRPr kumimoji="0" lang="en-US" altLang="en-US" sz="1400" b="0">
              <a:solidFill>
                <a:schemeClr val="tx1"/>
              </a:solidFill>
            </a:endParaRPr>
          </a:p>
        </p:txBody>
      </p:sp>
      <p:sp>
        <p:nvSpPr>
          <p:cNvPr id="37943" name="Rectangle 55"/>
          <p:cNvSpPr>
            <a:spLocks noChangeArrowheads="1"/>
          </p:cNvSpPr>
          <p:nvPr/>
        </p:nvSpPr>
        <p:spPr bwMode="auto">
          <a:xfrm>
            <a:off x="6899275" y="6275388"/>
            <a:ext cx="295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100</a:t>
            </a:r>
            <a:endParaRPr kumimoji="0" lang="en-US" altLang="en-US" sz="1400" b="0">
              <a:solidFill>
                <a:schemeClr val="tx1"/>
              </a:solidFill>
            </a:endParaRPr>
          </a:p>
        </p:txBody>
      </p:sp>
      <p:sp>
        <p:nvSpPr>
          <p:cNvPr id="37944" name="Rectangle 56"/>
          <p:cNvSpPr>
            <a:spLocks noChangeArrowheads="1"/>
          </p:cNvSpPr>
          <p:nvPr/>
        </p:nvSpPr>
        <p:spPr bwMode="auto">
          <a:xfrm>
            <a:off x="3465513" y="6502400"/>
            <a:ext cx="2225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600" b="0">
                <a:solidFill>
                  <a:srgbClr val="000000"/>
                </a:solidFill>
              </a:rPr>
              <a:t>tax rate   (percent) </a:t>
            </a:r>
            <a:endParaRPr kumimoji="0" lang="en-US" altLang="en-US" sz="1600" b="0">
              <a:solidFill>
                <a:schemeClr val="tx1"/>
              </a:solidFill>
            </a:endParaRPr>
          </a:p>
        </p:txBody>
      </p:sp>
      <p:sp>
        <p:nvSpPr>
          <p:cNvPr id="37945" name="Rectangle 57"/>
          <p:cNvSpPr>
            <a:spLocks noChangeArrowheads="1"/>
          </p:cNvSpPr>
          <p:nvPr/>
        </p:nvSpPr>
        <p:spPr bwMode="auto">
          <a:xfrm>
            <a:off x="169863" y="3217863"/>
            <a:ext cx="14605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800" b="0">
                <a:solidFill>
                  <a:srgbClr val="000000"/>
                </a:solidFill>
              </a:rPr>
              <a:t>Tax Revenue</a:t>
            </a:r>
          </a:p>
          <a:p>
            <a:pPr algn="ctr"/>
            <a:r>
              <a:rPr kumimoji="0" lang="en-US" altLang="en-US" sz="1400" b="0">
                <a:solidFill>
                  <a:srgbClr val="000000"/>
                </a:solidFill>
              </a:rPr>
              <a:t>(in trillions of $)</a:t>
            </a:r>
            <a:endParaRPr kumimoji="0" lang="en-US" altLang="en-US" sz="1400" b="0">
              <a:solidFill>
                <a:schemeClr val="tx1"/>
              </a:solidFill>
            </a:endParaRPr>
          </a:p>
        </p:txBody>
      </p:sp>
      <p:sp>
        <p:nvSpPr>
          <p:cNvPr id="37946" name="Freeform 58"/>
          <p:cNvSpPr>
            <a:spLocks/>
          </p:cNvSpPr>
          <p:nvPr/>
        </p:nvSpPr>
        <p:spPr bwMode="auto">
          <a:xfrm>
            <a:off x="2017713" y="2451100"/>
            <a:ext cx="5057775" cy="3729038"/>
          </a:xfrm>
          <a:custGeom>
            <a:avLst/>
            <a:gdLst>
              <a:gd name="T0" fmla="*/ 0 w 2290"/>
              <a:gd name="T1" fmla="*/ 2349 h 2349"/>
              <a:gd name="T2" fmla="*/ 697 w 2290"/>
              <a:gd name="T3" fmla="*/ 2 h 2349"/>
              <a:gd name="T4" fmla="*/ 2290 w 2290"/>
              <a:gd name="T5" fmla="*/ 2334 h 2349"/>
              <a:gd name="T6" fmla="*/ 0 60000 65536"/>
              <a:gd name="T7" fmla="*/ 0 60000 65536"/>
              <a:gd name="T8" fmla="*/ 0 60000 65536"/>
              <a:gd name="T9" fmla="*/ 0 w 2290"/>
              <a:gd name="T10" fmla="*/ 0 h 2349"/>
              <a:gd name="T11" fmla="*/ 2290 w 2290"/>
              <a:gd name="T12" fmla="*/ 2349 h 2349"/>
            </a:gdLst>
            <a:ahLst/>
            <a:cxnLst>
              <a:cxn ang="T6">
                <a:pos x="T0" y="T1"/>
              </a:cxn>
              <a:cxn ang="T7">
                <a:pos x="T2" y="T3"/>
              </a:cxn>
              <a:cxn ang="T8">
                <a:pos x="T4" y="T5"/>
              </a:cxn>
            </a:cxnLst>
            <a:rect l="T9" t="T10" r="T11" b="T12"/>
            <a:pathLst>
              <a:path w="2290" h="2349">
                <a:moveTo>
                  <a:pt x="0" y="2349"/>
                </a:moveTo>
                <a:cubicBezTo>
                  <a:pt x="157" y="1176"/>
                  <a:pt x="315" y="4"/>
                  <a:pt x="697" y="2"/>
                </a:cubicBezTo>
                <a:cubicBezTo>
                  <a:pt x="1079" y="0"/>
                  <a:pt x="2023" y="1945"/>
                  <a:pt x="2290" y="2334"/>
                </a:cubicBezTo>
              </a:path>
            </a:pathLst>
          </a:custGeom>
          <a:noFill/>
          <a:ln w="2857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7692" name="Oval 60"/>
          <p:cNvSpPr>
            <a:spLocks noChangeArrowheads="1"/>
          </p:cNvSpPr>
          <p:nvPr/>
        </p:nvSpPr>
        <p:spPr bwMode="auto">
          <a:xfrm rot="1579004">
            <a:off x="3476625" y="2374900"/>
            <a:ext cx="141288" cy="147638"/>
          </a:xfrm>
          <a:prstGeom prst="ellipse">
            <a:avLst/>
          </a:prstGeom>
          <a:solidFill>
            <a:srgbClr val="4747FF"/>
          </a:solidFill>
          <a:ln w="12700">
            <a:solidFill>
              <a:srgbClr val="4747FF"/>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37693" name="Oval 61"/>
          <p:cNvSpPr>
            <a:spLocks noChangeArrowheads="1"/>
          </p:cNvSpPr>
          <p:nvPr/>
        </p:nvSpPr>
        <p:spPr bwMode="auto">
          <a:xfrm rot="1579004">
            <a:off x="4989513" y="3597275"/>
            <a:ext cx="141287" cy="147638"/>
          </a:xfrm>
          <a:prstGeom prst="ellipse">
            <a:avLst/>
          </a:prstGeom>
          <a:solidFill>
            <a:srgbClr val="FF0000"/>
          </a:solidFill>
          <a:ln w="12700">
            <a:solidFill>
              <a:srgbClr val="FF0000"/>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37694" name="Rectangle 62"/>
          <p:cNvSpPr>
            <a:spLocks noChangeArrowheads="1"/>
          </p:cNvSpPr>
          <p:nvPr/>
        </p:nvSpPr>
        <p:spPr bwMode="auto">
          <a:xfrm>
            <a:off x="769143" y="1281112"/>
            <a:ext cx="247173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2000" b="0"/>
              <a:t>If the tax rate is </a:t>
            </a:r>
            <a:r>
              <a:rPr lang="en-US" altLang="en-US" sz="2000">
                <a:solidFill>
                  <a:srgbClr val="FD0000"/>
                </a:solidFill>
              </a:rPr>
              <a:t>60%</a:t>
            </a:r>
            <a:r>
              <a:rPr lang="en-US" altLang="en-US" sz="2000" b="0"/>
              <a:t>,</a:t>
            </a:r>
          </a:p>
        </p:txBody>
      </p:sp>
      <p:sp>
        <p:nvSpPr>
          <p:cNvPr id="837695" name="Line 63"/>
          <p:cNvSpPr>
            <a:spLocks noChangeShapeType="1"/>
          </p:cNvSpPr>
          <p:nvPr/>
        </p:nvSpPr>
        <p:spPr bwMode="auto">
          <a:xfrm flipH="1" flipV="1">
            <a:off x="3556000" y="2449513"/>
            <a:ext cx="0" cy="3748087"/>
          </a:xfrm>
          <a:prstGeom prst="line">
            <a:avLst/>
          </a:prstGeom>
          <a:noFill/>
          <a:ln w="38100">
            <a:solidFill>
              <a:srgbClr val="4747FF"/>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837696" name="Line 64"/>
          <p:cNvSpPr>
            <a:spLocks noChangeShapeType="1"/>
          </p:cNvSpPr>
          <p:nvPr/>
        </p:nvSpPr>
        <p:spPr bwMode="auto">
          <a:xfrm>
            <a:off x="2047875" y="2465388"/>
            <a:ext cx="1481138" cy="0"/>
          </a:xfrm>
          <a:prstGeom prst="line">
            <a:avLst/>
          </a:prstGeom>
          <a:noFill/>
          <a:ln w="38100">
            <a:solidFill>
              <a:srgbClr val="4747FF"/>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37697" name="Rectangle 65"/>
          <p:cNvSpPr>
            <a:spLocks noChangeArrowheads="1"/>
          </p:cNvSpPr>
          <p:nvPr/>
        </p:nvSpPr>
        <p:spPr bwMode="auto">
          <a:xfrm>
            <a:off x="1635125" y="2301875"/>
            <a:ext cx="3556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4747FF"/>
                </a:solidFill>
              </a:rPr>
              <a:t>2.5</a:t>
            </a:r>
          </a:p>
        </p:txBody>
      </p:sp>
      <p:sp>
        <p:nvSpPr>
          <p:cNvPr id="837698" name="Rectangle 66"/>
          <p:cNvSpPr>
            <a:spLocks noChangeArrowheads="1"/>
          </p:cNvSpPr>
          <p:nvPr/>
        </p:nvSpPr>
        <p:spPr bwMode="auto">
          <a:xfrm>
            <a:off x="3427413" y="6210300"/>
            <a:ext cx="530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4747FF"/>
                </a:solidFill>
              </a:rPr>
              <a:t>30</a:t>
            </a:r>
          </a:p>
        </p:txBody>
      </p:sp>
      <p:sp>
        <p:nvSpPr>
          <p:cNvPr id="837699" name="Rectangle 67"/>
          <p:cNvSpPr>
            <a:spLocks noChangeArrowheads="1"/>
          </p:cNvSpPr>
          <p:nvPr/>
        </p:nvSpPr>
        <p:spPr bwMode="auto">
          <a:xfrm>
            <a:off x="3811588" y="1308893"/>
            <a:ext cx="3927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b="0" dirty="0">
                <a:solidFill>
                  <a:srgbClr val="000000"/>
                </a:solidFill>
              </a:rPr>
              <a:t>tax revenue increases to</a:t>
            </a:r>
            <a:r>
              <a:rPr kumimoji="0" lang="en-US" altLang="en-US" sz="2000" dirty="0">
                <a:solidFill>
                  <a:srgbClr val="4747FF"/>
                </a:solidFill>
              </a:rPr>
              <a:t> $2.5 trillion</a:t>
            </a:r>
            <a:r>
              <a:rPr kumimoji="0" lang="en-US" altLang="en-US" sz="2000" b="0" dirty="0">
                <a:solidFill>
                  <a:srgbClr val="000000"/>
                </a:solidFill>
              </a:rPr>
              <a:t>.</a:t>
            </a:r>
          </a:p>
        </p:txBody>
      </p:sp>
      <p:sp>
        <p:nvSpPr>
          <p:cNvPr id="837700" name="Line 68"/>
          <p:cNvSpPr>
            <a:spLocks noChangeShapeType="1"/>
          </p:cNvSpPr>
          <p:nvPr/>
        </p:nvSpPr>
        <p:spPr bwMode="auto">
          <a:xfrm flipV="1">
            <a:off x="5051425" y="3659188"/>
            <a:ext cx="0" cy="2471737"/>
          </a:xfrm>
          <a:prstGeom prst="line">
            <a:avLst/>
          </a:prstGeom>
          <a:noFill/>
          <a:ln w="38100">
            <a:solidFill>
              <a:srgbClr val="FD0000"/>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837701" name="Line 69"/>
          <p:cNvSpPr>
            <a:spLocks noChangeShapeType="1"/>
          </p:cNvSpPr>
          <p:nvPr/>
        </p:nvSpPr>
        <p:spPr bwMode="auto">
          <a:xfrm>
            <a:off x="2033588" y="3675063"/>
            <a:ext cx="3005137" cy="0"/>
          </a:xfrm>
          <a:prstGeom prst="line">
            <a:avLst/>
          </a:prstGeom>
          <a:noFill/>
          <a:ln w="38100">
            <a:solidFill>
              <a:srgbClr val="FD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37702" name="Rectangle 70"/>
          <p:cNvSpPr>
            <a:spLocks noChangeArrowheads="1"/>
          </p:cNvSpPr>
          <p:nvPr/>
        </p:nvSpPr>
        <p:spPr bwMode="auto">
          <a:xfrm>
            <a:off x="4899025" y="6232525"/>
            <a:ext cx="530225"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dirty="0">
                <a:solidFill>
                  <a:srgbClr val="FD0000"/>
                </a:solidFill>
              </a:rPr>
              <a:t>60</a:t>
            </a:r>
          </a:p>
        </p:txBody>
      </p:sp>
      <p:sp>
        <p:nvSpPr>
          <p:cNvPr id="837703" name="Rectangle 71"/>
          <p:cNvSpPr>
            <a:spLocks noChangeArrowheads="1"/>
          </p:cNvSpPr>
          <p:nvPr/>
        </p:nvSpPr>
        <p:spPr bwMode="auto">
          <a:xfrm>
            <a:off x="1627188" y="3509963"/>
            <a:ext cx="530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FD0000"/>
                </a:solidFill>
              </a:rPr>
              <a:t>1.7</a:t>
            </a:r>
          </a:p>
        </p:txBody>
      </p:sp>
      <p:sp>
        <p:nvSpPr>
          <p:cNvPr id="837704" name="Rectangle 72"/>
          <p:cNvSpPr>
            <a:spLocks noChangeArrowheads="1"/>
          </p:cNvSpPr>
          <p:nvPr/>
        </p:nvSpPr>
        <p:spPr bwMode="auto">
          <a:xfrm>
            <a:off x="858838" y="1325563"/>
            <a:ext cx="3927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b="0">
                <a:solidFill>
                  <a:srgbClr val="000000"/>
                </a:solidFill>
              </a:rPr>
              <a:t>If the tax rate is cut to </a:t>
            </a:r>
            <a:r>
              <a:rPr kumimoji="0" lang="en-US" altLang="en-US" sz="2000">
                <a:solidFill>
                  <a:srgbClr val="4747FF"/>
                </a:solidFill>
              </a:rPr>
              <a:t>30%</a:t>
            </a:r>
            <a:r>
              <a:rPr kumimoji="0" lang="en-US" altLang="en-US" sz="2000" b="0">
                <a:solidFill>
                  <a:srgbClr val="000000"/>
                </a:solidFill>
              </a:rPr>
              <a:t>,</a:t>
            </a:r>
          </a:p>
        </p:txBody>
      </p:sp>
      <p:sp>
        <p:nvSpPr>
          <p:cNvPr id="73"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37702"/>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37700"/>
                                        </p:tgtEl>
                                        <p:attrNameLst>
                                          <p:attrName>style.visibility</p:attrName>
                                        </p:attrNameLst>
                                      </p:cBhvr>
                                      <p:to>
                                        <p:strVal val="visible"/>
                                      </p:to>
                                    </p:set>
                                    <p:animEffect transition="in" filter="wipe(down)">
                                      <p:cBhvr>
                                        <p:cTn id="10" dur="500"/>
                                        <p:tgtEl>
                                          <p:spTgt spid="837700"/>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37693"/>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37635"/>
                                        </p:tgtEl>
                                        <p:attrNameLst>
                                          <p:attrName>style.visibility</p:attrName>
                                        </p:attrNameLst>
                                      </p:cBhvr>
                                      <p:to>
                                        <p:strVal val="visible"/>
                                      </p:to>
                                    </p:set>
                                  </p:childTnLst>
                                </p:cTn>
                              </p:par>
                            </p:childTnLst>
                          </p:cTn>
                        </p:par>
                        <p:par>
                          <p:cTn id="18" fill="hold" nodeType="afterGroup">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837701"/>
                                        </p:tgtEl>
                                        <p:attrNameLst>
                                          <p:attrName>style.visibility</p:attrName>
                                        </p:attrNameLst>
                                      </p:cBhvr>
                                      <p:to>
                                        <p:strVal val="visible"/>
                                      </p:to>
                                    </p:set>
                                    <p:animEffect transition="in" filter="wipe(right)">
                                      <p:cBhvr>
                                        <p:cTn id="21" dur="500"/>
                                        <p:tgtEl>
                                          <p:spTgt spid="837701"/>
                                        </p:tgtEl>
                                      </p:cBhvr>
                                    </p:animEffect>
                                  </p:childTnLst>
                                </p:cTn>
                              </p:par>
                            </p:childTnLst>
                          </p:cTn>
                        </p:par>
                        <p:par>
                          <p:cTn id="22" fill="hold" nodeType="afterGroup">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83770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8376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837635"/>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83770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37698"/>
                                        </p:tgtEl>
                                        <p:attrNameLst>
                                          <p:attrName>style.visibility</p:attrName>
                                        </p:attrNameLst>
                                      </p:cBhvr>
                                      <p:to>
                                        <p:strVal val="visible"/>
                                      </p:to>
                                    </p:set>
                                  </p:childTnLst>
                                </p:cTn>
                              </p:par>
                            </p:childTnLst>
                          </p:cTn>
                        </p:par>
                        <p:par>
                          <p:cTn id="35" fill="hold" nodeType="afterGroup">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837695"/>
                                        </p:tgtEl>
                                        <p:attrNameLst>
                                          <p:attrName>style.visibility</p:attrName>
                                        </p:attrNameLst>
                                      </p:cBhvr>
                                      <p:to>
                                        <p:strVal val="visible"/>
                                      </p:to>
                                    </p:set>
                                    <p:animEffect transition="in" filter="wipe(down)">
                                      <p:cBhvr>
                                        <p:cTn id="38" dur="500"/>
                                        <p:tgtEl>
                                          <p:spTgt spid="837695"/>
                                        </p:tgtEl>
                                      </p:cBhvr>
                                    </p:animEffect>
                                  </p:childTnLst>
                                </p:cTn>
                              </p:par>
                            </p:childTnLst>
                          </p:cTn>
                        </p:par>
                        <p:par>
                          <p:cTn id="39" fill="hold" nodeType="afterGroup">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837692"/>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37699"/>
                                        </p:tgtEl>
                                        <p:attrNameLst>
                                          <p:attrName>style.visibility</p:attrName>
                                        </p:attrNameLst>
                                      </p:cBhvr>
                                      <p:to>
                                        <p:strVal val="visible"/>
                                      </p:to>
                                    </p:set>
                                  </p:childTnLst>
                                </p:cTn>
                              </p:par>
                            </p:childTnLst>
                          </p:cTn>
                        </p:par>
                        <p:par>
                          <p:cTn id="46" fill="hold" nodeType="afterGroup">
                            <p:stCondLst>
                              <p:cond delay="0"/>
                            </p:stCondLst>
                            <p:childTnLst>
                              <p:par>
                                <p:cTn id="47" presetID="22" presetClass="entr" presetSubtype="2" fill="hold" grpId="0" nodeType="afterEffect">
                                  <p:stCondLst>
                                    <p:cond delay="0"/>
                                  </p:stCondLst>
                                  <p:childTnLst>
                                    <p:set>
                                      <p:cBhvr>
                                        <p:cTn id="48" dur="1" fill="hold">
                                          <p:stCondLst>
                                            <p:cond delay="0"/>
                                          </p:stCondLst>
                                        </p:cTn>
                                        <p:tgtEl>
                                          <p:spTgt spid="837696"/>
                                        </p:tgtEl>
                                        <p:attrNameLst>
                                          <p:attrName>style.visibility</p:attrName>
                                        </p:attrNameLst>
                                      </p:cBhvr>
                                      <p:to>
                                        <p:strVal val="visible"/>
                                      </p:to>
                                    </p:set>
                                    <p:animEffect transition="in" filter="wipe(right)">
                                      <p:cBhvr>
                                        <p:cTn id="49" dur="500"/>
                                        <p:tgtEl>
                                          <p:spTgt spid="837696"/>
                                        </p:tgtEl>
                                      </p:cBhvr>
                                    </p:animEffect>
                                  </p:childTnLst>
                                </p:cTn>
                              </p:par>
                            </p:childTnLst>
                          </p:cTn>
                        </p:par>
                        <p:par>
                          <p:cTn id="50" fill="hold" nodeType="afterGroup">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8376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635" grpId="0"/>
      <p:bldP spid="837635" grpId="1"/>
      <p:bldP spid="837692" grpId="0" animBg="1"/>
      <p:bldP spid="837693" grpId="0" animBg="1"/>
      <p:bldP spid="837694" grpId="1"/>
      <p:bldP spid="837695" grpId="0" animBg="1"/>
      <p:bldP spid="837696" grpId="0" animBg="1"/>
      <p:bldP spid="837697" grpId="0" animBg="1"/>
      <p:bldP spid="837698" grpId="0"/>
      <p:bldP spid="837699" grpId="0"/>
      <p:bldP spid="837700" grpId="0" animBg="1"/>
      <p:bldP spid="837701" grpId="0" animBg="1"/>
      <p:bldP spid="837702" grpId="0" animBg="1"/>
      <p:bldP spid="837703" grpId="0"/>
      <p:bldP spid="83770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676400" y="2327275"/>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2.5</a:t>
            </a:r>
            <a:endParaRPr kumimoji="0" lang="en-US" altLang="en-US" sz="1400" b="0">
              <a:solidFill>
                <a:schemeClr val="tx1"/>
              </a:solidFill>
            </a:endParaRPr>
          </a:p>
        </p:txBody>
      </p:sp>
      <p:sp>
        <p:nvSpPr>
          <p:cNvPr id="839683" name="Rectangle 3"/>
          <p:cNvSpPr>
            <a:spLocks noChangeArrowheads="1"/>
          </p:cNvSpPr>
          <p:nvPr/>
        </p:nvSpPr>
        <p:spPr bwMode="auto">
          <a:xfrm>
            <a:off x="3046095" y="1274445"/>
            <a:ext cx="347345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2000" b="0"/>
              <a:t>tax revenue is</a:t>
            </a:r>
            <a:r>
              <a:rPr lang="en-US" altLang="en-US" sz="2000">
                <a:solidFill>
                  <a:srgbClr val="FD0000"/>
                </a:solidFill>
              </a:rPr>
              <a:t> $2.5 trillion</a:t>
            </a:r>
            <a:r>
              <a:rPr lang="en-US" altLang="en-US" sz="2000" b="0"/>
              <a:t>.</a:t>
            </a:r>
          </a:p>
        </p:txBody>
      </p:sp>
      <p:sp>
        <p:nvSpPr>
          <p:cNvPr id="38916" name="Rectangle 4"/>
          <p:cNvSpPr>
            <a:spLocks noChangeArrowheads="1"/>
          </p:cNvSpPr>
          <p:nvPr/>
        </p:nvSpPr>
        <p:spPr bwMode="auto">
          <a:xfrm>
            <a:off x="2039938" y="2465388"/>
            <a:ext cx="5038725" cy="36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8917" name="Line 5"/>
          <p:cNvSpPr>
            <a:spLocks noChangeShapeType="1"/>
          </p:cNvSpPr>
          <p:nvPr/>
        </p:nvSpPr>
        <p:spPr bwMode="auto">
          <a:xfrm>
            <a:off x="2039938" y="578167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8" name="Line 6"/>
          <p:cNvSpPr>
            <a:spLocks noChangeShapeType="1"/>
          </p:cNvSpPr>
          <p:nvPr/>
        </p:nvSpPr>
        <p:spPr bwMode="auto">
          <a:xfrm>
            <a:off x="2039938" y="504666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9" name="Line 7"/>
          <p:cNvSpPr>
            <a:spLocks noChangeShapeType="1"/>
          </p:cNvSpPr>
          <p:nvPr/>
        </p:nvSpPr>
        <p:spPr bwMode="auto">
          <a:xfrm>
            <a:off x="2039938" y="43116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0" name="Line 8"/>
          <p:cNvSpPr>
            <a:spLocks noChangeShapeType="1"/>
          </p:cNvSpPr>
          <p:nvPr/>
        </p:nvSpPr>
        <p:spPr bwMode="auto">
          <a:xfrm>
            <a:off x="2039938" y="35750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1" name="Line 9"/>
          <p:cNvSpPr>
            <a:spLocks noChangeShapeType="1"/>
          </p:cNvSpPr>
          <p:nvPr/>
        </p:nvSpPr>
        <p:spPr bwMode="auto">
          <a:xfrm>
            <a:off x="2039938" y="284003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2" name="Line 10"/>
          <p:cNvSpPr>
            <a:spLocks noChangeShapeType="1"/>
          </p:cNvSpPr>
          <p:nvPr/>
        </p:nvSpPr>
        <p:spPr bwMode="auto">
          <a:xfrm>
            <a:off x="2039938" y="54213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3" name="Line 11"/>
          <p:cNvSpPr>
            <a:spLocks noChangeShapeType="1"/>
          </p:cNvSpPr>
          <p:nvPr/>
        </p:nvSpPr>
        <p:spPr bwMode="auto">
          <a:xfrm>
            <a:off x="2039938" y="46847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4" name="Line 12"/>
          <p:cNvSpPr>
            <a:spLocks noChangeShapeType="1"/>
          </p:cNvSpPr>
          <p:nvPr/>
        </p:nvSpPr>
        <p:spPr bwMode="auto">
          <a:xfrm>
            <a:off x="2039938" y="393700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5" name="Line 13"/>
          <p:cNvSpPr>
            <a:spLocks noChangeShapeType="1"/>
          </p:cNvSpPr>
          <p:nvPr/>
        </p:nvSpPr>
        <p:spPr bwMode="auto">
          <a:xfrm>
            <a:off x="2039938" y="320198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6" name="Line 14"/>
          <p:cNvSpPr>
            <a:spLocks noChangeShapeType="1"/>
          </p:cNvSpPr>
          <p:nvPr/>
        </p:nvSpPr>
        <p:spPr bwMode="auto">
          <a:xfrm>
            <a:off x="2039938" y="2465388"/>
            <a:ext cx="5038725" cy="0"/>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7" name="Line 15"/>
          <p:cNvSpPr>
            <a:spLocks noChangeShapeType="1"/>
          </p:cNvSpPr>
          <p:nvPr/>
        </p:nvSpPr>
        <p:spPr bwMode="auto">
          <a:xfrm>
            <a:off x="2549525"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8" name="Line 16"/>
          <p:cNvSpPr>
            <a:spLocks noChangeShapeType="1"/>
          </p:cNvSpPr>
          <p:nvPr/>
        </p:nvSpPr>
        <p:spPr bwMode="auto">
          <a:xfrm>
            <a:off x="3043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9" name="Line 17"/>
          <p:cNvSpPr>
            <a:spLocks noChangeShapeType="1"/>
          </p:cNvSpPr>
          <p:nvPr/>
        </p:nvSpPr>
        <p:spPr bwMode="auto">
          <a:xfrm>
            <a:off x="3551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0" name="Line 18"/>
          <p:cNvSpPr>
            <a:spLocks noChangeShapeType="1"/>
          </p:cNvSpPr>
          <p:nvPr/>
        </p:nvSpPr>
        <p:spPr bwMode="auto">
          <a:xfrm>
            <a:off x="4059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1" name="Line 19"/>
          <p:cNvSpPr>
            <a:spLocks noChangeShapeType="1"/>
          </p:cNvSpPr>
          <p:nvPr/>
        </p:nvSpPr>
        <p:spPr bwMode="auto">
          <a:xfrm>
            <a:off x="45656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2" name="Line 20"/>
          <p:cNvSpPr>
            <a:spLocks noChangeShapeType="1"/>
          </p:cNvSpPr>
          <p:nvPr/>
        </p:nvSpPr>
        <p:spPr bwMode="auto">
          <a:xfrm>
            <a:off x="5060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3" name="Line 21"/>
          <p:cNvSpPr>
            <a:spLocks noChangeShapeType="1"/>
          </p:cNvSpPr>
          <p:nvPr/>
        </p:nvSpPr>
        <p:spPr bwMode="auto">
          <a:xfrm>
            <a:off x="5568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4" name="Line 22"/>
          <p:cNvSpPr>
            <a:spLocks noChangeShapeType="1"/>
          </p:cNvSpPr>
          <p:nvPr/>
        </p:nvSpPr>
        <p:spPr bwMode="auto">
          <a:xfrm>
            <a:off x="60753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5" name="Line 23"/>
          <p:cNvSpPr>
            <a:spLocks noChangeShapeType="1"/>
          </p:cNvSpPr>
          <p:nvPr/>
        </p:nvSpPr>
        <p:spPr bwMode="auto">
          <a:xfrm>
            <a:off x="65706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6" name="Line 24"/>
          <p:cNvSpPr>
            <a:spLocks noChangeShapeType="1"/>
          </p:cNvSpPr>
          <p:nvPr/>
        </p:nvSpPr>
        <p:spPr bwMode="auto">
          <a:xfrm>
            <a:off x="7078663" y="2465388"/>
            <a:ext cx="0" cy="3690937"/>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7" name="Rectangle 25"/>
          <p:cNvSpPr>
            <a:spLocks noChangeArrowheads="1"/>
          </p:cNvSpPr>
          <p:nvPr/>
        </p:nvSpPr>
        <p:spPr bwMode="auto">
          <a:xfrm>
            <a:off x="2039938" y="2465388"/>
            <a:ext cx="5038725" cy="3690937"/>
          </a:xfrm>
          <a:prstGeom prst="rect">
            <a:avLst/>
          </a:prstGeom>
          <a:noFill/>
          <a:ln w="762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8938" name="Line 26"/>
          <p:cNvSpPr>
            <a:spLocks noChangeShapeType="1"/>
          </p:cNvSpPr>
          <p:nvPr/>
        </p:nvSpPr>
        <p:spPr bwMode="auto">
          <a:xfrm>
            <a:off x="20399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39" name="Line 27"/>
          <p:cNvSpPr>
            <a:spLocks noChangeShapeType="1"/>
          </p:cNvSpPr>
          <p:nvPr/>
        </p:nvSpPr>
        <p:spPr bwMode="auto">
          <a:xfrm>
            <a:off x="1989138" y="6156325"/>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0" name="Line 28"/>
          <p:cNvSpPr>
            <a:spLocks noChangeShapeType="1"/>
          </p:cNvSpPr>
          <p:nvPr/>
        </p:nvSpPr>
        <p:spPr bwMode="auto">
          <a:xfrm>
            <a:off x="1989138" y="54213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1" name="Line 29"/>
          <p:cNvSpPr>
            <a:spLocks noChangeShapeType="1"/>
          </p:cNvSpPr>
          <p:nvPr/>
        </p:nvSpPr>
        <p:spPr bwMode="auto">
          <a:xfrm>
            <a:off x="1989138" y="46847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2" name="Line 30"/>
          <p:cNvSpPr>
            <a:spLocks noChangeShapeType="1"/>
          </p:cNvSpPr>
          <p:nvPr/>
        </p:nvSpPr>
        <p:spPr bwMode="auto">
          <a:xfrm>
            <a:off x="1989138" y="3937000"/>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3" name="Line 31"/>
          <p:cNvSpPr>
            <a:spLocks noChangeShapeType="1"/>
          </p:cNvSpPr>
          <p:nvPr/>
        </p:nvSpPr>
        <p:spPr bwMode="auto">
          <a:xfrm>
            <a:off x="1989138" y="32019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4" name="Line 32"/>
          <p:cNvSpPr>
            <a:spLocks noChangeShapeType="1"/>
          </p:cNvSpPr>
          <p:nvPr/>
        </p:nvSpPr>
        <p:spPr bwMode="auto">
          <a:xfrm>
            <a:off x="1989138" y="24653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5" name="Line 33"/>
          <p:cNvSpPr>
            <a:spLocks noChangeShapeType="1"/>
          </p:cNvSpPr>
          <p:nvPr/>
        </p:nvSpPr>
        <p:spPr bwMode="auto">
          <a:xfrm>
            <a:off x="2039938" y="615632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6" name="Line 34"/>
          <p:cNvSpPr>
            <a:spLocks noChangeShapeType="1"/>
          </p:cNvSpPr>
          <p:nvPr/>
        </p:nvSpPr>
        <p:spPr bwMode="auto">
          <a:xfrm flipV="1">
            <a:off x="20399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7" name="Line 35"/>
          <p:cNvSpPr>
            <a:spLocks noChangeShapeType="1"/>
          </p:cNvSpPr>
          <p:nvPr/>
        </p:nvSpPr>
        <p:spPr bwMode="auto">
          <a:xfrm flipV="1">
            <a:off x="2549525"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8" name="Line 36"/>
          <p:cNvSpPr>
            <a:spLocks noChangeShapeType="1"/>
          </p:cNvSpPr>
          <p:nvPr/>
        </p:nvSpPr>
        <p:spPr bwMode="auto">
          <a:xfrm flipV="1">
            <a:off x="3043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49" name="Line 37"/>
          <p:cNvSpPr>
            <a:spLocks noChangeShapeType="1"/>
          </p:cNvSpPr>
          <p:nvPr/>
        </p:nvSpPr>
        <p:spPr bwMode="auto">
          <a:xfrm flipV="1">
            <a:off x="3551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0" name="Line 38"/>
          <p:cNvSpPr>
            <a:spLocks noChangeShapeType="1"/>
          </p:cNvSpPr>
          <p:nvPr/>
        </p:nvSpPr>
        <p:spPr bwMode="auto">
          <a:xfrm flipV="1">
            <a:off x="4059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1" name="Line 39"/>
          <p:cNvSpPr>
            <a:spLocks noChangeShapeType="1"/>
          </p:cNvSpPr>
          <p:nvPr/>
        </p:nvSpPr>
        <p:spPr bwMode="auto">
          <a:xfrm flipV="1">
            <a:off x="45656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2" name="Line 40"/>
          <p:cNvSpPr>
            <a:spLocks noChangeShapeType="1"/>
          </p:cNvSpPr>
          <p:nvPr/>
        </p:nvSpPr>
        <p:spPr bwMode="auto">
          <a:xfrm flipV="1">
            <a:off x="5060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3" name="Line 41"/>
          <p:cNvSpPr>
            <a:spLocks noChangeShapeType="1"/>
          </p:cNvSpPr>
          <p:nvPr/>
        </p:nvSpPr>
        <p:spPr bwMode="auto">
          <a:xfrm flipV="1">
            <a:off x="5568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4" name="Line 42"/>
          <p:cNvSpPr>
            <a:spLocks noChangeShapeType="1"/>
          </p:cNvSpPr>
          <p:nvPr/>
        </p:nvSpPr>
        <p:spPr bwMode="auto">
          <a:xfrm flipV="1">
            <a:off x="60753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5" name="Line 43"/>
          <p:cNvSpPr>
            <a:spLocks noChangeShapeType="1"/>
          </p:cNvSpPr>
          <p:nvPr/>
        </p:nvSpPr>
        <p:spPr bwMode="auto">
          <a:xfrm flipV="1">
            <a:off x="6570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6" name="Line 44"/>
          <p:cNvSpPr>
            <a:spLocks noChangeShapeType="1"/>
          </p:cNvSpPr>
          <p:nvPr/>
        </p:nvSpPr>
        <p:spPr bwMode="auto">
          <a:xfrm flipV="1">
            <a:off x="7078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7" name="Rectangle 45"/>
          <p:cNvSpPr>
            <a:spLocks noChangeArrowheads="1"/>
          </p:cNvSpPr>
          <p:nvPr/>
        </p:nvSpPr>
        <p:spPr bwMode="auto">
          <a:xfrm>
            <a:off x="1743075" y="6062663"/>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8958" name="Rectangle 46"/>
          <p:cNvSpPr>
            <a:spLocks noChangeArrowheads="1"/>
          </p:cNvSpPr>
          <p:nvPr/>
        </p:nvSpPr>
        <p:spPr bwMode="auto">
          <a:xfrm>
            <a:off x="1697038" y="5303838"/>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0.5</a:t>
            </a:r>
            <a:endParaRPr kumimoji="0" lang="en-US" altLang="en-US" sz="1400" b="0">
              <a:solidFill>
                <a:schemeClr val="tx1"/>
              </a:solidFill>
            </a:endParaRPr>
          </a:p>
        </p:txBody>
      </p:sp>
      <p:sp>
        <p:nvSpPr>
          <p:cNvPr id="38959" name="Rectangle 47"/>
          <p:cNvSpPr>
            <a:spLocks noChangeArrowheads="1"/>
          </p:cNvSpPr>
          <p:nvPr/>
        </p:nvSpPr>
        <p:spPr bwMode="auto">
          <a:xfrm>
            <a:off x="1687513" y="4570413"/>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a:t>
            </a:r>
            <a:endParaRPr kumimoji="0" lang="en-US" altLang="en-US" sz="1400" b="0">
              <a:solidFill>
                <a:schemeClr val="tx1"/>
              </a:solidFill>
            </a:endParaRPr>
          </a:p>
        </p:txBody>
      </p:sp>
      <p:sp>
        <p:nvSpPr>
          <p:cNvPr id="38960" name="Rectangle 48"/>
          <p:cNvSpPr>
            <a:spLocks noChangeArrowheads="1"/>
          </p:cNvSpPr>
          <p:nvPr/>
        </p:nvSpPr>
        <p:spPr bwMode="auto">
          <a:xfrm>
            <a:off x="1674813" y="3832225"/>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1.5</a:t>
            </a:r>
            <a:endParaRPr kumimoji="0" lang="en-US" altLang="en-US" sz="1400" b="0">
              <a:solidFill>
                <a:schemeClr val="tx1"/>
              </a:solidFill>
            </a:endParaRPr>
          </a:p>
        </p:txBody>
      </p:sp>
      <p:sp>
        <p:nvSpPr>
          <p:cNvPr id="38961" name="Rectangle 49"/>
          <p:cNvSpPr>
            <a:spLocks noChangeArrowheads="1"/>
          </p:cNvSpPr>
          <p:nvPr/>
        </p:nvSpPr>
        <p:spPr bwMode="auto">
          <a:xfrm>
            <a:off x="1685925" y="3098800"/>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8962" name="Rectangle 50"/>
          <p:cNvSpPr>
            <a:spLocks noChangeArrowheads="1"/>
          </p:cNvSpPr>
          <p:nvPr/>
        </p:nvSpPr>
        <p:spPr bwMode="auto">
          <a:xfrm>
            <a:off x="1989138" y="6275388"/>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8963" name="Rectangle 51"/>
          <p:cNvSpPr>
            <a:spLocks noChangeArrowheads="1"/>
          </p:cNvSpPr>
          <p:nvPr/>
        </p:nvSpPr>
        <p:spPr bwMode="auto">
          <a:xfrm>
            <a:off x="29257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8964" name="Rectangle 52"/>
          <p:cNvSpPr>
            <a:spLocks noChangeArrowheads="1"/>
          </p:cNvSpPr>
          <p:nvPr/>
        </p:nvSpPr>
        <p:spPr bwMode="auto">
          <a:xfrm>
            <a:off x="39544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40</a:t>
            </a:r>
            <a:endParaRPr kumimoji="0" lang="en-US" altLang="en-US" sz="1400" b="0">
              <a:solidFill>
                <a:schemeClr val="tx1"/>
              </a:solidFill>
            </a:endParaRPr>
          </a:p>
        </p:txBody>
      </p:sp>
      <p:sp>
        <p:nvSpPr>
          <p:cNvPr id="38965" name="Rectangle 53"/>
          <p:cNvSpPr>
            <a:spLocks noChangeArrowheads="1"/>
          </p:cNvSpPr>
          <p:nvPr/>
        </p:nvSpPr>
        <p:spPr bwMode="auto">
          <a:xfrm>
            <a:off x="4933950"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60</a:t>
            </a:r>
            <a:endParaRPr kumimoji="0" lang="en-US" altLang="en-US" sz="1400" b="0">
              <a:solidFill>
                <a:schemeClr val="tx1"/>
              </a:solidFill>
            </a:endParaRPr>
          </a:p>
        </p:txBody>
      </p:sp>
      <p:sp>
        <p:nvSpPr>
          <p:cNvPr id="38966" name="Rectangle 54"/>
          <p:cNvSpPr>
            <a:spLocks noChangeArrowheads="1"/>
          </p:cNvSpPr>
          <p:nvPr/>
        </p:nvSpPr>
        <p:spPr bwMode="auto">
          <a:xfrm>
            <a:off x="5965825"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80</a:t>
            </a:r>
            <a:endParaRPr kumimoji="0" lang="en-US" altLang="en-US" sz="1400" b="0">
              <a:solidFill>
                <a:schemeClr val="tx1"/>
              </a:solidFill>
            </a:endParaRPr>
          </a:p>
        </p:txBody>
      </p:sp>
      <p:sp>
        <p:nvSpPr>
          <p:cNvPr id="38967" name="Rectangle 55"/>
          <p:cNvSpPr>
            <a:spLocks noChangeArrowheads="1"/>
          </p:cNvSpPr>
          <p:nvPr/>
        </p:nvSpPr>
        <p:spPr bwMode="auto">
          <a:xfrm>
            <a:off x="6899275" y="6275388"/>
            <a:ext cx="295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100</a:t>
            </a:r>
            <a:endParaRPr kumimoji="0" lang="en-US" altLang="en-US" sz="1400" b="0">
              <a:solidFill>
                <a:schemeClr val="tx1"/>
              </a:solidFill>
            </a:endParaRPr>
          </a:p>
        </p:txBody>
      </p:sp>
      <p:sp>
        <p:nvSpPr>
          <p:cNvPr id="38968" name="Rectangle 56"/>
          <p:cNvSpPr>
            <a:spLocks noChangeArrowheads="1"/>
          </p:cNvSpPr>
          <p:nvPr/>
        </p:nvSpPr>
        <p:spPr bwMode="auto">
          <a:xfrm>
            <a:off x="3465513" y="6502400"/>
            <a:ext cx="2225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600" b="0">
                <a:solidFill>
                  <a:srgbClr val="000000"/>
                </a:solidFill>
              </a:rPr>
              <a:t>tax rate   (percent) </a:t>
            </a:r>
            <a:endParaRPr kumimoji="0" lang="en-US" altLang="en-US" sz="1600" b="0">
              <a:solidFill>
                <a:schemeClr val="tx1"/>
              </a:solidFill>
            </a:endParaRPr>
          </a:p>
        </p:txBody>
      </p:sp>
      <p:sp>
        <p:nvSpPr>
          <p:cNvPr id="38969" name="Rectangle 57"/>
          <p:cNvSpPr>
            <a:spLocks noChangeArrowheads="1"/>
          </p:cNvSpPr>
          <p:nvPr/>
        </p:nvSpPr>
        <p:spPr bwMode="auto">
          <a:xfrm>
            <a:off x="169863" y="3217863"/>
            <a:ext cx="14605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800" b="0">
                <a:solidFill>
                  <a:srgbClr val="000000"/>
                </a:solidFill>
              </a:rPr>
              <a:t>Tax Revenue</a:t>
            </a:r>
          </a:p>
          <a:p>
            <a:pPr algn="ctr"/>
            <a:r>
              <a:rPr kumimoji="0" lang="en-US" altLang="en-US" sz="1400" b="0">
                <a:solidFill>
                  <a:srgbClr val="000000"/>
                </a:solidFill>
              </a:rPr>
              <a:t>(in trillions of $)</a:t>
            </a:r>
            <a:endParaRPr kumimoji="0" lang="en-US" altLang="en-US" sz="1400" b="0">
              <a:solidFill>
                <a:schemeClr val="tx1"/>
              </a:solidFill>
            </a:endParaRPr>
          </a:p>
        </p:txBody>
      </p:sp>
      <p:sp>
        <p:nvSpPr>
          <p:cNvPr id="38970" name="Freeform 58"/>
          <p:cNvSpPr>
            <a:spLocks/>
          </p:cNvSpPr>
          <p:nvPr/>
        </p:nvSpPr>
        <p:spPr bwMode="auto">
          <a:xfrm>
            <a:off x="2017713" y="2451100"/>
            <a:ext cx="5057775" cy="3729038"/>
          </a:xfrm>
          <a:custGeom>
            <a:avLst/>
            <a:gdLst>
              <a:gd name="T0" fmla="*/ 0 w 2290"/>
              <a:gd name="T1" fmla="*/ 2349 h 2349"/>
              <a:gd name="T2" fmla="*/ 697 w 2290"/>
              <a:gd name="T3" fmla="*/ 2 h 2349"/>
              <a:gd name="T4" fmla="*/ 2290 w 2290"/>
              <a:gd name="T5" fmla="*/ 2334 h 2349"/>
              <a:gd name="T6" fmla="*/ 0 60000 65536"/>
              <a:gd name="T7" fmla="*/ 0 60000 65536"/>
              <a:gd name="T8" fmla="*/ 0 60000 65536"/>
              <a:gd name="T9" fmla="*/ 0 w 2290"/>
              <a:gd name="T10" fmla="*/ 0 h 2349"/>
              <a:gd name="T11" fmla="*/ 2290 w 2290"/>
              <a:gd name="T12" fmla="*/ 2349 h 2349"/>
            </a:gdLst>
            <a:ahLst/>
            <a:cxnLst>
              <a:cxn ang="T6">
                <a:pos x="T0" y="T1"/>
              </a:cxn>
              <a:cxn ang="T7">
                <a:pos x="T2" y="T3"/>
              </a:cxn>
              <a:cxn ang="T8">
                <a:pos x="T4" y="T5"/>
              </a:cxn>
            </a:cxnLst>
            <a:rect l="T9" t="T10" r="T11" b="T12"/>
            <a:pathLst>
              <a:path w="2290" h="2349">
                <a:moveTo>
                  <a:pt x="0" y="2349"/>
                </a:moveTo>
                <a:cubicBezTo>
                  <a:pt x="157" y="1176"/>
                  <a:pt x="315" y="4"/>
                  <a:pt x="697" y="2"/>
                </a:cubicBezTo>
                <a:cubicBezTo>
                  <a:pt x="1079" y="0"/>
                  <a:pt x="2023" y="1945"/>
                  <a:pt x="2290" y="2334"/>
                </a:cubicBezTo>
              </a:path>
            </a:pathLst>
          </a:custGeom>
          <a:noFill/>
          <a:ln w="2857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9740" name="Oval 60"/>
          <p:cNvSpPr>
            <a:spLocks noChangeArrowheads="1"/>
          </p:cNvSpPr>
          <p:nvPr/>
        </p:nvSpPr>
        <p:spPr bwMode="auto">
          <a:xfrm rot="1579004">
            <a:off x="3476625" y="2374900"/>
            <a:ext cx="141288" cy="147638"/>
          </a:xfrm>
          <a:prstGeom prst="ellipse">
            <a:avLst/>
          </a:prstGeom>
          <a:solidFill>
            <a:srgbClr val="FD0000"/>
          </a:solidFill>
          <a:ln w="12700">
            <a:solidFill>
              <a:srgbClr val="FD0000"/>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39741" name="Oval 61"/>
          <p:cNvSpPr>
            <a:spLocks noChangeArrowheads="1"/>
          </p:cNvSpPr>
          <p:nvPr/>
        </p:nvSpPr>
        <p:spPr bwMode="auto">
          <a:xfrm rot="1579004">
            <a:off x="4989513" y="3597275"/>
            <a:ext cx="141287" cy="147638"/>
          </a:xfrm>
          <a:prstGeom prst="ellipse">
            <a:avLst/>
          </a:prstGeom>
          <a:solidFill>
            <a:srgbClr val="0000FF"/>
          </a:solidFill>
          <a:ln w="12700">
            <a:solidFill>
              <a:srgbClr val="0000FF"/>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39742" name="Rectangle 62"/>
          <p:cNvSpPr>
            <a:spLocks noChangeArrowheads="1"/>
          </p:cNvSpPr>
          <p:nvPr/>
        </p:nvSpPr>
        <p:spPr bwMode="auto">
          <a:xfrm>
            <a:off x="769620" y="1279208"/>
            <a:ext cx="247173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2000" b="0"/>
              <a:t>If the tax rate is </a:t>
            </a:r>
            <a:r>
              <a:rPr lang="en-US" altLang="en-US" sz="2000">
                <a:solidFill>
                  <a:srgbClr val="FD0000"/>
                </a:solidFill>
              </a:rPr>
              <a:t>30%</a:t>
            </a:r>
            <a:r>
              <a:rPr lang="en-US" altLang="en-US" sz="2000" b="0"/>
              <a:t>,</a:t>
            </a:r>
          </a:p>
        </p:txBody>
      </p:sp>
      <p:sp>
        <p:nvSpPr>
          <p:cNvPr id="839743" name="Line 63"/>
          <p:cNvSpPr>
            <a:spLocks noChangeShapeType="1"/>
          </p:cNvSpPr>
          <p:nvPr/>
        </p:nvSpPr>
        <p:spPr bwMode="auto">
          <a:xfrm flipH="1" flipV="1">
            <a:off x="3556000" y="2449513"/>
            <a:ext cx="0" cy="3748087"/>
          </a:xfrm>
          <a:prstGeom prst="line">
            <a:avLst/>
          </a:prstGeom>
          <a:noFill/>
          <a:ln w="38100">
            <a:solidFill>
              <a:srgbClr val="FD0000"/>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839744" name="Line 64"/>
          <p:cNvSpPr>
            <a:spLocks noChangeShapeType="1"/>
          </p:cNvSpPr>
          <p:nvPr/>
        </p:nvSpPr>
        <p:spPr bwMode="auto">
          <a:xfrm>
            <a:off x="2047875" y="2465388"/>
            <a:ext cx="1481138" cy="0"/>
          </a:xfrm>
          <a:prstGeom prst="line">
            <a:avLst/>
          </a:prstGeom>
          <a:noFill/>
          <a:ln w="38100">
            <a:solidFill>
              <a:srgbClr val="FD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39745" name="Rectangle 65"/>
          <p:cNvSpPr>
            <a:spLocks noChangeArrowheads="1"/>
          </p:cNvSpPr>
          <p:nvPr/>
        </p:nvSpPr>
        <p:spPr bwMode="auto">
          <a:xfrm>
            <a:off x="1635125" y="2301875"/>
            <a:ext cx="3556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FD0000"/>
                </a:solidFill>
              </a:rPr>
              <a:t>2.5</a:t>
            </a:r>
          </a:p>
        </p:txBody>
      </p:sp>
      <p:sp>
        <p:nvSpPr>
          <p:cNvPr id="839746" name="Rectangle 66"/>
          <p:cNvSpPr>
            <a:spLocks noChangeArrowheads="1"/>
          </p:cNvSpPr>
          <p:nvPr/>
        </p:nvSpPr>
        <p:spPr bwMode="auto">
          <a:xfrm>
            <a:off x="3427413" y="6210300"/>
            <a:ext cx="530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FD0000"/>
                </a:solidFill>
              </a:rPr>
              <a:t>30</a:t>
            </a:r>
          </a:p>
        </p:txBody>
      </p:sp>
      <p:sp>
        <p:nvSpPr>
          <p:cNvPr id="839747" name="Rectangle 67"/>
          <p:cNvSpPr>
            <a:spLocks noChangeArrowheads="1"/>
          </p:cNvSpPr>
          <p:nvPr/>
        </p:nvSpPr>
        <p:spPr bwMode="auto">
          <a:xfrm>
            <a:off x="4076383" y="1322070"/>
            <a:ext cx="3927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b="0" dirty="0">
                <a:solidFill>
                  <a:srgbClr val="000000"/>
                </a:solidFill>
              </a:rPr>
              <a:t>tax revenue decreases to</a:t>
            </a:r>
            <a:r>
              <a:rPr kumimoji="0" lang="en-US" altLang="en-US" sz="2000" dirty="0">
                <a:solidFill>
                  <a:srgbClr val="4747FF"/>
                </a:solidFill>
              </a:rPr>
              <a:t> $1.7 trillion</a:t>
            </a:r>
            <a:r>
              <a:rPr kumimoji="0" lang="en-US" altLang="en-US" sz="2000" b="0" dirty="0">
                <a:solidFill>
                  <a:srgbClr val="000000"/>
                </a:solidFill>
              </a:rPr>
              <a:t>.</a:t>
            </a:r>
          </a:p>
        </p:txBody>
      </p:sp>
      <p:sp>
        <p:nvSpPr>
          <p:cNvPr id="839748" name="Line 68"/>
          <p:cNvSpPr>
            <a:spLocks noChangeShapeType="1"/>
          </p:cNvSpPr>
          <p:nvPr/>
        </p:nvSpPr>
        <p:spPr bwMode="auto">
          <a:xfrm flipV="1">
            <a:off x="5051425" y="3659188"/>
            <a:ext cx="0" cy="2471737"/>
          </a:xfrm>
          <a:prstGeom prst="line">
            <a:avLst/>
          </a:prstGeom>
          <a:noFill/>
          <a:ln w="38100">
            <a:solidFill>
              <a:srgbClr val="0000FF"/>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839749" name="Line 69"/>
          <p:cNvSpPr>
            <a:spLocks noChangeShapeType="1"/>
          </p:cNvSpPr>
          <p:nvPr/>
        </p:nvSpPr>
        <p:spPr bwMode="auto">
          <a:xfrm>
            <a:off x="2033588" y="3675063"/>
            <a:ext cx="3005137" cy="0"/>
          </a:xfrm>
          <a:prstGeom prst="line">
            <a:avLst/>
          </a:prstGeom>
          <a:noFill/>
          <a:ln w="38100">
            <a:solidFill>
              <a:srgbClr val="0000FF"/>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39750" name="Rectangle 70"/>
          <p:cNvSpPr>
            <a:spLocks noChangeArrowheads="1"/>
          </p:cNvSpPr>
          <p:nvPr/>
        </p:nvSpPr>
        <p:spPr bwMode="auto">
          <a:xfrm>
            <a:off x="4899025" y="6232525"/>
            <a:ext cx="530225"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0000FF"/>
                </a:solidFill>
              </a:rPr>
              <a:t>60</a:t>
            </a:r>
          </a:p>
        </p:txBody>
      </p:sp>
      <p:sp>
        <p:nvSpPr>
          <p:cNvPr id="839751" name="Rectangle 71"/>
          <p:cNvSpPr>
            <a:spLocks noChangeArrowheads="1"/>
          </p:cNvSpPr>
          <p:nvPr/>
        </p:nvSpPr>
        <p:spPr bwMode="auto">
          <a:xfrm>
            <a:off x="1627188" y="3509963"/>
            <a:ext cx="530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0000FF"/>
                </a:solidFill>
              </a:rPr>
              <a:t>1.7</a:t>
            </a:r>
          </a:p>
        </p:txBody>
      </p:sp>
      <p:sp>
        <p:nvSpPr>
          <p:cNvPr id="839752" name="Rectangle 72"/>
          <p:cNvSpPr>
            <a:spLocks noChangeArrowheads="1"/>
          </p:cNvSpPr>
          <p:nvPr/>
        </p:nvSpPr>
        <p:spPr bwMode="auto">
          <a:xfrm>
            <a:off x="860108" y="1323658"/>
            <a:ext cx="3927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b="0" dirty="0">
                <a:solidFill>
                  <a:srgbClr val="000000"/>
                </a:solidFill>
              </a:rPr>
              <a:t>If the tax rate is raised to </a:t>
            </a:r>
            <a:r>
              <a:rPr kumimoji="0" lang="en-US" altLang="en-US" sz="2000" dirty="0">
                <a:solidFill>
                  <a:srgbClr val="4747FF"/>
                </a:solidFill>
              </a:rPr>
              <a:t>60%</a:t>
            </a:r>
            <a:r>
              <a:rPr kumimoji="0" lang="en-US" altLang="en-US" sz="2000" b="0" dirty="0">
                <a:solidFill>
                  <a:srgbClr val="000000"/>
                </a:solidFill>
              </a:rPr>
              <a:t>,</a:t>
            </a:r>
          </a:p>
        </p:txBody>
      </p:sp>
      <p:sp>
        <p:nvSpPr>
          <p:cNvPr id="73"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39746"/>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39743"/>
                                        </p:tgtEl>
                                        <p:attrNameLst>
                                          <p:attrName>style.visibility</p:attrName>
                                        </p:attrNameLst>
                                      </p:cBhvr>
                                      <p:to>
                                        <p:strVal val="visible"/>
                                      </p:to>
                                    </p:set>
                                    <p:animEffect transition="in" filter="wipe(down)">
                                      <p:cBhvr>
                                        <p:cTn id="10" dur="500"/>
                                        <p:tgtEl>
                                          <p:spTgt spid="839743"/>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39740"/>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39683"/>
                                        </p:tgtEl>
                                        <p:attrNameLst>
                                          <p:attrName>style.visibility</p:attrName>
                                        </p:attrNameLst>
                                      </p:cBhvr>
                                      <p:to>
                                        <p:strVal val="visible"/>
                                      </p:to>
                                    </p:set>
                                  </p:childTnLst>
                                </p:cTn>
                              </p:par>
                            </p:childTnLst>
                          </p:cTn>
                        </p:par>
                        <p:par>
                          <p:cTn id="18" fill="hold" nodeType="afterGroup">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839744"/>
                                        </p:tgtEl>
                                        <p:attrNameLst>
                                          <p:attrName>style.visibility</p:attrName>
                                        </p:attrNameLst>
                                      </p:cBhvr>
                                      <p:to>
                                        <p:strVal val="visible"/>
                                      </p:to>
                                    </p:set>
                                    <p:animEffect transition="in" filter="wipe(right)">
                                      <p:cBhvr>
                                        <p:cTn id="21" dur="500"/>
                                        <p:tgtEl>
                                          <p:spTgt spid="839744"/>
                                        </p:tgtEl>
                                      </p:cBhvr>
                                    </p:animEffect>
                                  </p:childTnLst>
                                </p:cTn>
                              </p:par>
                            </p:childTnLst>
                          </p:cTn>
                        </p:par>
                        <p:par>
                          <p:cTn id="22" fill="hold" nodeType="afterGroup">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83974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83974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839683"/>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839752"/>
                                        </p:tgtEl>
                                        <p:attrNameLst>
                                          <p:attrName>style.visibility</p:attrName>
                                        </p:attrNameLst>
                                      </p:cBhvr>
                                      <p:to>
                                        <p:strVal val="visible"/>
                                      </p:to>
                                    </p:set>
                                  </p:childTnLst>
                                </p:cTn>
                              </p:par>
                            </p:childTnLst>
                          </p:cTn>
                        </p:par>
                        <p:par>
                          <p:cTn id="33" fill="hold" nodeType="withGroup">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839750"/>
                                        </p:tgtEl>
                                        <p:attrNameLst>
                                          <p:attrName>style.visibility</p:attrName>
                                        </p:attrNameLst>
                                      </p:cBhvr>
                                      <p:to>
                                        <p:strVal val="visible"/>
                                      </p:to>
                                    </p:set>
                                  </p:childTnLst>
                                </p:cTn>
                              </p:par>
                            </p:childTnLst>
                          </p:cTn>
                        </p:par>
                        <p:par>
                          <p:cTn id="36" fill="hold" nodeType="afterGroup">
                            <p:stCondLst>
                              <p:cond delay="0"/>
                            </p:stCondLst>
                            <p:childTnLst>
                              <p:par>
                                <p:cTn id="37" presetID="22" presetClass="entr" presetSubtype="4" fill="hold" grpId="0" nodeType="afterEffect">
                                  <p:stCondLst>
                                    <p:cond delay="0"/>
                                  </p:stCondLst>
                                  <p:childTnLst>
                                    <p:set>
                                      <p:cBhvr>
                                        <p:cTn id="38" dur="1" fill="hold">
                                          <p:stCondLst>
                                            <p:cond delay="0"/>
                                          </p:stCondLst>
                                        </p:cTn>
                                        <p:tgtEl>
                                          <p:spTgt spid="839748"/>
                                        </p:tgtEl>
                                        <p:attrNameLst>
                                          <p:attrName>style.visibility</p:attrName>
                                        </p:attrNameLst>
                                      </p:cBhvr>
                                      <p:to>
                                        <p:strVal val="visible"/>
                                      </p:to>
                                    </p:set>
                                    <p:animEffect transition="in" filter="wipe(down)">
                                      <p:cBhvr>
                                        <p:cTn id="39" dur="500"/>
                                        <p:tgtEl>
                                          <p:spTgt spid="839748"/>
                                        </p:tgtEl>
                                      </p:cBhvr>
                                    </p:animEffect>
                                  </p:childTnLst>
                                </p:cTn>
                              </p:par>
                            </p:childTnLst>
                          </p:cTn>
                        </p:par>
                        <p:par>
                          <p:cTn id="40" fill="hold" nodeType="afterGroup">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83974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39747"/>
                                        </p:tgtEl>
                                        <p:attrNameLst>
                                          <p:attrName>style.visibility</p:attrName>
                                        </p:attrNameLst>
                                      </p:cBhvr>
                                      <p:to>
                                        <p:strVal val="visible"/>
                                      </p:to>
                                    </p:set>
                                  </p:childTnLst>
                                </p:cTn>
                              </p:par>
                            </p:childTnLst>
                          </p:cTn>
                        </p:par>
                        <p:par>
                          <p:cTn id="47" fill="hold" nodeType="afterGroup">
                            <p:stCondLst>
                              <p:cond delay="0"/>
                            </p:stCondLst>
                            <p:childTnLst>
                              <p:par>
                                <p:cTn id="48" presetID="22" presetClass="entr" presetSubtype="2" fill="hold" grpId="0" nodeType="afterEffect">
                                  <p:stCondLst>
                                    <p:cond delay="0"/>
                                  </p:stCondLst>
                                  <p:childTnLst>
                                    <p:set>
                                      <p:cBhvr>
                                        <p:cTn id="49" dur="1" fill="hold">
                                          <p:stCondLst>
                                            <p:cond delay="0"/>
                                          </p:stCondLst>
                                        </p:cTn>
                                        <p:tgtEl>
                                          <p:spTgt spid="839749"/>
                                        </p:tgtEl>
                                        <p:attrNameLst>
                                          <p:attrName>style.visibility</p:attrName>
                                        </p:attrNameLst>
                                      </p:cBhvr>
                                      <p:to>
                                        <p:strVal val="visible"/>
                                      </p:to>
                                    </p:set>
                                    <p:animEffect transition="in" filter="wipe(right)">
                                      <p:cBhvr>
                                        <p:cTn id="50" dur="500"/>
                                        <p:tgtEl>
                                          <p:spTgt spid="839749"/>
                                        </p:tgtEl>
                                      </p:cBhvr>
                                    </p:animEffect>
                                  </p:childTnLst>
                                </p:cTn>
                              </p:par>
                            </p:childTnLst>
                          </p:cTn>
                        </p:par>
                        <p:par>
                          <p:cTn id="51" fill="hold" nodeType="afterGroup">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8397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83" grpId="0"/>
      <p:bldP spid="839683" grpId="1"/>
      <p:bldP spid="839740" grpId="0" animBg="1"/>
      <p:bldP spid="839741" grpId="0" animBg="1"/>
      <p:bldP spid="839742" grpId="1"/>
      <p:bldP spid="839743" grpId="0" animBg="1"/>
      <p:bldP spid="839744" grpId="0" animBg="1"/>
      <p:bldP spid="839745" grpId="0" animBg="1"/>
      <p:bldP spid="839746" grpId="0"/>
      <p:bldP spid="839747" grpId="0"/>
      <p:bldP spid="839748" grpId="0" animBg="1"/>
      <p:bldP spid="839749" grpId="0" animBg="1"/>
      <p:bldP spid="839750" grpId="0" animBg="1"/>
      <p:bldP spid="839751" grpId="0"/>
      <p:bldP spid="83975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039938" y="2465388"/>
            <a:ext cx="5038725" cy="36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9939" name="Line 3"/>
          <p:cNvSpPr>
            <a:spLocks noChangeShapeType="1"/>
          </p:cNvSpPr>
          <p:nvPr/>
        </p:nvSpPr>
        <p:spPr bwMode="auto">
          <a:xfrm>
            <a:off x="2039938" y="578167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0" name="Line 4"/>
          <p:cNvSpPr>
            <a:spLocks noChangeShapeType="1"/>
          </p:cNvSpPr>
          <p:nvPr/>
        </p:nvSpPr>
        <p:spPr bwMode="auto">
          <a:xfrm>
            <a:off x="2039938" y="504666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1" name="Line 5"/>
          <p:cNvSpPr>
            <a:spLocks noChangeShapeType="1"/>
          </p:cNvSpPr>
          <p:nvPr/>
        </p:nvSpPr>
        <p:spPr bwMode="auto">
          <a:xfrm>
            <a:off x="2039938" y="43116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2" name="Line 6"/>
          <p:cNvSpPr>
            <a:spLocks noChangeShapeType="1"/>
          </p:cNvSpPr>
          <p:nvPr/>
        </p:nvSpPr>
        <p:spPr bwMode="auto">
          <a:xfrm>
            <a:off x="2039938" y="357505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3" name="Line 7"/>
          <p:cNvSpPr>
            <a:spLocks noChangeShapeType="1"/>
          </p:cNvSpPr>
          <p:nvPr/>
        </p:nvSpPr>
        <p:spPr bwMode="auto">
          <a:xfrm>
            <a:off x="2039938" y="284003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4" name="Line 8"/>
          <p:cNvSpPr>
            <a:spLocks noChangeShapeType="1"/>
          </p:cNvSpPr>
          <p:nvPr/>
        </p:nvSpPr>
        <p:spPr bwMode="auto">
          <a:xfrm>
            <a:off x="2039938" y="54213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5" name="Line 9"/>
          <p:cNvSpPr>
            <a:spLocks noChangeShapeType="1"/>
          </p:cNvSpPr>
          <p:nvPr/>
        </p:nvSpPr>
        <p:spPr bwMode="auto">
          <a:xfrm>
            <a:off x="2039938" y="4684713"/>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6" name="Line 10"/>
          <p:cNvSpPr>
            <a:spLocks noChangeShapeType="1"/>
          </p:cNvSpPr>
          <p:nvPr/>
        </p:nvSpPr>
        <p:spPr bwMode="auto">
          <a:xfrm>
            <a:off x="2039938" y="3937000"/>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7" name="Line 11"/>
          <p:cNvSpPr>
            <a:spLocks noChangeShapeType="1"/>
          </p:cNvSpPr>
          <p:nvPr/>
        </p:nvSpPr>
        <p:spPr bwMode="auto">
          <a:xfrm>
            <a:off x="2039938" y="3201988"/>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8" name="Line 12"/>
          <p:cNvSpPr>
            <a:spLocks noChangeShapeType="1"/>
          </p:cNvSpPr>
          <p:nvPr/>
        </p:nvSpPr>
        <p:spPr bwMode="auto">
          <a:xfrm>
            <a:off x="2039938" y="2465388"/>
            <a:ext cx="5038725" cy="0"/>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49" name="Line 13"/>
          <p:cNvSpPr>
            <a:spLocks noChangeShapeType="1"/>
          </p:cNvSpPr>
          <p:nvPr/>
        </p:nvSpPr>
        <p:spPr bwMode="auto">
          <a:xfrm>
            <a:off x="2549525"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0" name="Line 14"/>
          <p:cNvSpPr>
            <a:spLocks noChangeShapeType="1"/>
          </p:cNvSpPr>
          <p:nvPr/>
        </p:nvSpPr>
        <p:spPr bwMode="auto">
          <a:xfrm>
            <a:off x="3043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1" name="Line 15"/>
          <p:cNvSpPr>
            <a:spLocks noChangeShapeType="1"/>
          </p:cNvSpPr>
          <p:nvPr/>
        </p:nvSpPr>
        <p:spPr bwMode="auto">
          <a:xfrm>
            <a:off x="3551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2" name="Line 16"/>
          <p:cNvSpPr>
            <a:spLocks noChangeShapeType="1"/>
          </p:cNvSpPr>
          <p:nvPr/>
        </p:nvSpPr>
        <p:spPr bwMode="auto">
          <a:xfrm>
            <a:off x="40592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3" name="Line 17"/>
          <p:cNvSpPr>
            <a:spLocks noChangeShapeType="1"/>
          </p:cNvSpPr>
          <p:nvPr/>
        </p:nvSpPr>
        <p:spPr bwMode="auto">
          <a:xfrm>
            <a:off x="45656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4" name="Line 18"/>
          <p:cNvSpPr>
            <a:spLocks noChangeShapeType="1"/>
          </p:cNvSpPr>
          <p:nvPr/>
        </p:nvSpPr>
        <p:spPr bwMode="auto">
          <a:xfrm>
            <a:off x="5060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5" name="Line 19"/>
          <p:cNvSpPr>
            <a:spLocks noChangeShapeType="1"/>
          </p:cNvSpPr>
          <p:nvPr/>
        </p:nvSpPr>
        <p:spPr bwMode="auto">
          <a:xfrm>
            <a:off x="5568950"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6" name="Line 20"/>
          <p:cNvSpPr>
            <a:spLocks noChangeShapeType="1"/>
          </p:cNvSpPr>
          <p:nvPr/>
        </p:nvSpPr>
        <p:spPr bwMode="auto">
          <a:xfrm>
            <a:off x="60753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7" name="Line 21"/>
          <p:cNvSpPr>
            <a:spLocks noChangeShapeType="1"/>
          </p:cNvSpPr>
          <p:nvPr/>
        </p:nvSpPr>
        <p:spPr bwMode="auto">
          <a:xfrm>
            <a:off x="6570663"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8" name="Line 22"/>
          <p:cNvSpPr>
            <a:spLocks noChangeShapeType="1"/>
          </p:cNvSpPr>
          <p:nvPr/>
        </p:nvSpPr>
        <p:spPr bwMode="auto">
          <a:xfrm>
            <a:off x="7078663" y="2465388"/>
            <a:ext cx="0" cy="3690937"/>
          </a:xfrm>
          <a:prstGeom prst="line">
            <a:avLst/>
          </a:prstGeom>
          <a:noFill/>
          <a:ln w="0">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59" name="Rectangle 23"/>
          <p:cNvSpPr>
            <a:spLocks noChangeArrowheads="1"/>
          </p:cNvSpPr>
          <p:nvPr/>
        </p:nvSpPr>
        <p:spPr bwMode="auto">
          <a:xfrm>
            <a:off x="2039938" y="2465388"/>
            <a:ext cx="5038725" cy="3690937"/>
          </a:xfrm>
          <a:prstGeom prst="rect">
            <a:avLst/>
          </a:prstGeom>
          <a:noFill/>
          <a:ln w="762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39960" name="Line 24"/>
          <p:cNvSpPr>
            <a:spLocks noChangeShapeType="1"/>
          </p:cNvSpPr>
          <p:nvPr/>
        </p:nvSpPr>
        <p:spPr bwMode="auto">
          <a:xfrm>
            <a:off x="2039938" y="2465388"/>
            <a:ext cx="0" cy="3690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1" name="Line 25"/>
          <p:cNvSpPr>
            <a:spLocks noChangeShapeType="1"/>
          </p:cNvSpPr>
          <p:nvPr/>
        </p:nvSpPr>
        <p:spPr bwMode="auto">
          <a:xfrm>
            <a:off x="1989138" y="6156325"/>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2" name="Line 26"/>
          <p:cNvSpPr>
            <a:spLocks noChangeShapeType="1"/>
          </p:cNvSpPr>
          <p:nvPr/>
        </p:nvSpPr>
        <p:spPr bwMode="auto">
          <a:xfrm>
            <a:off x="1989138" y="54213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3" name="Line 27"/>
          <p:cNvSpPr>
            <a:spLocks noChangeShapeType="1"/>
          </p:cNvSpPr>
          <p:nvPr/>
        </p:nvSpPr>
        <p:spPr bwMode="auto">
          <a:xfrm>
            <a:off x="1989138" y="4684713"/>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4" name="Line 28"/>
          <p:cNvSpPr>
            <a:spLocks noChangeShapeType="1"/>
          </p:cNvSpPr>
          <p:nvPr/>
        </p:nvSpPr>
        <p:spPr bwMode="auto">
          <a:xfrm>
            <a:off x="1989138" y="3937000"/>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5" name="Line 29"/>
          <p:cNvSpPr>
            <a:spLocks noChangeShapeType="1"/>
          </p:cNvSpPr>
          <p:nvPr/>
        </p:nvSpPr>
        <p:spPr bwMode="auto">
          <a:xfrm>
            <a:off x="1989138" y="32019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6" name="Line 30"/>
          <p:cNvSpPr>
            <a:spLocks noChangeShapeType="1"/>
          </p:cNvSpPr>
          <p:nvPr/>
        </p:nvSpPr>
        <p:spPr bwMode="auto">
          <a:xfrm>
            <a:off x="1989138" y="2465388"/>
            <a:ext cx="396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7" name="Line 31"/>
          <p:cNvSpPr>
            <a:spLocks noChangeShapeType="1"/>
          </p:cNvSpPr>
          <p:nvPr/>
        </p:nvSpPr>
        <p:spPr bwMode="auto">
          <a:xfrm>
            <a:off x="2039938" y="6156325"/>
            <a:ext cx="50387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8" name="Line 32"/>
          <p:cNvSpPr>
            <a:spLocks noChangeShapeType="1"/>
          </p:cNvSpPr>
          <p:nvPr/>
        </p:nvSpPr>
        <p:spPr bwMode="auto">
          <a:xfrm flipV="1">
            <a:off x="20399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9" name="Line 33"/>
          <p:cNvSpPr>
            <a:spLocks noChangeShapeType="1"/>
          </p:cNvSpPr>
          <p:nvPr/>
        </p:nvSpPr>
        <p:spPr bwMode="auto">
          <a:xfrm flipV="1">
            <a:off x="2549525"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0" name="Line 34"/>
          <p:cNvSpPr>
            <a:spLocks noChangeShapeType="1"/>
          </p:cNvSpPr>
          <p:nvPr/>
        </p:nvSpPr>
        <p:spPr bwMode="auto">
          <a:xfrm flipV="1">
            <a:off x="3043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1" name="Line 35"/>
          <p:cNvSpPr>
            <a:spLocks noChangeShapeType="1"/>
          </p:cNvSpPr>
          <p:nvPr/>
        </p:nvSpPr>
        <p:spPr bwMode="auto">
          <a:xfrm flipV="1">
            <a:off x="3551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2" name="Line 36"/>
          <p:cNvSpPr>
            <a:spLocks noChangeShapeType="1"/>
          </p:cNvSpPr>
          <p:nvPr/>
        </p:nvSpPr>
        <p:spPr bwMode="auto">
          <a:xfrm flipV="1">
            <a:off x="4059238"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3" name="Line 37"/>
          <p:cNvSpPr>
            <a:spLocks noChangeShapeType="1"/>
          </p:cNvSpPr>
          <p:nvPr/>
        </p:nvSpPr>
        <p:spPr bwMode="auto">
          <a:xfrm flipV="1">
            <a:off x="45656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4" name="Line 38"/>
          <p:cNvSpPr>
            <a:spLocks noChangeShapeType="1"/>
          </p:cNvSpPr>
          <p:nvPr/>
        </p:nvSpPr>
        <p:spPr bwMode="auto">
          <a:xfrm flipV="1">
            <a:off x="5060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5" name="Line 39"/>
          <p:cNvSpPr>
            <a:spLocks noChangeShapeType="1"/>
          </p:cNvSpPr>
          <p:nvPr/>
        </p:nvSpPr>
        <p:spPr bwMode="auto">
          <a:xfrm flipV="1">
            <a:off x="5568950"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6" name="Line 40"/>
          <p:cNvSpPr>
            <a:spLocks noChangeShapeType="1"/>
          </p:cNvSpPr>
          <p:nvPr/>
        </p:nvSpPr>
        <p:spPr bwMode="auto">
          <a:xfrm flipV="1">
            <a:off x="60753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7" name="Line 41"/>
          <p:cNvSpPr>
            <a:spLocks noChangeShapeType="1"/>
          </p:cNvSpPr>
          <p:nvPr/>
        </p:nvSpPr>
        <p:spPr bwMode="auto">
          <a:xfrm flipV="1">
            <a:off x="6570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8" name="Line 42"/>
          <p:cNvSpPr>
            <a:spLocks noChangeShapeType="1"/>
          </p:cNvSpPr>
          <p:nvPr/>
        </p:nvSpPr>
        <p:spPr bwMode="auto">
          <a:xfrm flipV="1">
            <a:off x="7078663" y="6156325"/>
            <a:ext cx="0" cy="396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9" name="Rectangle 43"/>
          <p:cNvSpPr>
            <a:spLocks noChangeArrowheads="1"/>
          </p:cNvSpPr>
          <p:nvPr/>
        </p:nvSpPr>
        <p:spPr bwMode="auto">
          <a:xfrm>
            <a:off x="1743075" y="6062663"/>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9980" name="Rectangle 44"/>
          <p:cNvSpPr>
            <a:spLocks noChangeArrowheads="1"/>
          </p:cNvSpPr>
          <p:nvPr/>
        </p:nvSpPr>
        <p:spPr bwMode="auto">
          <a:xfrm>
            <a:off x="1697038" y="5303838"/>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0.5</a:t>
            </a:r>
            <a:endParaRPr kumimoji="0" lang="en-US" altLang="en-US" sz="1400" b="0">
              <a:solidFill>
                <a:schemeClr val="tx1"/>
              </a:solidFill>
            </a:endParaRPr>
          </a:p>
        </p:txBody>
      </p:sp>
      <p:sp>
        <p:nvSpPr>
          <p:cNvPr id="39981" name="Rectangle 45"/>
          <p:cNvSpPr>
            <a:spLocks noChangeArrowheads="1"/>
          </p:cNvSpPr>
          <p:nvPr/>
        </p:nvSpPr>
        <p:spPr bwMode="auto">
          <a:xfrm>
            <a:off x="1687513" y="4570413"/>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a:t>
            </a:r>
            <a:endParaRPr kumimoji="0" lang="en-US" altLang="en-US" sz="1400" b="0">
              <a:solidFill>
                <a:schemeClr val="tx1"/>
              </a:solidFill>
            </a:endParaRPr>
          </a:p>
        </p:txBody>
      </p:sp>
      <p:sp>
        <p:nvSpPr>
          <p:cNvPr id="39982" name="Rectangle 46"/>
          <p:cNvSpPr>
            <a:spLocks noChangeArrowheads="1"/>
          </p:cNvSpPr>
          <p:nvPr/>
        </p:nvSpPr>
        <p:spPr bwMode="auto">
          <a:xfrm>
            <a:off x="1674813" y="3832225"/>
            <a:ext cx="2460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1.5</a:t>
            </a:r>
            <a:endParaRPr kumimoji="0" lang="en-US" altLang="en-US" sz="1400" b="0">
              <a:solidFill>
                <a:schemeClr val="tx1"/>
              </a:solidFill>
            </a:endParaRPr>
          </a:p>
        </p:txBody>
      </p:sp>
      <p:sp>
        <p:nvSpPr>
          <p:cNvPr id="39983" name="Rectangle 47"/>
          <p:cNvSpPr>
            <a:spLocks noChangeArrowheads="1"/>
          </p:cNvSpPr>
          <p:nvPr/>
        </p:nvSpPr>
        <p:spPr bwMode="auto">
          <a:xfrm>
            <a:off x="1685925" y="3098800"/>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9984" name="Rectangle 48"/>
          <p:cNvSpPr>
            <a:spLocks noChangeArrowheads="1"/>
          </p:cNvSpPr>
          <p:nvPr/>
        </p:nvSpPr>
        <p:spPr bwMode="auto">
          <a:xfrm>
            <a:off x="1989138" y="6275388"/>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0</a:t>
            </a:r>
            <a:endParaRPr kumimoji="0" lang="en-US" altLang="en-US" sz="1400" b="0">
              <a:solidFill>
                <a:schemeClr val="tx1"/>
              </a:solidFill>
            </a:endParaRPr>
          </a:p>
        </p:txBody>
      </p:sp>
      <p:sp>
        <p:nvSpPr>
          <p:cNvPr id="39985" name="Rectangle 49"/>
          <p:cNvSpPr>
            <a:spLocks noChangeArrowheads="1"/>
          </p:cNvSpPr>
          <p:nvPr/>
        </p:nvSpPr>
        <p:spPr bwMode="auto">
          <a:xfrm>
            <a:off x="29257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20</a:t>
            </a:r>
            <a:endParaRPr kumimoji="0" lang="en-US" altLang="en-US" sz="1400" b="0">
              <a:solidFill>
                <a:schemeClr val="tx1"/>
              </a:solidFill>
            </a:endParaRPr>
          </a:p>
        </p:txBody>
      </p:sp>
      <p:sp>
        <p:nvSpPr>
          <p:cNvPr id="39986" name="Rectangle 50"/>
          <p:cNvSpPr>
            <a:spLocks noChangeArrowheads="1"/>
          </p:cNvSpPr>
          <p:nvPr/>
        </p:nvSpPr>
        <p:spPr bwMode="auto">
          <a:xfrm>
            <a:off x="3954463"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40</a:t>
            </a:r>
            <a:endParaRPr kumimoji="0" lang="en-US" altLang="en-US" sz="1400" b="0">
              <a:solidFill>
                <a:schemeClr val="tx1"/>
              </a:solidFill>
            </a:endParaRPr>
          </a:p>
        </p:txBody>
      </p:sp>
      <p:sp>
        <p:nvSpPr>
          <p:cNvPr id="39987" name="Rectangle 51"/>
          <p:cNvSpPr>
            <a:spLocks noChangeArrowheads="1"/>
          </p:cNvSpPr>
          <p:nvPr/>
        </p:nvSpPr>
        <p:spPr bwMode="auto">
          <a:xfrm>
            <a:off x="4933950"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60</a:t>
            </a:r>
            <a:endParaRPr kumimoji="0" lang="en-US" altLang="en-US" sz="1400" b="0">
              <a:solidFill>
                <a:schemeClr val="tx1"/>
              </a:solidFill>
            </a:endParaRPr>
          </a:p>
        </p:txBody>
      </p:sp>
      <p:sp>
        <p:nvSpPr>
          <p:cNvPr id="39988" name="Rectangle 52"/>
          <p:cNvSpPr>
            <a:spLocks noChangeArrowheads="1"/>
          </p:cNvSpPr>
          <p:nvPr/>
        </p:nvSpPr>
        <p:spPr bwMode="auto">
          <a:xfrm>
            <a:off x="5965825" y="6275388"/>
            <a:ext cx="196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80</a:t>
            </a:r>
            <a:endParaRPr kumimoji="0" lang="en-US" altLang="en-US" sz="1400" b="0">
              <a:solidFill>
                <a:schemeClr val="tx1"/>
              </a:solidFill>
            </a:endParaRPr>
          </a:p>
        </p:txBody>
      </p:sp>
      <p:sp>
        <p:nvSpPr>
          <p:cNvPr id="39989" name="Rectangle 53"/>
          <p:cNvSpPr>
            <a:spLocks noChangeArrowheads="1"/>
          </p:cNvSpPr>
          <p:nvPr/>
        </p:nvSpPr>
        <p:spPr bwMode="auto">
          <a:xfrm>
            <a:off x="6899275" y="6275388"/>
            <a:ext cx="295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100</a:t>
            </a:r>
            <a:endParaRPr kumimoji="0" lang="en-US" altLang="en-US" sz="1400" b="0">
              <a:solidFill>
                <a:schemeClr val="tx1"/>
              </a:solidFill>
            </a:endParaRPr>
          </a:p>
        </p:txBody>
      </p:sp>
      <p:sp>
        <p:nvSpPr>
          <p:cNvPr id="39990" name="Rectangle 54"/>
          <p:cNvSpPr>
            <a:spLocks noChangeArrowheads="1"/>
          </p:cNvSpPr>
          <p:nvPr/>
        </p:nvSpPr>
        <p:spPr bwMode="auto">
          <a:xfrm>
            <a:off x="3465513" y="6502400"/>
            <a:ext cx="2225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600" b="0">
                <a:solidFill>
                  <a:srgbClr val="000000"/>
                </a:solidFill>
              </a:rPr>
              <a:t>tax rate   (percent) </a:t>
            </a:r>
            <a:endParaRPr kumimoji="0" lang="en-US" altLang="en-US" sz="1600" b="0">
              <a:solidFill>
                <a:schemeClr val="tx1"/>
              </a:solidFill>
            </a:endParaRPr>
          </a:p>
        </p:txBody>
      </p:sp>
      <p:sp>
        <p:nvSpPr>
          <p:cNvPr id="39991" name="Rectangle 55"/>
          <p:cNvSpPr>
            <a:spLocks noChangeArrowheads="1"/>
          </p:cNvSpPr>
          <p:nvPr/>
        </p:nvSpPr>
        <p:spPr bwMode="auto">
          <a:xfrm>
            <a:off x="169863" y="3217863"/>
            <a:ext cx="14605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1800" b="0">
                <a:solidFill>
                  <a:srgbClr val="000000"/>
                </a:solidFill>
              </a:rPr>
              <a:t>Tax Revenue</a:t>
            </a:r>
          </a:p>
          <a:p>
            <a:pPr algn="ctr"/>
            <a:r>
              <a:rPr kumimoji="0" lang="en-US" altLang="en-US" sz="1400" b="0">
                <a:solidFill>
                  <a:srgbClr val="000000"/>
                </a:solidFill>
              </a:rPr>
              <a:t>(in trillions of $)</a:t>
            </a:r>
            <a:endParaRPr kumimoji="0" lang="en-US" altLang="en-US" sz="1400" b="0">
              <a:solidFill>
                <a:schemeClr val="tx1"/>
              </a:solidFill>
            </a:endParaRPr>
          </a:p>
        </p:txBody>
      </p:sp>
      <p:sp>
        <p:nvSpPr>
          <p:cNvPr id="39992" name="Freeform 56"/>
          <p:cNvSpPr>
            <a:spLocks/>
          </p:cNvSpPr>
          <p:nvPr/>
        </p:nvSpPr>
        <p:spPr bwMode="auto">
          <a:xfrm>
            <a:off x="2017713" y="2451100"/>
            <a:ext cx="5057775" cy="3729038"/>
          </a:xfrm>
          <a:custGeom>
            <a:avLst/>
            <a:gdLst>
              <a:gd name="T0" fmla="*/ 0 w 2290"/>
              <a:gd name="T1" fmla="*/ 2349 h 2349"/>
              <a:gd name="T2" fmla="*/ 697 w 2290"/>
              <a:gd name="T3" fmla="*/ 2 h 2349"/>
              <a:gd name="T4" fmla="*/ 2290 w 2290"/>
              <a:gd name="T5" fmla="*/ 2334 h 2349"/>
              <a:gd name="T6" fmla="*/ 0 60000 65536"/>
              <a:gd name="T7" fmla="*/ 0 60000 65536"/>
              <a:gd name="T8" fmla="*/ 0 60000 65536"/>
              <a:gd name="T9" fmla="*/ 0 w 2290"/>
              <a:gd name="T10" fmla="*/ 0 h 2349"/>
              <a:gd name="T11" fmla="*/ 2290 w 2290"/>
              <a:gd name="T12" fmla="*/ 2349 h 2349"/>
            </a:gdLst>
            <a:ahLst/>
            <a:cxnLst>
              <a:cxn ang="T6">
                <a:pos x="T0" y="T1"/>
              </a:cxn>
              <a:cxn ang="T7">
                <a:pos x="T2" y="T3"/>
              </a:cxn>
              <a:cxn ang="T8">
                <a:pos x="T4" y="T5"/>
              </a:cxn>
            </a:cxnLst>
            <a:rect l="T9" t="T10" r="T11" b="T12"/>
            <a:pathLst>
              <a:path w="2290" h="2349">
                <a:moveTo>
                  <a:pt x="0" y="2349"/>
                </a:moveTo>
                <a:cubicBezTo>
                  <a:pt x="157" y="1176"/>
                  <a:pt x="315" y="4"/>
                  <a:pt x="697" y="2"/>
                </a:cubicBezTo>
                <a:cubicBezTo>
                  <a:pt x="1079" y="0"/>
                  <a:pt x="2023" y="1945"/>
                  <a:pt x="2290" y="2334"/>
                </a:cubicBezTo>
              </a:path>
            </a:pathLst>
          </a:custGeom>
          <a:noFill/>
          <a:ln w="2857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93" name="Rectangle 58"/>
          <p:cNvSpPr>
            <a:spLocks noChangeArrowheads="1"/>
          </p:cNvSpPr>
          <p:nvPr/>
        </p:nvSpPr>
        <p:spPr bwMode="auto">
          <a:xfrm>
            <a:off x="-114300" y="2062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41787" name="Oval 59"/>
          <p:cNvSpPr>
            <a:spLocks noChangeArrowheads="1"/>
          </p:cNvSpPr>
          <p:nvPr/>
        </p:nvSpPr>
        <p:spPr bwMode="auto">
          <a:xfrm rot="1579004">
            <a:off x="3473450" y="2382838"/>
            <a:ext cx="141288" cy="147637"/>
          </a:xfrm>
          <a:prstGeom prst="ellipse">
            <a:avLst/>
          </a:prstGeom>
          <a:solidFill>
            <a:srgbClr val="FD0000"/>
          </a:solidFill>
          <a:ln w="12700">
            <a:solidFill>
              <a:srgbClr val="FD0000"/>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41788" name="Rectangle 60"/>
          <p:cNvSpPr>
            <a:spLocks noChangeArrowheads="1"/>
          </p:cNvSpPr>
          <p:nvPr/>
        </p:nvSpPr>
        <p:spPr bwMode="auto">
          <a:xfrm>
            <a:off x="776288" y="957263"/>
            <a:ext cx="7362825"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763" indent="-4763">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2000" b="0"/>
              <a:t>The Laffer Curve also suggests that when tax rates are “low,” a tax cut lowers tax revenue.</a:t>
            </a:r>
          </a:p>
        </p:txBody>
      </p:sp>
      <p:sp>
        <p:nvSpPr>
          <p:cNvPr id="841789" name="Line 61"/>
          <p:cNvSpPr>
            <a:spLocks noChangeShapeType="1"/>
          </p:cNvSpPr>
          <p:nvPr/>
        </p:nvSpPr>
        <p:spPr bwMode="auto">
          <a:xfrm flipV="1">
            <a:off x="3549650" y="2460625"/>
            <a:ext cx="0" cy="3679825"/>
          </a:xfrm>
          <a:prstGeom prst="line">
            <a:avLst/>
          </a:prstGeom>
          <a:noFill/>
          <a:ln w="38100">
            <a:solidFill>
              <a:srgbClr val="FD0000"/>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841790" name="Line 62"/>
          <p:cNvSpPr>
            <a:spLocks noChangeShapeType="1"/>
          </p:cNvSpPr>
          <p:nvPr/>
        </p:nvSpPr>
        <p:spPr bwMode="auto">
          <a:xfrm>
            <a:off x="2063750" y="2460625"/>
            <a:ext cx="1487488" cy="0"/>
          </a:xfrm>
          <a:prstGeom prst="line">
            <a:avLst/>
          </a:prstGeom>
          <a:noFill/>
          <a:ln w="38100">
            <a:solidFill>
              <a:srgbClr val="FD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41792" name="Rectangle 64"/>
          <p:cNvSpPr>
            <a:spLocks noChangeArrowheads="1"/>
          </p:cNvSpPr>
          <p:nvPr/>
        </p:nvSpPr>
        <p:spPr bwMode="auto">
          <a:xfrm>
            <a:off x="3273425" y="6224588"/>
            <a:ext cx="530225"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r>
              <a:rPr kumimoji="0" lang="en-US" altLang="en-US" sz="2000">
                <a:solidFill>
                  <a:srgbClr val="FD0000"/>
                </a:solidFill>
              </a:rPr>
              <a:t>30</a:t>
            </a:r>
          </a:p>
        </p:txBody>
      </p:sp>
      <p:sp>
        <p:nvSpPr>
          <p:cNvPr id="40000" name="Rectangle 65"/>
          <p:cNvSpPr>
            <a:spLocks noChangeArrowheads="1"/>
          </p:cNvSpPr>
          <p:nvPr/>
        </p:nvSpPr>
        <p:spPr bwMode="auto">
          <a:xfrm>
            <a:off x="1676400" y="2327275"/>
            <a:ext cx="2460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400" b="0">
                <a:solidFill>
                  <a:srgbClr val="000000"/>
                </a:solidFill>
                <a:latin typeface="Arial" pitchFamily="34" charset="0"/>
              </a:rPr>
              <a:t>2.5</a:t>
            </a:r>
            <a:endParaRPr kumimoji="0" lang="en-US" altLang="en-US" sz="1400" b="0">
              <a:solidFill>
                <a:schemeClr val="tx1"/>
              </a:solidFill>
            </a:endParaRPr>
          </a:p>
        </p:txBody>
      </p:sp>
      <p:sp>
        <p:nvSpPr>
          <p:cNvPr id="841794" name="Oval 66"/>
          <p:cNvSpPr>
            <a:spLocks noChangeArrowheads="1"/>
          </p:cNvSpPr>
          <p:nvPr/>
        </p:nvSpPr>
        <p:spPr bwMode="auto">
          <a:xfrm rot="1579004">
            <a:off x="2481263" y="3743325"/>
            <a:ext cx="141287" cy="147638"/>
          </a:xfrm>
          <a:prstGeom prst="ellipse">
            <a:avLst/>
          </a:prstGeom>
          <a:solidFill>
            <a:srgbClr val="0000FF"/>
          </a:solidFill>
          <a:ln w="12700">
            <a:solidFill>
              <a:srgbClr val="0000FF"/>
            </a:solidFill>
            <a:round/>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sp>
        <p:nvSpPr>
          <p:cNvPr id="841795" name="Line 67"/>
          <p:cNvSpPr>
            <a:spLocks noChangeShapeType="1"/>
          </p:cNvSpPr>
          <p:nvPr/>
        </p:nvSpPr>
        <p:spPr bwMode="auto">
          <a:xfrm flipH="1" flipV="1">
            <a:off x="2543175" y="3821113"/>
            <a:ext cx="0" cy="2312987"/>
          </a:xfrm>
          <a:prstGeom prst="line">
            <a:avLst/>
          </a:prstGeom>
          <a:noFill/>
          <a:ln w="38100">
            <a:solidFill>
              <a:srgbClr val="0000FF"/>
            </a:solidFill>
            <a:prstDash val="sysDot"/>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841796" name="Line 68"/>
          <p:cNvSpPr>
            <a:spLocks noChangeShapeType="1"/>
          </p:cNvSpPr>
          <p:nvPr/>
        </p:nvSpPr>
        <p:spPr bwMode="auto">
          <a:xfrm>
            <a:off x="2022475" y="3821113"/>
            <a:ext cx="530225" cy="0"/>
          </a:xfrm>
          <a:prstGeom prst="line">
            <a:avLst/>
          </a:prstGeom>
          <a:noFill/>
          <a:ln w="38100">
            <a:solidFill>
              <a:srgbClr val="0000FF"/>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41797" name="Rectangle 69"/>
          <p:cNvSpPr>
            <a:spLocks noChangeArrowheads="1"/>
          </p:cNvSpPr>
          <p:nvPr/>
        </p:nvSpPr>
        <p:spPr bwMode="auto">
          <a:xfrm>
            <a:off x="1630363" y="3643313"/>
            <a:ext cx="3556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0000FF"/>
                </a:solidFill>
              </a:rPr>
              <a:t>1.6</a:t>
            </a:r>
          </a:p>
          <a:p>
            <a:endParaRPr kumimoji="0" lang="en-US" altLang="en-US" sz="2000">
              <a:solidFill>
                <a:srgbClr val="0000FF"/>
              </a:solidFill>
            </a:endParaRPr>
          </a:p>
        </p:txBody>
      </p:sp>
      <p:sp>
        <p:nvSpPr>
          <p:cNvPr id="841798" name="Rectangle 70"/>
          <p:cNvSpPr>
            <a:spLocks noChangeArrowheads="1"/>
          </p:cNvSpPr>
          <p:nvPr/>
        </p:nvSpPr>
        <p:spPr bwMode="auto">
          <a:xfrm>
            <a:off x="2413000" y="6208713"/>
            <a:ext cx="530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a:solidFill>
                  <a:srgbClr val="0000FF"/>
                </a:solidFill>
              </a:rPr>
              <a:t>10</a:t>
            </a:r>
          </a:p>
        </p:txBody>
      </p:sp>
      <p:sp>
        <p:nvSpPr>
          <p:cNvPr id="841791" name="Rectangle 63"/>
          <p:cNvSpPr>
            <a:spLocks noChangeArrowheads="1"/>
          </p:cNvSpPr>
          <p:nvPr/>
        </p:nvSpPr>
        <p:spPr bwMode="auto">
          <a:xfrm>
            <a:off x="1649413" y="2262188"/>
            <a:ext cx="3556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dirty="0">
                <a:solidFill>
                  <a:srgbClr val="FD0000"/>
                </a:solidFill>
              </a:rPr>
              <a:t>2.5</a:t>
            </a:r>
          </a:p>
        </p:txBody>
      </p:sp>
      <p:sp>
        <p:nvSpPr>
          <p:cNvPr id="71"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1792"/>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841789"/>
                                        </p:tgtEl>
                                        <p:attrNameLst>
                                          <p:attrName>style.visibility</p:attrName>
                                        </p:attrNameLst>
                                      </p:cBhvr>
                                      <p:to>
                                        <p:strVal val="visible"/>
                                      </p:to>
                                    </p:set>
                                    <p:animEffect transition="in" filter="wipe(down)">
                                      <p:cBhvr>
                                        <p:cTn id="10" dur="500"/>
                                        <p:tgtEl>
                                          <p:spTgt spid="841789"/>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41787"/>
                                        </p:tgtEl>
                                        <p:attrNameLst>
                                          <p:attrName>style.visibility</p:attrName>
                                        </p:attrNameLst>
                                      </p:cBhvr>
                                      <p:to>
                                        <p:strVal val="visible"/>
                                      </p:to>
                                    </p:set>
                                  </p:childTnLst>
                                </p:cTn>
                              </p:par>
                            </p:childTnLst>
                          </p:cTn>
                        </p:par>
                        <p:par>
                          <p:cTn id="14" fill="hold" nodeType="afterGroup">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841790"/>
                                        </p:tgtEl>
                                        <p:attrNameLst>
                                          <p:attrName>style.visibility</p:attrName>
                                        </p:attrNameLst>
                                      </p:cBhvr>
                                      <p:to>
                                        <p:strVal val="visible"/>
                                      </p:to>
                                    </p:set>
                                    <p:animEffect transition="in" filter="wipe(right)">
                                      <p:cBhvr>
                                        <p:cTn id="17" dur="500"/>
                                        <p:tgtEl>
                                          <p:spTgt spid="841790"/>
                                        </p:tgtEl>
                                      </p:cBhvr>
                                    </p:animEffect>
                                  </p:childTnLst>
                                </p:cTn>
                              </p:par>
                            </p:childTnLst>
                          </p:cTn>
                        </p:par>
                        <p:par>
                          <p:cTn id="18" fill="hold" nodeType="afterGroup">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84179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41798"/>
                                        </p:tgtEl>
                                        <p:attrNameLst>
                                          <p:attrName>style.visibility</p:attrName>
                                        </p:attrNameLst>
                                      </p:cBhvr>
                                      <p:to>
                                        <p:strVal val="visible"/>
                                      </p:to>
                                    </p:set>
                                  </p:childTnLst>
                                </p:cTn>
                              </p:par>
                            </p:childTnLst>
                          </p:cTn>
                        </p:par>
                        <p:par>
                          <p:cTn id="25" fill="hold" nodeType="afterGroup">
                            <p:stCondLst>
                              <p:cond delay="0"/>
                            </p:stCondLst>
                            <p:childTnLst>
                              <p:par>
                                <p:cTn id="26" presetID="22" presetClass="entr" presetSubtype="4" fill="hold" grpId="0" nodeType="afterEffect">
                                  <p:stCondLst>
                                    <p:cond delay="0"/>
                                  </p:stCondLst>
                                  <p:childTnLst>
                                    <p:set>
                                      <p:cBhvr>
                                        <p:cTn id="27" dur="1" fill="hold">
                                          <p:stCondLst>
                                            <p:cond delay="0"/>
                                          </p:stCondLst>
                                        </p:cTn>
                                        <p:tgtEl>
                                          <p:spTgt spid="841795"/>
                                        </p:tgtEl>
                                        <p:attrNameLst>
                                          <p:attrName>style.visibility</p:attrName>
                                        </p:attrNameLst>
                                      </p:cBhvr>
                                      <p:to>
                                        <p:strVal val="visible"/>
                                      </p:to>
                                    </p:set>
                                    <p:animEffect transition="in" filter="wipe(down)">
                                      <p:cBhvr>
                                        <p:cTn id="28" dur="500"/>
                                        <p:tgtEl>
                                          <p:spTgt spid="841795"/>
                                        </p:tgtEl>
                                      </p:cBhvr>
                                    </p:animEffect>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841794"/>
                                        </p:tgtEl>
                                        <p:attrNameLst>
                                          <p:attrName>style.visibility</p:attrName>
                                        </p:attrNameLst>
                                      </p:cBhvr>
                                      <p:to>
                                        <p:strVal val="visible"/>
                                      </p:to>
                                    </p:set>
                                  </p:childTnLst>
                                </p:cTn>
                              </p:par>
                            </p:childTnLst>
                          </p:cTn>
                        </p:par>
                        <p:par>
                          <p:cTn id="32" fill="hold" nodeType="afterGroup">
                            <p:stCondLst>
                              <p:cond delay="500"/>
                            </p:stCondLst>
                            <p:childTnLst>
                              <p:par>
                                <p:cTn id="33" presetID="22" presetClass="entr" presetSubtype="2" fill="hold" grpId="0" nodeType="afterEffect">
                                  <p:stCondLst>
                                    <p:cond delay="0"/>
                                  </p:stCondLst>
                                  <p:childTnLst>
                                    <p:set>
                                      <p:cBhvr>
                                        <p:cTn id="34" dur="1" fill="hold">
                                          <p:stCondLst>
                                            <p:cond delay="0"/>
                                          </p:stCondLst>
                                        </p:cTn>
                                        <p:tgtEl>
                                          <p:spTgt spid="841796"/>
                                        </p:tgtEl>
                                        <p:attrNameLst>
                                          <p:attrName>style.visibility</p:attrName>
                                        </p:attrNameLst>
                                      </p:cBhvr>
                                      <p:to>
                                        <p:strVal val="visible"/>
                                      </p:to>
                                    </p:set>
                                    <p:animEffect transition="in" filter="wipe(right)">
                                      <p:cBhvr>
                                        <p:cTn id="35" dur="500"/>
                                        <p:tgtEl>
                                          <p:spTgt spid="841796"/>
                                        </p:tgtEl>
                                      </p:cBhvr>
                                    </p:animEffect>
                                  </p:childTnLst>
                                </p:cTn>
                              </p:par>
                            </p:childTnLst>
                          </p:cTn>
                        </p:par>
                        <p:par>
                          <p:cTn id="36" fill="hold" nodeType="afterGroup">
                            <p:stCondLst>
                              <p:cond delay="1000"/>
                            </p:stCondLst>
                            <p:childTnLst>
                              <p:par>
                                <p:cTn id="37" presetID="1" presetClass="entr" presetSubtype="0" fill="hold" grpId="0" nodeType="afterEffect">
                                  <p:stCondLst>
                                    <p:cond delay="0"/>
                                  </p:stCondLst>
                                  <p:childTnLst>
                                    <p:set>
                                      <p:cBhvr>
                                        <p:cTn id="38" dur="1" fill="hold">
                                          <p:stCondLst>
                                            <p:cond delay="0"/>
                                          </p:stCondLst>
                                        </p:cTn>
                                        <p:tgtEl>
                                          <p:spTgt spid="841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1787" grpId="0" animBg="1"/>
      <p:bldP spid="841789" grpId="0" animBg="1"/>
      <p:bldP spid="841790" grpId="0" animBg="1"/>
      <p:bldP spid="841792" grpId="0" animBg="1"/>
      <p:bldP spid="841794" grpId="0" animBg="1"/>
      <p:bldP spid="841795" grpId="0" animBg="1"/>
      <p:bldP spid="841796" grpId="0" animBg="1"/>
      <p:bldP spid="841797" grpId="0" animBg="1"/>
      <p:bldP spid="841798" grpId="0"/>
      <p:bldP spid="84179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7"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784417"/>
            <a:ext cx="8529894" cy="4164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8137" name="Line 201"/>
          <p:cNvSpPr>
            <a:spLocks noChangeShapeType="1"/>
          </p:cNvSpPr>
          <p:nvPr/>
        </p:nvSpPr>
        <p:spPr bwMode="auto">
          <a:xfrm flipV="1">
            <a:off x="2355165" y="3153681"/>
            <a:ext cx="0" cy="1810512"/>
          </a:xfrm>
          <a:prstGeom prst="line">
            <a:avLst/>
          </a:prstGeom>
          <a:noFill/>
          <a:ln w="38100">
            <a:solidFill>
              <a:srgbClr val="FF0000"/>
            </a:solidFill>
            <a:prstDash val="sysDash"/>
            <a:round/>
            <a:headEnd/>
            <a:tailEnd type="oval" w="lg" len="lg"/>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
        <p:nvSpPr>
          <p:cNvPr id="9" name="Line 201"/>
          <p:cNvSpPr>
            <a:spLocks noChangeShapeType="1"/>
          </p:cNvSpPr>
          <p:nvPr/>
        </p:nvSpPr>
        <p:spPr bwMode="auto">
          <a:xfrm flipV="1">
            <a:off x="1240971" y="3153681"/>
            <a:ext cx="1114194" cy="0"/>
          </a:xfrm>
          <a:prstGeom prst="line">
            <a:avLst/>
          </a:prstGeom>
          <a:noFill/>
          <a:ln w="38100">
            <a:solidFill>
              <a:srgbClr val="FF0000"/>
            </a:solidFill>
            <a:prstDash val="sysDash"/>
            <a:round/>
            <a:headEnd type="none" w="med" len="med"/>
            <a:tailEnd type="non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 name="Rectangle 63"/>
          <p:cNvSpPr>
            <a:spLocks noChangeArrowheads="1"/>
          </p:cNvSpPr>
          <p:nvPr/>
        </p:nvSpPr>
        <p:spPr bwMode="auto">
          <a:xfrm>
            <a:off x="2082800" y="1376629"/>
            <a:ext cx="6121400"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2000" dirty="0" smtClean="0">
                <a:solidFill>
                  <a:srgbClr val="FD0000"/>
                </a:solidFill>
              </a:rPr>
              <a:t>Is </a:t>
            </a:r>
            <a:r>
              <a:rPr kumimoji="0" lang="en-US" altLang="en-US" sz="2000" i="1" dirty="0" smtClean="0">
                <a:solidFill>
                  <a:srgbClr val="FD0000"/>
                </a:solidFill>
              </a:rPr>
              <a:t>t </a:t>
            </a:r>
            <a:r>
              <a:rPr kumimoji="0" lang="en-US" altLang="en-US" sz="2000" baseline="30000" dirty="0" smtClean="0">
                <a:solidFill>
                  <a:srgbClr val="FD0000"/>
                </a:solidFill>
              </a:rPr>
              <a:t>*</a:t>
            </a:r>
            <a:r>
              <a:rPr kumimoji="0" lang="en-US" altLang="en-US" sz="2000" dirty="0" smtClean="0">
                <a:solidFill>
                  <a:srgbClr val="FD0000"/>
                </a:solidFill>
              </a:rPr>
              <a:t> = 50%                  or is               </a:t>
            </a:r>
            <a:r>
              <a:rPr kumimoji="0" lang="en-US" altLang="en-US" sz="2000" i="1" dirty="0" smtClean="0">
                <a:solidFill>
                  <a:srgbClr val="FD0000"/>
                </a:solidFill>
              </a:rPr>
              <a:t>t </a:t>
            </a:r>
            <a:r>
              <a:rPr kumimoji="0" lang="en-US" altLang="en-US" sz="2000" baseline="30000" dirty="0">
                <a:solidFill>
                  <a:srgbClr val="FD0000"/>
                </a:solidFill>
              </a:rPr>
              <a:t>*</a:t>
            </a:r>
            <a:r>
              <a:rPr kumimoji="0" lang="en-US" altLang="en-US" sz="2000" dirty="0">
                <a:solidFill>
                  <a:srgbClr val="FD0000"/>
                </a:solidFill>
              </a:rPr>
              <a:t> &lt;</a:t>
            </a:r>
            <a:r>
              <a:rPr kumimoji="0" lang="en-US" altLang="en-US" sz="2000" dirty="0" smtClean="0">
                <a:solidFill>
                  <a:srgbClr val="FD0000"/>
                </a:solidFill>
              </a:rPr>
              <a:t> 25%                 </a:t>
            </a:r>
            <a:endParaRPr kumimoji="0" lang="en-US" altLang="en-US" sz="2000" dirty="0">
              <a:solidFill>
                <a:srgbClr val="FD0000"/>
              </a:solidFill>
            </a:endParaRPr>
          </a:p>
        </p:txBody>
      </p:sp>
      <p:sp>
        <p:nvSpPr>
          <p:cNvPr id="2" name="Rectangle 1"/>
          <p:cNvSpPr/>
          <p:nvPr/>
        </p:nvSpPr>
        <p:spPr>
          <a:xfrm>
            <a:off x="812800" y="5638490"/>
            <a:ext cx="7708900" cy="276999"/>
          </a:xfrm>
          <a:prstGeom prst="rect">
            <a:avLst/>
          </a:prstGeom>
          <a:solidFill>
            <a:schemeClr val="bg1"/>
          </a:solidFill>
        </p:spPr>
        <p:txBody>
          <a:bodyPr wrap="square">
            <a:spAutoFit/>
          </a:bodyPr>
          <a:lstStyle/>
          <a:p>
            <a:r>
              <a:rPr lang="en-US" sz="1200" b="0" dirty="0" smtClean="0"/>
              <a:t>Source: quarterly </a:t>
            </a:r>
            <a:r>
              <a:rPr lang="en-US" sz="1200" b="0" dirty="0"/>
              <a:t>data covering the 1954-2012 </a:t>
            </a:r>
            <a:r>
              <a:rPr lang="en-US" sz="1200" b="0" dirty="0" smtClean="0"/>
              <a:t>period from FRED </a:t>
            </a:r>
            <a:r>
              <a:rPr lang="en-US" sz="1200" b="0" dirty="0"/>
              <a:t>and </a:t>
            </a:r>
            <a:r>
              <a:rPr lang="en-US" sz="1200" b="0" u="sng" dirty="0">
                <a:hlinkClick r:id="rId3"/>
              </a:rPr>
              <a:t>taxfoundation.org</a:t>
            </a:r>
            <a:endParaRPr lang="en-US" sz="1200" b="0" dirty="0"/>
          </a:p>
        </p:txBody>
      </p:sp>
      <p:pic>
        <p:nvPicPr>
          <p:cNvPr id="13328"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7700" y="1257300"/>
            <a:ext cx="4495800" cy="4381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08137"/>
                                        </p:tgtEl>
                                        <p:attrNameLst>
                                          <p:attrName>style.visibility</p:attrName>
                                        </p:attrNameLst>
                                      </p:cBhvr>
                                      <p:to>
                                        <p:strVal val="visible"/>
                                      </p:to>
                                    </p:set>
                                    <p:animEffect transition="in" filter="wipe(up)">
                                      <p:cBhvr>
                                        <p:cTn id="7" dur="500"/>
                                        <p:tgtEl>
                                          <p:spTgt spid="80813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133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137" grpId="0" animBg="1"/>
      <p:bldP spid="9" grpId="0" animBg="1"/>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4000500" y="5181600"/>
            <a:ext cx="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2000" b="0">
              <a:solidFill>
                <a:schemeClr val="tx1"/>
              </a:solidFill>
            </a:endParaRPr>
          </a:p>
        </p:txBody>
      </p:sp>
      <p:sp>
        <p:nvSpPr>
          <p:cNvPr id="765961" name="Rectangle 9"/>
          <p:cNvSpPr>
            <a:spLocks noChangeArrowheads="1"/>
          </p:cNvSpPr>
          <p:nvPr/>
        </p:nvSpPr>
        <p:spPr bwMode="auto">
          <a:xfrm>
            <a:off x="406400" y="1176338"/>
            <a:ext cx="8201025" cy="484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kumimoji="1" sz="2800" b="1">
                <a:solidFill>
                  <a:schemeClr val="bg2"/>
                </a:solidFill>
                <a:latin typeface="Times New Roman" pitchFamily="18" charset="0"/>
              </a:defRPr>
            </a:lvl1pPr>
            <a:lvl2pPr marL="404813" indent="-290513">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spcBef>
                <a:spcPct val="20000"/>
              </a:spcBef>
              <a:buClr>
                <a:schemeClr val="tx1"/>
              </a:buClr>
            </a:pPr>
            <a:r>
              <a:rPr lang="en-US" altLang="en-US" sz="1800" b="0" dirty="0">
                <a:cs typeface="Times New Roman" pitchFamily="18" charset="0"/>
              </a:rPr>
              <a:t>Changes in marginal tax rates may exert an impact on AS because the changes will influence the relative attractiveness of productive activity in comparison to leisure and tax avoidance.</a:t>
            </a:r>
          </a:p>
          <a:p>
            <a:pPr>
              <a:lnSpc>
                <a:spcPct val="80000"/>
              </a:lnSpc>
              <a:spcBef>
                <a:spcPct val="20000"/>
              </a:spcBef>
              <a:buClr>
                <a:schemeClr val="tx1"/>
              </a:buClr>
            </a:pPr>
            <a:endParaRPr lang="en-US" altLang="en-US" sz="1800" b="0" dirty="0">
              <a:cs typeface="Times New Roman" pitchFamily="18" charset="0"/>
            </a:endParaRPr>
          </a:p>
          <a:p>
            <a:pPr>
              <a:lnSpc>
                <a:spcPct val="80000"/>
              </a:lnSpc>
              <a:spcBef>
                <a:spcPct val="20000"/>
              </a:spcBef>
              <a:buClr>
                <a:schemeClr val="tx1"/>
              </a:buClr>
            </a:pPr>
            <a:r>
              <a:rPr lang="en-US" altLang="en-US" sz="1800" b="0" dirty="0">
                <a:cs typeface="Times New Roman" pitchFamily="18" charset="0"/>
              </a:rPr>
              <a:t>Impact of </a:t>
            </a:r>
            <a:r>
              <a:rPr lang="en-US" altLang="en-US" sz="1800" i="1" dirty="0">
                <a:cs typeface="Times New Roman" pitchFamily="18" charset="0"/>
              </a:rPr>
              <a:t>supply-side effects</a:t>
            </a:r>
            <a:r>
              <a:rPr lang="en-US" altLang="en-US" sz="1800" b="0" dirty="0">
                <a:cs typeface="Times New Roman" pitchFamily="18" charset="0"/>
              </a:rPr>
              <a:t>: </a:t>
            </a:r>
          </a:p>
          <a:p>
            <a:pPr lvl="1">
              <a:lnSpc>
                <a:spcPct val="80000"/>
              </a:lnSpc>
              <a:spcBef>
                <a:spcPct val="20000"/>
              </a:spcBef>
              <a:buClr>
                <a:schemeClr val="tx1"/>
              </a:buClr>
              <a:buFontTx/>
              <a:buChar char="•"/>
            </a:pPr>
            <a:endParaRPr lang="en-US" altLang="en-US" sz="1800" b="0" dirty="0">
              <a:cs typeface="Times New Roman" pitchFamily="18" charset="0"/>
            </a:endParaRPr>
          </a:p>
          <a:p>
            <a:pPr lvl="1">
              <a:lnSpc>
                <a:spcPct val="80000"/>
              </a:lnSpc>
              <a:spcBef>
                <a:spcPct val="20000"/>
              </a:spcBef>
              <a:buClr>
                <a:schemeClr val="tx1"/>
              </a:buClr>
              <a:buFontTx/>
              <a:buChar char="•"/>
            </a:pPr>
            <a:r>
              <a:rPr lang="en-US" altLang="en-US" sz="1800" b="0" dirty="0">
                <a:cs typeface="Times New Roman" pitchFamily="18" charset="0"/>
              </a:rPr>
              <a:t>Usually take place over a lengthy time period. </a:t>
            </a:r>
          </a:p>
          <a:p>
            <a:pPr lvl="1">
              <a:lnSpc>
                <a:spcPct val="80000"/>
              </a:lnSpc>
              <a:spcBef>
                <a:spcPct val="20000"/>
              </a:spcBef>
              <a:buClr>
                <a:schemeClr val="tx1"/>
              </a:buClr>
              <a:buFontTx/>
              <a:buChar char="•"/>
            </a:pPr>
            <a:endParaRPr lang="en-US" altLang="en-US" sz="1800" b="0" dirty="0">
              <a:cs typeface="Times New Roman" pitchFamily="18" charset="0"/>
            </a:endParaRPr>
          </a:p>
          <a:p>
            <a:pPr lvl="1">
              <a:lnSpc>
                <a:spcPct val="80000"/>
              </a:lnSpc>
              <a:spcBef>
                <a:spcPct val="20000"/>
              </a:spcBef>
              <a:buClr>
                <a:schemeClr val="tx1"/>
              </a:buClr>
              <a:buFontTx/>
              <a:buChar char="•"/>
            </a:pPr>
            <a:r>
              <a:rPr lang="en-US" altLang="en-US" sz="1800" b="0" dirty="0">
                <a:cs typeface="Times New Roman" pitchFamily="18" charset="0"/>
              </a:rPr>
              <a:t>There is some evidence that countries with high taxes grow more slowly—France </a:t>
            </a:r>
            <a:r>
              <a:rPr lang="en-US" altLang="en-US" sz="1800" b="0" dirty="0" smtClean="0">
                <a:cs typeface="Times New Roman" pitchFamily="18" charset="0"/>
              </a:rPr>
              <a:t>versus </a:t>
            </a:r>
            <a:r>
              <a:rPr lang="en-US" altLang="en-US" sz="1800" b="0" dirty="0">
                <a:cs typeface="Times New Roman" pitchFamily="18" charset="0"/>
              </a:rPr>
              <a:t>United Kingdom. </a:t>
            </a:r>
          </a:p>
          <a:p>
            <a:pPr lvl="1">
              <a:lnSpc>
                <a:spcPct val="80000"/>
              </a:lnSpc>
              <a:spcBef>
                <a:spcPct val="20000"/>
              </a:spcBef>
              <a:buClr>
                <a:schemeClr val="tx1"/>
              </a:buClr>
              <a:buFontTx/>
              <a:buChar char="•"/>
            </a:pPr>
            <a:endParaRPr lang="en-US" altLang="en-US" sz="1800" b="0" dirty="0">
              <a:cs typeface="Times New Roman" pitchFamily="18" charset="0"/>
            </a:endParaRPr>
          </a:p>
          <a:p>
            <a:pPr lvl="1">
              <a:lnSpc>
                <a:spcPct val="80000"/>
              </a:lnSpc>
              <a:spcBef>
                <a:spcPct val="20000"/>
              </a:spcBef>
              <a:buClr>
                <a:schemeClr val="tx1"/>
              </a:buClr>
              <a:buFontTx/>
              <a:buChar char="•"/>
            </a:pPr>
            <a:r>
              <a:rPr lang="en-US" altLang="en-US" sz="1800" b="0" dirty="0">
                <a:cs typeface="Times New Roman" pitchFamily="18" charset="0"/>
              </a:rPr>
              <a:t>There is evidence they are important for taxpayers facing extremely high tax rates – say rates of 40 percent or above. </a:t>
            </a:r>
          </a:p>
        </p:txBody>
      </p:sp>
      <p:sp>
        <p:nvSpPr>
          <p:cNvPr id="5"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596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596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5961">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596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9"/>
          <p:cNvGrpSpPr>
            <a:grpSpLocks/>
          </p:cNvGrpSpPr>
          <p:nvPr/>
        </p:nvGrpSpPr>
        <p:grpSpPr bwMode="auto">
          <a:xfrm>
            <a:off x="899795" y="912495"/>
            <a:ext cx="4986338" cy="3854450"/>
            <a:chOff x="562" y="570"/>
            <a:chExt cx="3141" cy="2428"/>
          </a:xfrm>
        </p:grpSpPr>
        <p:sp>
          <p:nvSpPr>
            <p:cNvPr id="42008" name="Line 80"/>
            <p:cNvSpPr>
              <a:spLocks noChangeAspect="1" noChangeShapeType="1"/>
            </p:cNvSpPr>
            <p:nvPr/>
          </p:nvSpPr>
          <p:spPr bwMode="auto">
            <a:xfrm flipH="1">
              <a:off x="562" y="1917"/>
              <a:ext cx="2116" cy="0"/>
            </a:xfrm>
            <a:prstGeom prst="line">
              <a:avLst/>
            </a:prstGeom>
            <a:noFill/>
            <a:ln w="28575"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2009" name="Group 141"/>
            <p:cNvGrpSpPr>
              <a:grpSpLocks/>
            </p:cNvGrpSpPr>
            <p:nvPr/>
          </p:nvGrpSpPr>
          <p:grpSpPr bwMode="auto">
            <a:xfrm>
              <a:off x="2099" y="570"/>
              <a:ext cx="1604" cy="2428"/>
              <a:chOff x="2567" y="570"/>
              <a:chExt cx="1604" cy="2428"/>
            </a:xfrm>
          </p:grpSpPr>
          <p:sp>
            <p:nvSpPr>
              <p:cNvPr id="42010" name="Rectangle 121"/>
              <p:cNvSpPr>
                <a:spLocks noChangeArrowheads="1"/>
              </p:cNvSpPr>
              <p:nvPr/>
            </p:nvSpPr>
            <p:spPr bwMode="auto">
              <a:xfrm>
                <a:off x="3174" y="1829"/>
                <a:ext cx="99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a:p>
            </p:txBody>
          </p:sp>
          <p:grpSp>
            <p:nvGrpSpPr>
              <p:cNvPr id="42011" name="Group 120"/>
              <p:cNvGrpSpPr>
                <a:grpSpLocks/>
              </p:cNvGrpSpPr>
              <p:nvPr/>
            </p:nvGrpSpPr>
            <p:grpSpPr bwMode="auto">
              <a:xfrm>
                <a:off x="2567" y="570"/>
                <a:ext cx="1600" cy="2428"/>
                <a:chOff x="-945" y="-1214"/>
                <a:chExt cx="1600" cy="2428"/>
              </a:xfrm>
            </p:grpSpPr>
            <p:sp>
              <p:nvSpPr>
                <p:cNvPr id="42012" name="Line 106"/>
                <p:cNvSpPr>
                  <a:spLocks noChangeAspect="1" noChangeShapeType="1"/>
                </p:cNvSpPr>
                <p:nvPr/>
              </p:nvSpPr>
              <p:spPr bwMode="auto">
                <a:xfrm>
                  <a:off x="-360" y="164"/>
                  <a:ext cx="0" cy="861"/>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42013" name="Rectangle 107"/>
                <p:cNvSpPr>
                  <a:spLocks noChangeArrowheads="1"/>
                </p:cNvSpPr>
                <p:nvPr/>
              </p:nvSpPr>
              <p:spPr bwMode="auto">
                <a:xfrm>
                  <a:off x="-411" y="1041"/>
                  <a:ext cx="12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chemeClr val="accent2"/>
                      </a:solidFill>
                    </a:rPr>
                    <a:t>Y</a:t>
                  </a:r>
                  <a:r>
                    <a:rPr kumimoji="0" lang="en-US" altLang="en-US" sz="1800" b="0" i="1" baseline="-25000" dirty="0">
                      <a:solidFill>
                        <a:schemeClr val="accent2"/>
                      </a:solidFill>
                    </a:rPr>
                    <a:t>1</a:t>
                  </a:r>
                  <a:endParaRPr kumimoji="0" lang="en-US" altLang="en-US" sz="1800" b="0" baseline="-25000" dirty="0">
                    <a:solidFill>
                      <a:schemeClr val="accent2"/>
                    </a:solidFill>
                  </a:endParaRPr>
                </a:p>
              </p:txBody>
            </p:sp>
            <p:sp>
              <p:nvSpPr>
                <p:cNvPr id="42016" name="Text Box 110"/>
                <p:cNvSpPr txBox="1">
                  <a:spLocks noChangeArrowheads="1"/>
                </p:cNvSpPr>
                <p:nvPr/>
              </p:nvSpPr>
              <p:spPr bwMode="auto">
                <a:xfrm>
                  <a:off x="-288" y="3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1800" b="0" dirty="0">
                    <a:solidFill>
                      <a:schemeClr val="accent2"/>
                    </a:solidFill>
                  </a:endParaRPr>
                </a:p>
              </p:txBody>
            </p:sp>
            <p:sp>
              <p:nvSpPr>
                <p:cNvPr id="42017" name="Rectangle 111"/>
                <p:cNvSpPr>
                  <a:spLocks noChangeAspect="1" noChangeArrowheads="1"/>
                </p:cNvSpPr>
                <p:nvPr/>
              </p:nvSpPr>
              <p:spPr bwMode="auto">
                <a:xfrm>
                  <a:off x="335" y="-853"/>
                  <a:ext cx="3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chemeClr val="accent2"/>
                      </a:solidFill>
                    </a:rPr>
                    <a:t>SRAS</a:t>
                  </a:r>
                  <a:endParaRPr kumimoji="0" lang="en-US" altLang="en-US" sz="1800" b="0" dirty="0">
                    <a:solidFill>
                      <a:schemeClr val="accent2"/>
                    </a:solidFill>
                  </a:endParaRPr>
                </a:p>
              </p:txBody>
            </p:sp>
            <p:grpSp>
              <p:nvGrpSpPr>
                <p:cNvPr id="42018" name="Group 112"/>
                <p:cNvGrpSpPr>
                  <a:grpSpLocks/>
                </p:cNvGrpSpPr>
                <p:nvPr/>
              </p:nvGrpSpPr>
              <p:grpSpPr bwMode="auto">
                <a:xfrm>
                  <a:off x="-503" y="-1214"/>
                  <a:ext cx="328" cy="2235"/>
                  <a:chOff x="2545" y="572"/>
                  <a:chExt cx="328" cy="2235"/>
                </a:xfrm>
              </p:grpSpPr>
              <p:sp>
                <p:nvSpPr>
                  <p:cNvPr id="42022" name="Line 113"/>
                  <p:cNvSpPr>
                    <a:spLocks noChangeShapeType="1"/>
                  </p:cNvSpPr>
                  <p:nvPr/>
                </p:nvSpPr>
                <p:spPr bwMode="auto">
                  <a:xfrm>
                    <a:off x="2688" y="702"/>
                    <a:ext cx="1" cy="2105"/>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23" name="Rectangle 114"/>
                  <p:cNvSpPr>
                    <a:spLocks noChangeArrowheads="1"/>
                  </p:cNvSpPr>
                  <p:nvPr/>
                </p:nvSpPr>
                <p:spPr bwMode="auto">
                  <a:xfrm>
                    <a:off x="2545" y="572"/>
                    <a:ext cx="328" cy="3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1800" b="0" i="1" dirty="0">
                      <a:solidFill>
                        <a:schemeClr val="accent2"/>
                      </a:solidFill>
                    </a:endParaRPr>
                  </a:p>
                  <a:p>
                    <a:r>
                      <a:rPr kumimoji="0" lang="en-US" altLang="en-US" sz="1800" b="0" i="1" dirty="0">
                        <a:solidFill>
                          <a:schemeClr val="accent2"/>
                        </a:solidFill>
                      </a:rPr>
                      <a:t>LRAS</a:t>
                    </a:r>
                    <a:endParaRPr kumimoji="0" lang="en-US" altLang="en-US" sz="1800" b="0" dirty="0">
                      <a:solidFill>
                        <a:schemeClr val="accent2"/>
                      </a:solidFill>
                    </a:endParaRPr>
                  </a:p>
                </p:txBody>
              </p:sp>
            </p:grpSp>
            <p:grpSp>
              <p:nvGrpSpPr>
                <p:cNvPr id="42019" name="Group 115"/>
                <p:cNvGrpSpPr>
                  <a:grpSpLocks/>
                </p:cNvGrpSpPr>
                <p:nvPr/>
              </p:nvGrpSpPr>
              <p:grpSpPr bwMode="auto">
                <a:xfrm>
                  <a:off x="-945" y="-874"/>
                  <a:ext cx="1485" cy="1805"/>
                  <a:chOff x="2297" y="1024"/>
                  <a:chExt cx="1485" cy="1805"/>
                </a:xfrm>
              </p:grpSpPr>
              <p:sp>
                <p:nvSpPr>
                  <p:cNvPr id="42020" name="Freeform 116"/>
                  <p:cNvSpPr>
                    <a:spLocks noChangeAspect="1"/>
                  </p:cNvSpPr>
                  <p:nvPr/>
                </p:nvSpPr>
                <p:spPr bwMode="auto">
                  <a:xfrm>
                    <a:off x="2297" y="1024"/>
                    <a:ext cx="1119" cy="1679"/>
                  </a:xfrm>
                  <a:custGeom>
                    <a:avLst/>
                    <a:gdLst>
                      <a:gd name="T0" fmla="*/ 20 w 4147"/>
                      <a:gd name="T1" fmla="*/ 72 h 6220"/>
                      <a:gd name="T2" fmla="*/ 53 w 4147"/>
                      <a:gd name="T3" fmla="*/ 183 h 6220"/>
                      <a:gd name="T4" fmla="*/ 94 w 4147"/>
                      <a:gd name="T5" fmla="*/ 300 h 6220"/>
                      <a:gd name="T6" fmla="*/ 140 w 4147"/>
                      <a:gd name="T7" fmla="*/ 421 h 6220"/>
                      <a:gd name="T8" fmla="*/ 192 w 4147"/>
                      <a:gd name="T9" fmla="*/ 546 h 6220"/>
                      <a:gd name="T10" fmla="*/ 249 w 4147"/>
                      <a:gd name="T11" fmla="*/ 675 h 6220"/>
                      <a:gd name="T12" fmla="*/ 312 w 4147"/>
                      <a:gd name="T13" fmla="*/ 808 h 6220"/>
                      <a:gd name="T14" fmla="*/ 380 w 4147"/>
                      <a:gd name="T15" fmla="*/ 943 h 6220"/>
                      <a:gd name="T16" fmla="*/ 452 w 4147"/>
                      <a:gd name="T17" fmla="*/ 1082 h 6220"/>
                      <a:gd name="T18" fmla="*/ 529 w 4147"/>
                      <a:gd name="T19" fmla="*/ 1223 h 6220"/>
                      <a:gd name="T20" fmla="*/ 609 w 4147"/>
                      <a:gd name="T21" fmla="*/ 1367 h 6220"/>
                      <a:gd name="T22" fmla="*/ 693 w 4147"/>
                      <a:gd name="T23" fmla="*/ 1513 h 6220"/>
                      <a:gd name="T24" fmla="*/ 781 w 4147"/>
                      <a:gd name="T25" fmla="*/ 1661 h 6220"/>
                      <a:gd name="T26" fmla="*/ 873 w 4147"/>
                      <a:gd name="T27" fmla="*/ 1811 h 6220"/>
                      <a:gd name="T28" fmla="*/ 966 w 4147"/>
                      <a:gd name="T29" fmla="*/ 1962 h 6220"/>
                      <a:gd name="T30" fmla="*/ 1063 w 4147"/>
                      <a:gd name="T31" fmla="*/ 2116 h 6220"/>
                      <a:gd name="T32" fmla="*/ 1162 w 4147"/>
                      <a:gd name="T33" fmla="*/ 2269 h 6220"/>
                      <a:gd name="T34" fmla="*/ 1264 w 4147"/>
                      <a:gd name="T35" fmla="*/ 2423 h 6220"/>
                      <a:gd name="T36" fmla="*/ 1368 w 4147"/>
                      <a:gd name="T37" fmla="*/ 2577 h 6220"/>
                      <a:gd name="T38" fmla="*/ 1473 w 4147"/>
                      <a:gd name="T39" fmla="*/ 2733 h 6220"/>
                      <a:gd name="T40" fmla="*/ 1579 w 4147"/>
                      <a:gd name="T41" fmla="*/ 2887 h 6220"/>
                      <a:gd name="T42" fmla="*/ 1687 w 4147"/>
                      <a:gd name="T43" fmla="*/ 3041 h 6220"/>
                      <a:gd name="T44" fmla="*/ 1796 w 4147"/>
                      <a:gd name="T45" fmla="*/ 3195 h 6220"/>
                      <a:gd name="T46" fmla="*/ 1905 w 4147"/>
                      <a:gd name="T47" fmla="*/ 3348 h 6220"/>
                      <a:gd name="T48" fmla="*/ 2015 w 4147"/>
                      <a:gd name="T49" fmla="*/ 3500 h 6220"/>
                      <a:gd name="T50" fmla="*/ 2125 w 4147"/>
                      <a:gd name="T51" fmla="*/ 3650 h 6220"/>
                      <a:gd name="T52" fmla="*/ 2235 w 4147"/>
                      <a:gd name="T53" fmla="*/ 3798 h 6220"/>
                      <a:gd name="T54" fmla="*/ 2343 w 4147"/>
                      <a:gd name="T55" fmla="*/ 3944 h 6220"/>
                      <a:gd name="T56" fmla="*/ 2451 w 4147"/>
                      <a:gd name="T57" fmla="*/ 4089 h 6220"/>
                      <a:gd name="T58" fmla="*/ 2559 w 4147"/>
                      <a:gd name="T59" fmla="*/ 4230 h 6220"/>
                      <a:gd name="T60" fmla="*/ 2665 w 4147"/>
                      <a:gd name="T61" fmla="*/ 4370 h 6220"/>
                      <a:gd name="T62" fmla="*/ 2770 w 4147"/>
                      <a:gd name="T63" fmla="*/ 4507 h 6220"/>
                      <a:gd name="T64" fmla="*/ 2872 w 4147"/>
                      <a:gd name="T65" fmla="*/ 4639 h 6220"/>
                      <a:gd name="T66" fmla="*/ 2972 w 4147"/>
                      <a:gd name="T67" fmla="*/ 4768 h 6220"/>
                      <a:gd name="T68" fmla="*/ 3071 w 4147"/>
                      <a:gd name="T69" fmla="*/ 4894 h 6220"/>
                      <a:gd name="T70" fmla="*/ 3167 w 4147"/>
                      <a:gd name="T71" fmla="*/ 5016 h 6220"/>
                      <a:gd name="T72" fmla="*/ 3260 w 4147"/>
                      <a:gd name="T73" fmla="*/ 5134 h 6220"/>
                      <a:gd name="T74" fmla="*/ 3350 w 4147"/>
                      <a:gd name="T75" fmla="*/ 5247 h 6220"/>
                      <a:gd name="T76" fmla="*/ 3436 w 4147"/>
                      <a:gd name="T77" fmla="*/ 5355 h 6220"/>
                      <a:gd name="T78" fmla="*/ 3519 w 4147"/>
                      <a:gd name="T79" fmla="*/ 5457 h 6220"/>
                      <a:gd name="T80" fmla="*/ 3599 w 4147"/>
                      <a:gd name="T81" fmla="*/ 5555 h 6220"/>
                      <a:gd name="T82" fmla="*/ 3673 w 4147"/>
                      <a:gd name="T83" fmla="*/ 5647 h 6220"/>
                      <a:gd name="T84" fmla="*/ 3743 w 4147"/>
                      <a:gd name="T85" fmla="*/ 5733 h 6220"/>
                      <a:gd name="T86" fmla="*/ 3809 w 4147"/>
                      <a:gd name="T87" fmla="*/ 5814 h 6220"/>
                      <a:gd name="T88" fmla="*/ 3870 w 4147"/>
                      <a:gd name="T89" fmla="*/ 5888 h 6220"/>
                      <a:gd name="T90" fmla="*/ 3925 w 4147"/>
                      <a:gd name="T91" fmla="*/ 5954 h 6220"/>
                      <a:gd name="T92" fmla="*/ 3975 w 4147"/>
                      <a:gd name="T93" fmla="*/ 6015 h 6220"/>
                      <a:gd name="T94" fmla="*/ 4019 w 4147"/>
                      <a:gd name="T95" fmla="*/ 6067 h 6220"/>
                      <a:gd name="T96" fmla="*/ 4057 w 4147"/>
                      <a:gd name="T97" fmla="*/ 6113 h 6220"/>
                      <a:gd name="T98" fmla="*/ 4088 w 4147"/>
                      <a:gd name="T99" fmla="*/ 6150 h 6220"/>
                      <a:gd name="T100" fmla="*/ 4113 w 4147"/>
                      <a:gd name="T101" fmla="*/ 6181 h 6220"/>
                      <a:gd name="T102" fmla="*/ 4132 w 4147"/>
                      <a:gd name="T103" fmla="*/ 6202 h 6220"/>
                      <a:gd name="T104" fmla="*/ 4144 w 4147"/>
                      <a:gd name="T105" fmla="*/ 6216 h 6220"/>
                      <a:gd name="T106" fmla="*/ 4147 w 4147"/>
                      <a:gd name="T107" fmla="*/ 6220 h 62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47"/>
                      <a:gd name="T163" fmla="*/ 0 h 6220"/>
                      <a:gd name="T164" fmla="*/ 4147 w 4147"/>
                      <a:gd name="T165" fmla="*/ 6220 h 62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47" h="6220">
                        <a:moveTo>
                          <a:pt x="0" y="0"/>
                        </a:moveTo>
                        <a:lnTo>
                          <a:pt x="10" y="35"/>
                        </a:lnTo>
                        <a:lnTo>
                          <a:pt x="20" y="72"/>
                        </a:lnTo>
                        <a:lnTo>
                          <a:pt x="31" y="108"/>
                        </a:lnTo>
                        <a:lnTo>
                          <a:pt x="42" y="146"/>
                        </a:lnTo>
                        <a:lnTo>
                          <a:pt x="53" y="183"/>
                        </a:lnTo>
                        <a:lnTo>
                          <a:pt x="67" y="222"/>
                        </a:lnTo>
                        <a:lnTo>
                          <a:pt x="79" y="260"/>
                        </a:lnTo>
                        <a:lnTo>
                          <a:pt x="94" y="300"/>
                        </a:lnTo>
                        <a:lnTo>
                          <a:pt x="109" y="340"/>
                        </a:lnTo>
                        <a:lnTo>
                          <a:pt x="124" y="380"/>
                        </a:lnTo>
                        <a:lnTo>
                          <a:pt x="140" y="421"/>
                        </a:lnTo>
                        <a:lnTo>
                          <a:pt x="157" y="463"/>
                        </a:lnTo>
                        <a:lnTo>
                          <a:pt x="174" y="504"/>
                        </a:lnTo>
                        <a:lnTo>
                          <a:pt x="192" y="546"/>
                        </a:lnTo>
                        <a:lnTo>
                          <a:pt x="211" y="589"/>
                        </a:lnTo>
                        <a:lnTo>
                          <a:pt x="231" y="631"/>
                        </a:lnTo>
                        <a:lnTo>
                          <a:pt x="249" y="675"/>
                        </a:lnTo>
                        <a:lnTo>
                          <a:pt x="270" y="719"/>
                        </a:lnTo>
                        <a:lnTo>
                          <a:pt x="291" y="763"/>
                        </a:lnTo>
                        <a:lnTo>
                          <a:pt x="312" y="808"/>
                        </a:lnTo>
                        <a:lnTo>
                          <a:pt x="335" y="852"/>
                        </a:lnTo>
                        <a:lnTo>
                          <a:pt x="357" y="897"/>
                        </a:lnTo>
                        <a:lnTo>
                          <a:pt x="380" y="943"/>
                        </a:lnTo>
                        <a:lnTo>
                          <a:pt x="404" y="989"/>
                        </a:lnTo>
                        <a:lnTo>
                          <a:pt x="428" y="1035"/>
                        </a:lnTo>
                        <a:lnTo>
                          <a:pt x="452" y="1082"/>
                        </a:lnTo>
                        <a:lnTo>
                          <a:pt x="477" y="1129"/>
                        </a:lnTo>
                        <a:lnTo>
                          <a:pt x="503" y="1176"/>
                        </a:lnTo>
                        <a:lnTo>
                          <a:pt x="529" y="1223"/>
                        </a:lnTo>
                        <a:lnTo>
                          <a:pt x="555" y="1270"/>
                        </a:lnTo>
                        <a:lnTo>
                          <a:pt x="582" y="1318"/>
                        </a:lnTo>
                        <a:lnTo>
                          <a:pt x="609" y="1367"/>
                        </a:lnTo>
                        <a:lnTo>
                          <a:pt x="636" y="1415"/>
                        </a:lnTo>
                        <a:lnTo>
                          <a:pt x="664" y="1464"/>
                        </a:lnTo>
                        <a:lnTo>
                          <a:pt x="693" y="1513"/>
                        </a:lnTo>
                        <a:lnTo>
                          <a:pt x="722" y="1562"/>
                        </a:lnTo>
                        <a:lnTo>
                          <a:pt x="752" y="1612"/>
                        </a:lnTo>
                        <a:lnTo>
                          <a:pt x="781" y="1661"/>
                        </a:lnTo>
                        <a:lnTo>
                          <a:pt x="811" y="1711"/>
                        </a:lnTo>
                        <a:lnTo>
                          <a:pt x="841" y="1761"/>
                        </a:lnTo>
                        <a:lnTo>
                          <a:pt x="873" y="1811"/>
                        </a:lnTo>
                        <a:lnTo>
                          <a:pt x="903" y="1861"/>
                        </a:lnTo>
                        <a:lnTo>
                          <a:pt x="934" y="1912"/>
                        </a:lnTo>
                        <a:lnTo>
                          <a:pt x="966" y="1962"/>
                        </a:lnTo>
                        <a:lnTo>
                          <a:pt x="999" y="2014"/>
                        </a:lnTo>
                        <a:lnTo>
                          <a:pt x="1031" y="2065"/>
                        </a:lnTo>
                        <a:lnTo>
                          <a:pt x="1063" y="2116"/>
                        </a:lnTo>
                        <a:lnTo>
                          <a:pt x="1096" y="2167"/>
                        </a:lnTo>
                        <a:lnTo>
                          <a:pt x="1129" y="2218"/>
                        </a:lnTo>
                        <a:lnTo>
                          <a:pt x="1162" y="2269"/>
                        </a:lnTo>
                        <a:lnTo>
                          <a:pt x="1197" y="2320"/>
                        </a:lnTo>
                        <a:lnTo>
                          <a:pt x="1230" y="2372"/>
                        </a:lnTo>
                        <a:lnTo>
                          <a:pt x="1264" y="2423"/>
                        </a:lnTo>
                        <a:lnTo>
                          <a:pt x="1299" y="2474"/>
                        </a:lnTo>
                        <a:lnTo>
                          <a:pt x="1333" y="2526"/>
                        </a:lnTo>
                        <a:lnTo>
                          <a:pt x="1368" y="2577"/>
                        </a:lnTo>
                        <a:lnTo>
                          <a:pt x="1403" y="2630"/>
                        </a:lnTo>
                        <a:lnTo>
                          <a:pt x="1437" y="2681"/>
                        </a:lnTo>
                        <a:lnTo>
                          <a:pt x="1473" y="2733"/>
                        </a:lnTo>
                        <a:lnTo>
                          <a:pt x="1508" y="2784"/>
                        </a:lnTo>
                        <a:lnTo>
                          <a:pt x="1544" y="2836"/>
                        </a:lnTo>
                        <a:lnTo>
                          <a:pt x="1579" y="2887"/>
                        </a:lnTo>
                        <a:lnTo>
                          <a:pt x="1616" y="2939"/>
                        </a:lnTo>
                        <a:lnTo>
                          <a:pt x="1651" y="2990"/>
                        </a:lnTo>
                        <a:lnTo>
                          <a:pt x="1687" y="3041"/>
                        </a:lnTo>
                        <a:lnTo>
                          <a:pt x="1724" y="3093"/>
                        </a:lnTo>
                        <a:lnTo>
                          <a:pt x="1759" y="3144"/>
                        </a:lnTo>
                        <a:lnTo>
                          <a:pt x="1796" y="3195"/>
                        </a:lnTo>
                        <a:lnTo>
                          <a:pt x="1832" y="3247"/>
                        </a:lnTo>
                        <a:lnTo>
                          <a:pt x="1869" y="3298"/>
                        </a:lnTo>
                        <a:lnTo>
                          <a:pt x="1905" y="3348"/>
                        </a:lnTo>
                        <a:lnTo>
                          <a:pt x="1942" y="3399"/>
                        </a:lnTo>
                        <a:lnTo>
                          <a:pt x="1978" y="3450"/>
                        </a:lnTo>
                        <a:lnTo>
                          <a:pt x="2015" y="3500"/>
                        </a:lnTo>
                        <a:lnTo>
                          <a:pt x="2051" y="3550"/>
                        </a:lnTo>
                        <a:lnTo>
                          <a:pt x="2089" y="3600"/>
                        </a:lnTo>
                        <a:lnTo>
                          <a:pt x="2125" y="3650"/>
                        </a:lnTo>
                        <a:lnTo>
                          <a:pt x="2162" y="3700"/>
                        </a:lnTo>
                        <a:lnTo>
                          <a:pt x="2198" y="3749"/>
                        </a:lnTo>
                        <a:lnTo>
                          <a:pt x="2235" y="3798"/>
                        </a:lnTo>
                        <a:lnTo>
                          <a:pt x="2271" y="3847"/>
                        </a:lnTo>
                        <a:lnTo>
                          <a:pt x="2307" y="3896"/>
                        </a:lnTo>
                        <a:lnTo>
                          <a:pt x="2343" y="3944"/>
                        </a:lnTo>
                        <a:lnTo>
                          <a:pt x="2379" y="3993"/>
                        </a:lnTo>
                        <a:lnTo>
                          <a:pt x="2416" y="4041"/>
                        </a:lnTo>
                        <a:lnTo>
                          <a:pt x="2451" y="4089"/>
                        </a:lnTo>
                        <a:lnTo>
                          <a:pt x="2488" y="4137"/>
                        </a:lnTo>
                        <a:lnTo>
                          <a:pt x="2523" y="4184"/>
                        </a:lnTo>
                        <a:lnTo>
                          <a:pt x="2559" y="4230"/>
                        </a:lnTo>
                        <a:lnTo>
                          <a:pt x="2595" y="4277"/>
                        </a:lnTo>
                        <a:lnTo>
                          <a:pt x="2631" y="4324"/>
                        </a:lnTo>
                        <a:lnTo>
                          <a:pt x="2665" y="4370"/>
                        </a:lnTo>
                        <a:lnTo>
                          <a:pt x="2700" y="4416"/>
                        </a:lnTo>
                        <a:lnTo>
                          <a:pt x="2735" y="4461"/>
                        </a:lnTo>
                        <a:lnTo>
                          <a:pt x="2770" y="4507"/>
                        </a:lnTo>
                        <a:lnTo>
                          <a:pt x="2805" y="4550"/>
                        </a:lnTo>
                        <a:lnTo>
                          <a:pt x="2839" y="4595"/>
                        </a:lnTo>
                        <a:lnTo>
                          <a:pt x="2872" y="4639"/>
                        </a:lnTo>
                        <a:lnTo>
                          <a:pt x="2907" y="4683"/>
                        </a:lnTo>
                        <a:lnTo>
                          <a:pt x="2940" y="4726"/>
                        </a:lnTo>
                        <a:lnTo>
                          <a:pt x="2972" y="4768"/>
                        </a:lnTo>
                        <a:lnTo>
                          <a:pt x="3006" y="4811"/>
                        </a:lnTo>
                        <a:lnTo>
                          <a:pt x="3038" y="4853"/>
                        </a:lnTo>
                        <a:lnTo>
                          <a:pt x="3071" y="4894"/>
                        </a:lnTo>
                        <a:lnTo>
                          <a:pt x="3104" y="4935"/>
                        </a:lnTo>
                        <a:lnTo>
                          <a:pt x="3135" y="4976"/>
                        </a:lnTo>
                        <a:lnTo>
                          <a:pt x="3167" y="5016"/>
                        </a:lnTo>
                        <a:lnTo>
                          <a:pt x="3198" y="5056"/>
                        </a:lnTo>
                        <a:lnTo>
                          <a:pt x="3230" y="5094"/>
                        </a:lnTo>
                        <a:lnTo>
                          <a:pt x="3260" y="5134"/>
                        </a:lnTo>
                        <a:lnTo>
                          <a:pt x="3290" y="5172"/>
                        </a:lnTo>
                        <a:lnTo>
                          <a:pt x="3320" y="5209"/>
                        </a:lnTo>
                        <a:lnTo>
                          <a:pt x="3350" y="5247"/>
                        </a:lnTo>
                        <a:lnTo>
                          <a:pt x="3379" y="5283"/>
                        </a:lnTo>
                        <a:lnTo>
                          <a:pt x="3408" y="5319"/>
                        </a:lnTo>
                        <a:lnTo>
                          <a:pt x="3436" y="5355"/>
                        </a:lnTo>
                        <a:lnTo>
                          <a:pt x="3464" y="5389"/>
                        </a:lnTo>
                        <a:lnTo>
                          <a:pt x="3492" y="5424"/>
                        </a:lnTo>
                        <a:lnTo>
                          <a:pt x="3519" y="5457"/>
                        </a:lnTo>
                        <a:lnTo>
                          <a:pt x="3547" y="5491"/>
                        </a:lnTo>
                        <a:lnTo>
                          <a:pt x="3573" y="5523"/>
                        </a:lnTo>
                        <a:lnTo>
                          <a:pt x="3599" y="5555"/>
                        </a:lnTo>
                        <a:lnTo>
                          <a:pt x="3624" y="5586"/>
                        </a:lnTo>
                        <a:lnTo>
                          <a:pt x="3649" y="5618"/>
                        </a:lnTo>
                        <a:lnTo>
                          <a:pt x="3673" y="5647"/>
                        </a:lnTo>
                        <a:lnTo>
                          <a:pt x="3697" y="5677"/>
                        </a:lnTo>
                        <a:lnTo>
                          <a:pt x="3721" y="5705"/>
                        </a:lnTo>
                        <a:lnTo>
                          <a:pt x="3743" y="5733"/>
                        </a:lnTo>
                        <a:lnTo>
                          <a:pt x="3765" y="5761"/>
                        </a:lnTo>
                        <a:lnTo>
                          <a:pt x="3787" y="5788"/>
                        </a:lnTo>
                        <a:lnTo>
                          <a:pt x="3809" y="5814"/>
                        </a:lnTo>
                        <a:lnTo>
                          <a:pt x="3830" y="5839"/>
                        </a:lnTo>
                        <a:lnTo>
                          <a:pt x="3850" y="5864"/>
                        </a:lnTo>
                        <a:lnTo>
                          <a:pt x="3870" y="5888"/>
                        </a:lnTo>
                        <a:lnTo>
                          <a:pt x="3888" y="5911"/>
                        </a:lnTo>
                        <a:lnTo>
                          <a:pt x="3907" y="5932"/>
                        </a:lnTo>
                        <a:lnTo>
                          <a:pt x="3925" y="5954"/>
                        </a:lnTo>
                        <a:lnTo>
                          <a:pt x="3943" y="5975"/>
                        </a:lnTo>
                        <a:lnTo>
                          <a:pt x="3959" y="5995"/>
                        </a:lnTo>
                        <a:lnTo>
                          <a:pt x="3975" y="6015"/>
                        </a:lnTo>
                        <a:lnTo>
                          <a:pt x="3990" y="6033"/>
                        </a:lnTo>
                        <a:lnTo>
                          <a:pt x="4005" y="6050"/>
                        </a:lnTo>
                        <a:lnTo>
                          <a:pt x="4019" y="6067"/>
                        </a:lnTo>
                        <a:lnTo>
                          <a:pt x="4032" y="6084"/>
                        </a:lnTo>
                        <a:lnTo>
                          <a:pt x="4045" y="6098"/>
                        </a:lnTo>
                        <a:lnTo>
                          <a:pt x="4057" y="6113"/>
                        </a:lnTo>
                        <a:lnTo>
                          <a:pt x="4069" y="6126"/>
                        </a:lnTo>
                        <a:lnTo>
                          <a:pt x="4079" y="6139"/>
                        </a:lnTo>
                        <a:lnTo>
                          <a:pt x="4088" y="6150"/>
                        </a:lnTo>
                        <a:lnTo>
                          <a:pt x="4098" y="6162"/>
                        </a:lnTo>
                        <a:lnTo>
                          <a:pt x="4106" y="6171"/>
                        </a:lnTo>
                        <a:lnTo>
                          <a:pt x="4113" y="6181"/>
                        </a:lnTo>
                        <a:lnTo>
                          <a:pt x="4121" y="6189"/>
                        </a:lnTo>
                        <a:lnTo>
                          <a:pt x="4127" y="6196"/>
                        </a:lnTo>
                        <a:lnTo>
                          <a:pt x="4132" y="6202"/>
                        </a:lnTo>
                        <a:lnTo>
                          <a:pt x="4136" y="6208"/>
                        </a:lnTo>
                        <a:lnTo>
                          <a:pt x="4141" y="6212"/>
                        </a:lnTo>
                        <a:lnTo>
                          <a:pt x="4144" y="6216"/>
                        </a:lnTo>
                        <a:lnTo>
                          <a:pt x="4146" y="6218"/>
                        </a:lnTo>
                        <a:lnTo>
                          <a:pt x="4147" y="6219"/>
                        </a:lnTo>
                        <a:lnTo>
                          <a:pt x="4147" y="6220"/>
                        </a:lnTo>
                      </a:path>
                    </a:pathLst>
                  </a:custGeom>
                  <a:noFill/>
                  <a:ln w="57150" cmpd="sng">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21" name="Rectangle 117"/>
                  <p:cNvSpPr>
                    <a:spLocks noChangeAspect="1" noChangeArrowheads="1"/>
                  </p:cNvSpPr>
                  <p:nvPr/>
                </p:nvSpPr>
                <p:spPr bwMode="auto">
                  <a:xfrm>
                    <a:off x="3389" y="2656"/>
                    <a:ext cx="39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chemeClr val="accent2"/>
                        </a:solidFill>
                      </a:rPr>
                      <a:t>AD</a:t>
                    </a:r>
                    <a:endParaRPr kumimoji="0" lang="en-US" altLang="en-US" sz="1800" b="0" baseline="-25000" dirty="0">
                      <a:solidFill>
                        <a:schemeClr val="accent2"/>
                      </a:solidFill>
                    </a:endParaRPr>
                  </a:p>
                </p:txBody>
              </p:sp>
            </p:grpSp>
            <p:sp>
              <p:nvSpPr>
                <p:cNvPr id="42014" name="Freeform 108"/>
                <p:cNvSpPr>
                  <a:spLocks noChangeAspect="1"/>
                </p:cNvSpPr>
                <p:nvPr/>
              </p:nvSpPr>
              <p:spPr bwMode="auto">
                <a:xfrm>
                  <a:off x="-925" y="-670"/>
                  <a:ext cx="1273" cy="1296"/>
                </a:xfrm>
                <a:custGeom>
                  <a:avLst/>
                  <a:gdLst>
                    <a:gd name="T0" fmla="*/ 82 w 4625"/>
                    <a:gd name="T1" fmla="*/ 4897 h 4959"/>
                    <a:gd name="T2" fmla="*/ 205 w 4625"/>
                    <a:gd name="T3" fmla="*/ 4803 h 4959"/>
                    <a:gd name="T4" fmla="*/ 328 w 4625"/>
                    <a:gd name="T5" fmla="*/ 4706 h 4959"/>
                    <a:gd name="T6" fmla="*/ 451 w 4625"/>
                    <a:gd name="T7" fmla="*/ 4607 h 4959"/>
                    <a:gd name="T8" fmla="*/ 573 w 4625"/>
                    <a:gd name="T9" fmla="*/ 4506 h 4959"/>
                    <a:gd name="T10" fmla="*/ 695 w 4625"/>
                    <a:gd name="T11" fmla="*/ 4403 h 4959"/>
                    <a:gd name="T12" fmla="*/ 817 w 4625"/>
                    <a:gd name="T13" fmla="*/ 4298 h 4959"/>
                    <a:gd name="T14" fmla="*/ 938 w 4625"/>
                    <a:gd name="T15" fmla="*/ 4190 h 4959"/>
                    <a:gd name="T16" fmla="*/ 1058 w 4625"/>
                    <a:gd name="T17" fmla="*/ 4081 h 4959"/>
                    <a:gd name="T18" fmla="*/ 1179 w 4625"/>
                    <a:gd name="T19" fmla="*/ 3970 h 4959"/>
                    <a:gd name="T20" fmla="*/ 1298 w 4625"/>
                    <a:gd name="T21" fmla="*/ 3858 h 4959"/>
                    <a:gd name="T22" fmla="*/ 1416 w 4625"/>
                    <a:gd name="T23" fmla="*/ 3745 h 4959"/>
                    <a:gd name="T24" fmla="*/ 1533 w 4625"/>
                    <a:gd name="T25" fmla="*/ 3630 h 4959"/>
                    <a:gd name="T26" fmla="*/ 1650 w 4625"/>
                    <a:gd name="T27" fmla="*/ 3515 h 4959"/>
                    <a:gd name="T28" fmla="*/ 1765 w 4625"/>
                    <a:gd name="T29" fmla="*/ 3399 h 4959"/>
                    <a:gd name="T30" fmla="*/ 1880 w 4625"/>
                    <a:gd name="T31" fmla="*/ 3282 h 4959"/>
                    <a:gd name="T32" fmla="*/ 1992 w 4625"/>
                    <a:gd name="T33" fmla="*/ 3166 h 4959"/>
                    <a:gd name="T34" fmla="*/ 2104 w 4625"/>
                    <a:gd name="T35" fmla="*/ 3048 h 4959"/>
                    <a:gd name="T36" fmla="*/ 2216 w 4625"/>
                    <a:gd name="T37" fmla="*/ 2930 h 4959"/>
                    <a:gd name="T38" fmla="*/ 2325 w 4625"/>
                    <a:gd name="T39" fmla="*/ 2812 h 4959"/>
                    <a:gd name="T40" fmla="*/ 2434 w 4625"/>
                    <a:gd name="T41" fmla="*/ 2694 h 4959"/>
                    <a:gd name="T42" fmla="*/ 2540 w 4625"/>
                    <a:gd name="T43" fmla="*/ 2575 h 4959"/>
                    <a:gd name="T44" fmla="*/ 2645 w 4625"/>
                    <a:gd name="T45" fmla="*/ 2457 h 4959"/>
                    <a:gd name="T46" fmla="*/ 2750 w 4625"/>
                    <a:gd name="T47" fmla="*/ 2340 h 4959"/>
                    <a:gd name="T48" fmla="*/ 2852 w 4625"/>
                    <a:gd name="T49" fmla="*/ 2223 h 4959"/>
                    <a:gd name="T50" fmla="*/ 2952 w 4625"/>
                    <a:gd name="T51" fmla="*/ 2107 h 4959"/>
                    <a:gd name="T52" fmla="*/ 3051 w 4625"/>
                    <a:gd name="T53" fmla="*/ 1992 h 4959"/>
                    <a:gd name="T54" fmla="*/ 3148 w 4625"/>
                    <a:gd name="T55" fmla="*/ 1878 h 4959"/>
                    <a:gd name="T56" fmla="*/ 3242 w 4625"/>
                    <a:gd name="T57" fmla="*/ 1765 h 4959"/>
                    <a:gd name="T58" fmla="*/ 3336 w 4625"/>
                    <a:gd name="T59" fmla="*/ 1655 h 4959"/>
                    <a:gd name="T60" fmla="*/ 3426 w 4625"/>
                    <a:gd name="T61" fmla="*/ 1544 h 4959"/>
                    <a:gd name="T62" fmla="*/ 3516 w 4625"/>
                    <a:gd name="T63" fmla="*/ 1435 h 4959"/>
                    <a:gd name="T64" fmla="*/ 3602 w 4625"/>
                    <a:gd name="T65" fmla="*/ 1329 h 4959"/>
                    <a:gd name="T66" fmla="*/ 3686 w 4625"/>
                    <a:gd name="T67" fmla="*/ 1225 h 4959"/>
                    <a:gd name="T68" fmla="*/ 3768 w 4625"/>
                    <a:gd name="T69" fmla="*/ 1121 h 4959"/>
                    <a:gd name="T70" fmla="*/ 3848 w 4625"/>
                    <a:gd name="T71" fmla="*/ 1021 h 4959"/>
                    <a:gd name="T72" fmla="*/ 3925 w 4625"/>
                    <a:gd name="T73" fmla="*/ 923 h 4959"/>
                    <a:gd name="T74" fmla="*/ 4000 w 4625"/>
                    <a:gd name="T75" fmla="*/ 828 h 4959"/>
                    <a:gd name="T76" fmla="*/ 4072 w 4625"/>
                    <a:gd name="T77" fmla="*/ 735 h 4959"/>
                    <a:gd name="T78" fmla="*/ 4142 w 4625"/>
                    <a:gd name="T79" fmla="*/ 645 h 4959"/>
                    <a:gd name="T80" fmla="*/ 4209 w 4625"/>
                    <a:gd name="T81" fmla="*/ 557 h 4959"/>
                    <a:gd name="T82" fmla="*/ 4273 w 4625"/>
                    <a:gd name="T83" fmla="*/ 472 h 4959"/>
                    <a:gd name="T84" fmla="*/ 4334 w 4625"/>
                    <a:gd name="T85" fmla="*/ 391 h 4959"/>
                    <a:gd name="T86" fmla="*/ 4392 w 4625"/>
                    <a:gd name="T87" fmla="*/ 314 h 4959"/>
                    <a:gd name="T88" fmla="*/ 4447 w 4625"/>
                    <a:gd name="T89" fmla="*/ 239 h 4959"/>
                    <a:gd name="T90" fmla="*/ 4501 w 4625"/>
                    <a:gd name="T91" fmla="*/ 169 h 4959"/>
                    <a:gd name="T92" fmla="*/ 4550 w 4625"/>
                    <a:gd name="T93" fmla="*/ 102 h 4959"/>
                    <a:gd name="T94" fmla="*/ 4595 w 4625"/>
                    <a:gd name="T95" fmla="*/ 39 h 49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25"/>
                    <a:gd name="T145" fmla="*/ 0 h 4959"/>
                    <a:gd name="T146" fmla="*/ 4625 w 4625"/>
                    <a:gd name="T147" fmla="*/ 4959 h 495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25" h="4959">
                      <a:moveTo>
                        <a:pt x="0" y="4959"/>
                      </a:moveTo>
                      <a:lnTo>
                        <a:pt x="40" y="4928"/>
                      </a:lnTo>
                      <a:lnTo>
                        <a:pt x="82" y="4897"/>
                      </a:lnTo>
                      <a:lnTo>
                        <a:pt x="122" y="4866"/>
                      </a:lnTo>
                      <a:lnTo>
                        <a:pt x="164" y="4835"/>
                      </a:lnTo>
                      <a:lnTo>
                        <a:pt x="205" y="4803"/>
                      </a:lnTo>
                      <a:lnTo>
                        <a:pt x="246" y="4771"/>
                      </a:lnTo>
                      <a:lnTo>
                        <a:pt x="287" y="4739"/>
                      </a:lnTo>
                      <a:lnTo>
                        <a:pt x="328" y="4706"/>
                      </a:lnTo>
                      <a:lnTo>
                        <a:pt x="369" y="4673"/>
                      </a:lnTo>
                      <a:lnTo>
                        <a:pt x="409" y="4640"/>
                      </a:lnTo>
                      <a:lnTo>
                        <a:pt x="451" y="4607"/>
                      </a:lnTo>
                      <a:lnTo>
                        <a:pt x="491" y="4574"/>
                      </a:lnTo>
                      <a:lnTo>
                        <a:pt x="532" y="4540"/>
                      </a:lnTo>
                      <a:lnTo>
                        <a:pt x="573" y="4506"/>
                      </a:lnTo>
                      <a:lnTo>
                        <a:pt x="614" y="4472"/>
                      </a:lnTo>
                      <a:lnTo>
                        <a:pt x="654" y="4437"/>
                      </a:lnTo>
                      <a:lnTo>
                        <a:pt x="695" y="4403"/>
                      </a:lnTo>
                      <a:lnTo>
                        <a:pt x="736" y="4368"/>
                      </a:lnTo>
                      <a:lnTo>
                        <a:pt x="776" y="4333"/>
                      </a:lnTo>
                      <a:lnTo>
                        <a:pt x="817" y="4298"/>
                      </a:lnTo>
                      <a:lnTo>
                        <a:pt x="857" y="4261"/>
                      </a:lnTo>
                      <a:lnTo>
                        <a:pt x="898" y="4226"/>
                      </a:lnTo>
                      <a:lnTo>
                        <a:pt x="938" y="4190"/>
                      </a:lnTo>
                      <a:lnTo>
                        <a:pt x="978" y="4154"/>
                      </a:lnTo>
                      <a:lnTo>
                        <a:pt x="1018" y="4118"/>
                      </a:lnTo>
                      <a:lnTo>
                        <a:pt x="1058" y="4081"/>
                      </a:lnTo>
                      <a:lnTo>
                        <a:pt x="1098" y="4044"/>
                      </a:lnTo>
                      <a:lnTo>
                        <a:pt x="1138" y="4007"/>
                      </a:lnTo>
                      <a:lnTo>
                        <a:pt x="1179" y="3970"/>
                      </a:lnTo>
                      <a:lnTo>
                        <a:pt x="1218" y="3933"/>
                      </a:lnTo>
                      <a:lnTo>
                        <a:pt x="1257" y="3895"/>
                      </a:lnTo>
                      <a:lnTo>
                        <a:pt x="1298" y="3858"/>
                      </a:lnTo>
                      <a:lnTo>
                        <a:pt x="1337" y="3821"/>
                      </a:lnTo>
                      <a:lnTo>
                        <a:pt x="1376" y="3782"/>
                      </a:lnTo>
                      <a:lnTo>
                        <a:pt x="1416" y="3745"/>
                      </a:lnTo>
                      <a:lnTo>
                        <a:pt x="1455" y="3707"/>
                      </a:lnTo>
                      <a:lnTo>
                        <a:pt x="1493" y="3669"/>
                      </a:lnTo>
                      <a:lnTo>
                        <a:pt x="1533" y="3630"/>
                      </a:lnTo>
                      <a:lnTo>
                        <a:pt x="1572" y="3592"/>
                      </a:lnTo>
                      <a:lnTo>
                        <a:pt x="1610" y="3554"/>
                      </a:lnTo>
                      <a:lnTo>
                        <a:pt x="1650" y="3515"/>
                      </a:lnTo>
                      <a:lnTo>
                        <a:pt x="1688" y="3477"/>
                      </a:lnTo>
                      <a:lnTo>
                        <a:pt x="1726" y="3438"/>
                      </a:lnTo>
                      <a:lnTo>
                        <a:pt x="1765" y="3399"/>
                      </a:lnTo>
                      <a:lnTo>
                        <a:pt x="1803" y="3360"/>
                      </a:lnTo>
                      <a:lnTo>
                        <a:pt x="1841" y="3322"/>
                      </a:lnTo>
                      <a:lnTo>
                        <a:pt x="1880" y="3282"/>
                      </a:lnTo>
                      <a:lnTo>
                        <a:pt x="1918" y="3244"/>
                      </a:lnTo>
                      <a:lnTo>
                        <a:pt x="1955" y="3204"/>
                      </a:lnTo>
                      <a:lnTo>
                        <a:pt x="1992" y="3166"/>
                      </a:lnTo>
                      <a:lnTo>
                        <a:pt x="2030" y="3127"/>
                      </a:lnTo>
                      <a:lnTo>
                        <a:pt x="2067" y="3087"/>
                      </a:lnTo>
                      <a:lnTo>
                        <a:pt x="2104" y="3048"/>
                      </a:lnTo>
                      <a:lnTo>
                        <a:pt x="2141" y="3009"/>
                      </a:lnTo>
                      <a:lnTo>
                        <a:pt x="2178" y="2969"/>
                      </a:lnTo>
                      <a:lnTo>
                        <a:pt x="2216" y="2930"/>
                      </a:lnTo>
                      <a:lnTo>
                        <a:pt x="2252" y="2890"/>
                      </a:lnTo>
                      <a:lnTo>
                        <a:pt x="2289" y="2851"/>
                      </a:lnTo>
                      <a:lnTo>
                        <a:pt x="2325" y="2812"/>
                      </a:lnTo>
                      <a:lnTo>
                        <a:pt x="2361" y="2772"/>
                      </a:lnTo>
                      <a:lnTo>
                        <a:pt x="2398" y="2733"/>
                      </a:lnTo>
                      <a:lnTo>
                        <a:pt x="2434" y="2694"/>
                      </a:lnTo>
                      <a:lnTo>
                        <a:pt x="2469" y="2654"/>
                      </a:lnTo>
                      <a:lnTo>
                        <a:pt x="2505" y="2615"/>
                      </a:lnTo>
                      <a:lnTo>
                        <a:pt x="2540" y="2575"/>
                      </a:lnTo>
                      <a:lnTo>
                        <a:pt x="2575" y="2536"/>
                      </a:lnTo>
                      <a:lnTo>
                        <a:pt x="2610" y="2497"/>
                      </a:lnTo>
                      <a:lnTo>
                        <a:pt x="2645" y="2457"/>
                      </a:lnTo>
                      <a:lnTo>
                        <a:pt x="2681" y="2418"/>
                      </a:lnTo>
                      <a:lnTo>
                        <a:pt x="2715" y="2380"/>
                      </a:lnTo>
                      <a:lnTo>
                        <a:pt x="2750" y="2340"/>
                      </a:lnTo>
                      <a:lnTo>
                        <a:pt x="2784" y="2301"/>
                      </a:lnTo>
                      <a:lnTo>
                        <a:pt x="2818" y="2262"/>
                      </a:lnTo>
                      <a:lnTo>
                        <a:pt x="2852" y="2223"/>
                      </a:lnTo>
                      <a:lnTo>
                        <a:pt x="2885" y="2185"/>
                      </a:lnTo>
                      <a:lnTo>
                        <a:pt x="2919" y="2146"/>
                      </a:lnTo>
                      <a:lnTo>
                        <a:pt x="2952" y="2107"/>
                      </a:lnTo>
                      <a:lnTo>
                        <a:pt x="2985" y="2069"/>
                      </a:lnTo>
                      <a:lnTo>
                        <a:pt x="3018" y="2030"/>
                      </a:lnTo>
                      <a:lnTo>
                        <a:pt x="3051" y="1992"/>
                      </a:lnTo>
                      <a:lnTo>
                        <a:pt x="3083" y="1955"/>
                      </a:lnTo>
                      <a:lnTo>
                        <a:pt x="3116" y="1917"/>
                      </a:lnTo>
                      <a:lnTo>
                        <a:pt x="3148" y="1878"/>
                      </a:lnTo>
                      <a:lnTo>
                        <a:pt x="3179" y="1841"/>
                      </a:lnTo>
                      <a:lnTo>
                        <a:pt x="3211" y="1804"/>
                      </a:lnTo>
                      <a:lnTo>
                        <a:pt x="3242" y="1765"/>
                      </a:lnTo>
                      <a:lnTo>
                        <a:pt x="3274" y="1728"/>
                      </a:lnTo>
                      <a:lnTo>
                        <a:pt x="3305" y="1691"/>
                      </a:lnTo>
                      <a:lnTo>
                        <a:pt x="3336" y="1655"/>
                      </a:lnTo>
                      <a:lnTo>
                        <a:pt x="3366" y="1617"/>
                      </a:lnTo>
                      <a:lnTo>
                        <a:pt x="3396" y="1581"/>
                      </a:lnTo>
                      <a:lnTo>
                        <a:pt x="3426" y="1544"/>
                      </a:lnTo>
                      <a:lnTo>
                        <a:pt x="3456" y="1508"/>
                      </a:lnTo>
                      <a:lnTo>
                        <a:pt x="3486" y="1472"/>
                      </a:lnTo>
                      <a:lnTo>
                        <a:pt x="3516" y="1435"/>
                      </a:lnTo>
                      <a:lnTo>
                        <a:pt x="3544" y="1400"/>
                      </a:lnTo>
                      <a:lnTo>
                        <a:pt x="3573" y="1365"/>
                      </a:lnTo>
                      <a:lnTo>
                        <a:pt x="3602" y="1329"/>
                      </a:lnTo>
                      <a:lnTo>
                        <a:pt x="3630" y="1294"/>
                      </a:lnTo>
                      <a:lnTo>
                        <a:pt x="3658" y="1260"/>
                      </a:lnTo>
                      <a:lnTo>
                        <a:pt x="3686" y="1225"/>
                      </a:lnTo>
                      <a:lnTo>
                        <a:pt x="3713" y="1191"/>
                      </a:lnTo>
                      <a:lnTo>
                        <a:pt x="3741" y="1155"/>
                      </a:lnTo>
                      <a:lnTo>
                        <a:pt x="3768" y="1121"/>
                      </a:lnTo>
                      <a:lnTo>
                        <a:pt x="3795" y="1088"/>
                      </a:lnTo>
                      <a:lnTo>
                        <a:pt x="3822" y="1054"/>
                      </a:lnTo>
                      <a:lnTo>
                        <a:pt x="3848" y="1021"/>
                      </a:lnTo>
                      <a:lnTo>
                        <a:pt x="3874" y="988"/>
                      </a:lnTo>
                      <a:lnTo>
                        <a:pt x="3900" y="955"/>
                      </a:lnTo>
                      <a:lnTo>
                        <a:pt x="3925" y="923"/>
                      </a:lnTo>
                      <a:lnTo>
                        <a:pt x="3951" y="891"/>
                      </a:lnTo>
                      <a:lnTo>
                        <a:pt x="3975" y="860"/>
                      </a:lnTo>
                      <a:lnTo>
                        <a:pt x="4000" y="828"/>
                      </a:lnTo>
                      <a:lnTo>
                        <a:pt x="4024" y="797"/>
                      </a:lnTo>
                      <a:lnTo>
                        <a:pt x="4049" y="765"/>
                      </a:lnTo>
                      <a:lnTo>
                        <a:pt x="4072" y="735"/>
                      </a:lnTo>
                      <a:lnTo>
                        <a:pt x="4095" y="704"/>
                      </a:lnTo>
                      <a:lnTo>
                        <a:pt x="4119" y="674"/>
                      </a:lnTo>
                      <a:lnTo>
                        <a:pt x="4142" y="645"/>
                      </a:lnTo>
                      <a:lnTo>
                        <a:pt x="4164" y="615"/>
                      </a:lnTo>
                      <a:lnTo>
                        <a:pt x="4187" y="586"/>
                      </a:lnTo>
                      <a:lnTo>
                        <a:pt x="4209" y="557"/>
                      </a:lnTo>
                      <a:lnTo>
                        <a:pt x="4230" y="529"/>
                      </a:lnTo>
                      <a:lnTo>
                        <a:pt x="4252" y="501"/>
                      </a:lnTo>
                      <a:lnTo>
                        <a:pt x="4273" y="472"/>
                      </a:lnTo>
                      <a:lnTo>
                        <a:pt x="4293" y="445"/>
                      </a:lnTo>
                      <a:lnTo>
                        <a:pt x="4314" y="418"/>
                      </a:lnTo>
                      <a:lnTo>
                        <a:pt x="4334" y="391"/>
                      </a:lnTo>
                      <a:lnTo>
                        <a:pt x="4354" y="366"/>
                      </a:lnTo>
                      <a:lnTo>
                        <a:pt x="4373" y="339"/>
                      </a:lnTo>
                      <a:lnTo>
                        <a:pt x="4392" y="314"/>
                      </a:lnTo>
                      <a:lnTo>
                        <a:pt x="4411" y="289"/>
                      </a:lnTo>
                      <a:lnTo>
                        <a:pt x="4429" y="263"/>
                      </a:lnTo>
                      <a:lnTo>
                        <a:pt x="4447" y="239"/>
                      </a:lnTo>
                      <a:lnTo>
                        <a:pt x="4466" y="216"/>
                      </a:lnTo>
                      <a:lnTo>
                        <a:pt x="4484" y="192"/>
                      </a:lnTo>
                      <a:lnTo>
                        <a:pt x="4501" y="169"/>
                      </a:lnTo>
                      <a:lnTo>
                        <a:pt x="4517" y="146"/>
                      </a:lnTo>
                      <a:lnTo>
                        <a:pt x="4534" y="124"/>
                      </a:lnTo>
                      <a:lnTo>
                        <a:pt x="4550" y="102"/>
                      </a:lnTo>
                      <a:lnTo>
                        <a:pt x="4566" y="80"/>
                      </a:lnTo>
                      <a:lnTo>
                        <a:pt x="4580" y="59"/>
                      </a:lnTo>
                      <a:lnTo>
                        <a:pt x="4595" y="39"/>
                      </a:lnTo>
                      <a:lnTo>
                        <a:pt x="4610" y="19"/>
                      </a:lnTo>
                      <a:lnTo>
                        <a:pt x="4625" y="0"/>
                      </a:lnTo>
                    </a:path>
                  </a:pathLst>
                </a:custGeom>
                <a:noFill/>
                <a:ln w="5715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15" name="Freeform 109"/>
                <p:cNvSpPr>
                  <a:spLocks/>
                </p:cNvSpPr>
                <p:nvPr/>
              </p:nvSpPr>
              <p:spPr bwMode="auto">
                <a:xfrm rot="2760000">
                  <a:off x="-414" y="78"/>
                  <a:ext cx="115" cy="115"/>
                </a:xfrm>
                <a:custGeom>
                  <a:avLst/>
                  <a:gdLst>
                    <a:gd name="T0" fmla="*/ 0 w 173"/>
                    <a:gd name="T1" fmla="*/ 87 h 173"/>
                    <a:gd name="T2" fmla="*/ 13 w 173"/>
                    <a:gd name="T3" fmla="*/ 43 h 173"/>
                    <a:gd name="T4" fmla="*/ 43 w 173"/>
                    <a:gd name="T5" fmla="*/ 12 h 173"/>
                    <a:gd name="T6" fmla="*/ 87 w 173"/>
                    <a:gd name="T7" fmla="*/ 0 h 173"/>
                    <a:gd name="T8" fmla="*/ 87 w 173"/>
                    <a:gd name="T9" fmla="*/ 0 h 173"/>
                    <a:gd name="T10" fmla="*/ 131 w 173"/>
                    <a:gd name="T11" fmla="*/ 12 h 173"/>
                    <a:gd name="T12" fmla="*/ 162 w 173"/>
                    <a:gd name="T13" fmla="*/ 43 h 173"/>
                    <a:gd name="T14" fmla="*/ 173 w 173"/>
                    <a:gd name="T15" fmla="*/ 87 h 173"/>
                    <a:gd name="T16" fmla="*/ 173 w 173"/>
                    <a:gd name="T17" fmla="*/ 87 h 173"/>
                    <a:gd name="T18" fmla="*/ 162 w 173"/>
                    <a:gd name="T19" fmla="*/ 130 h 173"/>
                    <a:gd name="T20" fmla="*/ 131 w 173"/>
                    <a:gd name="T21" fmla="*/ 161 h 173"/>
                    <a:gd name="T22" fmla="*/ 87 w 173"/>
                    <a:gd name="T23" fmla="*/ 173 h 173"/>
                    <a:gd name="T24" fmla="*/ 87 w 173"/>
                    <a:gd name="T25" fmla="*/ 173 h 173"/>
                    <a:gd name="T26" fmla="*/ 43 w 173"/>
                    <a:gd name="T27" fmla="*/ 161 h 173"/>
                    <a:gd name="T28" fmla="*/ 13 w 173"/>
                    <a:gd name="T29" fmla="*/ 130 h 173"/>
                    <a:gd name="T30" fmla="*/ 0 w 173"/>
                    <a:gd name="T31" fmla="*/ 87 h 173"/>
                    <a:gd name="T32" fmla="*/ 0 w 173"/>
                    <a:gd name="T33" fmla="*/ 87 h 173"/>
                    <a:gd name="T34" fmla="*/ 0 w 173"/>
                    <a:gd name="T35" fmla="*/ 87 h 1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73"/>
                    <a:gd name="T56" fmla="*/ 173 w 173"/>
                    <a:gd name="T57" fmla="*/ 173 h 1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73">
                      <a:moveTo>
                        <a:pt x="0" y="87"/>
                      </a:moveTo>
                      <a:lnTo>
                        <a:pt x="13" y="43"/>
                      </a:lnTo>
                      <a:lnTo>
                        <a:pt x="43" y="12"/>
                      </a:lnTo>
                      <a:lnTo>
                        <a:pt x="87" y="0"/>
                      </a:lnTo>
                      <a:lnTo>
                        <a:pt x="131" y="12"/>
                      </a:lnTo>
                      <a:lnTo>
                        <a:pt x="162" y="43"/>
                      </a:lnTo>
                      <a:lnTo>
                        <a:pt x="173" y="87"/>
                      </a:lnTo>
                      <a:lnTo>
                        <a:pt x="162" y="130"/>
                      </a:lnTo>
                      <a:lnTo>
                        <a:pt x="131" y="161"/>
                      </a:lnTo>
                      <a:lnTo>
                        <a:pt x="87" y="173"/>
                      </a:lnTo>
                      <a:lnTo>
                        <a:pt x="43" y="161"/>
                      </a:lnTo>
                      <a:lnTo>
                        <a:pt x="13" y="130"/>
                      </a:lnTo>
                      <a:lnTo>
                        <a:pt x="0" y="87"/>
                      </a:lnTo>
                    </a:path>
                  </a:pathLst>
                </a:custGeom>
                <a:solidFill>
                  <a:srgbClr val="FF0000"/>
                </a:solidFill>
                <a:ln w="3175" cmpd="sng">
                  <a:solidFill>
                    <a:schemeClr val="accent2"/>
                  </a:solidFill>
                  <a:prstDash val="solid"/>
                  <a:round/>
                  <a:headEnd/>
                  <a:tailEnd/>
                </a:ln>
                <a:extLst/>
              </p:spPr>
              <p:txBody>
                <a:bodyPr/>
                <a:lstStyle/>
                <a:p>
                  <a:endParaRPr lang="en-US"/>
                </a:p>
              </p:txBody>
            </p:sp>
          </p:grpSp>
        </p:grpSp>
      </p:grpSp>
      <p:sp>
        <p:nvSpPr>
          <p:cNvPr id="773129" name="Rectangle 9"/>
          <p:cNvSpPr>
            <a:spLocks noChangeArrowheads="1"/>
          </p:cNvSpPr>
          <p:nvPr/>
        </p:nvSpPr>
        <p:spPr bwMode="auto">
          <a:xfrm>
            <a:off x="358775" y="4989513"/>
            <a:ext cx="87852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smtClean="0">
                <a:cs typeface="Times New Roman" pitchFamily="18" charset="0"/>
              </a:rPr>
              <a:t>Permanent reductions supply-side taxes raise the </a:t>
            </a:r>
            <a:r>
              <a:rPr lang="en-US" altLang="en-US" sz="1800" b="0" dirty="0">
                <a:cs typeface="Times New Roman" pitchFamily="18" charset="0"/>
              </a:rPr>
              <a:t>incentive to earn and use resources efficiently.</a:t>
            </a:r>
          </a:p>
        </p:txBody>
      </p:sp>
      <p:sp>
        <p:nvSpPr>
          <p:cNvPr id="773176" name="Rectangle 56"/>
          <p:cNvSpPr>
            <a:spLocks noChangeArrowheads="1"/>
          </p:cNvSpPr>
          <p:nvPr/>
        </p:nvSpPr>
        <p:spPr bwMode="auto">
          <a:xfrm>
            <a:off x="338138" y="5478463"/>
            <a:ext cx="859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i="1" dirty="0" smtClean="0">
                <a:solidFill>
                  <a:schemeClr val="tx1"/>
                </a:solidFill>
                <a:cs typeface="Times New Roman" pitchFamily="18" charset="0"/>
              </a:rPr>
              <a:t>SRAS</a:t>
            </a:r>
            <a:r>
              <a:rPr lang="en-US" altLang="en-US" sz="1800" b="0" dirty="0" smtClean="0">
                <a:solidFill>
                  <a:schemeClr val="tx1"/>
                </a:solidFill>
                <a:cs typeface="Times New Roman" pitchFamily="18" charset="0"/>
              </a:rPr>
              <a:t> </a:t>
            </a:r>
            <a:r>
              <a:rPr lang="en-US" altLang="en-US" sz="1800" b="0" dirty="0">
                <a:solidFill>
                  <a:schemeClr val="tx1"/>
                </a:solidFill>
                <a:cs typeface="Times New Roman" pitchFamily="18" charset="0"/>
              </a:rPr>
              <a:t>and </a:t>
            </a:r>
            <a:r>
              <a:rPr lang="en-US" altLang="en-US" sz="1800" b="0" i="1" dirty="0">
                <a:solidFill>
                  <a:schemeClr val="tx1"/>
                </a:solidFill>
                <a:cs typeface="Times New Roman" pitchFamily="18" charset="0"/>
              </a:rPr>
              <a:t>LRAS</a:t>
            </a:r>
            <a:r>
              <a:rPr lang="en-US" altLang="en-US" sz="1800" b="0" dirty="0">
                <a:solidFill>
                  <a:schemeClr val="tx1"/>
                </a:solidFill>
                <a:cs typeface="Times New Roman" pitchFamily="18" charset="0"/>
              </a:rPr>
              <a:t> </a:t>
            </a:r>
            <a:r>
              <a:rPr lang="en-US" altLang="en-US" sz="1800" b="0" dirty="0" smtClean="0">
                <a:solidFill>
                  <a:schemeClr val="tx1"/>
                </a:solidFill>
                <a:cs typeface="Times New Roman" pitchFamily="18" charset="0"/>
              </a:rPr>
              <a:t>increase, which is followed by an increase in </a:t>
            </a:r>
            <a:r>
              <a:rPr lang="en-US" altLang="en-US" sz="1800" b="0" i="1" dirty="0" smtClean="0">
                <a:solidFill>
                  <a:schemeClr val="tx1"/>
                </a:solidFill>
                <a:cs typeface="Times New Roman" pitchFamily="18" charset="0"/>
              </a:rPr>
              <a:t>AD</a:t>
            </a:r>
            <a:r>
              <a:rPr lang="en-US" altLang="en-US" sz="1800" b="0" dirty="0" smtClean="0">
                <a:solidFill>
                  <a:schemeClr val="tx1"/>
                </a:solidFill>
                <a:cs typeface="Times New Roman" pitchFamily="18" charset="0"/>
              </a:rPr>
              <a:t> (Say’s Law)</a:t>
            </a:r>
            <a:endParaRPr lang="en-US" altLang="en-US" sz="400" b="0" dirty="0">
              <a:solidFill>
                <a:schemeClr val="tx1"/>
              </a:solidFill>
              <a:cs typeface="Times New Roman" pitchFamily="18" charset="0"/>
            </a:endParaRPr>
          </a:p>
        </p:txBody>
      </p:sp>
      <p:sp>
        <p:nvSpPr>
          <p:cNvPr id="773177" name="Rectangle 57"/>
          <p:cNvSpPr>
            <a:spLocks noChangeArrowheads="1"/>
          </p:cNvSpPr>
          <p:nvPr/>
        </p:nvSpPr>
        <p:spPr bwMode="auto">
          <a:xfrm>
            <a:off x="338138" y="6292850"/>
            <a:ext cx="769620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a:cs typeface="Times New Roman" pitchFamily="18" charset="0"/>
              </a:rPr>
              <a:t>If the government </a:t>
            </a:r>
            <a:r>
              <a:rPr lang="en-US" altLang="en-US" sz="1800" b="0" dirty="0" smtClean="0">
                <a:cs typeface="Times New Roman" pitchFamily="18" charset="0"/>
              </a:rPr>
              <a:t>temporarily </a:t>
            </a:r>
            <a:r>
              <a:rPr lang="en-US" altLang="en-US" sz="1800" b="0" i="1" dirty="0" smtClean="0">
                <a:cs typeface="Times New Roman" pitchFamily="18" charset="0"/>
              </a:rPr>
              <a:t>T</a:t>
            </a:r>
            <a:r>
              <a:rPr lang="en-US" altLang="en-US" sz="1800" b="0" dirty="0" smtClean="0">
                <a:cs typeface="Times New Roman" pitchFamily="18" charset="0"/>
              </a:rPr>
              <a:t> or temporarily raised </a:t>
            </a:r>
            <a:r>
              <a:rPr lang="en-US" altLang="en-US" sz="1800" b="0" i="1" dirty="0" smtClean="0">
                <a:cs typeface="Times New Roman" pitchFamily="18" charset="0"/>
              </a:rPr>
              <a:t>G</a:t>
            </a:r>
            <a:r>
              <a:rPr lang="en-US" altLang="en-US" sz="1800" b="0" dirty="0" smtClean="0">
                <a:cs typeface="Times New Roman" pitchFamily="18" charset="0"/>
              </a:rPr>
              <a:t>, </a:t>
            </a:r>
            <a:r>
              <a:rPr lang="en-US" altLang="en-US" sz="1800" i="1" dirty="0">
                <a:solidFill>
                  <a:schemeClr val="tx1"/>
                </a:solidFill>
                <a:cs typeface="Times New Roman" pitchFamily="18" charset="0"/>
              </a:rPr>
              <a:t>AD</a:t>
            </a:r>
            <a:r>
              <a:rPr lang="en-US" altLang="en-US" sz="1800" b="0" dirty="0">
                <a:cs typeface="Times New Roman" pitchFamily="18" charset="0"/>
              </a:rPr>
              <a:t> </a:t>
            </a:r>
            <a:r>
              <a:rPr lang="en-US" altLang="en-US" sz="1800" b="0" dirty="0" smtClean="0">
                <a:cs typeface="Times New Roman" pitchFamily="18" charset="0"/>
              </a:rPr>
              <a:t>expands by </a:t>
            </a:r>
            <a:r>
              <a:rPr lang="en-US" altLang="en-US" sz="1800" b="0" dirty="0">
                <a:cs typeface="Times New Roman" pitchFamily="18" charset="0"/>
              </a:rPr>
              <a:t>more than </a:t>
            </a:r>
            <a:r>
              <a:rPr lang="en-US" altLang="en-US" sz="1800" i="1" dirty="0">
                <a:cs typeface="Times New Roman" pitchFamily="18" charset="0"/>
              </a:rPr>
              <a:t>supply</a:t>
            </a:r>
            <a:r>
              <a:rPr lang="en-US" altLang="en-US" sz="1800" b="0" dirty="0">
                <a:cs typeface="Times New Roman" pitchFamily="18" charset="0"/>
              </a:rPr>
              <a:t>, resulting in </a:t>
            </a:r>
            <a:r>
              <a:rPr lang="en-US" altLang="en-US" sz="1800" b="0" dirty="0" smtClean="0">
                <a:cs typeface="Times New Roman" pitchFamily="18" charset="0"/>
              </a:rPr>
              <a:t>inflation.</a:t>
            </a:r>
            <a:endParaRPr lang="en-US" altLang="en-US" sz="1800" b="0" dirty="0">
              <a:cs typeface="Times New Roman" pitchFamily="18" charset="0"/>
            </a:endParaRPr>
          </a:p>
        </p:txBody>
      </p:sp>
      <p:sp>
        <p:nvSpPr>
          <p:cNvPr id="41990" name="Line 83"/>
          <p:cNvSpPr>
            <a:spLocks noChangeAspect="1" noChangeShapeType="1"/>
          </p:cNvSpPr>
          <p:nvPr/>
        </p:nvSpPr>
        <p:spPr bwMode="auto">
          <a:xfrm>
            <a:off x="2328863" y="4464050"/>
            <a:ext cx="4716462"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1" name="Text Box 95"/>
          <p:cNvSpPr txBox="1">
            <a:spLocks noChangeAspect="1" noChangeArrowheads="1"/>
          </p:cNvSpPr>
          <p:nvPr/>
        </p:nvSpPr>
        <p:spPr bwMode="auto">
          <a:xfrm>
            <a:off x="1700213" y="1216025"/>
            <a:ext cx="420687"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70000"/>
              </a:lnSpc>
            </a:pPr>
            <a:r>
              <a:rPr kumimoji="0" lang="en-US" altLang="en-US" sz="1600" b="0" i="1">
                <a:solidFill>
                  <a:srgbClr val="000000"/>
                </a:solidFill>
              </a:rPr>
              <a:t>PL</a:t>
            </a:r>
            <a:endParaRPr kumimoji="0" lang="en-US" altLang="en-US" sz="1600" b="0" i="1">
              <a:solidFill>
                <a:schemeClr val="tx1"/>
              </a:solidFill>
            </a:endParaRPr>
          </a:p>
        </p:txBody>
      </p:sp>
      <p:sp>
        <p:nvSpPr>
          <p:cNvPr id="41993" name="Line 75"/>
          <p:cNvSpPr>
            <a:spLocks noChangeAspect="1" noChangeShapeType="1"/>
          </p:cNvSpPr>
          <p:nvPr/>
        </p:nvSpPr>
        <p:spPr bwMode="auto">
          <a:xfrm>
            <a:off x="4267200" y="3095625"/>
            <a:ext cx="0" cy="1366838"/>
          </a:xfrm>
          <a:prstGeom prst="line">
            <a:avLst/>
          </a:prstGeom>
          <a:noFill/>
          <a:ln w="317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41994" name="Rectangle 81"/>
          <p:cNvSpPr>
            <a:spLocks noChangeArrowheads="1"/>
          </p:cNvSpPr>
          <p:nvPr/>
        </p:nvSpPr>
        <p:spPr bwMode="auto">
          <a:xfrm>
            <a:off x="4186238" y="4487863"/>
            <a:ext cx="203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solidFill>
                  <a:schemeClr val="tx1"/>
                </a:solidFill>
              </a:rPr>
              <a:t>Y</a:t>
            </a:r>
            <a:r>
              <a:rPr kumimoji="0" lang="en-US" altLang="en-US" sz="1800" b="0" i="1" baseline="-25000">
                <a:solidFill>
                  <a:schemeClr val="tx1"/>
                </a:solidFill>
              </a:rPr>
              <a:t>0</a:t>
            </a:r>
            <a:endParaRPr kumimoji="0" lang="en-US" altLang="en-US" sz="1800" b="0" baseline="-25000">
              <a:solidFill>
                <a:schemeClr val="tx1"/>
              </a:solidFill>
            </a:endParaRPr>
          </a:p>
        </p:txBody>
      </p:sp>
      <p:sp>
        <p:nvSpPr>
          <p:cNvPr id="41995" name="Freeform 85"/>
          <p:cNvSpPr>
            <a:spLocks noChangeAspect="1"/>
          </p:cNvSpPr>
          <p:nvPr/>
        </p:nvSpPr>
        <p:spPr bwMode="auto">
          <a:xfrm>
            <a:off x="3370263" y="1771650"/>
            <a:ext cx="2020887" cy="2057400"/>
          </a:xfrm>
          <a:custGeom>
            <a:avLst/>
            <a:gdLst>
              <a:gd name="T0" fmla="*/ 82 w 4625"/>
              <a:gd name="T1" fmla="*/ 4897 h 4959"/>
              <a:gd name="T2" fmla="*/ 205 w 4625"/>
              <a:gd name="T3" fmla="*/ 4803 h 4959"/>
              <a:gd name="T4" fmla="*/ 328 w 4625"/>
              <a:gd name="T5" fmla="*/ 4706 h 4959"/>
              <a:gd name="T6" fmla="*/ 451 w 4625"/>
              <a:gd name="T7" fmla="*/ 4607 h 4959"/>
              <a:gd name="T8" fmla="*/ 573 w 4625"/>
              <a:gd name="T9" fmla="*/ 4506 h 4959"/>
              <a:gd name="T10" fmla="*/ 695 w 4625"/>
              <a:gd name="T11" fmla="*/ 4403 h 4959"/>
              <a:gd name="T12" fmla="*/ 817 w 4625"/>
              <a:gd name="T13" fmla="*/ 4298 h 4959"/>
              <a:gd name="T14" fmla="*/ 938 w 4625"/>
              <a:gd name="T15" fmla="*/ 4190 h 4959"/>
              <a:gd name="T16" fmla="*/ 1058 w 4625"/>
              <a:gd name="T17" fmla="*/ 4081 h 4959"/>
              <a:gd name="T18" fmla="*/ 1179 w 4625"/>
              <a:gd name="T19" fmla="*/ 3970 h 4959"/>
              <a:gd name="T20" fmla="*/ 1298 w 4625"/>
              <a:gd name="T21" fmla="*/ 3858 h 4959"/>
              <a:gd name="T22" fmla="*/ 1416 w 4625"/>
              <a:gd name="T23" fmla="*/ 3745 h 4959"/>
              <a:gd name="T24" fmla="*/ 1533 w 4625"/>
              <a:gd name="T25" fmla="*/ 3630 h 4959"/>
              <a:gd name="T26" fmla="*/ 1650 w 4625"/>
              <a:gd name="T27" fmla="*/ 3515 h 4959"/>
              <a:gd name="T28" fmla="*/ 1765 w 4625"/>
              <a:gd name="T29" fmla="*/ 3399 h 4959"/>
              <a:gd name="T30" fmla="*/ 1880 w 4625"/>
              <a:gd name="T31" fmla="*/ 3282 h 4959"/>
              <a:gd name="T32" fmla="*/ 1992 w 4625"/>
              <a:gd name="T33" fmla="*/ 3166 h 4959"/>
              <a:gd name="T34" fmla="*/ 2104 w 4625"/>
              <a:gd name="T35" fmla="*/ 3048 h 4959"/>
              <a:gd name="T36" fmla="*/ 2216 w 4625"/>
              <a:gd name="T37" fmla="*/ 2930 h 4959"/>
              <a:gd name="T38" fmla="*/ 2325 w 4625"/>
              <a:gd name="T39" fmla="*/ 2812 h 4959"/>
              <a:gd name="T40" fmla="*/ 2434 w 4625"/>
              <a:gd name="T41" fmla="*/ 2694 h 4959"/>
              <a:gd name="T42" fmla="*/ 2540 w 4625"/>
              <a:gd name="T43" fmla="*/ 2575 h 4959"/>
              <a:gd name="T44" fmla="*/ 2645 w 4625"/>
              <a:gd name="T45" fmla="*/ 2457 h 4959"/>
              <a:gd name="T46" fmla="*/ 2750 w 4625"/>
              <a:gd name="T47" fmla="*/ 2340 h 4959"/>
              <a:gd name="T48" fmla="*/ 2852 w 4625"/>
              <a:gd name="T49" fmla="*/ 2223 h 4959"/>
              <a:gd name="T50" fmla="*/ 2952 w 4625"/>
              <a:gd name="T51" fmla="*/ 2107 h 4959"/>
              <a:gd name="T52" fmla="*/ 3051 w 4625"/>
              <a:gd name="T53" fmla="*/ 1992 h 4959"/>
              <a:gd name="T54" fmla="*/ 3148 w 4625"/>
              <a:gd name="T55" fmla="*/ 1878 h 4959"/>
              <a:gd name="T56" fmla="*/ 3242 w 4625"/>
              <a:gd name="T57" fmla="*/ 1765 h 4959"/>
              <a:gd name="T58" fmla="*/ 3336 w 4625"/>
              <a:gd name="T59" fmla="*/ 1655 h 4959"/>
              <a:gd name="T60" fmla="*/ 3426 w 4625"/>
              <a:gd name="T61" fmla="*/ 1544 h 4959"/>
              <a:gd name="T62" fmla="*/ 3516 w 4625"/>
              <a:gd name="T63" fmla="*/ 1435 h 4959"/>
              <a:gd name="T64" fmla="*/ 3602 w 4625"/>
              <a:gd name="T65" fmla="*/ 1329 h 4959"/>
              <a:gd name="T66" fmla="*/ 3686 w 4625"/>
              <a:gd name="T67" fmla="*/ 1225 h 4959"/>
              <a:gd name="T68" fmla="*/ 3768 w 4625"/>
              <a:gd name="T69" fmla="*/ 1121 h 4959"/>
              <a:gd name="T70" fmla="*/ 3848 w 4625"/>
              <a:gd name="T71" fmla="*/ 1021 h 4959"/>
              <a:gd name="T72" fmla="*/ 3925 w 4625"/>
              <a:gd name="T73" fmla="*/ 923 h 4959"/>
              <a:gd name="T74" fmla="*/ 4000 w 4625"/>
              <a:gd name="T75" fmla="*/ 828 h 4959"/>
              <a:gd name="T76" fmla="*/ 4072 w 4625"/>
              <a:gd name="T77" fmla="*/ 735 h 4959"/>
              <a:gd name="T78" fmla="*/ 4142 w 4625"/>
              <a:gd name="T79" fmla="*/ 645 h 4959"/>
              <a:gd name="T80" fmla="*/ 4209 w 4625"/>
              <a:gd name="T81" fmla="*/ 557 h 4959"/>
              <a:gd name="T82" fmla="*/ 4273 w 4625"/>
              <a:gd name="T83" fmla="*/ 472 h 4959"/>
              <a:gd name="T84" fmla="*/ 4334 w 4625"/>
              <a:gd name="T85" fmla="*/ 391 h 4959"/>
              <a:gd name="T86" fmla="*/ 4392 w 4625"/>
              <a:gd name="T87" fmla="*/ 314 h 4959"/>
              <a:gd name="T88" fmla="*/ 4447 w 4625"/>
              <a:gd name="T89" fmla="*/ 239 h 4959"/>
              <a:gd name="T90" fmla="*/ 4501 w 4625"/>
              <a:gd name="T91" fmla="*/ 169 h 4959"/>
              <a:gd name="T92" fmla="*/ 4550 w 4625"/>
              <a:gd name="T93" fmla="*/ 102 h 4959"/>
              <a:gd name="T94" fmla="*/ 4595 w 4625"/>
              <a:gd name="T95" fmla="*/ 39 h 49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25"/>
              <a:gd name="T145" fmla="*/ 0 h 4959"/>
              <a:gd name="T146" fmla="*/ 4625 w 4625"/>
              <a:gd name="T147" fmla="*/ 4959 h 495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25" h="4959">
                <a:moveTo>
                  <a:pt x="0" y="4959"/>
                </a:moveTo>
                <a:lnTo>
                  <a:pt x="40" y="4928"/>
                </a:lnTo>
                <a:lnTo>
                  <a:pt x="82" y="4897"/>
                </a:lnTo>
                <a:lnTo>
                  <a:pt x="122" y="4866"/>
                </a:lnTo>
                <a:lnTo>
                  <a:pt x="164" y="4835"/>
                </a:lnTo>
                <a:lnTo>
                  <a:pt x="205" y="4803"/>
                </a:lnTo>
                <a:lnTo>
                  <a:pt x="246" y="4771"/>
                </a:lnTo>
                <a:lnTo>
                  <a:pt x="287" y="4739"/>
                </a:lnTo>
                <a:lnTo>
                  <a:pt x="328" y="4706"/>
                </a:lnTo>
                <a:lnTo>
                  <a:pt x="369" y="4673"/>
                </a:lnTo>
                <a:lnTo>
                  <a:pt x="409" y="4640"/>
                </a:lnTo>
                <a:lnTo>
                  <a:pt x="451" y="4607"/>
                </a:lnTo>
                <a:lnTo>
                  <a:pt x="491" y="4574"/>
                </a:lnTo>
                <a:lnTo>
                  <a:pt x="532" y="4540"/>
                </a:lnTo>
                <a:lnTo>
                  <a:pt x="573" y="4506"/>
                </a:lnTo>
                <a:lnTo>
                  <a:pt x="614" y="4472"/>
                </a:lnTo>
                <a:lnTo>
                  <a:pt x="654" y="4437"/>
                </a:lnTo>
                <a:lnTo>
                  <a:pt x="695" y="4403"/>
                </a:lnTo>
                <a:lnTo>
                  <a:pt x="736" y="4368"/>
                </a:lnTo>
                <a:lnTo>
                  <a:pt x="776" y="4333"/>
                </a:lnTo>
                <a:lnTo>
                  <a:pt x="817" y="4298"/>
                </a:lnTo>
                <a:lnTo>
                  <a:pt x="857" y="4261"/>
                </a:lnTo>
                <a:lnTo>
                  <a:pt x="898" y="4226"/>
                </a:lnTo>
                <a:lnTo>
                  <a:pt x="938" y="4190"/>
                </a:lnTo>
                <a:lnTo>
                  <a:pt x="978" y="4154"/>
                </a:lnTo>
                <a:lnTo>
                  <a:pt x="1018" y="4118"/>
                </a:lnTo>
                <a:lnTo>
                  <a:pt x="1058" y="4081"/>
                </a:lnTo>
                <a:lnTo>
                  <a:pt x="1098" y="4044"/>
                </a:lnTo>
                <a:lnTo>
                  <a:pt x="1138" y="4007"/>
                </a:lnTo>
                <a:lnTo>
                  <a:pt x="1179" y="3970"/>
                </a:lnTo>
                <a:lnTo>
                  <a:pt x="1218" y="3933"/>
                </a:lnTo>
                <a:lnTo>
                  <a:pt x="1257" y="3895"/>
                </a:lnTo>
                <a:lnTo>
                  <a:pt x="1298" y="3858"/>
                </a:lnTo>
                <a:lnTo>
                  <a:pt x="1337" y="3821"/>
                </a:lnTo>
                <a:lnTo>
                  <a:pt x="1376" y="3782"/>
                </a:lnTo>
                <a:lnTo>
                  <a:pt x="1416" y="3745"/>
                </a:lnTo>
                <a:lnTo>
                  <a:pt x="1455" y="3707"/>
                </a:lnTo>
                <a:lnTo>
                  <a:pt x="1493" y="3669"/>
                </a:lnTo>
                <a:lnTo>
                  <a:pt x="1533" y="3630"/>
                </a:lnTo>
                <a:lnTo>
                  <a:pt x="1572" y="3592"/>
                </a:lnTo>
                <a:lnTo>
                  <a:pt x="1610" y="3554"/>
                </a:lnTo>
                <a:lnTo>
                  <a:pt x="1650" y="3515"/>
                </a:lnTo>
                <a:lnTo>
                  <a:pt x="1688" y="3477"/>
                </a:lnTo>
                <a:lnTo>
                  <a:pt x="1726" y="3438"/>
                </a:lnTo>
                <a:lnTo>
                  <a:pt x="1765" y="3399"/>
                </a:lnTo>
                <a:lnTo>
                  <a:pt x="1803" y="3360"/>
                </a:lnTo>
                <a:lnTo>
                  <a:pt x="1841" y="3322"/>
                </a:lnTo>
                <a:lnTo>
                  <a:pt x="1880" y="3282"/>
                </a:lnTo>
                <a:lnTo>
                  <a:pt x="1918" y="3244"/>
                </a:lnTo>
                <a:lnTo>
                  <a:pt x="1955" y="3204"/>
                </a:lnTo>
                <a:lnTo>
                  <a:pt x="1992" y="3166"/>
                </a:lnTo>
                <a:lnTo>
                  <a:pt x="2030" y="3127"/>
                </a:lnTo>
                <a:lnTo>
                  <a:pt x="2067" y="3087"/>
                </a:lnTo>
                <a:lnTo>
                  <a:pt x="2104" y="3048"/>
                </a:lnTo>
                <a:lnTo>
                  <a:pt x="2141" y="3009"/>
                </a:lnTo>
                <a:lnTo>
                  <a:pt x="2178" y="2969"/>
                </a:lnTo>
                <a:lnTo>
                  <a:pt x="2216" y="2930"/>
                </a:lnTo>
                <a:lnTo>
                  <a:pt x="2252" y="2890"/>
                </a:lnTo>
                <a:lnTo>
                  <a:pt x="2289" y="2851"/>
                </a:lnTo>
                <a:lnTo>
                  <a:pt x="2325" y="2812"/>
                </a:lnTo>
                <a:lnTo>
                  <a:pt x="2361" y="2772"/>
                </a:lnTo>
                <a:lnTo>
                  <a:pt x="2398" y="2733"/>
                </a:lnTo>
                <a:lnTo>
                  <a:pt x="2434" y="2694"/>
                </a:lnTo>
                <a:lnTo>
                  <a:pt x="2469" y="2654"/>
                </a:lnTo>
                <a:lnTo>
                  <a:pt x="2505" y="2615"/>
                </a:lnTo>
                <a:lnTo>
                  <a:pt x="2540" y="2575"/>
                </a:lnTo>
                <a:lnTo>
                  <a:pt x="2575" y="2536"/>
                </a:lnTo>
                <a:lnTo>
                  <a:pt x="2610" y="2497"/>
                </a:lnTo>
                <a:lnTo>
                  <a:pt x="2645" y="2457"/>
                </a:lnTo>
                <a:lnTo>
                  <a:pt x="2681" y="2418"/>
                </a:lnTo>
                <a:lnTo>
                  <a:pt x="2715" y="2380"/>
                </a:lnTo>
                <a:lnTo>
                  <a:pt x="2750" y="2340"/>
                </a:lnTo>
                <a:lnTo>
                  <a:pt x="2784" y="2301"/>
                </a:lnTo>
                <a:lnTo>
                  <a:pt x="2818" y="2262"/>
                </a:lnTo>
                <a:lnTo>
                  <a:pt x="2852" y="2223"/>
                </a:lnTo>
                <a:lnTo>
                  <a:pt x="2885" y="2185"/>
                </a:lnTo>
                <a:lnTo>
                  <a:pt x="2919" y="2146"/>
                </a:lnTo>
                <a:lnTo>
                  <a:pt x="2952" y="2107"/>
                </a:lnTo>
                <a:lnTo>
                  <a:pt x="2985" y="2069"/>
                </a:lnTo>
                <a:lnTo>
                  <a:pt x="3018" y="2030"/>
                </a:lnTo>
                <a:lnTo>
                  <a:pt x="3051" y="1992"/>
                </a:lnTo>
                <a:lnTo>
                  <a:pt x="3083" y="1955"/>
                </a:lnTo>
                <a:lnTo>
                  <a:pt x="3116" y="1917"/>
                </a:lnTo>
                <a:lnTo>
                  <a:pt x="3148" y="1878"/>
                </a:lnTo>
                <a:lnTo>
                  <a:pt x="3179" y="1841"/>
                </a:lnTo>
                <a:lnTo>
                  <a:pt x="3211" y="1804"/>
                </a:lnTo>
                <a:lnTo>
                  <a:pt x="3242" y="1765"/>
                </a:lnTo>
                <a:lnTo>
                  <a:pt x="3274" y="1728"/>
                </a:lnTo>
                <a:lnTo>
                  <a:pt x="3305" y="1691"/>
                </a:lnTo>
                <a:lnTo>
                  <a:pt x="3336" y="1655"/>
                </a:lnTo>
                <a:lnTo>
                  <a:pt x="3366" y="1617"/>
                </a:lnTo>
                <a:lnTo>
                  <a:pt x="3396" y="1581"/>
                </a:lnTo>
                <a:lnTo>
                  <a:pt x="3426" y="1544"/>
                </a:lnTo>
                <a:lnTo>
                  <a:pt x="3456" y="1508"/>
                </a:lnTo>
                <a:lnTo>
                  <a:pt x="3486" y="1472"/>
                </a:lnTo>
                <a:lnTo>
                  <a:pt x="3516" y="1435"/>
                </a:lnTo>
                <a:lnTo>
                  <a:pt x="3544" y="1400"/>
                </a:lnTo>
                <a:lnTo>
                  <a:pt x="3573" y="1365"/>
                </a:lnTo>
                <a:lnTo>
                  <a:pt x="3602" y="1329"/>
                </a:lnTo>
                <a:lnTo>
                  <a:pt x="3630" y="1294"/>
                </a:lnTo>
                <a:lnTo>
                  <a:pt x="3658" y="1260"/>
                </a:lnTo>
                <a:lnTo>
                  <a:pt x="3686" y="1225"/>
                </a:lnTo>
                <a:lnTo>
                  <a:pt x="3713" y="1191"/>
                </a:lnTo>
                <a:lnTo>
                  <a:pt x="3741" y="1155"/>
                </a:lnTo>
                <a:lnTo>
                  <a:pt x="3768" y="1121"/>
                </a:lnTo>
                <a:lnTo>
                  <a:pt x="3795" y="1088"/>
                </a:lnTo>
                <a:lnTo>
                  <a:pt x="3822" y="1054"/>
                </a:lnTo>
                <a:lnTo>
                  <a:pt x="3848" y="1021"/>
                </a:lnTo>
                <a:lnTo>
                  <a:pt x="3874" y="988"/>
                </a:lnTo>
                <a:lnTo>
                  <a:pt x="3900" y="955"/>
                </a:lnTo>
                <a:lnTo>
                  <a:pt x="3925" y="923"/>
                </a:lnTo>
                <a:lnTo>
                  <a:pt x="3951" y="891"/>
                </a:lnTo>
                <a:lnTo>
                  <a:pt x="3975" y="860"/>
                </a:lnTo>
                <a:lnTo>
                  <a:pt x="4000" y="828"/>
                </a:lnTo>
                <a:lnTo>
                  <a:pt x="4024" y="797"/>
                </a:lnTo>
                <a:lnTo>
                  <a:pt x="4049" y="765"/>
                </a:lnTo>
                <a:lnTo>
                  <a:pt x="4072" y="735"/>
                </a:lnTo>
                <a:lnTo>
                  <a:pt x="4095" y="704"/>
                </a:lnTo>
                <a:lnTo>
                  <a:pt x="4119" y="674"/>
                </a:lnTo>
                <a:lnTo>
                  <a:pt x="4142" y="645"/>
                </a:lnTo>
                <a:lnTo>
                  <a:pt x="4164" y="615"/>
                </a:lnTo>
                <a:lnTo>
                  <a:pt x="4187" y="586"/>
                </a:lnTo>
                <a:lnTo>
                  <a:pt x="4209" y="557"/>
                </a:lnTo>
                <a:lnTo>
                  <a:pt x="4230" y="529"/>
                </a:lnTo>
                <a:lnTo>
                  <a:pt x="4252" y="501"/>
                </a:lnTo>
                <a:lnTo>
                  <a:pt x="4273" y="472"/>
                </a:lnTo>
                <a:lnTo>
                  <a:pt x="4293" y="445"/>
                </a:lnTo>
                <a:lnTo>
                  <a:pt x="4314" y="418"/>
                </a:lnTo>
                <a:lnTo>
                  <a:pt x="4334" y="391"/>
                </a:lnTo>
                <a:lnTo>
                  <a:pt x="4354" y="366"/>
                </a:lnTo>
                <a:lnTo>
                  <a:pt x="4373" y="339"/>
                </a:lnTo>
                <a:lnTo>
                  <a:pt x="4392" y="314"/>
                </a:lnTo>
                <a:lnTo>
                  <a:pt x="4411" y="289"/>
                </a:lnTo>
                <a:lnTo>
                  <a:pt x="4429" y="263"/>
                </a:lnTo>
                <a:lnTo>
                  <a:pt x="4447" y="239"/>
                </a:lnTo>
                <a:lnTo>
                  <a:pt x="4466" y="216"/>
                </a:lnTo>
                <a:lnTo>
                  <a:pt x="4484" y="192"/>
                </a:lnTo>
                <a:lnTo>
                  <a:pt x="4501" y="169"/>
                </a:lnTo>
                <a:lnTo>
                  <a:pt x="4517" y="146"/>
                </a:lnTo>
                <a:lnTo>
                  <a:pt x="4534" y="124"/>
                </a:lnTo>
                <a:lnTo>
                  <a:pt x="4550" y="102"/>
                </a:lnTo>
                <a:lnTo>
                  <a:pt x="4566" y="80"/>
                </a:lnTo>
                <a:lnTo>
                  <a:pt x="4580" y="59"/>
                </a:lnTo>
                <a:lnTo>
                  <a:pt x="4595" y="39"/>
                </a:lnTo>
                <a:lnTo>
                  <a:pt x="4610" y="19"/>
                </a:lnTo>
                <a:lnTo>
                  <a:pt x="4625" y="0"/>
                </a:lnTo>
              </a:path>
            </a:pathLst>
          </a:custGeom>
          <a:noFill/>
          <a:ln w="5715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96" name="Freeform 89"/>
          <p:cNvSpPr>
            <a:spLocks/>
          </p:cNvSpPr>
          <p:nvPr/>
        </p:nvSpPr>
        <p:spPr bwMode="auto">
          <a:xfrm>
            <a:off x="4210050" y="2979738"/>
            <a:ext cx="119063" cy="119062"/>
          </a:xfrm>
          <a:custGeom>
            <a:avLst/>
            <a:gdLst>
              <a:gd name="T0" fmla="*/ 0 w 173"/>
              <a:gd name="T1" fmla="*/ 87 h 173"/>
              <a:gd name="T2" fmla="*/ 13 w 173"/>
              <a:gd name="T3" fmla="*/ 43 h 173"/>
              <a:gd name="T4" fmla="*/ 43 w 173"/>
              <a:gd name="T5" fmla="*/ 12 h 173"/>
              <a:gd name="T6" fmla="*/ 87 w 173"/>
              <a:gd name="T7" fmla="*/ 0 h 173"/>
              <a:gd name="T8" fmla="*/ 87 w 173"/>
              <a:gd name="T9" fmla="*/ 0 h 173"/>
              <a:gd name="T10" fmla="*/ 131 w 173"/>
              <a:gd name="T11" fmla="*/ 12 h 173"/>
              <a:gd name="T12" fmla="*/ 162 w 173"/>
              <a:gd name="T13" fmla="*/ 43 h 173"/>
              <a:gd name="T14" fmla="*/ 173 w 173"/>
              <a:gd name="T15" fmla="*/ 87 h 173"/>
              <a:gd name="T16" fmla="*/ 173 w 173"/>
              <a:gd name="T17" fmla="*/ 87 h 173"/>
              <a:gd name="T18" fmla="*/ 162 w 173"/>
              <a:gd name="T19" fmla="*/ 130 h 173"/>
              <a:gd name="T20" fmla="*/ 131 w 173"/>
              <a:gd name="T21" fmla="*/ 161 h 173"/>
              <a:gd name="T22" fmla="*/ 87 w 173"/>
              <a:gd name="T23" fmla="*/ 173 h 173"/>
              <a:gd name="T24" fmla="*/ 87 w 173"/>
              <a:gd name="T25" fmla="*/ 173 h 173"/>
              <a:gd name="T26" fmla="*/ 43 w 173"/>
              <a:gd name="T27" fmla="*/ 161 h 173"/>
              <a:gd name="T28" fmla="*/ 13 w 173"/>
              <a:gd name="T29" fmla="*/ 130 h 173"/>
              <a:gd name="T30" fmla="*/ 0 w 173"/>
              <a:gd name="T31" fmla="*/ 87 h 173"/>
              <a:gd name="T32" fmla="*/ 0 w 173"/>
              <a:gd name="T33" fmla="*/ 87 h 173"/>
              <a:gd name="T34" fmla="*/ 0 w 173"/>
              <a:gd name="T35" fmla="*/ 87 h 1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73"/>
              <a:gd name="T56" fmla="*/ 173 w 173"/>
              <a:gd name="T57" fmla="*/ 173 h 1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73">
                <a:moveTo>
                  <a:pt x="0" y="87"/>
                </a:moveTo>
                <a:lnTo>
                  <a:pt x="13" y="43"/>
                </a:lnTo>
                <a:lnTo>
                  <a:pt x="43" y="12"/>
                </a:lnTo>
                <a:lnTo>
                  <a:pt x="87" y="0"/>
                </a:lnTo>
                <a:lnTo>
                  <a:pt x="131" y="12"/>
                </a:lnTo>
                <a:lnTo>
                  <a:pt x="162" y="43"/>
                </a:lnTo>
                <a:lnTo>
                  <a:pt x="173" y="87"/>
                </a:lnTo>
                <a:lnTo>
                  <a:pt x="162" y="130"/>
                </a:lnTo>
                <a:lnTo>
                  <a:pt x="131" y="161"/>
                </a:lnTo>
                <a:lnTo>
                  <a:pt x="87" y="173"/>
                </a:lnTo>
                <a:lnTo>
                  <a:pt x="43" y="161"/>
                </a:lnTo>
                <a:lnTo>
                  <a:pt x="13" y="130"/>
                </a:lnTo>
                <a:lnTo>
                  <a:pt x="0" y="87"/>
                </a:lnTo>
              </a:path>
            </a:pathLst>
          </a:custGeom>
          <a:solidFill>
            <a:schemeClr val="tx1"/>
          </a:solidFill>
          <a:ln w="38100" cmpd="sng">
            <a:solidFill>
              <a:schemeClr val="tx1"/>
            </a:solidFill>
            <a:prstDash val="solid"/>
            <a:round/>
            <a:headEnd/>
            <a:tailEnd/>
          </a:ln>
        </p:spPr>
        <p:txBody>
          <a:bodyPr/>
          <a:lstStyle/>
          <a:p>
            <a:endParaRPr lang="en-US"/>
          </a:p>
        </p:txBody>
      </p:sp>
      <p:sp>
        <p:nvSpPr>
          <p:cNvPr id="41997" name="Text Box 90"/>
          <p:cNvSpPr txBox="1">
            <a:spLocks noChangeArrowheads="1"/>
          </p:cNvSpPr>
          <p:nvPr/>
        </p:nvSpPr>
        <p:spPr bwMode="auto">
          <a:xfrm>
            <a:off x="4381500" y="2882900"/>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1800" b="0" dirty="0">
              <a:solidFill>
                <a:schemeClr val="tx1"/>
              </a:solidFill>
            </a:endParaRPr>
          </a:p>
        </p:txBody>
      </p:sp>
      <p:sp>
        <p:nvSpPr>
          <p:cNvPr id="41998" name="Rectangle 94"/>
          <p:cNvSpPr>
            <a:spLocks noChangeAspect="1" noChangeArrowheads="1"/>
          </p:cNvSpPr>
          <p:nvPr/>
        </p:nvSpPr>
        <p:spPr bwMode="auto">
          <a:xfrm>
            <a:off x="5368608" y="1488758"/>
            <a:ext cx="508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chemeClr val="tx1"/>
                </a:solidFill>
              </a:rPr>
              <a:t>SRAS</a:t>
            </a:r>
            <a:endParaRPr kumimoji="0" lang="en-US" altLang="en-US" sz="1800" b="0" dirty="0">
              <a:solidFill>
                <a:schemeClr val="tx1"/>
              </a:solidFill>
            </a:endParaRPr>
          </a:p>
        </p:txBody>
      </p:sp>
      <p:grpSp>
        <p:nvGrpSpPr>
          <p:cNvPr id="41999" name="Group 102"/>
          <p:cNvGrpSpPr>
            <a:grpSpLocks/>
          </p:cNvGrpSpPr>
          <p:nvPr/>
        </p:nvGrpSpPr>
        <p:grpSpPr bwMode="auto">
          <a:xfrm>
            <a:off x="4040188" y="950913"/>
            <a:ext cx="520700" cy="3548062"/>
            <a:chOff x="2545" y="572"/>
            <a:chExt cx="328" cy="2235"/>
          </a:xfrm>
        </p:grpSpPr>
        <p:sp>
          <p:nvSpPr>
            <p:cNvPr id="42006" name="Line 74"/>
            <p:cNvSpPr>
              <a:spLocks noChangeShapeType="1"/>
            </p:cNvSpPr>
            <p:nvPr/>
          </p:nvSpPr>
          <p:spPr bwMode="auto">
            <a:xfrm>
              <a:off x="2688" y="702"/>
              <a:ext cx="1" cy="210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7" name="Rectangle 96"/>
            <p:cNvSpPr>
              <a:spLocks noChangeArrowheads="1"/>
            </p:cNvSpPr>
            <p:nvPr/>
          </p:nvSpPr>
          <p:spPr bwMode="auto">
            <a:xfrm>
              <a:off x="2545" y="572"/>
              <a:ext cx="328"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1800" b="0" i="1">
                <a:solidFill>
                  <a:schemeClr val="tx1"/>
                </a:solidFill>
              </a:endParaRPr>
            </a:p>
            <a:p>
              <a:endParaRPr kumimoji="0" lang="en-US" altLang="en-US" sz="1800" b="0" baseline="30000">
                <a:solidFill>
                  <a:schemeClr val="tx1"/>
                </a:solidFill>
              </a:endParaRPr>
            </a:p>
          </p:txBody>
        </p:sp>
      </p:grpSp>
      <p:grpSp>
        <p:nvGrpSpPr>
          <p:cNvPr id="42000" name="Group 97"/>
          <p:cNvGrpSpPr>
            <a:grpSpLocks/>
          </p:cNvGrpSpPr>
          <p:nvPr/>
        </p:nvGrpSpPr>
        <p:grpSpPr bwMode="auto">
          <a:xfrm>
            <a:off x="3338513" y="1447800"/>
            <a:ext cx="2357437" cy="2865438"/>
            <a:chOff x="2297" y="1024"/>
            <a:chExt cx="1485" cy="1805"/>
          </a:xfrm>
        </p:grpSpPr>
        <p:sp>
          <p:nvSpPr>
            <p:cNvPr id="42004" name="Freeform 98"/>
            <p:cNvSpPr>
              <a:spLocks noChangeAspect="1"/>
            </p:cNvSpPr>
            <p:nvPr/>
          </p:nvSpPr>
          <p:spPr bwMode="auto">
            <a:xfrm>
              <a:off x="2297" y="1024"/>
              <a:ext cx="1119" cy="1679"/>
            </a:xfrm>
            <a:custGeom>
              <a:avLst/>
              <a:gdLst>
                <a:gd name="T0" fmla="*/ 20 w 4147"/>
                <a:gd name="T1" fmla="*/ 72 h 6220"/>
                <a:gd name="T2" fmla="*/ 53 w 4147"/>
                <a:gd name="T3" fmla="*/ 183 h 6220"/>
                <a:gd name="T4" fmla="*/ 94 w 4147"/>
                <a:gd name="T5" fmla="*/ 300 h 6220"/>
                <a:gd name="T6" fmla="*/ 140 w 4147"/>
                <a:gd name="T7" fmla="*/ 421 h 6220"/>
                <a:gd name="T8" fmla="*/ 192 w 4147"/>
                <a:gd name="T9" fmla="*/ 546 h 6220"/>
                <a:gd name="T10" fmla="*/ 249 w 4147"/>
                <a:gd name="T11" fmla="*/ 675 h 6220"/>
                <a:gd name="T12" fmla="*/ 312 w 4147"/>
                <a:gd name="T13" fmla="*/ 808 h 6220"/>
                <a:gd name="T14" fmla="*/ 380 w 4147"/>
                <a:gd name="T15" fmla="*/ 943 h 6220"/>
                <a:gd name="T16" fmla="*/ 452 w 4147"/>
                <a:gd name="T17" fmla="*/ 1082 h 6220"/>
                <a:gd name="T18" fmla="*/ 529 w 4147"/>
                <a:gd name="T19" fmla="*/ 1223 h 6220"/>
                <a:gd name="T20" fmla="*/ 609 w 4147"/>
                <a:gd name="T21" fmla="*/ 1367 h 6220"/>
                <a:gd name="T22" fmla="*/ 693 w 4147"/>
                <a:gd name="T23" fmla="*/ 1513 h 6220"/>
                <a:gd name="T24" fmla="*/ 781 w 4147"/>
                <a:gd name="T25" fmla="*/ 1661 h 6220"/>
                <a:gd name="T26" fmla="*/ 873 w 4147"/>
                <a:gd name="T27" fmla="*/ 1811 h 6220"/>
                <a:gd name="T28" fmla="*/ 966 w 4147"/>
                <a:gd name="T29" fmla="*/ 1962 h 6220"/>
                <a:gd name="T30" fmla="*/ 1063 w 4147"/>
                <a:gd name="T31" fmla="*/ 2116 h 6220"/>
                <a:gd name="T32" fmla="*/ 1162 w 4147"/>
                <a:gd name="T33" fmla="*/ 2269 h 6220"/>
                <a:gd name="T34" fmla="*/ 1264 w 4147"/>
                <a:gd name="T35" fmla="*/ 2423 h 6220"/>
                <a:gd name="T36" fmla="*/ 1368 w 4147"/>
                <a:gd name="T37" fmla="*/ 2577 h 6220"/>
                <a:gd name="T38" fmla="*/ 1473 w 4147"/>
                <a:gd name="T39" fmla="*/ 2733 h 6220"/>
                <a:gd name="T40" fmla="*/ 1579 w 4147"/>
                <a:gd name="T41" fmla="*/ 2887 h 6220"/>
                <a:gd name="T42" fmla="*/ 1687 w 4147"/>
                <a:gd name="T43" fmla="*/ 3041 h 6220"/>
                <a:gd name="T44" fmla="*/ 1796 w 4147"/>
                <a:gd name="T45" fmla="*/ 3195 h 6220"/>
                <a:gd name="T46" fmla="*/ 1905 w 4147"/>
                <a:gd name="T47" fmla="*/ 3348 h 6220"/>
                <a:gd name="T48" fmla="*/ 2015 w 4147"/>
                <a:gd name="T49" fmla="*/ 3500 h 6220"/>
                <a:gd name="T50" fmla="*/ 2125 w 4147"/>
                <a:gd name="T51" fmla="*/ 3650 h 6220"/>
                <a:gd name="T52" fmla="*/ 2235 w 4147"/>
                <a:gd name="T53" fmla="*/ 3798 h 6220"/>
                <a:gd name="T54" fmla="*/ 2343 w 4147"/>
                <a:gd name="T55" fmla="*/ 3944 h 6220"/>
                <a:gd name="T56" fmla="*/ 2451 w 4147"/>
                <a:gd name="T57" fmla="*/ 4089 h 6220"/>
                <a:gd name="T58" fmla="*/ 2559 w 4147"/>
                <a:gd name="T59" fmla="*/ 4230 h 6220"/>
                <a:gd name="T60" fmla="*/ 2665 w 4147"/>
                <a:gd name="T61" fmla="*/ 4370 h 6220"/>
                <a:gd name="T62" fmla="*/ 2770 w 4147"/>
                <a:gd name="T63" fmla="*/ 4507 h 6220"/>
                <a:gd name="T64" fmla="*/ 2872 w 4147"/>
                <a:gd name="T65" fmla="*/ 4639 h 6220"/>
                <a:gd name="T66" fmla="*/ 2972 w 4147"/>
                <a:gd name="T67" fmla="*/ 4768 h 6220"/>
                <a:gd name="T68" fmla="*/ 3071 w 4147"/>
                <a:gd name="T69" fmla="*/ 4894 h 6220"/>
                <a:gd name="T70" fmla="*/ 3167 w 4147"/>
                <a:gd name="T71" fmla="*/ 5016 h 6220"/>
                <a:gd name="T72" fmla="*/ 3260 w 4147"/>
                <a:gd name="T73" fmla="*/ 5134 h 6220"/>
                <a:gd name="T74" fmla="*/ 3350 w 4147"/>
                <a:gd name="T75" fmla="*/ 5247 h 6220"/>
                <a:gd name="T76" fmla="*/ 3436 w 4147"/>
                <a:gd name="T77" fmla="*/ 5355 h 6220"/>
                <a:gd name="T78" fmla="*/ 3519 w 4147"/>
                <a:gd name="T79" fmla="*/ 5457 h 6220"/>
                <a:gd name="T80" fmla="*/ 3599 w 4147"/>
                <a:gd name="T81" fmla="*/ 5555 h 6220"/>
                <a:gd name="T82" fmla="*/ 3673 w 4147"/>
                <a:gd name="T83" fmla="*/ 5647 h 6220"/>
                <a:gd name="T84" fmla="*/ 3743 w 4147"/>
                <a:gd name="T85" fmla="*/ 5733 h 6220"/>
                <a:gd name="T86" fmla="*/ 3809 w 4147"/>
                <a:gd name="T87" fmla="*/ 5814 h 6220"/>
                <a:gd name="T88" fmla="*/ 3870 w 4147"/>
                <a:gd name="T89" fmla="*/ 5888 h 6220"/>
                <a:gd name="T90" fmla="*/ 3925 w 4147"/>
                <a:gd name="T91" fmla="*/ 5954 h 6220"/>
                <a:gd name="T92" fmla="*/ 3975 w 4147"/>
                <a:gd name="T93" fmla="*/ 6015 h 6220"/>
                <a:gd name="T94" fmla="*/ 4019 w 4147"/>
                <a:gd name="T95" fmla="*/ 6067 h 6220"/>
                <a:gd name="T96" fmla="*/ 4057 w 4147"/>
                <a:gd name="T97" fmla="*/ 6113 h 6220"/>
                <a:gd name="T98" fmla="*/ 4088 w 4147"/>
                <a:gd name="T99" fmla="*/ 6150 h 6220"/>
                <a:gd name="T100" fmla="*/ 4113 w 4147"/>
                <a:gd name="T101" fmla="*/ 6181 h 6220"/>
                <a:gd name="T102" fmla="*/ 4132 w 4147"/>
                <a:gd name="T103" fmla="*/ 6202 h 6220"/>
                <a:gd name="T104" fmla="*/ 4144 w 4147"/>
                <a:gd name="T105" fmla="*/ 6216 h 6220"/>
                <a:gd name="T106" fmla="*/ 4147 w 4147"/>
                <a:gd name="T107" fmla="*/ 6220 h 62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47"/>
                <a:gd name="T163" fmla="*/ 0 h 6220"/>
                <a:gd name="T164" fmla="*/ 4147 w 4147"/>
                <a:gd name="T165" fmla="*/ 6220 h 62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47" h="6220">
                  <a:moveTo>
                    <a:pt x="0" y="0"/>
                  </a:moveTo>
                  <a:lnTo>
                    <a:pt x="10" y="35"/>
                  </a:lnTo>
                  <a:lnTo>
                    <a:pt x="20" y="72"/>
                  </a:lnTo>
                  <a:lnTo>
                    <a:pt x="31" y="108"/>
                  </a:lnTo>
                  <a:lnTo>
                    <a:pt x="42" y="146"/>
                  </a:lnTo>
                  <a:lnTo>
                    <a:pt x="53" y="183"/>
                  </a:lnTo>
                  <a:lnTo>
                    <a:pt x="67" y="222"/>
                  </a:lnTo>
                  <a:lnTo>
                    <a:pt x="79" y="260"/>
                  </a:lnTo>
                  <a:lnTo>
                    <a:pt x="94" y="300"/>
                  </a:lnTo>
                  <a:lnTo>
                    <a:pt x="109" y="340"/>
                  </a:lnTo>
                  <a:lnTo>
                    <a:pt x="124" y="380"/>
                  </a:lnTo>
                  <a:lnTo>
                    <a:pt x="140" y="421"/>
                  </a:lnTo>
                  <a:lnTo>
                    <a:pt x="157" y="463"/>
                  </a:lnTo>
                  <a:lnTo>
                    <a:pt x="174" y="504"/>
                  </a:lnTo>
                  <a:lnTo>
                    <a:pt x="192" y="546"/>
                  </a:lnTo>
                  <a:lnTo>
                    <a:pt x="211" y="589"/>
                  </a:lnTo>
                  <a:lnTo>
                    <a:pt x="231" y="631"/>
                  </a:lnTo>
                  <a:lnTo>
                    <a:pt x="249" y="675"/>
                  </a:lnTo>
                  <a:lnTo>
                    <a:pt x="270" y="719"/>
                  </a:lnTo>
                  <a:lnTo>
                    <a:pt x="291" y="763"/>
                  </a:lnTo>
                  <a:lnTo>
                    <a:pt x="312" y="808"/>
                  </a:lnTo>
                  <a:lnTo>
                    <a:pt x="335" y="852"/>
                  </a:lnTo>
                  <a:lnTo>
                    <a:pt x="357" y="897"/>
                  </a:lnTo>
                  <a:lnTo>
                    <a:pt x="380" y="943"/>
                  </a:lnTo>
                  <a:lnTo>
                    <a:pt x="404" y="989"/>
                  </a:lnTo>
                  <a:lnTo>
                    <a:pt x="428" y="1035"/>
                  </a:lnTo>
                  <a:lnTo>
                    <a:pt x="452" y="1082"/>
                  </a:lnTo>
                  <a:lnTo>
                    <a:pt x="477" y="1129"/>
                  </a:lnTo>
                  <a:lnTo>
                    <a:pt x="503" y="1176"/>
                  </a:lnTo>
                  <a:lnTo>
                    <a:pt x="529" y="1223"/>
                  </a:lnTo>
                  <a:lnTo>
                    <a:pt x="555" y="1270"/>
                  </a:lnTo>
                  <a:lnTo>
                    <a:pt x="582" y="1318"/>
                  </a:lnTo>
                  <a:lnTo>
                    <a:pt x="609" y="1367"/>
                  </a:lnTo>
                  <a:lnTo>
                    <a:pt x="636" y="1415"/>
                  </a:lnTo>
                  <a:lnTo>
                    <a:pt x="664" y="1464"/>
                  </a:lnTo>
                  <a:lnTo>
                    <a:pt x="693" y="1513"/>
                  </a:lnTo>
                  <a:lnTo>
                    <a:pt x="722" y="1562"/>
                  </a:lnTo>
                  <a:lnTo>
                    <a:pt x="752" y="1612"/>
                  </a:lnTo>
                  <a:lnTo>
                    <a:pt x="781" y="1661"/>
                  </a:lnTo>
                  <a:lnTo>
                    <a:pt x="811" y="1711"/>
                  </a:lnTo>
                  <a:lnTo>
                    <a:pt x="841" y="1761"/>
                  </a:lnTo>
                  <a:lnTo>
                    <a:pt x="873" y="1811"/>
                  </a:lnTo>
                  <a:lnTo>
                    <a:pt x="903" y="1861"/>
                  </a:lnTo>
                  <a:lnTo>
                    <a:pt x="934" y="1912"/>
                  </a:lnTo>
                  <a:lnTo>
                    <a:pt x="966" y="1962"/>
                  </a:lnTo>
                  <a:lnTo>
                    <a:pt x="999" y="2014"/>
                  </a:lnTo>
                  <a:lnTo>
                    <a:pt x="1031" y="2065"/>
                  </a:lnTo>
                  <a:lnTo>
                    <a:pt x="1063" y="2116"/>
                  </a:lnTo>
                  <a:lnTo>
                    <a:pt x="1096" y="2167"/>
                  </a:lnTo>
                  <a:lnTo>
                    <a:pt x="1129" y="2218"/>
                  </a:lnTo>
                  <a:lnTo>
                    <a:pt x="1162" y="2269"/>
                  </a:lnTo>
                  <a:lnTo>
                    <a:pt x="1197" y="2320"/>
                  </a:lnTo>
                  <a:lnTo>
                    <a:pt x="1230" y="2372"/>
                  </a:lnTo>
                  <a:lnTo>
                    <a:pt x="1264" y="2423"/>
                  </a:lnTo>
                  <a:lnTo>
                    <a:pt x="1299" y="2474"/>
                  </a:lnTo>
                  <a:lnTo>
                    <a:pt x="1333" y="2526"/>
                  </a:lnTo>
                  <a:lnTo>
                    <a:pt x="1368" y="2577"/>
                  </a:lnTo>
                  <a:lnTo>
                    <a:pt x="1403" y="2630"/>
                  </a:lnTo>
                  <a:lnTo>
                    <a:pt x="1437" y="2681"/>
                  </a:lnTo>
                  <a:lnTo>
                    <a:pt x="1473" y="2733"/>
                  </a:lnTo>
                  <a:lnTo>
                    <a:pt x="1508" y="2784"/>
                  </a:lnTo>
                  <a:lnTo>
                    <a:pt x="1544" y="2836"/>
                  </a:lnTo>
                  <a:lnTo>
                    <a:pt x="1579" y="2887"/>
                  </a:lnTo>
                  <a:lnTo>
                    <a:pt x="1616" y="2939"/>
                  </a:lnTo>
                  <a:lnTo>
                    <a:pt x="1651" y="2990"/>
                  </a:lnTo>
                  <a:lnTo>
                    <a:pt x="1687" y="3041"/>
                  </a:lnTo>
                  <a:lnTo>
                    <a:pt x="1724" y="3093"/>
                  </a:lnTo>
                  <a:lnTo>
                    <a:pt x="1759" y="3144"/>
                  </a:lnTo>
                  <a:lnTo>
                    <a:pt x="1796" y="3195"/>
                  </a:lnTo>
                  <a:lnTo>
                    <a:pt x="1832" y="3247"/>
                  </a:lnTo>
                  <a:lnTo>
                    <a:pt x="1869" y="3298"/>
                  </a:lnTo>
                  <a:lnTo>
                    <a:pt x="1905" y="3348"/>
                  </a:lnTo>
                  <a:lnTo>
                    <a:pt x="1942" y="3399"/>
                  </a:lnTo>
                  <a:lnTo>
                    <a:pt x="1978" y="3450"/>
                  </a:lnTo>
                  <a:lnTo>
                    <a:pt x="2015" y="3500"/>
                  </a:lnTo>
                  <a:lnTo>
                    <a:pt x="2051" y="3550"/>
                  </a:lnTo>
                  <a:lnTo>
                    <a:pt x="2089" y="3600"/>
                  </a:lnTo>
                  <a:lnTo>
                    <a:pt x="2125" y="3650"/>
                  </a:lnTo>
                  <a:lnTo>
                    <a:pt x="2162" y="3700"/>
                  </a:lnTo>
                  <a:lnTo>
                    <a:pt x="2198" y="3749"/>
                  </a:lnTo>
                  <a:lnTo>
                    <a:pt x="2235" y="3798"/>
                  </a:lnTo>
                  <a:lnTo>
                    <a:pt x="2271" y="3847"/>
                  </a:lnTo>
                  <a:lnTo>
                    <a:pt x="2307" y="3896"/>
                  </a:lnTo>
                  <a:lnTo>
                    <a:pt x="2343" y="3944"/>
                  </a:lnTo>
                  <a:lnTo>
                    <a:pt x="2379" y="3993"/>
                  </a:lnTo>
                  <a:lnTo>
                    <a:pt x="2416" y="4041"/>
                  </a:lnTo>
                  <a:lnTo>
                    <a:pt x="2451" y="4089"/>
                  </a:lnTo>
                  <a:lnTo>
                    <a:pt x="2488" y="4137"/>
                  </a:lnTo>
                  <a:lnTo>
                    <a:pt x="2523" y="4184"/>
                  </a:lnTo>
                  <a:lnTo>
                    <a:pt x="2559" y="4230"/>
                  </a:lnTo>
                  <a:lnTo>
                    <a:pt x="2595" y="4277"/>
                  </a:lnTo>
                  <a:lnTo>
                    <a:pt x="2631" y="4324"/>
                  </a:lnTo>
                  <a:lnTo>
                    <a:pt x="2665" y="4370"/>
                  </a:lnTo>
                  <a:lnTo>
                    <a:pt x="2700" y="4416"/>
                  </a:lnTo>
                  <a:lnTo>
                    <a:pt x="2735" y="4461"/>
                  </a:lnTo>
                  <a:lnTo>
                    <a:pt x="2770" y="4507"/>
                  </a:lnTo>
                  <a:lnTo>
                    <a:pt x="2805" y="4550"/>
                  </a:lnTo>
                  <a:lnTo>
                    <a:pt x="2839" y="4595"/>
                  </a:lnTo>
                  <a:lnTo>
                    <a:pt x="2872" y="4639"/>
                  </a:lnTo>
                  <a:lnTo>
                    <a:pt x="2907" y="4683"/>
                  </a:lnTo>
                  <a:lnTo>
                    <a:pt x="2940" y="4726"/>
                  </a:lnTo>
                  <a:lnTo>
                    <a:pt x="2972" y="4768"/>
                  </a:lnTo>
                  <a:lnTo>
                    <a:pt x="3006" y="4811"/>
                  </a:lnTo>
                  <a:lnTo>
                    <a:pt x="3038" y="4853"/>
                  </a:lnTo>
                  <a:lnTo>
                    <a:pt x="3071" y="4894"/>
                  </a:lnTo>
                  <a:lnTo>
                    <a:pt x="3104" y="4935"/>
                  </a:lnTo>
                  <a:lnTo>
                    <a:pt x="3135" y="4976"/>
                  </a:lnTo>
                  <a:lnTo>
                    <a:pt x="3167" y="5016"/>
                  </a:lnTo>
                  <a:lnTo>
                    <a:pt x="3198" y="5056"/>
                  </a:lnTo>
                  <a:lnTo>
                    <a:pt x="3230" y="5094"/>
                  </a:lnTo>
                  <a:lnTo>
                    <a:pt x="3260" y="5134"/>
                  </a:lnTo>
                  <a:lnTo>
                    <a:pt x="3290" y="5172"/>
                  </a:lnTo>
                  <a:lnTo>
                    <a:pt x="3320" y="5209"/>
                  </a:lnTo>
                  <a:lnTo>
                    <a:pt x="3350" y="5247"/>
                  </a:lnTo>
                  <a:lnTo>
                    <a:pt x="3379" y="5283"/>
                  </a:lnTo>
                  <a:lnTo>
                    <a:pt x="3408" y="5319"/>
                  </a:lnTo>
                  <a:lnTo>
                    <a:pt x="3436" y="5355"/>
                  </a:lnTo>
                  <a:lnTo>
                    <a:pt x="3464" y="5389"/>
                  </a:lnTo>
                  <a:lnTo>
                    <a:pt x="3492" y="5424"/>
                  </a:lnTo>
                  <a:lnTo>
                    <a:pt x="3519" y="5457"/>
                  </a:lnTo>
                  <a:lnTo>
                    <a:pt x="3547" y="5491"/>
                  </a:lnTo>
                  <a:lnTo>
                    <a:pt x="3573" y="5523"/>
                  </a:lnTo>
                  <a:lnTo>
                    <a:pt x="3599" y="5555"/>
                  </a:lnTo>
                  <a:lnTo>
                    <a:pt x="3624" y="5586"/>
                  </a:lnTo>
                  <a:lnTo>
                    <a:pt x="3649" y="5618"/>
                  </a:lnTo>
                  <a:lnTo>
                    <a:pt x="3673" y="5647"/>
                  </a:lnTo>
                  <a:lnTo>
                    <a:pt x="3697" y="5677"/>
                  </a:lnTo>
                  <a:lnTo>
                    <a:pt x="3721" y="5705"/>
                  </a:lnTo>
                  <a:lnTo>
                    <a:pt x="3743" y="5733"/>
                  </a:lnTo>
                  <a:lnTo>
                    <a:pt x="3765" y="5761"/>
                  </a:lnTo>
                  <a:lnTo>
                    <a:pt x="3787" y="5788"/>
                  </a:lnTo>
                  <a:lnTo>
                    <a:pt x="3809" y="5814"/>
                  </a:lnTo>
                  <a:lnTo>
                    <a:pt x="3830" y="5839"/>
                  </a:lnTo>
                  <a:lnTo>
                    <a:pt x="3850" y="5864"/>
                  </a:lnTo>
                  <a:lnTo>
                    <a:pt x="3870" y="5888"/>
                  </a:lnTo>
                  <a:lnTo>
                    <a:pt x="3888" y="5911"/>
                  </a:lnTo>
                  <a:lnTo>
                    <a:pt x="3907" y="5932"/>
                  </a:lnTo>
                  <a:lnTo>
                    <a:pt x="3925" y="5954"/>
                  </a:lnTo>
                  <a:lnTo>
                    <a:pt x="3943" y="5975"/>
                  </a:lnTo>
                  <a:lnTo>
                    <a:pt x="3959" y="5995"/>
                  </a:lnTo>
                  <a:lnTo>
                    <a:pt x="3975" y="6015"/>
                  </a:lnTo>
                  <a:lnTo>
                    <a:pt x="3990" y="6033"/>
                  </a:lnTo>
                  <a:lnTo>
                    <a:pt x="4005" y="6050"/>
                  </a:lnTo>
                  <a:lnTo>
                    <a:pt x="4019" y="6067"/>
                  </a:lnTo>
                  <a:lnTo>
                    <a:pt x="4032" y="6084"/>
                  </a:lnTo>
                  <a:lnTo>
                    <a:pt x="4045" y="6098"/>
                  </a:lnTo>
                  <a:lnTo>
                    <a:pt x="4057" y="6113"/>
                  </a:lnTo>
                  <a:lnTo>
                    <a:pt x="4069" y="6126"/>
                  </a:lnTo>
                  <a:lnTo>
                    <a:pt x="4079" y="6139"/>
                  </a:lnTo>
                  <a:lnTo>
                    <a:pt x="4088" y="6150"/>
                  </a:lnTo>
                  <a:lnTo>
                    <a:pt x="4098" y="6162"/>
                  </a:lnTo>
                  <a:lnTo>
                    <a:pt x="4106" y="6171"/>
                  </a:lnTo>
                  <a:lnTo>
                    <a:pt x="4113" y="6181"/>
                  </a:lnTo>
                  <a:lnTo>
                    <a:pt x="4121" y="6189"/>
                  </a:lnTo>
                  <a:lnTo>
                    <a:pt x="4127" y="6196"/>
                  </a:lnTo>
                  <a:lnTo>
                    <a:pt x="4132" y="6202"/>
                  </a:lnTo>
                  <a:lnTo>
                    <a:pt x="4136" y="6208"/>
                  </a:lnTo>
                  <a:lnTo>
                    <a:pt x="4141" y="6212"/>
                  </a:lnTo>
                  <a:lnTo>
                    <a:pt x="4144" y="6216"/>
                  </a:lnTo>
                  <a:lnTo>
                    <a:pt x="4146" y="6218"/>
                  </a:lnTo>
                  <a:lnTo>
                    <a:pt x="4147" y="6219"/>
                  </a:lnTo>
                  <a:lnTo>
                    <a:pt x="4147" y="6220"/>
                  </a:lnTo>
                </a:path>
              </a:pathLst>
            </a:custGeom>
            <a:noFill/>
            <a:ln w="5715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05" name="Rectangle 99"/>
            <p:cNvSpPr>
              <a:spLocks noChangeAspect="1" noChangeArrowheads="1"/>
            </p:cNvSpPr>
            <p:nvPr/>
          </p:nvSpPr>
          <p:spPr bwMode="auto">
            <a:xfrm>
              <a:off x="3389" y="2656"/>
              <a:ext cx="39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a:solidFill>
                    <a:schemeClr val="tx1"/>
                  </a:solidFill>
                </a:rPr>
                <a:t>AD</a:t>
              </a:r>
              <a:endParaRPr kumimoji="0" lang="en-US" altLang="en-US" sz="1800" b="0" baseline="-25000">
                <a:solidFill>
                  <a:schemeClr val="tx1"/>
                </a:solidFill>
              </a:endParaRPr>
            </a:p>
          </p:txBody>
        </p:sp>
      </p:grpSp>
      <p:sp>
        <p:nvSpPr>
          <p:cNvPr id="42001" name="Rectangle 84"/>
          <p:cNvSpPr>
            <a:spLocks noChangeAspect="1" noChangeArrowheads="1"/>
          </p:cNvSpPr>
          <p:nvPr/>
        </p:nvSpPr>
        <p:spPr bwMode="auto">
          <a:xfrm>
            <a:off x="855663" y="2893218"/>
            <a:ext cx="14732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rgbClr val="000000"/>
                </a:solidFill>
              </a:rPr>
              <a:t>                    P</a:t>
            </a:r>
            <a:r>
              <a:rPr kumimoji="0" lang="en-US" altLang="en-US" sz="1800" b="0" i="1" baseline="-25000" dirty="0">
                <a:solidFill>
                  <a:srgbClr val="000000"/>
                </a:solidFill>
              </a:rPr>
              <a:t>0   </a:t>
            </a:r>
            <a:endParaRPr kumimoji="0" lang="en-US" altLang="en-US" sz="3200" b="0" baseline="-25000" dirty="0">
              <a:solidFill>
                <a:schemeClr val="tx1"/>
              </a:solidFill>
            </a:endParaRPr>
          </a:p>
        </p:txBody>
      </p:sp>
      <p:sp>
        <p:nvSpPr>
          <p:cNvPr id="42002" name="Line 88"/>
          <p:cNvSpPr>
            <a:spLocks noChangeAspect="1" noChangeShapeType="1"/>
          </p:cNvSpPr>
          <p:nvPr/>
        </p:nvSpPr>
        <p:spPr bwMode="auto">
          <a:xfrm>
            <a:off x="2333625" y="1270000"/>
            <a:ext cx="0" cy="3184525"/>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3280" name="Line 160"/>
          <p:cNvSpPr>
            <a:spLocks noChangeShapeType="1"/>
          </p:cNvSpPr>
          <p:nvPr/>
        </p:nvSpPr>
        <p:spPr bwMode="auto">
          <a:xfrm>
            <a:off x="2368550" y="3046413"/>
            <a:ext cx="1901825" cy="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 name="Rectangle 56"/>
          <p:cNvSpPr>
            <a:spLocks noChangeArrowheads="1"/>
          </p:cNvSpPr>
          <p:nvPr/>
        </p:nvSpPr>
        <p:spPr bwMode="auto">
          <a:xfrm>
            <a:off x="334963" y="5783263"/>
            <a:ext cx="859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80000"/>
              </a:lnSpc>
              <a:spcBef>
                <a:spcPct val="20000"/>
              </a:spcBef>
              <a:buClr>
                <a:schemeClr val="tx1"/>
              </a:buClr>
              <a:buFontTx/>
              <a:buChar char="•"/>
            </a:pPr>
            <a:r>
              <a:rPr lang="en-US" altLang="en-US" sz="1800" b="0" dirty="0">
                <a:solidFill>
                  <a:schemeClr val="tx1"/>
                </a:solidFill>
                <a:cs typeface="Times New Roman" pitchFamily="18" charset="0"/>
              </a:rPr>
              <a:t>Over time</a:t>
            </a:r>
            <a:r>
              <a:rPr kumimoji="0" lang="en-US" altLang="en-US" sz="1800" b="0" dirty="0">
                <a:solidFill>
                  <a:srgbClr val="000000"/>
                </a:solidFill>
              </a:rPr>
              <a:t> </a:t>
            </a:r>
            <a:r>
              <a:rPr kumimoji="0" lang="en-US" altLang="en-US" sz="1800" b="0" i="1" dirty="0" smtClean="0">
                <a:solidFill>
                  <a:srgbClr val="000000"/>
                </a:solidFill>
              </a:rPr>
              <a:t>permanent </a:t>
            </a:r>
            <a:r>
              <a:rPr kumimoji="0" lang="en-US" altLang="en-US" sz="1800" b="0" dirty="0" smtClean="0">
                <a:solidFill>
                  <a:srgbClr val="000000"/>
                </a:solidFill>
              </a:rPr>
              <a:t>lower</a:t>
            </a:r>
            <a:r>
              <a:rPr kumimoji="0" lang="en-US" altLang="en-US" sz="1800" b="0" i="1" dirty="0" smtClean="0">
                <a:solidFill>
                  <a:srgbClr val="000000"/>
                </a:solidFill>
              </a:rPr>
              <a:t> </a:t>
            </a:r>
            <a:r>
              <a:rPr kumimoji="0" lang="en-US" altLang="en-US" sz="1800" b="0" dirty="0" smtClean="0">
                <a:solidFill>
                  <a:srgbClr val="000000"/>
                </a:solidFill>
              </a:rPr>
              <a:t>(competitive)</a:t>
            </a:r>
            <a:r>
              <a:rPr kumimoji="0" lang="en-US" altLang="en-US" sz="1800" b="0" i="1" dirty="0" smtClean="0">
                <a:solidFill>
                  <a:srgbClr val="000000"/>
                </a:solidFill>
              </a:rPr>
              <a:t> </a:t>
            </a:r>
            <a:r>
              <a:rPr kumimoji="0" lang="en-US" altLang="en-US" sz="1800" b="0" dirty="0" smtClean="0">
                <a:solidFill>
                  <a:srgbClr val="000000"/>
                </a:solidFill>
              </a:rPr>
              <a:t>taxes </a:t>
            </a:r>
            <a:r>
              <a:rPr kumimoji="0" lang="en-US" altLang="en-US" sz="1800" b="0" dirty="0">
                <a:solidFill>
                  <a:srgbClr val="000000"/>
                </a:solidFill>
              </a:rPr>
              <a:t>promote more rapid </a:t>
            </a:r>
            <a:r>
              <a:rPr kumimoji="0" lang="en-US" altLang="en-US" sz="1800" b="0" dirty="0" smtClean="0">
                <a:solidFill>
                  <a:srgbClr val="000000"/>
                </a:solidFill>
              </a:rPr>
              <a:t>(sustainable) growth</a:t>
            </a:r>
            <a:r>
              <a:rPr kumimoji="0" lang="en-US" altLang="en-US" sz="1800" b="0" dirty="0">
                <a:solidFill>
                  <a:srgbClr val="000000"/>
                </a:solidFill>
              </a:rPr>
              <a:t>.</a:t>
            </a:r>
          </a:p>
        </p:txBody>
      </p:sp>
      <p:graphicFrame>
        <p:nvGraphicFramePr>
          <p:cNvPr id="813127" name="Object 71"/>
          <p:cNvGraphicFramePr>
            <a:graphicFrameLocks noChangeAspect="1"/>
          </p:cNvGraphicFramePr>
          <p:nvPr/>
        </p:nvGraphicFramePr>
        <p:xfrm>
          <a:off x="4819650" y="2803525"/>
          <a:ext cx="4324350" cy="307975"/>
        </p:xfrm>
        <a:graphic>
          <a:graphicData uri="http://schemas.openxmlformats.org/presentationml/2006/ole">
            <mc:AlternateContent xmlns:mc="http://schemas.openxmlformats.org/markup-compatibility/2006">
              <mc:Choice xmlns:v="urn:schemas-microsoft-com:vml" Requires="v">
                <p:oleObj spid="_x0000_s42070" name="Equation" r:id="rId3" imgW="3606800" imgH="254000" progId="Equation.DSMT4">
                  <p:embed/>
                </p:oleObj>
              </mc:Choice>
              <mc:Fallback>
                <p:oleObj name="Equation" r:id="rId3" imgW="3606800" imgH="254000" progId="Equation.DSMT4">
                  <p:embed/>
                  <p:pic>
                    <p:nvPicPr>
                      <p:cNvPr id="0" name="Object 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9650" y="2803525"/>
                        <a:ext cx="4324350" cy="307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3129" name="Line 73"/>
          <p:cNvSpPr>
            <a:spLocks noChangeShapeType="1"/>
          </p:cNvSpPr>
          <p:nvPr/>
        </p:nvSpPr>
        <p:spPr bwMode="auto">
          <a:xfrm flipH="1">
            <a:off x="6797675" y="2587625"/>
            <a:ext cx="0" cy="274638"/>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28126" name="Object 62"/>
          <p:cNvGraphicFramePr>
            <a:graphicFrameLocks noChangeAspect="1"/>
          </p:cNvGraphicFramePr>
          <p:nvPr>
            <p:extLst>
              <p:ext uri="{D42A27DB-BD31-4B8C-83A1-F6EECF244321}">
                <p14:modId xmlns:p14="http://schemas.microsoft.com/office/powerpoint/2010/main" val="314673768"/>
              </p:ext>
            </p:extLst>
          </p:nvPr>
        </p:nvGraphicFramePr>
        <p:xfrm>
          <a:off x="5559425" y="3562350"/>
          <a:ext cx="2459038" cy="338138"/>
        </p:xfrm>
        <a:graphic>
          <a:graphicData uri="http://schemas.openxmlformats.org/presentationml/2006/ole">
            <mc:AlternateContent xmlns:mc="http://schemas.openxmlformats.org/markup-compatibility/2006">
              <mc:Choice xmlns:v="urn:schemas-microsoft-com:vml" Requires="v">
                <p:oleObj spid="_x0000_s42071" name="Equation" r:id="rId5" imgW="2057400" imgH="279360" progId="Equation.DSMT4">
                  <p:embed/>
                </p:oleObj>
              </mc:Choice>
              <mc:Fallback>
                <p:oleObj name="Equation" r:id="rId5" imgW="2057400" imgH="279360" progId="Equation.DSMT4">
                  <p:embed/>
                  <p:pic>
                    <p:nvPicPr>
                      <p:cNvPr id="0" name="Object 62"/>
                      <p:cNvPicPr>
                        <a:picLocks noChangeAspect="1" noChangeArrowheads="1"/>
                      </p:cNvPicPr>
                      <p:nvPr/>
                    </p:nvPicPr>
                    <p:blipFill>
                      <a:blip r:embed="rId6"/>
                      <a:srcRect/>
                      <a:stretch>
                        <a:fillRect/>
                      </a:stretch>
                    </p:blipFill>
                    <p:spPr bwMode="auto">
                      <a:xfrm>
                        <a:off x="5559425" y="3562350"/>
                        <a:ext cx="2459038" cy="33813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8129" name="Line 65"/>
          <p:cNvSpPr>
            <a:spLocks noChangeShapeType="1"/>
          </p:cNvSpPr>
          <p:nvPr/>
        </p:nvSpPr>
        <p:spPr bwMode="auto">
          <a:xfrm flipH="1">
            <a:off x="6910388" y="3333750"/>
            <a:ext cx="0" cy="2746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
        <p:nvSpPr>
          <p:cNvPr id="46" name="Line 82"/>
          <p:cNvSpPr>
            <a:spLocks noChangeShapeType="1"/>
          </p:cNvSpPr>
          <p:nvPr/>
        </p:nvSpPr>
        <p:spPr bwMode="auto">
          <a:xfrm flipH="1" flipV="1">
            <a:off x="7358063" y="3272632"/>
            <a:ext cx="0" cy="27463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 name="Line 82"/>
          <p:cNvSpPr>
            <a:spLocks noChangeShapeType="1"/>
          </p:cNvSpPr>
          <p:nvPr/>
        </p:nvSpPr>
        <p:spPr bwMode="auto">
          <a:xfrm flipH="1" flipV="1">
            <a:off x="7078663" y="2536032"/>
            <a:ext cx="0" cy="27463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 name="Rectangle 114"/>
          <p:cNvSpPr>
            <a:spLocks noChangeArrowheads="1"/>
          </p:cNvSpPr>
          <p:nvPr/>
        </p:nvSpPr>
        <p:spPr bwMode="auto">
          <a:xfrm>
            <a:off x="4041458" y="912495"/>
            <a:ext cx="594836"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1800" b="0" i="1" dirty="0">
              <a:solidFill>
                <a:schemeClr val="tx1"/>
              </a:solidFill>
            </a:endParaRPr>
          </a:p>
          <a:p>
            <a:r>
              <a:rPr kumimoji="0" lang="en-US" altLang="en-US" sz="1800" b="0" i="1" dirty="0">
                <a:solidFill>
                  <a:schemeClr val="tx1"/>
                </a:solidFill>
              </a:rPr>
              <a:t>LRAS</a:t>
            </a:r>
            <a:endParaRPr kumimoji="0" lang="en-US" altLang="en-US" sz="1800" b="0" dirty="0">
              <a:solidFill>
                <a:schemeClr val="tx1"/>
              </a:solidFill>
            </a:endParaRPr>
          </a:p>
        </p:txBody>
      </p:sp>
      <p:sp>
        <p:nvSpPr>
          <p:cNvPr id="50" name="Rectangle 117"/>
          <p:cNvSpPr>
            <a:spLocks noChangeAspect="1" noChangeArrowheads="1"/>
          </p:cNvSpPr>
          <p:nvPr/>
        </p:nvSpPr>
        <p:spPr bwMode="auto">
          <a:xfrm>
            <a:off x="5073333" y="4043045"/>
            <a:ext cx="623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r>
              <a:rPr kumimoji="0" lang="en-US" altLang="en-US" sz="1800" b="0" i="1" dirty="0">
                <a:solidFill>
                  <a:schemeClr val="tx1"/>
                </a:solidFill>
              </a:rPr>
              <a:t>AD</a:t>
            </a:r>
            <a:endParaRPr kumimoji="0" lang="en-US" altLang="en-US" sz="1800" b="0" baseline="-25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31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81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31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31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xit" presetSubtype="0" fill="hold" nodeType="clickEffect">
                                  <p:stCondLst>
                                    <p:cond delay="0"/>
                                  </p:stCondLst>
                                  <p:childTnLst>
                                    <p:animEffect transition="out" filter="dissolve">
                                      <p:cBhvr>
                                        <p:cTn id="24" dur="500"/>
                                        <p:tgtEl>
                                          <p:spTgt spid="813127"/>
                                        </p:tgtEl>
                                      </p:cBhvr>
                                    </p:animEffect>
                                    <p:set>
                                      <p:cBhvr>
                                        <p:cTn id="25" dur="1" fill="hold">
                                          <p:stCondLst>
                                            <p:cond delay="499"/>
                                          </p:stCondLst>
                                        </p:cTn>
                                        <p:tgtEl>
                                          <p:spTgt spid="813127"/>
                                        </p:tgtEl>
                                        <p:attrNameLst>
                                          <p:attrName>style.visibility</p:attrName>
                                        </p:attrNameLst>
                                      </p:cBhvr>
                                      <p:to>
                                        <p:strVal val="hidden"/>
                                      </p:to>
                                    </p:set>
                                  </p:childTnLst>
                                </p:cTn>
                              </p:par>
                              <p:par>
                                <p:cTn id="26" presetID="9" presetClass="exit" presetSubtype="0" fill="hold" grpId="1" nodeType="withEffect">
                                  <p:stCondLst>
                                    <p:cond delay="0"/>
                                  </p:stCondLst>
                                  <p:childTnLst>
                                    <p:animEffect transition="out" filter="dissolve">
                                      <p:cBhvr>
                                        <p:cTn id="27" dur="500"/>
                                        <p:tgtEl>
                                          <p:spTgt spid="813129"/>
                                        </p:tgtEl>
                                      </p:cBhvr>
                                    </p:animEffect>
                                    <p:set>
                                      <p:cBhvr>
                                        <p:cTn id="28" dur="1" fill="hold">
                                          <p:stCondLst>
                                            <p:cond delay="499"/>
                                          </p:stCondLst>
                                        </p:cTn>
                                        <p:tgtEl>
                                          <p:spTgt spid="813129"/>
                                        </p:tgtEl>
                                        <p:attrNameLst>
                                          <p:attrName>style.visibility</p:attrName>
                                        </p:attrNameLst>
                                      </p:cBhvr>
                                      <p:to>
                                        <p:strVal val="hidden"/>
                                      </p:to>
                                    </p:set>
                                  </p:childTnLst>
                                </p:cTn>
                              </p:par>
                              <p:par>
                                <p:cTn id="29" presetID="9" presetClass="exit" presetSubtype="0" fill="hold" nodeType="withEffect">
                                  <p:stCondLst>
                                    <p:cond delay="0"/>
                                  </p:stCondLst>
                                  <p:childTnLst>
                                    <p:animEffect transition="out" filter="dissolve">
                                      <p:cBhvr>
                                        <p:cTn id="30" dur="500"/>
                                        <p:tgtEl>
                                          <p:spTgt spid="728126"/>
                                        </p:tgtEl>
                                      </p:cBhvr>
                                    </p:animEffect>
                                    <p:set>
                                      <p:cBhvr>
                                        <p:cTn id="31" dur="1" fill="hold">
                                          <p:stCondLst>
                                            <p:cond delay="499"/>
                                          </p:stCondLst>
                                        </p:cTn>
                                        <p:tgtEl>
                                          <p:spTgt spid="728126"/>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48"/>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46"/>
                                        </p:tgtEl>
                                        <p:attrNameLst>
                                          <p:attrName>style.visibility</p:attrName>
                                        </p:attrNameLst>
                                      </p:cBhvr>
                                      <p:to>
                                        <p:strVal val="hidden"/>
                                      </p:to>
                                    </p:set>
                                  </p:childTnLst>
                                </p:cTn>
                              </p:par>
                              <p:par>
                                <p:cTn id="36" presetID="9" presetClass="exit" presetSubtype="0" fill="hold" grpId="1" nodeType="withEffect">
                                  <p:stCondLst>
                                    <p:cond delay="0"/>
                                  </p:stCondLst>
                                  <p:childTnLst>
                                    <p:animEffect transition="out" filter="dissolve">
                                      <p:cBhvr>
                                        <p:cTn id="37" dur="500"/>
                                        <p:tgtEl>
                                          <p:spTgt spid="728129"/>
                                        </p:tgtEl>
                                      </p:cBhvr>
                                    </p:animEffect>
                                    <p:set>
                                      <p:cBhvr>
                                        <p:cTn id="38" dur="1" fill="hold">
                                          <p:stCondLst>
                                            <p:cond delay="499"/>
                                          </p:stCondLst>
                                        </p:cTn>
                                        <p:tgtEl>
                                          <p:spTgt spid="728129"/>
                                        </p:tgtEl>
                                        <p:attrNameLst>
                                          <p:attrName>style.visibility</p:attrName>
                                        </p:attrNameLst>
                                      </p:cBhvr>
                                      <p:to>
                                        <p:strVal val="hidden"/>
                                      </p:to>
                                    </p:set>
                                  </p:childTnLst>
                                </p:cTn>
                              </p:par>
                            </p:childTnLst>
                          </p:cTn>
                        </p:par>
                        <p:par>
                          <p:cTn id="39" fill="hold" nodeType="afterGroup">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childTnLst>
                                </p:cTn>
                              </p:par>
                              <p:par>
                                <p:cTn id="42" presetID="1" presetClass="exit" presetSubtype="0" fill="hold" grpId="0" nodeType="withEffect">
                                  <p:stCondLst>
                                    <p:cond delay="0"/>
                                  </p:stCondLst>
                                  <p:childTnLst>
                                    <p:set>
                                      <p:cBhvr>
                                        <p:cTn id="43" dur="1" fill="hold">
                                          <p:stCondLst>
                                            <p:cond delay="0"/>
                                          </p:stCondLst>
                                        </p:cTn>
                                        <p:tgtEl>
                                          <p:spTgt spid="773280"/>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750"/>
                                        <p:tgtEl>
                                          <p:spTgt spid="2"/>
                                        </p:tgtEl>
                                      </p:cBhvr>
                                    </p:animEffect>
                                  </p:childTnLst>
                                </p:cTn>
                              </p:par>
                              <p:par>
                                <p:cTn id="47" presetID="0" presetClass="path" presetSubtype="0" accel="50000" decel="50000" fill="hold" nodeType="withEffect">
                                  <p:stCondLst>
                                    <p:cond delay="0"/>
                                  </p:stCondLst>
                                  <p:childTnLst>
                                    <p:animMotion origin="layout" path="M 1.11111E-6 4.45087E-6 L 0.15399 4.45087E-6 " pathEditMode="relative" rAng="0" ptsTypes="AA">
                                      <p:cBhvr>
                                        <p:cTn id="48" dur="2000" fill="hold"/>
                                        <p:tgtEl>
                                          <p:spTgt spid="2"/>
                                        </p:tgtEl>
                                        <p:attrNameLst>
                                          <p:attrName>ppt_x</p:attrName>
                                          <p:attrName>ppt_y</p:attrName>
                                        </p:attrNameLst>
                                      </p:cBhvr>
                                      <p:rCtr x="7691" y="0"/>
                                    </p:animMotion>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73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9" grpId="0" autoUpdateAnimBg="0"/>
      <p:bldP spid="773176" grpId="0" autoUpdateAnimBg="0"/>
      <p:bldP spid="773177" grpId="0" autoUpdateAnimBg="0"/>
      <p:bldP spid="773280" grpId="0" animBg="1"/>
      <p:bldP spid="3" grpId="0" autoUpdateAnimBg="0"/>
      <p:bldP spid="813129" grpId="0" animBg="1"/>
      <p:bldP spid="813129" grpId="1" animBg="1"/>
      <p:bldP spid="728129" grpId="0" animBg="1"/>
      <p:bldP spid="728129" grpId="1" animBg="1"/>
      <p:bldP spid="46" grpId="0" animBg="1"/>
      <p:bldP spid="46" grpId="1" animBg="1"/>
      <p:bldP spid="48" grpId="0" animBg="1"/>
      <p:bldP spid="48"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0682" y="2310606"/>
            <a:ext cx="8983317" cy="3608388"/>
            <a:chOff x="160682" y="2310606"/>
            <a:chExt cx="8983317" cy="3608388"/>
          </a:xfrm>
        </p:grpSpPr>
        <p:pic>
          <p:nvPicPr>
            <p:cNvPr id="84100" name="Picture 1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82" y="2310606"/>
              <a:ext cx="8983317" cy="3608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Rectangle 26"/>
            <p:cNvSpPr>
              <a:spLocks noChangeArrowheads="1"/>
            </p:cNvSpPr>
            <p:nvPr/>
          </p:nvSpPr>
          <p:spPr bwMode="auto">
            <a:xfrm>
              <a:off x="1070511" y="2469745"/>
              <a:ext cx="113113" cy="2834640"/>
            </a:xfrm>
            <a:prstGeom prst="rect">
              <a:avLst/>
            </a:prstGeom>
            <a:solidFill>
              <a:schemeClr val="tx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200" dirty="0">
                  <a:solidFill>
                    <a:srgbClr val="000000"/>
                  </a:solidFill>
                  <a:cs typeface="Times New Roman" pitchFamily="18" charset="0"/>
                </a:rPr>
                <a:t> </a:t>
              </a:r>
              <a:endParaRPr lang="en-US" altLang="en-US" sz="1200" dirty="0">
                <a:cs typeface="Times New Roman" pitchFamily="18" charset="0"/>
              </a:endParaRPr>
            </a:p>
          </p:txBody>
        </p:sp>
        <p:sp>
          <p:nvSpPr>
            <p:cNvPr id="28" name="Rectangle 27"/>
            <p:cNvSpPr>
              <a:spLocks noChangeArrowheads="1"/>
            </p:cNvSpPr>
            <p:nvPr/>
          </p:nvSpPr>
          <p:spPr bwMode="auto">
            <a:xfrm>
              <a:off x="2523570" y="2469763"/>
              <a:ext cx="102830" cy="2834640"/>
            </a:xfrm>
            <a:prstGeom prst="rect">
              <a:avLst/>
            </a:prstGeom>
            <a:solidFill>
              <a:schemeClr val="tx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200" dirty="0">
                  <a:solidFill>
                    <a:srgbClr val="000000"/>
                  </a:solidFill>
                  <a:cs typeface="Times New Roman" pitchFamily="18" charset="0"/>
                </a:rPr>
                <a:t> </a:t>
              </a:r>
              <a:endParaRPr lang="en-US" altLang="en-US" sz="1200" dirty="0">
                <a:cs typeface="Times New Roman" pitchFamily="18" charset="0"/>
              </a:endParaRPr>
            </a:p>
          </p:txBody>
        </p:sp>
        <p:sp>
          <p:nvSpPr>
            <p:cNvPr id="29" name="Rectangle 28"/>
            <p:cNvSpPr>
              <a:spLocks noChangeArrowheads="1"/>
            </p:cNvSpPr>
            <p:nvPr/>
          </p:nvSpPr>
          <p:spPr bwMode="auto">
            <a:xfrm>
              <a:off x="3427667" y="2469746"/>
              <a:ext cx="216907" cy="2834640"/>
            </a:xfrm>
            <a:prstGeom prst="rect">
              <a:avLst/>
            </a:prstGeom>
            <a:solidFill>
              <a:schemeClr val="tx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200" dirty="0">
                  <a:solidFill>
                    <a:srgbClr val="000000"/>
                  </a:solidFill>
                  <a:cs typeface="Times New Roman" pitchFamily="18" charset="0"/>
                </a:rPr>
                <a:t> </a:t>
              </a:r>
              <a:endParaRPr lang="en-US" altLang="en-US" sz="1200" dirty="0">
                <a:cs typeface="Times New Roman" pitchFamily="18" charset="0"/>
              </a:endParaRPr>
            </a:p>
          </p:txBody>
        </p:sp>
      </p:grpSp>
      <p:sp>
        <p:nvSpPr>
          <p:cNvPr id="48" name="Line 333"/>
          <p:cNvSpPr>
            <a:spLocks noChangeShapeType="1"/>
          </p:cNvSpPr>
          <p:nvPr/>
        </p:nvSpPr>
        <p:spPr bwMode="auto">
          <a:xfrm>
            <a:off x="6602923" y="4204346"/>
            <a:ext cx="0" cy="1097280"/>
          </a:xfrm>
          <a:prstGeom prst="line">
            <a:avLst/>
          </a:prstGeom>
          <a:noFill/>
          <a:ln w="38100">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333"/>
          <p:cNvSpPr>
            <a:spLocks noChangeShapeType="1"/>
          </p:cNvSpPr>
          <p:nvPr/>
        </p:nvSpPr>
        <p:spPr bwMode="auto">
          <a:xfrm flipH="1">
            <a:off x="5398850" y="4204346"/>
            <a:ext cx="1204071" cy="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 name="Line 333"/>
          <p:cNvSpPr>
            <a:spLocks noChangeShapeType="1"/>
          </p:cNvSpPr>
          <p:nvPr/>
        </p:nvSpPr>
        <p:spPr bwMode="auto">
          <a:xfrm>
            <a:off x="7397371" y="3743882"/>
            <a:ext cx="0" cy="1554480"/>
          </a:xfrm>
          <a:prstGeom prst="line">
            <a:avLst/>
          </a:prstGeom>
          <a:noFill/>
          <a:ln w="38100">
            <a:solidFill>
              <a:srgbClr val="FF0000"/>
            </a:solidFill>
            <a:prstDash val="sysDot"/>
            <a:round/>
            <a:headEnd type="oval" w="lg" len="lg"/>
            <a:tailEnd/>
          </a:ln>
          <a:extLst>
            <a:ext uri="{909E8E84-426E-40DD-AFC4-6F175D3DCCD1}">
              <a14:hiddenFill xmlns:a14="http://schemas.microsoft.com/office/drawing/2010/main">
                <a:noFill/>
              </a14:hiddenFill>
            </a:ext>
          </a:extLst>
        </p:spPr>
        <p:txBody>
          <a:bodyPr wrap="none" anchor="ctr"/>
          <a:lstStyle/>
          <a:p>
            <a:endParaRPr lang="en-US"/>
          </a:p>
        </p:txBody>
      </p:sp>
      <p:sp>
        <p:nvSpPr>
          <p:cNvPr id="51" name="Line 333"/>
          <p:cNvSpPr>
            <a:spLocks noChangeShapeType="1"/>
          </p:cNvSpPr>
          <p:nvPr/>
        </p:nvSpPr>
        <p:spPr bwMode="auto">
          <a:xfrm flipH="1">
            <a:off x="5415057" y="3743882"/>
            <a:ext cx="1920240" cy="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7"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1257300"/>
            <a:ext cx="4495800" cy="481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a:solidFill>
                  <a:schemeClr val="tx1"/>
                </a:solidFill>
              </a:rPr>
              <a:t>Supply-side Fiscal Policy</a:t>
            </a:r>
          </a:p>
        </p:txBody>
      </p:sp>
      <p:sp>
        <p:nvSpPr>
          <p:cNvPr id="84053" name="Line 333"/>
          <p:cNvSpPr>
            <a:spLocks noChangeShapeType="1"/>
          </p:cNvSpPr>
          <p:nvPr/>
        </p:nvSpPr>
        <p:spPr bwMode="auto">
          <a:xfrm>
            <a:off x="1404100" y="1940719"/>
            <a:ext cx="0" cy="333756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4049" name="Line 333"/>
          <p:cNvSpPr>
            <a:spLocks noChangeShapeType="1"/>
          </p:cNvSpPr>
          <p:nvPr/>
        </p:nvSpPr>
        <p:spPr bwMode="auto">
          <a:xfrm>
            <a:off x="1005100" y="1940719"/>
            <a:ext cx="0" cy="333756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4054" name="Line 333"/>
          <p:cNvSpPr>
            <a:spLocks noChangeShapeType="1"/>
          </p:cNvSpPr>
          <p:nvPr/>
        </p:nvSpPr>
        <p:spPr bwMode="auto">
          <a:xfrm>
            <a:off x="1958417" y="1940719"/>
            <a:ext cx="0" cy="333756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4055" name="Line 333"/>
          <p:cNvSpPr>
            <a:spLocks noChangeShapeType="1"/>
          </p:cNvSpPr>
          <p:nvPr/>
        </p:nvSpPr>
        <p:spPr bwMode="auto">
          <a:xfrm>
            <a:off x="2783196" y="1945481"/>
            <a:ext cx="0" cy="333756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5" name="Group 299"/>
          <p:cNvGrpSpPr>
            <a:grpSpLocks/>
          </p:cNvGrpSpPr>
          <p:nvPr/>
        </p:nvGrpSpPr>
        <p:grpSpPr bwMode="auto">
          <a:xfrm>
            <a:off x="104775" y="709616"/>
            <a:ext cx="1190625" cy="609600"/>
            <a:chOff x="3084" y="567"/>
            <a:chExt cx="960" cy="384"/>
          </a:xfrm>
        </p:grpSpPr>
        <p:sp>
          <p:nvSpPr>
            <p:cNvPr id="36" name="Rectangle 300"/>
            <p:cNvSpPr>
              <a:spLocks noChangeArrowheads="1"/>
            </p:cNvSpPr>
            <p:nvPr/>
          </p:nvSpPr>
          <p:spPr bwMode="auto">
            <a:xfrm>
              <a:off x="3084" y="567"/>
              <a:ext cx="960" cy="384"/>
            </a:xfrm>
            <a:prstGeom prst="rect">
              <a:avLst/>
            </a:prstGeom>
            <a:solidFill>
              <a:schemeClr val="bg1"/>
            </a:solidFill>
            <a:ln w="19050" algn="ctr">
              <a:solidFill>
                <a:srgbClr val="FF0000"/>
              </a:solidFill>
              <a:miter lim="800000"/>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2000"/>
            </a:p>
          </p:txBody>
        </p:sp>
        <p:sp>
          <p:nvSpPr>
            <p:cNvPr id="37" name="Rectangle 301"/>
            <p:cNvSpPr>
              <a:spLocks noChangeAspect="1" noChangeArrowheads="1"/>
            </p:cNvSpPr>
            <p:nvPr/>
          </p:nvSpPr>
          <p:spPr bwMode="auto">
            <a:xfrm>
              <a:off x="3217" y="624"/>
              <a:ext cx="677" cy="279"/>
            </a:xfrm>
            <a:prstGeom prst="rect">
              <a:avLst/>
            </a:prstGeom>
            <a:solidFill>
              <a:srgbClr val="FFFFFF"/>
            </a:solidFill>
            <a:ln w="19050">
              <a:noFill/>
              <a:miter lim="800000"/>
              <a:headEnd/>
              <a:tailEnd/>
            </a:ln>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80000"/>
                </a:lnSpc>
              </a:pPr>
              <a:r>
                <a:rPr lang="en-US" altLang="en-US" sz="1200" i="1" dirty="0">
                  <a:solidFill>
                    <a:srgbClr val="000000"/>
                  </a:solidFill>
                </a:rPr>
                <a:t>1986</a:t>
              </a:r>
              <a:r>
                <a:rPr lang="en-US" altLang="en-US" sz="1200" b="0" dirty="0">
                  <a:solidFill>
                    <a:srgbClr val="000000"/>
                  </a:solidFill>
                </a:rPr>
                <a:t/>
              </a:r>
              <a:br>
                <a:rPr lang="en-US" altLang="en-US" sz="1200" b="0" dirty="0">
                  <a:solidFill>
                    <a:srgbClr val="000000"/>
                  </a:solidFill>
                </a:rPr>
              </a:br>
              <a:r>
                <a:rPr lang="en-US" altLang="en-US" sz="1200" b="0" dirty="0">
                  <a:solidFill>
                    <a:srgbClr val="000000"/>
                  </a:solidFill>
                </a:rPr>
                <a:t>Top rate cut </a:t>
              </a:r>
              <a:r>
                <a:rPr lang="en-US" altLang="en-US" sz="1200" b="0" dirty="0" smtClean="0">
                  <a:solidFill>
                    <a:srgbClr val="000000"/>
                  </a:solidFill>
                </a:rPr>
                <a:t>from</a:t>
              </a:r>
              <a:r>
                <a:rPr lang="en-US" altLang="en-US" sz="1200" b="0" dirty="0">
                  <a:solidFill>
                    <a:srgbClr val="000000"/>
                  </a:solidFill>
                </a:rPr>
                <a:t/>
              </a:r>
              <a:br>
                <a:rPr lang="en-US" altLang="en-US" sz="1200" b="0" dirty="0">
                  <a:solidFill>
                    <a:srgbClr val="000000"/>
                  </a:solidFill>
                </a:rPr>
              </a:br>
              <a:r>
                <a:rPr lang="en-US" altLang="en-US" sz="1200" b="0" dirty="0">
                  <a:solidFill>
                    <a:srgbClr val="000000"/>
                  </a:solidFill>
                </a:rPr>
                <a:t>50% to 30%</a:t>
              </a:r>
              <a:endParaRPr lang="en-US" altLang="en-US" sz="1200" b="0" dirty="0">
                <a:solidFill>
                  <a:schemeClr val="tx1"/>
                </a:solidFill>
              </a:endParaRPr>
            </a:p>
          </p:txBody>
        </p:sp>
      </p:grpSp>
      <p:grpSp>
        <p:nvGrpSpPr>
          <p:cNvPr id="38" name="Group 328"/>
          <p:cNvGrpSpPr>
            <a:grpSpLocks/>
          </p:cNvGrpSpPr>
          <p:nvPr/>
        </p:nvGrpSpPr>
        <p:grpSpPr bwMode="auto">
          <a:xfrm>
            <a:off x="100013" y="1360488"/>
            <a:ext cx="1376362" cy="609600"/>
            <a:chOff x="4326" y="1677"/>
            <a:chExt cx="1104" cy="384"/>
          </a:xfrm>
        </p:grpSpPr>
        <p:sp>
          <p:nvSpPr>
            <p:cNvPr id="39" name="Rectangle 329"/>
            <p:cNvSpPr>
              <a:spLocks noChangeArrowheads="1"/>
            </p:cNvSpPr>
            <p:nvPr/>
          </p:nvSpPr>
          <p:spPr bwMode="auto">
            <a:xfrm>
              <a:off x="4326" y="1677"/>
              <a:ext cx="1104" cy="384"/>
            </a:xfrm>
            <a:prstGeom prst="rect">
              <a:avLst/>
            </a:prstGeom>
            <a:solidFill>
              <a:schemeClr val="bg1"/>
            </a:solidFill>
            <a:ln w="19050" algn="ctr">
              <a:solidFill>
                <a:srgbClr val="FF0000"/>
              </a:solidFill>
              <a:miter lim="800000"/>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2000"/>
            </a:p>
          </p:txBody>
        </p:sp>
        <p:sp>
          <p:nvSpPr>
            <p:cNvPr id="40" name="Rectangle 330"/>
            <p:cNvSpPr>
              <a:spLocks noChangeAspect="1" noChangeArrowheads="1"/>
            </p:cNvSpPr>
            <p:nvPr/>
          </p:nvSpPr>
          <p:spPr bwMode="auto">
            <a:xfrm>
              <a:off x="4485" y="1734"/>
              <a:ext cx="790" cy="279"/>
            </a:xfrm>
            <a:prstGeom prst="rect">
              <a:avLst/>
            </a:prstGeom>
            <a:solidFill>
              <a:srgbClr val="FFFFFF"/>
            </a:solidFill>
            <a:ln w="19050">
              <a:noFill/>
              <a:miter lim="800000"/>
              <a:headEnd/>
              <a:tailEnd/>
            </a:ln>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80000"/>
                </a:lnSpc>
              </a:pPr>
              <a:r>
                <a:rPr lang="en-US" altLang="en-US" sz="1200" i="1" dirty="0">
                  <a:solidFill>
                    <a:srgbClr val="000000"/>
                  </a:solidFill>
                </a:rPr>
                <a:t>1990-93</a:t>
              </a:r>
              <a:r>
                <a:rPr lang="en-US" altLang="en-US" sz="1200" b="0" dirty="0">
                  <a:solidFill>
                    <a:srgbClr val="000000"/>
                  </a:solidFill>
                </a:rPr>
                <a:t/>
              </a:r>
              <a:br>
                <a:rPr lang="en-US" altLang="en-US" sz="1200" b="0" dirty="0">
                  <a:solidFill>
                    <a:srgbClr val="000000"/>
                  </a:solidFill>
                </a:rPr>
              </a:br>
              <a:r>
                <a:rPr lang="en-US" altLang="en-US" sz="1200" b="0" dirty="0">
                  <a:solidFill>
                    <a:srgbClr val="000000"/>
                  </a:solidFill>
                </a:rPr>
                <a:t>Top rate raised from</a:t>
              </a:r>
              <a:br>
                <a:rPr lang="en-US" altLang="en-US" sz="1200" b="0" dirty="0">
                  <a:solidFill>
                    <a:srgbClr val="000000"/>
                  </a:solidFill>
                </a:rPr>
              </a:br>
              <a:r>
                <a:rPr lang="en-US" altLang="en-US" sz="1200" b="0" dirty="0">
                  <a:solidFill>
                    <a:srgbClr val="000000"/>
                  </a:solidFill>
                </a:rPr>
                <a:t>30% to 39%</a:t>
              </a:r>
              <a:endParaRPr lang="en-US" altLang="en-US" sz="1200" b="0" dirty="0">
                <a:solidFill>
                  <a:schemeClr val="tx1"/>
                </a:solidFill>
              </a:endParaRPr>
            </a:p>
          </p:txBody>
        </p:sp>
      </p:grpSp>
      <p:grpSp>
        <p:nvGrpSpPr>
          <p:cNvPr id="41" name="Group 304"/>
          <p:cNvGrpSpPr>
            <a:grpSpLocks/>
          </p:cNvGrpSpPr>
          <p:nvPr/>
        </p:nvGrpSpPr>
        <p:grpSpPr bwMode="auto">
          <a:xfrm>
            <a:off x="1517650" y="1357313"/>
            <a:ext cx="898199" cy="609600"/>
            <a:chOff x="4560" y="576"/>
            <a:chExt cx="768" cy="384"/>
          </a:xfrm>
        </p:grpSpPr>
        <p:sp>
          <p:nvSpPr>
            <p:cNvPr id="42" name="Rectangle 305"/>
            <p:cNvSpPr>
              <a:spLocks noChangeArrowheads="1"/>
            </p:cNvSpPr>
            <p:nvPr/>
          </p:nvSpPr>
          <p:spPr bwMode="auto">
            <a:xfrm>
              <a:off x="4560" y="576"/>
              <a:ext cx="768" cy="384"/>
            </a:xfrm>
            <a:prstGeom prst="rect">
              <a:avLst/>
            </a:prstGeom>
            <a:solidFill>
              <a:schemeClr val="bg1"/>
            </a:solidFill>
            <a:ln w="19050" algn="ctr">
              <a:solidFill>
                <a:srgbClr val="FF0000"/>
              </a:solidFill>
              <a:miter lim="800000"/>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2000"/>
            </a:p>
          </p:txBody>
        </p:sp>
        <p:sp>
          <p:nvSpPr>
            <p:cNvPr id="43" name="Rectangle 306"/>
            <p:cNvSpPr>
              <a:spLocks noChangeAspect="1" noChangeArrowheads="1"/>
            </p:cNvSpPr>
            <p:nvPr/>
          </p:nvSpPr>
          <p:spPr bwMode="auto">
            <a:xfrm>
              <a:off x="4560" y="633"/>
              <a:ext cx="768" cy="27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80000"/>
                </a:lnSpc>
              </a:pPr>
              <a:r>
                <a:rPr lang="en-US" altLang="en-US" sz="1200" i="1" dirty="0">
                  <a:solidFill>
                    <a:srgbClr val="000000"/>
                  </a:solidFill>
                </a:rPr>
                <a:t>1997</a:t>
              </a:r>
              <a:r>
                <a:rPr lang="en-US" altLang="en-US" sz="1200" b="0" dirty="0">
                  <a:solidFill>
                    <a:srgbClr val="000000"/>
                  </a:solidFill>
                </a:rPr>
                <a:t/>
              </a:r>
              <a:br>
                <a:rPr lang="en-US" altLang="en-US" sz="1200" b="0" dirty="0">
                  <a:solidFill>
                    <a:srgbClr val="000000"/>
                  </a:solidFill>
                </a:rPr>
              </a:br>
              <a:r>
                <a:rPr lang="en-US" altLang="en-US" sz="1200" b="0" dirty="0">
                  <a:solidFill>
                    <a:srgbClr val="000000"/>
                  </a:solidFill>
                </a:rPr>
                <a:t>Capital gains</a:t>
              </a:r>
              <a:br>
                <a:rPr lang="en-US" altLang="en-US" sz="1200" b="0" dirty="0">
                  <a:solidFill>
                    <a:srgbClr val="000000"/>
                  </a:solidFill>
                </a:rPr>
              </a:br>
              <a:r>
                <a:rPr lang="en-US" altLang="en-US" sz="1200" b="0" dirty="0">
                  <a:solidFill>
                    <a:srgbClr val="000000"/>
                  </a:solidFill>
                </a:rPr>
                <a:t>tax rate cut</a:t>
              </a:r>
              <a:endParaRPr lang="en-US" altLang="en-US" sz="1200" b="0" dirty="0">
                <a:solidFill>
                  <a:schemeClr val="tx1"/>
                </a:solidFill>
              </a:endParaRPr>
            </a:p>
          </p:txBody>
        </p:sp>
      </p:grpSp>
      <p:grpSp>
        <p:nvGrpSpPr>
          <p:cNvPr id="44" name="Group 304"/>
          <p:cNvGrpSpPr>
            <a:grpSpLocks/>
          </p:cNvGrpSpPr>
          <p:nvPr/>
        </p:nvGrpSpPr>
        <p:grpSpPr bwMode="auto">
          <a:xfrm>
            <a:off x="2456609" y="1358110"/>
            <a:ext cx="1817735" cy="609597"/>
            <a:chOff x="3339" y="527"/>
            <a:chExt cx="876" cy="634"/>
          </a:xfrm>
        </p:grpSpPr>
        <p:sp>
          <p:nvSpPr>
            <p:cNvPr id="45" name="Rectangle 305"/>
            <p:cNvSpPr>
              <a:spLocks noChangeArrowheads="1"/>
            </p:cNvSpPr>
            <p:nvPr/>
          </p:nvSpPr>
          <p:spPr bwMode="auto">
            <a:xfrm>
              <a:off x="3339" y="527"/>
              <a:ext cx="876" cy="634"/>
            </a:xfrm>
            <a:prstGeom prst="rect">
              <a:avLst/>
            </a:prstGeom>
            <a:solidFill>
              <a:schemeClr val="bg1"/>
            </a:solidFill>
            <a:ln w="19050" algn="ctr">
              <a:solidFill>
                <a:srgbClr val="FF0000"/>
              </a:solidFill>
              <a:miter lim="800000"/>
              <a:headEnd/>
              <a:tailEnd/>
            </a:ln>
          </p:spPr>
          <p:txBody>
            <a:bodyPr wrap="none" anchor="ct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lang="en-US" altLang="en-US" sz="2000"/>
            </a:p>
          </p:txBody>
        </p:sp>
        <p:sp>
          <p:nvSpPr>
            <p:cNvPr id="46" name="Rectangle 306"/>
            <p:cNvSpPr>
              <a:spLocks noChangeAspect="1" noChangeArrowheads="1"/>
            </p:cNvSpPr>
            <p:nvPr/>
          </p:nvSpPr>
          <p:spPr bwMode="auto">
            <a:xfrm>
              <a:off x="3355" y="605"/>
              <a:ext cx="840" cy="461"/>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80000"/>
                </a:lnSpc>
              </a:pPr>
              <a:r>
                <a:rPr lang="en-US" altLang="en-US" sz="1200" i="1" dirty="0">
                  <a:solidFill>
                    <a:srgbClr val="000000"/>
                  </a:solidFill>
                </a:rPr>
                <a:t>2003</a:t>
              </a:r>
              <a:r>
                <a:rPr lang="en-US" altLang="en-US" sz="1200" b="0" dirty="0">
                  <a:solidFill>
                    <a:srgbClr val="000000"/>
                  </a:solidFill>
                </a:rPr>
                <a:t/>
              </a:r>
              <a:br>
                <a:rPr lang="en-US" altLang="en-US" sz="1200" b="0" dirty="0">
                  <a:solidFill>
                    <a:srgbClr val="000000"/>
                  </a:solidFill>
                </a:rPr>
              </a:br>
              <a:r>
                <a:rPr lang="en-US" altLang="en-US" sz="1200" b="0" dirty="0">
                  <a:solidFill>
                    <a:srgbClr val="000000"/>
                  </a:solidFill>
                </a:rPr>
                <a:t> Income, Estate, </a:t>
              </a:r>
              <a:r>
                <a:rPr lang="en-US" altLang="en-US" sz="1200" b="0" dirty="0" smtClean="0">
                  <a:solidFill>
                    <a:srgbClr val="000000"/>
                  </a:solidFill>
                </a:rPr>
                <a:t>and Capital </a:t>
              </a:r>
              <a:r>
                <a:rPr lang="en-US" altLang="en-US" sz="1200" b="0" dirty="0">
                  <a:solidFill>
                    <a:srgbClr val="000000"/>
                  </a:solidFill>
                </a:rPr>
                <a:t>Gains </a:t>
              </a:r>
              <a:r>
                <a:rPr lang="en-US" altLang="en-US" sz="1200" b="0" dirty="0" smtClean="0">
                  <a:solidFill>
                    <a:srgbClr val="000000"/>
                  </a:solidFill>
                </a:rPr>
                <a:t>tax </a:t>
              </a:r>
              <a:r>
                <a:rPr lang="en-US" altLang="en-US" sz="1200" b="0" dirty="0">
                  <a:solidFill>
                    <a:srgbClr val="000000"/>
                  </a:solidFill>
                </a:rPr>
                <a:t>rate cuts</a:t>
              </a:r>
              <a:endParaRPr lang="en-US" altLang="en-US" sz="1200" b="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22" presetClass="entr" presetSubtype="1" fill="hold" grpId="0" nodeType="withEffect">
                                  <p:stCondLst>
                                    <p:cond delay="0"/>
                                  </p:stCondLst>
                                  <p:childTnLst>
                                    <p:set>
                                      <p:cBhvr>
                                        <p:cTn id="12" dur="1" fill="hold">
                                          <p:stCondLst>
                                            <p:cond delay="0"/>
                                          </p:stCondLst>
                                        </p:cTn>
                                        <p:tgtEl>
                                          <p:spTgt spid="84049"/>
                                        </p:tgtEl>
                                        <p:attrNameLst>
                                          <p:attrName>style.visibility</p:attrName>
                                        </p:attrNameLst>
                                      </p:cBhvr>
                                      <p:to>
                                        <p:strVal val="visible"/>
                                      </p:to>
                                    </p:set>
                                    <p:animEffect transition="in" filter="wipe(up)">
                                      <p:cBhvr>
                                        <p:cTn id="13" dur="500"/>
                                        <p:tgtEl>
                                          <p:spTgt spid="8404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84053"/>
                                        </p:tgtEl>
                                        <p:attrNameLst>
                                          <p:attrName>style.visibility</p:attrName>
                                        </p:attrNameLst>
                                      </p:cBhvr>
                                      <p:to>
                                        <p:strVal val="visible"/>
                                      </p:to>
                                    </p:set>
                                    <p:animEffect transition="in" filter="wipe(up)">
                                      <p:cBhvr>
                                        <p:cTn id="17" dur="500"/>
                                        <p:tgtEl>
                                          <p:spTgt spid="8405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childTnLst>
                                </p:cTn>
                              </p:par>
                              <p:par>
                                <p:cTn id="22" presetID="22" presetClass="entr" presetSubtype="1" fill="hold" grpId="0" nodeType="withEffect">
                                  <p:stCondLst>
                                    <p:cond delay="0"/>
                                  </p:stCondLst>
                                  <p:childTnLst>
                                    <p:set>
                                      <p:cBhvr>
                                        <p:cTn id="23" dur="1" fill="hold">
                                          <p:stCondLst>
                                            <p:cond delay="0"/>
                                          </p:stCondLst>
                                        </p:cTn>
                                        <p:tgtEl>
                                          <p:spTgt spid="84054"/>
                                        </p:tgtEl>
                                        <p:attrNameLst>
                                          <p:attrName>style.visibility</p:attrName>
                                        </p:attrNameLst>
                                      </p:cBhvr>
                                      <p:to>
                                        <p:strVal val="visible"/>
                                      </p:to>
                                    </p:set>
                                    <p:animEffect transition="in" filter="wipe(up)">
                                      <p:cBhvr>
                                        <p:cTn id="24" dur="500"/>
                                        <p:tgtEl>
                                          <p:spTgt spid="8405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22" presetClass="entr" presetSubtype="1" fill="hold" grpId="0" nodeType="withEffect">
                                  <p:stCondLst>
                                    <p:cond delay="0"/>
                                  </p:stCondLst>
                                  <p:childTnLst>
                                    <p:set>
                                      <p:cBhvr>
                                        <p:cTn id="30" dur="1" fill="hold">
                                          <p:stCondLst>
                                            <p:cond delay="0"/>
                                          </p:stCondLst>
                                        </p:cTn>
                                        <p:tgtEl>
                                          <p:spTgt spid="84055"/>
                                        </p:tgtEl>
                                        <p:attrNameLst>
                                          <p:attrName>style.visibility</p:attrName>
                                        </p:attrNameLst>
                                      </p:cBhvr>
                                      <p:to>
                                        <p:strVal val="visible"/>
                                      </p:to>
                                    </p:set>
                                    <p:animEffect transition="in" filter="wipe(up)">
                                      <p:cBhvr>
                                        <p:cTn id="31" dur="500"/>
                                        <p:tgtEl>
                                          <p:spTgt spid="8405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4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down)">
                                      <p:cBhvr>
                                        <p:cTn id="40" dur="500"/>
                                        <p:tgtEl>
                                          <p:spTgt spid="48"/>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right)">
                                      <p:cBhvr>
                                        <p:cTn id="44" dur="500"/>
                                        <p:tgtEl>
                                          <p:spTgt spid="4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par>
                          <p:cTn id="50" fill="hold">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right)">
                                      <p:cBhvr>
                                        <p:cTn id="5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84053" grpId="0" animBg="1"/>
      <p:bldP spid="84049" grpId="0" animBg="1"/>
      <p:bldP spid="84054" grpId="0" animBg="1"/>
      <p:bldP spid="8405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Austrian Economics and Fiscal </a:t>
            </a:r>
            <a:r>
              <a:rPr lang="en-US" altLang="en-US" dirty="0">
                <a:solidFill>
                  <a:schemeClr val="tx1"/>
                </a:solidFill>
              </a:rPr>
              <a:t>Policy</a:t>
            </a:r>
          </a:p>
        </p:txBody>
      </p:sp>
      <p:sp>
        <p:nvSpPr>
          <p:cNvPr id="2" name="Rectangle 1"/>
          <p:cNvSpPr/>
          <p:nvPr/>
        </p:nvSpPr>
        <p:spPr>
          <a:xfrm>
            <a:off x="543378" y="959620"/>
            <a:ext cx="8069943" cy="5632311"/>
          </a:xfrm>
          <a:prstGeom prst="rect">
            <a:avLst/>
          </a:prstGeom>
        </p:spPr>
        <p:txBody>
          <a:bodyPr wrap="square">
            <a:spAutoFit/>
          </a:bodyPr>
          <a:lstStyle/>
          <a:p>
            <a:r>
              <a:rPr lang="en-US" sz="1800" b="0" dirty="0" smtClean="0"/>
              <a:t>The Austrian school of economics</a:t>
            </a:r>
          </a:p>
          <a:p>
            <a:pPr marL="285750" indent="-285750">
              <a:buFont typeface="Arial" panose="020B0604020202020204" pitchFamily="34" charset="0"/>
              <a:buChar char="•"/>
            </a:pPr>
            <a:r>
              <a:rPr lang="en-US" sz="1800" b="0" dirty="0" smtClean="0"/>
              <a:t>is an offshoot </a:t>
            </a:r>
            <a:r>
              <a:rPr lang="en-US" sz="1800" b="0" dirty="0"/>
              <a:t>of classical </a:t>
            </a:r>
            <a:r>
              <a:rPr lang="en-US" sz="1800" b="0" dirty="0" smtClean="0"/>
              <a:t>economics</a:t>
            </a:r>
          </a:p>
          <a:p>
            <a:pPr marL="285750" indent="-285750">
              <a:buFont typeface="Arial" panose="020B0604020202020204" pitchFamily="34" charset="0"/>
              <a:buChar char="•"/>
            </a:pPr>
            <a:r>
              <a:rPr lang="en-US" sz="1800" b="0" dirty="0" smtClean="0"/>
              <a:t>advocates for a </a:t>
            </a:r>
            <a:r>
              <a:rPr lang="en-US" sz="1800" b="0" dirty="0"/>
              <a:t>limited role for </a:t>
            </a:r>
            <a:r>
              <a:rPr lang="en-US" sz="1800" b="0" dirty="0" smtClean="0"/>
              <a:t>government in the economy</a:t>
            </a:r>
          </a:p>
          <a:p>
            <a:pPr marL="285750" indent="-285750">
              <a:buFont typeface="Arial" panose="020B0604020202020204" pitchFamily="34" charset="0"/>
              <a:buChar char="•"/>
            </a:pPr>
            <a:r>
              <a:rPr lang="en-US" sz="1800" b="0" dirty="0"/>
              <a:t>i</a:t>
            </a:r>
            <a:r>
              <a:rPr lang="en-US" sz="1800" b="0" dirty="0" smtClean="0"/>
              <a:t>s associated with classical (not present day political) liberalism.</a:t>
            </a:r>
          </a:p>
          <a:p>
            <a:pPr marL="285750" indent="-285750">
              <a:buFont typeface="Arial" panose="020B0604020202020204" pitchFamily="34" charset="0"/>
              <a:buChar char="•"/>
            </a:pPr>
            <a:r>
              <a:rPr lang="en-US" sz="1800" b="0" dirty="0" smtClean="0"/>
              <a:t>does not acknowledge the need for taxes and minimal intervention by the State</a:t>
            </a:r>
          </a:p>
          <a:p>
            <a:pPr marL="285750" indent="-285750">
              <a:buFont typeface="Arial" panose="020B0604020202020204" pitchFamily="34" charset="0"/>
              <a:buChar char="•"/>
            </a:pPr>
            <a:r>
              <a:rPr lang="en-US" sz="1800" b="0" i="1" dirty="0" smtClean="0"/>
              <a:t>generally</a:t>
            </a:r>
            <a:r>
              <a:rPr lang="en-US" sz="1800" b="0" dirty="0" smtClean="0"/>
              <a:t> does not don’t acknowledge macroeconomics existence</a:t>
            </a:r>
          </a:p>
          <a:p>
            <a:pPr marL="569913" lvl="1" indent="-285750">
              <a:buFont typeface="Courier New" panose="02070309020205020404" pitchFamily="49" charset="0"/>
              <a:buChar char="o"/>
            </a:pPr>
            <a:r>
              <a:rPr lang="en-US" sz="1800" b="0" dirty="0"/>
              <a:t>T</a:t>
            </a:r>
            <a:r>
              <a:rPr lang="en-US" sz="1800" b="0" dirty="0" smtClean="0"/>
              <a:t>he </a:t>
            </a:r>
            <a:r>
              <a:rPr lang="en-US" sz="1800" b="0" dirty="0"/>
              <a:t>appropriate unit of analysis is at the individual </a:t>
            </a:r>
            <a:r>
              <a:rPr lang="en-US" sz="1800" b="0" dirty="0" smtClean="0"/>
              <a:t>level</a:t>
            </a:r>
          </a:p>
          <a:p>
            <a:pPr marL="569913" lvl="1" indent="-285750">
              <a:buFont typeface="Courier New" panose="02070309020205020404" pitchFamily="49" charset="0"/>
              <a:buChar char="o"/>
            </a:pPr>
            <a:r>
              <a:rPr lang="en-US" sz="1800" b="0" dirty="0" smtClean="0"/>
              <a:t>Austrians comment </a:t>
            </a:r>
            <a:r>
              <a:rPr lang="en-US" sz="1800" b="0" dirty="0"/>
              <a:t>on macroeconomic </a:t>
            </a:r>
            <a:r>
              <a:rPr lang="en-US" sz="1800" b="0" dirty="0" smtClean="0"/>
              <a:t>issues</a:t>
            </a:r>
          </a:p>
          <a:p>
            <a:pPr marL="569913" lvl="1" indent="-285750">
              <a:buFont typeface="Courier New" panose="02070309020205020404" pitchFamily="49" charset="0"/>
              <a:buChar char="o"/>
            </a:pPr>
            <a:r>
              <a:rPr lang="en-US" sz="1800" b="0" dirty="0" smtClean="0"/>
              <a:t>fiscal and </a:t>
            </a:r>
            <a:r>
              <a:rPr lang="en-US" sz="1800" b="0" dirty="0"/>
              <a:t>monetary stimulus </a:t>
            </a:r>
            <a:r>
              <a:rPr lang="en-US" sz="1800" b="0" dirty="0" smtClean="0"/>
              <a:t>should not be perused </a:t>
            </a:r>
          </a:p>
          <a:p>
            <a:pPr lvl="2" indent="-347663">
              <a:buFont typeface="Wingdings" panose="05000000000000000000" pitchFamily="2" charset="2"/>
              <a:buChar char="§"/>
            </a:pPr>
            <a:r>
              <a:rPr lang="en-US" sz="1800" b="0" dirty="0" smtClean="0"/>
              <a:t>FP an MP are not a cure</a:t>
            </a:r>
          </a:p>
          <a:p>
            <a:pPr lvl="2" indent="-347663">
              <a:buFont typeface="Wingdings" panose="05000000000000000000" pitchFamily="2" charset="2"/>
              <a:buChar char="§"/>
            </a:pPr>
            <a:r>
              <a:rPr lang="en-US" sz="1800" b="0" dirty="0" smtClean="0"/>
              <a:t>RP and MP treat symptoms</a:t>
            </a:r>
          </a:p>
          <a:p>
            <a:pPr marL="292100" lvl="1" indent="-292100">
              <a:buFont typeface="Arial" panose="020B0604020202020204" pitchFamily="34" charset="0"/>
              <a:buChar char="•"/>
            </a:pPr>
            <a:r>
              <a:rPr lang="en-US" sz="1800" b="0" dirty="0" smtClean="0"/>
              <a:t>Its solution for persistently </a:t>
            </a:r>
            <a:r>
              <a:rPr lang="en-US" sz="1800" b="0" dirty="0"/>
              <a:t>high </a:t>
            </a:r>
            <a:r>
              <a:rPr lang="en-US" sz="1800" b="0" dirty="0" smtClean="0"/>
              <a:t>unemployment is the eliminate of policies </a:t>
            </a:r>
            <a:r>
              <a:rPr lang="en-US" sz="1800" b="0" dirty="0"/>
              <a:t>that make wages and prices </a:t>
            </a:r>
            <a:r>
              <a:rPr lang="en-US" sz="1800" b="0" dirty="0" smtClean="0"/>
              <a:t>rigid</a:t>
            </a:r>
            <a:endParaRPr lang="en-US" sz="1800" b="0" dirty="0"/>
          </a:p>
          <a:p>
            <a:pPr marL="571500" lvl="1" indent="-279400">
              <a:buFont typeface="Courier New" panose="02070309020205020404" pitchFamily="49" charset="0"/>
              <a:buChar char="o"/>
            </a:pPr>
            <a:r>
              <a:rPr lang="en-US" sz="1800" b="0" dirty="0" smtClean="0"/>
              <a:t>UI compensation</a:t>
            </a:r>
          </a:p>
          <a:p>
            <a:pPr marL="571500" lvl="1" indent="-279400">
              <a:buFont typeface="Courier New" panose="02070309020205020404" pitchFamily="49" charset="0"/>
              <a:buChar char="o"/>
            </a:pPr>
            <a:r>
              <a:rPr lang="en-US" sz="1800" b="0" dirty="0" smtClean="0"/>
              <a:t>the </a:t>
            </a:r>
            <a:r>
              <a:rPr lang="en-US" sz="1800" b="0" dirty="0"/>
              <a:t>minimum </a:t>
            </a:r>
            <a:r>
              <a:rPr lang="en-US" sz="1800" b="0" dirty="0" smtClean="0"/>
              <a:t>wage</a:t>
            </a:r>
          </a:p>
          <a:p>
            <a:pPr marL="571500" lvl="1" indent="-279400">
              <a:buFont typeface="Courier New" panose="02070309020205020404" pitchFamily="49" charset="0"/>
              <a:buChar char="o"/>
            </a:pPr>
            <a:r>
              <a:rPr lang="en-US" sz="1800" b="0" dirty="0" smtClean="0"/>
              <a:t>pro-labor policy</a:t>
            </a:r>
          </a:p>
          <a:p>
            <a:pPr marL="571500" lvl="1" indent="-279400">
              <a:buFont typeface="Courier New" panose="02070309020205020404" pitchFamily="49" charset="0"/>
              <a:buChar char="o"/>
            </a:pPr>
            <a:r>
              <a:rPr lang="en-US" sz="1800" b="0" dirty="0" smtClean="0"/>
              <a:t>pro-business policy </a:t>
            </a:r>
          </a:p>
          <a:p>
            <a:pPr marL="571500" lvl="1" indent="-279400">
              <a:buFont typeface="Courier New" panose="02070309020205020404" pitchFamily="49" charset="0"/>
              <a:buChar char="o"/>
            </a:pPr>
            <a:r>
              <a:rPr lang="en-US" sz="1800" b="0" dirty="0" smtClean="0"/>
              <a:t>public assistance</a:t>
            </a:r>
          </a:p>
          <a:p>
            <a:pPr marL="571500" lvl="1" indent="-279400">
              <a:buFont typeface="Courier New" panose="02070309020205020404" pitchFamily="49" charset="0"/>
              <a:buChar char="o"/>
            </a:pPr>
            <a:r>
              <a:rPr lang="en-US" sz="1800" b="0" dirty="0" smtClean="0"/>
              <a:t>price </a:t>
            </a:r>
            <a:r>
              <a:rPr lang="en-US" sz="1800" b="0" dirty="0"/>
              <a:t>controls in farm </a:t>
            </a:r>
            <a:r>
              <a:rPr lang="en-US" sz="1800" b="0" dirty="0" smtClean="0"/>
              <a:t>bills</a:t>
            </a:r>
          </a:p>
          <a:p>
            <a:pPr marL="571500" lvl="1" indent="-279400">
              <a:buFont typeface="Courier New" panose="02070309020205020404" pitchFamily="49" charset="0"/>
              <a:buChar char="o"/>
            </a:pPr>
            <a:r>
              <a:rPr lang="en-US" sz="1800" b="0" dirty="0" smtClean="0"/>
              <a:t>Interest </a:t>
            </a:r>
            <a:r>
              <a:rPr lang="en-US" sz="1800" b="0" dirty="0"/>
              <a:t>rate </a:t>
            </a:r>
            <a:r>
              <a:rPr lang="en-US" sz="1800" b="0" dirty="0" smtClean="0"/>
              <a:t>targeting</a:t>
            </a:r>
          </a:p>
        </p:txBody>
      </p:sp>
    </p:spTree>
    <p:extLst>
      <p:ext uri="{BB962C8B-B14F-4D97-AF65-F5344CB8AC3E}">
        <p14:creationId xmlns:p14="http://schemas.microsoft.com/office/powerpoint/2010/main" val="154341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
                                            <p:txEl>
                                              <p:pRg st="17" end="17"/>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Austrian Economics and Fiscal </a:t>
            </a:r>
            <a:r>
              <a:rPr lang="en-US" altLang="en-US" dirty="0">
                <a:solidFill>
                  <a:schemeClr val="tx1"/>
                </a:solidFill>
              </a:rPr>
              <a:t>Policy</a:t>
            </a:r>
          </a:p>
        </p:txBody>
      </p:sp>
      <p:sp>
        <p:nvSpPr>
          <p:cNvPr id="2" name="Rectangle 1"/>
          <p:cNvSpPr/>
          <p:nvPr/>
        </p:nvSpPr>
        <p:spPr>
          <a:xfrm>
            <a:off x="543378" y="959620"/>
            <a:ext cx="8069943" cy="2862322"/>
          </a:xfrm>
          <a:prstGeom prst="rect">
            <a:avLst/>
          </a:prstGeom>
        </p:spPr>
        <p:txBody>
          <a:bodyPr wrap="square">
            <a:spAutoFit/>
          </a:bodyPr>
          <a:lstStyle/>
          <a:p>
            <a:r>
              <a:rPr lang="en-US" sz="1800" b="0" dirty="0" smtClean="0"/>
              <a:t>The Austrian school of economics</a:t>
            </a:r>
          </a:p>
          <a:p>
            <a:pPr marL="285750" indent="-285750">
              <a:buFont typeface="Arial" panose="020B0604020202020204" pitchFamily="34" charset="0"/>
              <a:buChar char="•"/>
            </a:pPr>
            <a:r>
              <a:rPr lang="en-US" sz="1800" b="0" dirty="0" smtClean="0"/>
              <a:t>Its solution for an inflationary gap is laissez faire, too.</a:t>
            </a:r>
          </a:p>
          <a:p>
            <a:pPr marL="569913" lvl="1" indent="-285750">
              <a:buFont typeface="Courier New" panose="02070309020205020404" pitchFamily="49" charset="0"/>
              <a:buChar char="o"/>
            </a:pPr>
            <a:r>
              <a:rPr lang="en-US" sz="1800" b="0" dirty="0" smtClean="0"/>
              <a:t>The Fed raises </a:t>
            </a:r>
            <a:r>
              <a:rPr lang="en-US" sz="1800" b="0" i="1" dirty="0" err="1" smtClean="0"/>
              <a:t>i</a:t>
            </a:r>
            <a:r>
              <a:rPr lang="en-US" sz="1800" b="0" i="1" dirty="0" smtClean="0"/>
              <a:t> </a:t>
            </a:r>
            <a:r>
              <a:rPr lang="en-US" sz="1800" b="0" dirty="0" smtClean="0"/>
              <a:t>to close the gap because firms would bid up </a:t>
            </a:r>
            <a:r>
              <a:rPr lang="en-US" sz="1800" b="0" i="1" dirty="0" smtClean="0"/>
              <a:t>w </a:t>
            </a:r>
            <a:r>
              <a:rPr lang="en-US" sz="1800" b="0" dirty="0" smtClean="0"/>
              <a:t>&amp; </a:t>
            </a:r>
            <a:r>
              <a:rPr lang="en-US" sz="1800" b="0" i="1" dirty="0" smtClean="0"/>
              <a:t>p</a:t>
            </a:r>
          </a:p>
          <a:p>
            <a:pPr marL="569913" lvl="1" indent="-285750">
              <a:buFont typeface="Courier New" panose="02070309020205020404" pitchFamily="49" charset="0"/>
              <a:buChar char="o"/>
            </a:pPr>
            <a:r>
              <a:rPr lang="en-US" sz="1800" b="0" dirty="0" smtClean="0"/>
              <a:t>Innovation is inhibited by this</a:t>
            </a:r>
          </a:p>
          <a:p>
            <a:pPr marL="569913" lvl="1" indent="-285750">
              <a:buFont typeface="Courier New" panose="02070309020205020404" pitchFamily="49" charset="0"/>
              <a:buChar char="o"/>
            </a:pPr>
            <a:r>
              <a:rPr lang="en-US" sz="1800" b="0" dirty="0" smtClean="0"/>
              <a:t>In </a:t>
            </a:r>
            <a:r>
              <a:rPr lang="en-US" sz="1800" b="0" dirty="0"/>
              <a:t>the absence of </a:t>
            </a:r>
            <a:r>
              <a:rPr lang="en-US" sz="1800" b="0" dirty="0" smtClean="0"/>
              <a:t>fiscal or monetary intervention</a:t>
            </a:r>
            <a:r>
              <a:rPr lang="en-US" sz="1800" b="0" dirty="0"/>
              <a:t>, allowing low unemployment to </a:t>
            </a:r>
            <a:r>
              <a:rPr lang="en-US" sz="1800" b="0" dirty="0" smtClean="0"/>
              <a:t>persist</a:t>
            </a:r>
          </a:p>
          <a:p>
            <a:pPr lvl="2" indent="-342900">
              <a:buFont typeface="Times New Roman" panose="02020603050405020304" pitchFamily="18" charset="0"/>
              <a:buChar char="‒"/>
            </a:pPr>
            <a:r>
              <a:rPr lang="en-US" sz="1800" b="0" dirty="0" smtClean="0"/>
              <a:t>drives </a:t>
            </a:r>
            <a:r>
              <a:rPr lang="en-US" sz="1800" b="0" dirty="0"/>
              <a:t>cost-saving </a:t>
            </a:r>
            <a:r>
              <a:rPr lang="en-US" sz="1800" b="0" dirty="0" smtClean="0"/>
              <a:t>innovation</a:t>
            </a:r>
          </a:p>
          <a:p>
            <a:pPr lvl="2" indent="-342900">
              <a:buFont typeface="Times New Roman" panose="02020603050405020304" pitchFamily="18" charset="0"/>
              <a:buChar char="‒"/>
            </a:pPr>
            <a:r>
              <a:rPr lang="en-US" sz="1800" b="0" dirty="0" smtClean="0"/>
              <a:t>firms </a:t>
            </a:r>
            <a:r>
              <a:rPr lang="en-US" sz="1800" b="0" dirty="0"/>
              <a:t>employ individuals who find creative ways to lower production </a:t>
            </a:r>
            <a:r>
              <a:rPr lang="en-US" sz="1800" b="0" dirty="0" smtClean="0"/>
              <a:t>costs</a:t>
            </a:r>
          </a:p>
          <a:p>
            <a:pPr lvl="2" indent="-342900">
              <a:buFont typeface="Times New Roman" panose="02020603050405020304" pitchFamily="18" charset="0"/>
              <a:buChar char="‒"/>
            </a:pPr>
            <a:r>
              <a:rPr lang="en-US" sz="1800" b="0" dirty="0" smtClean="0"/>
              <a:t>Greater </a:t>
            </a:r>
            <a:r>
              <a:rPr lang="en-US" sz="1800" b="0" dirty="0"/>
              <a:t>entrepreneurialism and technological </a:t>
            </a:r>
            <a:r>
              <a:rPr lang="en-US" sz="1800" b="0" dirty="0" smtClean="0"/>
              <a:t>adv. raise LRAS &amp; SRAS</a:t>
            </a:r>
          </a:p>
          <a:p>
            <a:pPr lvl="2" indent="-342900">
              <a:buFont typeface="Times New Roman" panose="02020603050405020304" pitchFamily="18" charset="0"/>
              <a:buChar char="‒"/>
            </a:pPr>
            <a:r>
              <a:rPr lang="en-US" sz="1800" b="0" i="1" dirty="0" smtClean="0"/>
              <a:t>u</a:t>
            </a:r>
            <a:r>
              <a:rPr lang="en-US" sz="1800" b="0" dirty="0" smtClean="0"/>
              <a:t> rises to just equal </a:t>
            </a:r>
            <a:r>
              <a:rPr lang="en-US" sz="1800" b="0" i="1" dirty="0" smtClean="0"/>
              <a:t>u</a:t>
            </a:r>
            <a:r>
              <a:rPr lang="en-US" sz="1800" b="0" i="1" baseline="-25000" dirty="0" smtClean="0"/>
              <a:t>n</a:t>
            </a:r>
            <a:r>
              <a:rPr lang="en-US" sz="1800" b="0" dirty="0" smtClean="0"/>
              <a:t> </a:t>
            </a:r>
            <a:r>
              <a:rPr lang="en-US" sz="1800" b="0" dirty="0"/>
              <a:t>as workers are replaced by </a:t>
            </a:r>
            <a:r>
              <a:rPr lang="en-US" sz="1800" b="0" dirty="0" smtClean="0"/>
              <a:t>labor-saving </a:t>
            </a:r>
            <a:r>
              <a:rPr lang="en-US" sz="1800" b="0" dirty="0"/>
              <a:t>technologies</a:t>
            </a:r>
            <a:endParaRPr lang="en-US" sz="1800" b="0" dirty="0" smtClean="0"/>
          </a:p>
        </p:txBody>
      </p:sp>
    </p:spTree>
    <p:extLst>
      <p:ext uri="{BB962C8B-B14F-4D97-AF65-F5344CB8AC3E}">
        <p14:creationId xmlns:p14="http://schemas.microsoft.com/office/powerpoint/2010/main" val="26407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Line 333"/>
          <p:cNvSpPr>
            <a:spLocks noChangeShapeType="1"/>
          </p:cNvSpPr>
          <p:nvPr/>
        </p:nvSpPr>
        <p:spPr bwMode="auto">
          <a:xfrm>
            <a:off x="4870450" y="3452509"/>
            <a:ext cx="0" cy="1666666"/>
          </a:xfrm>
          <a:prstGeom prst="line">
            <a:avLst/>
          </a:prstGeom>
          <a:noFill/>
          <a:ln w="38100">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Austrian Economics and Fiscal </a:t>
            </a:r>
            <a:r>
              <a:rPr lang="en-US" altLang="en-US" dirty="0">
                <a:solidFill>
                  <a:schemeClr val="tx1"/>
                </a:solidFill>
              </a:rPr>
              <a:t>Policy</a:t>
            </a:r>
          </a:p>
        </p:txBody>
      </p:sp>
      <p:cxnSp>
        <p:nvCxnSpPr>
          <p:cNvPr id="52" name="AutoShape 1405"/>
          <p:cNvCxnSpPr>
            <a:cxnSpLocks noChangeShapeType="1"/>
          </p:cNvCxnSpPr>
          <p:nvPr/>
        </p:nvCxnSpPr>
        <p:spPr bwMode="auto">
          <a:xfrm>
            <a:off x="4486825" y="1918775"/>
            <a:ext cx="0" cy="32004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57" name="AutoShape 1405"/>
          <p:cNvCxnSpPr>
            <a:cxnSpLocks noChangeShapeType="1"/>
          </p:cNvCxnSpPr>
          <p:nvPr/>
        </p:nvCxnSpPr>
        <p:spPr bwMode="auto">
          <a:xfrm>
            <a:off x="2614697" y="5128700"/>
            <a:ext cx="3452813"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8" name="AutoShape 1405"/>
          <p:cNvCxnSpPr>
            <a:cxnSpLocks noChangeShapeType="1"/>
          </p:cNvCxnSpPr>
          <p:nvPr/>
        </p:nvCxnSpPr>
        <p:spPr bwMode="auto">
          <a:xfrm>
            <a:off x="2621192" y="1783837"/>
            <a:ext cx="0" cy="335280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9" name="Rectangle 14"/>
          <p:cNvSpPr>
            <a:spLocks noChangeArrowheads="1"/>
          </p:cNvSpPr>
          <p:nvPr/>
        </p:nvSpPr>
        <p:spPr bwMode="auto">
          <a:xfrm>
            <a:off x="2124304" y="23728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i="1" dirty="0">
                <a:cs typeface="Times New Roman" pitchFamily="18" charset="0"/>
              </a:rPr>
              <a:t>PL</a:t>
            </a:r>
          </a:p>
          <a:p>
            <a:pPr eaLnBrk="1" hangingPunct="1">
              <a:spcBef>
                <a:spcPct val="0"/>
              </a:spcBef>
              <a:buClrTx/>
              <a:buFontTx/>
              <a:buNone/>
            </a:pPr>
            <a:endParaRPr lang="en-US" altLang="en-US" sz="1400" b="0" dirty="0">
              <a:cs typeface="Times New Roman" pitchFamily="18" charset="0"/>
            </a:endParaRPr>
          </a:p>
        </p:txBody>
      </p:sp>
      <p:sp>
        <p:nvSpPr>
          <p:cNvPr id="60" name="Rectangle 15"/>
          <p:cNvSpPr>
            <a:spLocks noChangeArrowheads="1"/>
          </p:cNvSpPr>
          <p:nvPr/>
        </p:nvSpPr>
        <p:spPr bwMode="auto">
          <a:xfrm>
            <a:off x="4308704" y="5136637"/>
            <a:ext cx="195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a:cs typeface="Times New Roman" pitchFamily="18" charset="0"/>
              </a:rPr>
              <a:t>12 </a:t>
            </a:r>
            <a:r>
              <a:rPr lang="en-US" altLang="en-US" sz="1400" b="0" dirty="0" smtClean="0">
                <a:cs typeface="Times New Roman" pitchFamily="18" charset="0"/>
              </a:rPr>
              <a:t>    </a:t>
            </a:r>
            <a:r>
              <a:rPr lang="en-US" altLang="en-US" sz="1400" b="0" dirty="0">
                <a:cs typeface="Times New Roman" pitchFamily="18" charset="0"/>
              </a:rPr>
              <a:t>15            </a:t>
            </a:r>
            <a:r>
              <a:rPr lang="en-US" altLang="en-US" sz="1400" b="0" i="1" dirty="0">
                <a:cs typeface="Times New Roman" pitchFamily="18" charset="0"/>
              </a:rPr>
              <a:t>Y</a:t>
            </a:r>
            <a:endParaRPr lang="en-US" altLang="en-US" sz="1400" b="0" dirty="0">
              <a:cs typeface="Times New Roman" pitchFamily="18" charset="0"/>
            </a:endParaRPr>
          </a:p>
        </p:txBody>
      </p:sp>
      <p:sp>
        <p:nvSpPr>
          <p:cNvPr id="61" name="Text Box 20"/>
          <p:cNvSpPr txBox="1">
            <a:spLocks noChangeArrowheads="1"/>
          </p:cNvSpPr>
          <p:nvPr/>
        </p:nvSpPr>
        <p:spPr bwMode="auto">
          <a:xfrm rot="1860000">
            <a:off x="5653317" y="3803137"/>
            <a:ext cx="546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a:t>AD</a:t>
            </a:r>
            <a:endParaRPr lang="en-US" altLang="en-US" sz="1400" baseline="-25000"/>
          </a:p>
        </p:txBody>
      </p:sp>
      <p:sp>
        <p:nvSpPr>
          <p:cNvPr id="62" name="Rectangle 58"/>
          <p:cNvSpPr>
            <a:spLocks noChangeArrowheads="1"/>
          </p:cNvSpPr>
          <p:nvPr/>
        </p:nvSpPr>
        <p:spPr bwMode="auto">
          <a:xfrm>
            <a:off x="4140894" y="1702875"/>
            <a:ext cx="6794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a:solidFill>
                  <a:srgbClr val="000000"/>
                </a:solidFill>
                <a:cs typeface="Times New Roman" pitchFamily="18" charset="0"/>
              </a:rPr>
              <a:t>LRAS</a:t>
            </a:r>
            <a:endParaRPr lang="en-US" altLang="en-US" sz="1400">
              <a:cs typeface="Times New Roman" pitchFamily="18" charset="0"/>
            </a:endParaRPr>
          </a:p>
        </p:txBody>
      </p:sp>
      <p:sp>
        <p:nvSpPr>
          <p:cNvPr id="64" name="Text Box 20"/>
          <p:cNvSpPr txBox="1">
            <a:spLocks noChangeArrowheads="1"/>
          </p:cNvSpPr>
          <p:nvPr/>
        </p:nvSpPr>
        <p:spPr bwMode="auto">
          <a:xfrm rot="19200000">
            <a:off x="5332642" y="2483925"/>
            <a:ext cx="677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dirty="0"/>
              <a:t>SRAS</a:t>
            </a:r>
            <a:endParaRPr lang="en-US" altLang="en-US" sz="1400" baseline="-25000" dirty="0"/>
          </a:p>
        </p:txBody>
      </p:sp>
      <p:cxnSp>
        <p:nvCxnSpPr>
          <p:cNvPr id="66" name="AutoShape 1405"/>
          <p:cNvCxnSpPr>
            <a:cxnSpLocks noChangeAspect="1" noChangeShapeType="1"/>
          </p:cNvCxnSpPr>
          <p:nvPr/>
        </p:nvCxnSpPr>
        <p:spPr bwMode="auto">
          <a:xfrm flipH="1">
            <a:off x="2958180" y="2599812"/>
            <a:ext cx="2933291" cy="2484584"/>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67" name="AutoShape 1405"/>
          <p:cNvCxnSpPr>
            <a:cxnSpLocks noChangeShapeType="1"/>
          </p:cNvCxnSpPr>
          <p:nvPr/>
        </p:nvCxnSpPr>
        <p:spPr bwMode="auto">
          <a:xfrm>
            <a:off x="2623501" y="2020519"/>
            <a:ext cx="3302000" cy="2103438"/>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sp>
        <p:nvSpPr>
          <p:cNvPr id="75" name="Rectangle 14"/>
          <p:cNvSpPr>
            <a:spLocks noChangeArrowheads="1"/>
          </p:cNvSpPr>
          <p:nvPr/>
        </p:nvSpPr>
        <p:spPr bwMode="auto">
          <a:xfrm>
            <a:off x="2124304" y="32999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cs typeface="Times New Roman" pitchFamily="18" charset="0"/>
              </a:rPr>
              <a:t>115</a:t>
            </a:r>
            <a:endParaRPr lang="en-US" altLang="en-US" sz="1400" b="0" dirty="0">
              <a:cs typeface="Times New Roman" pitchFamily="18" charset="0"/>
            </a:endParaRPr>
          </a:p>
        </p:txBody>
      </p:sp>
      <p:cxnSp>
        <p:nvCxnSpPr>
          <p:cNvPr id="77" name="Straight Connector 4"/>
          <p:cNvCxnSpPr>
            <a:cxnSpLocks noChangeShapeType="1"/>
          </p:cNvCxnSpPr>
          <p:nvPr/>
        </p:nvCxnSpPr>
        <p:spPr bwMode="auto">
          <a:xfrm flipH="1" flipV="1">
            <a:off x="2621192" y="3310292"/>
            <a:ext cx="2060359" cy="0"/>
          </a:xfrm>
          <a:prstGeom prst="line">
            <a:avLst/>
          </a:prstGeom>
          <a:noFill/>
          <a:ln w="38100" algn="ctr">
            <a:solidFill>
              <a:srgbClr val="FF0000"/>
            </a:solidFill>
            <a:prstDash val="sysDot"/>
            <a:miter lim="800000"/>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9" name="Rectangle 14"/>
          <p:cNvSpPr>
            <a:spLocks noChangeArrowheads="1"/>
          </p:cNvSpPr>
          <p:nvPr/>
        </p:nvSpPr>
        <p:spPr bwMode="auto">
          <a:xfrm>
            <a:off x="2120839" y="314057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solidFill>
                  <a:srgbClr val="FF0000"/>
                </a:solidFill>
                <a:cs typeface="Times New Roman" pitchFamily="18" charset="0"/>
              </a:rPr>
              <a:t>118</a:t>
            </a:r>
            <a:endParaRPr lang="en-US" altLang="en-US" sz="1400" b="0" dirty="0">
              <a:solidFill>
                <a:srgbClr val="FF0000"/>
              </a:solidFill>
              <a:cs typeface="Times New Roman" pitchFamily="18" charset="0"/>
            </a:endParaRPr>
          </a:p>
        </p:txBody>
      </p:sp>
      <p:sp>
        <p:nvSpPr>
          <p:cNvPr id="80" name="Line 333"/>
          <p:cNvSpPr>
            <a:spLocks noChangeShapeType="1"/>
          </p:cNvSpPr>
          <p:nvPr/>
        </p:nvSpPr>
        <p:spPr bwMode="auto">
          <a:xfrm flipH="1">
            <a:off x="4498256" y="3460237"/>
            <a:ext cx="371907"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 name="Line 333"/>
          <p:cNvSpPr>
            <a:spLocks noChangeShapeType="1"/>
          </p:cNvSpPr>
          <p:nvPr/>
        </p:nvSpPr>
        <p:spPr bwMode="auto">
          <a:xfrm>
            <a:off x="4685592" y="3310292"/>
            <a:ext cx="0" cy="1828800"/>
          </a:xfrm>
          <a:prstGeom prst="line">
            <a:avLst/>
          </a:prstGeom>
          <a:noFill/>
          <a:ln w="38100">
            <a:solidFill>
              <a:srgbClr val="FF0000"/>
            </a:solidFill>
            <a:prstDash val="sysDot"/>
            <a:round/>
            <a:headEnd type="none" w="med" len="med"/>
            <a:tailEnd type="non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 name="Line 133"/>
          <p:cNvSpPr>
            <a:spLocks noChangeShapeType="1"/>
          </p:cNvSpPr>
          <p:nvPr/>
        </p:nvSpPr>
        <p:spPr bwMode="auto">
          <a:xfrm flipH="1" flipV="1">
            <a:off x="4178300" y="5999163"/>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2955038016"/>
              </p:ext>
            </p:extLst>
          </p:nvPr>
        </p:nvGraphicFramePr>
        <p:xfrm>
          <a:off x="3286125" y="6383338"/>
          <a:ext cx="2606675" cy="306387"/>
        </p:xfrm>
        <a:graphic>
          <a:graphicData uri="http://schemas.openxmlformats.org/presentationml/2006/ole">
            <mc:AlternateContent xmlns:mc="http://schemas.openxmlformats.org/markup-compatibility/2006">
              <mc:Choice xmlns:v="urn:schemas-microsoft-com:vml" Requires="v">
                <p:oleObj spid="_x0000_s114707" name="Equation" r:id="rId3" imgW="2006600" imgH="241300" progId="Equation.DSMT4">
                  <p:embed/>
                </p:oleObj>
              </mc:Choice>
              <mc:Fallback>
                <p:oleObj name="Equation" r:id="rId3" imgW="2006600" imgH="241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6383338"/>
                        <a:ext cx="2606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 name="Rectangle 48"/>
          <p:cNvSpPr/>
          <p:nvPr/>
        </p:nvSpPr>
        <p:spPr>
          <a:xfrm>
            <a:off x="7045799" y="3048326"/>
            <a:ext cx="1614545" cy="646331"/>
          </a:xfrm>
          <a:prstGeom prst="rect">
            <a:avLst/>
          </a:prstGeom>
        </p:spPr>
        <p:txBody>
          <a:bodyPr wrap="none">
            <a:spAutoFit/>
          </a:bodyPr>
          <a:lstStyle/>
          <a:p>
            <a:r>
              <a:rPr lang="en-US" sz="1800" b="0" i="1" dirty="0" smtClean="0"/>
              <a:t>Doing nothing</a:t>
            </a:r>
          </a:p>
          <a:p>
            <a:r>
              <a:rPr lang="en-US" sz="1800" b="0" i="1" dirty="0" smtClean="0"/>
              <a:t>in the short run</a:t>
            </a:r>
            <a:endParaRPr lang="en-US" sz="1800" i="1" dirty="0"/>
          </a:p>
        </p:txBody>
      </p:sp>
      <p:sp>
        <p:nvSpPr>
          <p:cNvPr id="53" name="Line 333"/>
          <p:cNvSpPr>
            <a:spLocks noChangeShapeType="1"/>
          </p:cNvSpPr>
          <p:nvPr/>
        </p:nvSpPr>
        <p:spPr bwMode="auto">
          <a:xfrm flipH="1">
            <a:off x="2635771" y="3460237"/>
            <a:ext cx="187735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4" name="AutoShape 1405"/>
          <p:cNvCxnSpPr>
            <a:cxnSpLocks noChangeAspect="1" noChangeShapeType="1"/>
          </p:cNvCxnSpPr>
          <p:nvPr/>
        </p:nvCxnSpPr>
        <p:spPr bwMode="auto">
          <a:xfrm flipH="1">
            <a:off x="2615274" y="2333401"/>
            <a:ext cx="3232150" cy="2720975"/>
          </a:xfrm>
          <a:prstGeom prst="straightConnector1">
            <a:avLst/>
          </a:prstGeom>
          <a:noFill/>
          <a:ln w="38100">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5505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wipe(up)">
                                      <p:cBhvr>
                                        <p:cTn id="11" dur="500"/>
                                        <p:tgtEl>
                                          <p:spTgt spid="81"/>
                                        </p:tgtEl>
                                      </p:cBhvr>
                                    </p:animEffect>
                                  </p:childTnLst>
                                </p:cTn>
                              </p:par>
                              <p:par>
                                <p:cTn id="12" presetID="22" presetClass="entr" presetSubtype="2" fill="hold" nodeType="with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wipe(right)">
                                      <p:cBhvr>
                                        <p:cTn id="14" dur="500"/>
                                        <p:tgtEl>
                                          <p:spTgt spid="77"/>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1" grpId="0" animBg="1"/>
      <p:bldP spid="4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AutoShape 1405"/>
          <p:cNvCxnSpPr>
            <a:cxnSpLocks noChangeAspect="1" noChangeShapeType="1"/>
          </p:cNvCxnSpPr>
          <p:nvPr/>
        </p:nvCxnSpPr>
        <p:spPr bwMode="auto">
          <a:xfrm flipH="1">
            <a:off x="2615274" y="2333401"/>
            <a:ext cx="3232150" cy="2720975"/>
          </a:xfrm>
          <a:prstGeom prst="straightConnector1">
            <a:avLst/>
          </a:prstGeom>
          <a:noFill/>
          <a:ln w="38100">
            <a:solidFill>
              <a:schemeClr val="bg2">
                <a:lumMod val="10000"/>
                <a:lumOff val="90000"/>
              </a:schemeClr>
            </a:solidFill>
            <a:round/>
            <a:headEnd/>
            <a:tailEnd/>
          </a:ln>
          <a:extLst>
            <a:ext uri="{909E8E84-426E-40DD-AFC4-6F175D3DCCD1}">
              <a14:hiddenFill xmlns:a14="http://schemas.microsoft.com/office/drawing/2010/main">
                <a:noFill/>
              </a14:hiddenFill>
            </a:ext>
          </a:extLst>
        </p:spPr>
      </p:cxnSp>
      <p:sp>
        <p:nvSpPr>
          <p:cNvPr id="34" name="Line 333"/>
          <p:cNvSpPr>
            <a:spLocks noChangeShapeType="1"/>
          </p:cNvSpPr>
          <p:nvPr/>
        </p:nvSpPr>
        <p:spPr bwMode="auto">
          <a:xfrm>
            <a:off x="4685592" y="3310292"/>
            <a:ext cx="0" cy="1828800"/>
          </a:xfrm>
          <a:prstGeom prst="line">
            <a:avLst/>
          </a:prstGeom>
          <a:noFill/>
          <a:ln w="38100">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0" name="Line 333"/>
          <p:cNvSpPr>
            <a:spLocks noChangeShapeType="1"/>
          </p:cNvSpPr>
          <p:nvPr/>
        </p:nvSpPr>
        <p:spPr bwMode="auto">
          <a:xfrm>
            <a:off x="4870450" y="3452509"/>
            <a:ext cx="0" cy="1666666"/>
          </a:xfrm>
          <a:prstGeom prst="line">
            <a:avLst/>
          </a:prstGeom>
          <a:noFill/>
          <a:ln w="38100">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Austrian Economics and Fiscal </a:t>
            </a:r>
            <a:r>
              <a:rPr lang="en-US" altLang="en-US" dirty="0">
                <a:solidFill>
                  <a:schemeClr val="tx1"/>
                </a:solidFill>
              </a:rPr>
              <a:t>Policy</a:t>
            </a:r>
          </a:p>
        </p:txBody>
      </p:sp>
      <p:cxnSp>
        <p:nvCxnSpPr>
          <p:cNvPr id="58" name="AutoShape 1405"/>
          <p:cNvCxnSpPr>
            <a:cxnSpLocks noChangeShapeType="1"/>
          </p:cNvCxnSpPr>
          <p:nvPr/>
        </p:nvCxnSpPr>
        <p:spPr bwMode="auto">
          <a:xfrm>
            <a:off x="2621192" y="1783837"/>
            <a:ext cx="0" cy="335280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9" name="Rectangle 14"/>
          <p:cNvSpPr>
            <a:spLocks noChangeArrowheads="1"/>
          </p:cNvSpPr>
          <p:nvPr/>
        </p:nvSpPr>
        <p:spPr bwMode="auto">
          <a:xfrm>
            <a:off x="2124304" y="2372800"/>
            <a:ext cx="54292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i="1" dirty="0" smtClean="0">
                <a:cs typeface="Times New Roman" pitchFamily="18" charset="0"/>
              </a:rPr>
              <a:t>PL</a:t>
            </a:r>
            <a:endParaRPr lang="en-US" altLang="en-US" sz="1400" b="0" dirty="0">
              <a:cs typeface="Times New Roman" pitchFamily="18" charset="0"/>
            </a:endParaRPr>
          </a:p>
        </p:txBody>
      </p:sp>
      <p:sp>
        <p:nvSpPr>
          <p:cNvPr id="60" name="Rectangle 15"/>
          <p:cNvSpPr>
            <a:spLocks noChangeArrowheads="1"/>
          </p:cNvSpPr>
          <p:nvPr/>
        </p:nvSpPr>
        <p:spPr bwMode="auto">
          <a:xfrm>
            <a:off x="4308704" y="5136637"/>
            <a:ext cx="195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a:cs typeface="Times New Roman" pitchFamily="18" charset="0"/>
              </a:rPr>
              <a:t>12 </a:t>
            </a:r>
            <a:r>
              <a:rPr lang="en-US" altLang="en-US" sz="1400" b="0" dirty="0" smtClean="0">
                <a:cs typeface="Times New Roman" pitchFamily="18" charset="0"/>
              </a:rPr>
              <a:t>    </a:t>
            </a:r>
            <a:r>
              <a:rPr lang="en-US" altLang="en-US" sz="1400" b="0" dirty="0">
                <a:cs typeface="Times New Roman" pitchFamily="18" charset="0"/>
              </a:rPr>
              <a:t>15            </a:t>
            </a:r>
            <a:r>
              <a:rPr lang="en-US" altLang="en-US" sz="1400" b="0" i="1" dirty="0">
                <a:cs typeface="Times New Roman" pitchFamily="18" charset="0"/>
              </a:rPr>
              <a:t>Y</a:t>
            </a:r>
            <a:endParaRPr lang="en-US" altLang="en-US" sz="1400" b="0" dirty="0">
              <a:cs typeface="Times New Roman" pitchFamily="18" charset="0"/>
            </a:endParaRPr>
          </a:p>
        </p:txBody>
      </p:sp>
      <p:sp>
        <p:nvSpPr>
          <p:cNvPr id="61" name="Text Box 20"/>
          <p:cNvSpPr txBox="1">
            <a:spLocks noChangeArrowheads="1"/>
          </p:cNvSpPr>
          <p:nvPr/>
        </p:nvSpPr>
        <p:spPr bwMode="auto">
          <a:xfrm rot="1860000">
            <a:off x="5653317" y="3803137"/>
            <a:ext cx="546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a:t>AD</a:t>
            </a:r>
            <a:endParaRPr lang="en-US" altLang="en-US" sz="1400" baseline="-25000"/>
          </a:p>
        </p:txBody>
      </p:sp>
      <p:sp>
        <p:nvSpPr>
          <p:cNvPr id="62" name="Rectangle 58"/>
          <p:cNvSpPr>
            <a:spLocks noChangeArrowheads="1"/>
          </p:cNvSpPr>
          <p:nvPr/>
        </p:nvSpPr>
        <p:spPr bwMode="auto">
          <a:xfrm>
            <a:off x="4140894" y="1702875"/>
            <a:ext cx="6794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a:solidFill>
                  <a:srgbClr val="000000"/>
                </a:solidFill>
                <a:cs typeface="Times New Roman" pitchFamily="18" charset="0"/>
              </a:rPr>
              <a:t>LRAS</a:t>
            </a:r>
            <a:endParaRPr lang="en-US" altLang="en-US" sz="1400">
              <a:cs typeface="Times New Roman" pitchFamily="18" charset="0"/>
            </a:endParaRPr>
          </a:p>
        </p:txBody>
      </p:sp>
      <p:sp>
        <p:nvSpPr>
          <p:cNvPr id="64" name="Text Box 20"/>
          <p:cNvSpPr txBox="1">
            <a:spLocks noChangeArrowheads="1"/>
          </p:cNvSpPr>
          <p:nvPr/>
        </p:nvSpPr>
        <p:spPr bwMode="auto">
          <a:xfrm rot="19200000">
            <a:off x="5332642" y="2483925"/>
            <a:ext cx="677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dirty="0"/>
              <a:t>SRAS</a:t>
            </a:r>
            <a:endParaRPr lang="en-US" altLang="en-US" sz="1400" baseline="-25000" dirty="0"/>
          </a:p>
        </p:txBody>
      </p:sp>
      <p:cxnSp>
        <p:nvCxnSpPr>
          <p:cNvPr id="66" name="AutoShape 1405"/>
          <p:cNvCxnSpPr>
            <a:cxnSpLocks noChangeAspect="1" noChangeShapeType="1"/>
          </p:cNvCxnSpPr>
          <p:nvPr/>
        </p:nvCxnSpPr>
        <p:spPr bwMode="auto">
          <a:xfrm flipH="1">
            <a:off x="2958180" y="2599812"/>
            <a:ext cx="2933291" cy="2484584"/>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67" name="AutoShape 1405"/>
          <p:cNvCxnSpPr>
            <a:cxnSpLocks noChangeShapeType="1"/>
          </p:cNvCxnSpPr>
          <p:nvPr/>
        </p:nvCxnSpPr>
        <p:spPr bwMode="auto">
          <a:xfrm>
            <a:off x="2623501" y="2020519"/>
            <a:ext cx="3302000" cy="2103438"/>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sp>
        <p:nvSpPr>
          <p:cNvPr id="71" name="Line 133"/>
          <p:cNvSpPr>
            <a:spLocks noChangeShapeType="1"/>
          </p:cNvSpPr>
          <p:nvPr/>
        </p:nvSpPr>
        <p:spPr bwMode="auto">
          <a:xfrm flipH="1" flipV="1">
            <a:off x="4177505" y="5999163"/>
            <a:ext cx="0" cy="274637"/>
          </a:xfrm>
          <a:prstGeom prst="line">
            <a:avLst/>
          </a:prstGeom>
          <a:noFill/>
          <a:ln w="57150">
            <a:solidFill>
              <a:schemeClr val="bg2">
                <a:lumMod val="10000"/>
                <a:lumOff val="9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133"/>
          <p:cNvSpPr>
            <a:spLocks noChangeShapeType="1"/>
          </p:cNvSpPr>
          <p:nvPr/>
        </p:nvSpPr>
        <p:spPr bwMode="auto">
          <a:xfrm flipH="1" flipV="1">
            <a:off x="4495005" y="5986463"/>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 name="Rectangle 14"/>
          <p:cNvSpPr>
            <a:spLocks noChangeArrowheads="1"/>
          </p:cNvSpPr>
          <p:nvPr/>
        </p:nvSpPr>
        <p:spPr bwMode="auto">
          <a:xfrm>
            <a:off x="2120839" y="314057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solidFill>
                  <a:schemeClr val="bg2">
                    <a:lumMod val="10000"/>
                    <a:lumOff val="90000"/>
                  </a:schemeClr>
                </a:solidFill>
                <a:cs typeface="Times New Roman" pitchFamily="18" charset="0"/>
              </a:rPr>
              <a:t>118</a:t>
            </a:r>
            <a:endParaRPr lang="en-US" altLang="en-US" sz="1400" b="0" dirty="0">
              <a:solidFill>
                <a:schemeClr val="bg2">
                  <a:lumMod val="10000"/>
                  <a:lumOff val="90000"/>
                </a:schemeClr>
              </a:solidFill>
              <a:cs typeface="Times New Roman" pitchFamily="18" charset="0"/>
            </a:endParaRPr>
          </a:p>
        </p:txBody>
      </p:sp>
      <p:cxnSp>
        <p:nvCxnSpPr>
          <p:cNvPr id="31" name="AutoShape 1405"/>
          <p:cNvCxnSpPr>
            <a:cxnSpLocks noChangeShapeType="1"/>
          </p:cNvCxnSpPr>
          <p:nvPr/>
        </p:nvCxnSpPr>
        <p:spPr bwMode="auto">
          <a:xfrm>
            <a:off x="2614697" y="5128700"/>
            <a:ext cx="3452813"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32" name="Rectangle 14"/>
          <p:cNvSpPr>
            <a:spLocks noChangeArrowheads="1"/>
          </p:cNvSpPr>
          <p:nvPr/>
        </p:nvSpPr>
        <p:spPr bwMode="auto">
          <a:xfrm>
            <a:off x="2124304" y="32999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cs typeface="Times New Roman" pitchFamily="18" charset="0"/>
              </a:rPr>
              <a:t>115</a:t>
            </a:r>
            <a:endParaRPr lang="en-US" altLang="en-US" sz="1400" b="0" dirty="0">
              <a:cs typeface="Times New Roman" pitchFamily="18" charset="0"/>
            </a:endParaRPr>
          </a:p>
        </p:txBody>
      </p:sp>
      <p:sp>
        <p:nvSpPr>
          <p:cNvPr id="33" name="Rectangle 14"/>
          <p:cNvSpPr>
            <a:spLocks noChangeArrowheads="1"/>
          </p:cNvSpPr>
          <p:nvPr/>
        </p:nvSpPr>
        <p:spPr bwMode="auto">
          <a:xfrm>
            <a:off x="2117374" y="2950068"/>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solidFill>
                  <a:srgbClr val="FF0000"/>
                </a:solidFill>
                <a:cs typeface="Times New Roman" pitchFamily="18" charset="0"/>
              </a:rPr>
              <a:t>121</a:t>
            </a:r>
            <a:endParaRPr lang="en-US" altLang="en-US" sz="1400" b="0" dirty="0">
              <a:solidFill>
                <a:srgbClr val="FF0000"/>
              </a:solidFill>
              <a:cs typeface="Times New Roman" pitchFamily="18" charset="0"/>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1496864967"/>
              </p:ext>
            </p:extLst>
          </p:nvPr>
        </p:nvGraphicFramePr>
        <p:xfrm>
          <a:off x="3286125" y="6383338"/>
          <a:ext cx="2606675" cy="306387"/>
        </p:xfrm>
        <a:graphic>
          <a:graphicData uri="http://schemas.openxmlformats.org/presentationml/2006/ole">
            <mc:AlternateContent xmlns:mc="http://schemas.openxmlformats.org/markup-compatibility/2006">
              <mc:Choice xmlns:v="urn:schemas-microsoft-com:vml" Requires="v">
                <p:oleObj spid="_x0000_s115729" name="Equation" r:id="rId3" imgW="2006600" imgH="241300" progId="Equation.DSMT4">
                  <p:embed/>
                </p:oleObj>
              </mc:Choice>
              <mc:Fallback>
                <p:oleObj name="Equation" r:id="rId3" imgW="2006600" imgH="241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6383338"/>
                        <a:ext cx="2606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Rectangle 35"/>
          <p:cNvSpPr/>
          <p:nvPr/>
        </p:nvSpPr>
        <p:spPr>
          <a:xfrm>
            <a:off x="7045799" y="3048326"/>
            <a:ext cx="1614545" cy="646331"/>
          </a:xfrm>
          <a:prstGeom prst="rect">
            <a:avLst/>
          </a:prstGeom>
        </p:spPr>
        <p:txBody>
          <a:bodyPr wrap="none">
            <a:spAutoFit/>
          </a:bodyPr>
          <a:lstStyle/>
          <a:p>
            <a:r>
              <a:rPr lang="en-US" sz="1800" b="0" i="1" dirty="0" smtClean="0"/>
              <a:t>Doing nothing</a:t>
            </a:r>
          </a:p>
          <a:p>
            <a:r>
              <a:rPr lang="en-US" sz="1800" b="0" i="1" dirty="0" smtClean="0"/>
              <a:t>in the short run</a:t>
            </a:r>
            <a:endParaRPr lang="en-US" sz="1800" i="1" dirty="0"/>
          </a:p>
        </p:txBody>
      </p:sp>
      <p:sp>
        <p:nvSpPr>
          <p:cNvPr id="37" name="Line 333"/>
          <p:cNvSpPr>
            <a:spLocks noChangeShapeType="1"/>
          </p:cNvSpPr>
          <p:nvPr/>
        </p:nvSpPr>
        <p:spPr bwMode="auto">
          <a:xfrm flipH="1">
            <a:off x="4498256" y="3460237"/>
            <a:ext cx="371907"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333"/>
          <p:cNvSpPr>
            <a:spLocks noChangeShapeType="1"/>
          </p:cNvSpPr>
          <p:nvPr/>
        </p:nvSpPr>
        <p:spPr bwMode="auto">
          <a:xfrm flipH="1">
            <a:off x="2635771" y="3460237"/>
            <a:ext cx="187735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39" name="Straight Connector 4"/>
          <p:cNvCxnSpPr>
            <a:cxnSpLocks noChangeShapeType="1"/>
          </p:cNvCxnSpPr>
          <p:nvPr/>
        </p:nvCxnSpPr>
        <p:spPr bwMode="auto">
          <a:xfrm flipH="1" flipV="1">
            <a:off x="2621192" y="3310292"/>
            <a:ext cx="2060359" cy="0"/>
          </a:xfrm>
          <a:prstGeom prst="line">
            <a:avLst/>
          </a:prstGeom>
          <a:noFill/>
          <a:ln w="38100" algn="ctr">
            <a:solidFill>
              <a:schemeClr val="bg2">
                <a:lumMod val="10000"/>
                <a:lumOff val="90000"/>
              </a:schemeClr>
            </a:solidFill>
            <a:prstDash val="sysDot"/>
            <a:miter lim="800000"/>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1405"/>
          <p:cNvCxnSpPr>
            <a:cxnSpLocks noChangeShapeType="1"/>
          </p:cNvCxnSpPr>
          <p:nvPr/>
        </p:nvCxnSpPr>
        <p:spPr bwMode="auto">
          <a:xfrm>
            <a:off x="4486825" y="1918775"/>
            <a:ext cx="0" cy="32004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41" name="Straight Connector 4"/>
          <p:cNvCxnSpPr>
            <a:cxnSpLocks noChangeShapeType="1"/>
          </p:cNvCxnSpPr>
          <p:nvPr/>
        </p:nvCxnSpPr>
        <p:spPr bwMode="auto">
          <a:xfrm flipH="1">
            <a:off x="2632695" y="3184734"/>
            <a:ext cx="1847088" cy="0"/>
          </a:xfrm>
          <a:prstGeom prst="line">
            <a:avLst/>
          </a:prstGeom>
          <a:noFill/>
          <a:ln w="38100" algn="ctr">
            <a:solidFill>
              <a:srgbClr val="FF0000"/>
            </a:solidFill>
            <a:prstDash val="sysDot"/>
            <a:miter lim="800000"/>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AutoShape 1405"/>
          <p:cNvCxnSpPr>
            <a:cxnSpLocks noChangeAspect="1" noChangeShapeType="1"/>
          </p:cNvCxnSpPr>
          <p:nvPr/>
        </p:nvCxnSpPr>
        <p:spPr bwMode="auto">
          <a:xfrm flipH="1">
            <a:off x="2625665" y="2020519"/>
            <a:ext cx="3232150" cy="2720975"/>
          </a:xfrm>
          <a:prstGeom prst="straightConnector1">
            <a:avLst/>
          </a:prstGeom>
          <a:noFill/>
          <a:ln w="38100">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6502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500"/>
                                        <p:tgtEl>
                                          <p:spTgt spid="41"/>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Line 333"/>
          <p:cNvSpPr>
            <a:spLocks noChangeShapeType="1"/>
          </p:cNvSpPr>
          <p:nvPr/>
        </p:nvSpPr>
        <p:spPr bwMode="auto">
          <a:xfrm>
            <a:off x="4870450" y="3452509"/>
            <a:ext cx="0" cy="1666666"/>
          </a:xfrm>
          <a:prstGeom prst="line">
            <a:avLst/>
          </a:prstGeom>
          <a:noFill/>
          <a:ln w="38100">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Austrian Economics and Fiscal </a:t>
            </a:r>
            <a:r>
              <a:rPr lang="en-US" altLang="en-US" dirty="0">
                <a:solidFill>
                  <a:schemeClr val="tx1"/>
                </a:solidFill>
              </a:rPr>
              <a:t>Policy</a:t>
            </a:r>
          </a:p>
        </p:txBody>
      </p:sp>
      <p:cxnSp>
        <p:nvCxnSpPr>
          <p:cNvPr id="57" name="AutoShape 1405"/>
          <p:cNvCxnSpPr>
            <a:cxnSpLocks noChangeShapeType="1"/>
          </p:cNvCxnSpPr>
          <p:nvPr/>
        </p:nvCxnSpPr>
        <p:spPr bwMode="auto">
          <a:xfrm>
            <a:off x="2614697" y="5128700"/>
            <a:ext cx="3452813"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8" name="AutoShape 1405"/>
          <p:cNvCxnSpPr>
            <a:cxnSpLocks noChangeShapeType="1"/>
          </p:cNvCxnSpPr>
          <p:nvPr/>
        </p:nvCxnSpPr>
        <p:spPr bwMode="auto">
          <a:xfrm>
            <a:off x="2621192" y="1783837"/>
            <a:ext cx="0" cy="335280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9" name="Rectangle 14"/>
          <p:cNvSpPr>
            <a:spLocks noChangeArrowheads="1"/>
          </p:cNvSpPr>
          <p:nvPr/>
        </p:nvSpPr>
        <p:spPr bwMode="auto">
          <a:xfrm>
            <a:off x="2124304" y="23728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i="1" dirty="0">
                <a:cs typeface="Times New Roman" pitchFamily="18" charset="0"/>
              </a:rPr>
              <a:t>PL</a:t>
            </a:r>
          </a:p>
          <a:p>
            <a:pPr eaLnBrk="1" hangingPunct="1">
              <a:spcBef>
                <a:spcPct val="0"/>
              </a:spcBef>
              <a:buClrTx/>
              <a:buFontTx/>
              <a:buNone/>
            </a:pPr>
            <a:endParaRPr lang="en-US" altLang="en-US" sz="1400" b="0" dirty="0">
              <a:cs typeface="Times New Roman" pitchFamily="18" charset="0"/>
            </a:endParaRPr>
          </a:p>
        </p:txBody>
      </p:sp>
      <p:sp>
        <p:nvSpPr>
          <p:cNvPr id="60" name="Rectangle 15"/>
          <p:cNvSpPr>
            <a:spLocks noChangeArrowheads="1"/>
          </p:cNvSpPr>
          <p:nvPr/>
        </p:nvSpPr>
        <p:spPr bwMode="auto">
          <a:xfrm>
            <a:off x="4308704" y="5136637"/>
            <a:ext cx="195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a:cs typeface="Times New Roman" pitchFamily="18" charset="0"/>
              </a:rPr>
              <a:t>12 </a:t>
            </a:r>
            <a:r>
              <a:rPr lang="en-US" altLang="en-US" sz="1400" b="0" dirty="0" smtClean="0">
                <a:cs typeface="Times New Roman" pitchFamily="18" charset="0"/>
              </a:rPr>
              <a:t>    </a:t>
            </a:r>
            <a:r>
              <a:rPr lang="en-US" altLang="en-US" sz="1400" b="0" dirty="0">
                <a:cs typeface="Times New Roman" pitchFamily="18" charset="0"/>
              </a:rPr>
              <a:t>15            </a:t>
            </a:r>
            <a:r>
              <a:rPr lang="en-US" altLang="en-US" sz="1400" b="0" i="1" dirty="0">
                <a:cs typeface="Times New Roman" pitchFamily="18" charset="0"/>
              </a:rPr>
              <a:t>Y</a:t>
            </a:r>
            <a:endParaRPr lang="en-US" altLang="en-US" sz="1400" b="0" dirty="0">
              <a:cs typeface="Times New Roman" pitchFamily="18" charset="0"/>
            </a:endParaRPr>
          </a:p>
        </p:txBody>
      </p:sp>
      <p:sp>
        <p:nvSpPr>
          <p:cNvPr id="61" name="Text Box 20"/>
          <p:cNvSpPr txBox="1">
            <a:spLocks noChangeArrowheads="1"/>
          </p:cNvSpPr>
          <p:nvPr/>
        </p:nvSpPr>
        <p:spPr bwMode="auto">
          <a:xfrm rot="1860000">
            <a:off x="5653317" y="3803137"/>
            <a:ext cx="546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a:t>AD</a:t>
            </a:r>
            <a:endParaRPr lang="en-US" altLang="en-US" sz="1400" baseline="-25000"/>
          </a:p>
        </p:txBody>
      </p:sp>
      <p:sp>
        <p:nvSpPr>
          <p:cNvPr id="62" name="Rectangle 58"/>
          <p:cNvSpPr>
            <a:spLocks noChangeArrowheads="1"/>
          </p:cNvSpPr>
          <p:nvPr/>
        </p:nvSpPr>
        <p:spPr bwMode="auto">
          <a:xfrm>
            <a:off x="4140894" y="1702875"/>
            <a:ext cx="6794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a:solidFill>
                  <a:srgbClr val="000000"/>
                </a:solidFill>
                <a:cs typeface="Times New Roman" pitchFamily="18" charset="0"/>
              </a:rPr>
              <a:t>LRAS</a:t>
            </a:r>
            <a:endParaRPr lang="en-US" altLang="en-US" sz="1400">
              <a:cs typeface="Times New Roman" pitchFamily="18" charset="0"/>
            </a:endParaRPr>
          </a:p>
        </p:txBody>
      </p:sp>
      <p:sp>
        <p:nvSpPr>
          <p:cNvPr id="64" name="Text Box 20"/>
          <p:cNvSpPr txBox="1">
            <a:spLocks noChangeArrowheads="1"/>
          </p:cNvSpPr>
          <p:nvPr/>
        </p:nvSpPr>
        <p:spPr bwMode="auto">
          <a:xfrm rot="19200000">
            <a:off x="5332642" y="2483925"/>
            <a:ext cx="677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dirty="0"/>
              <a:t>SRAS</a:t>
            </a:r>
            <a:endParaRPr lang="en-US" altLang="en-US" sz="1400" baseline="-25000" dirty="0"/>
          </a:p>
        </p:txBody>
      </p:sp>
      <p:cxnSp>
        <p:nvCxnSpPr>
          <p:cNvPr id="67" name="AutoShape 1405"/>
          <p:cNvCxnSpPr>
            <a:cxnSpLocks noChangeShapeType="1"/>
          </p:cNvCxnSpPr>
          <p:nvPr/>
        </p:nvCxnSpPr>
        <p:spPr bwMode="auto">
          <a:xfrm>
            <a:off x="2623501" y="2020519"/>
            <a:ext cx="3302000" cy="2103438"/>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sp>
        <p:nvSpPr>
          <p:cNvPr id="71" name="Line 133"/>
          <p:cNvSpPr>
            <a:spLocks noChangeShapeType="1"/>
          </p:cNvSpPr>
          <p:nvPr/>
        </p:nvSpPr>
        <p:spPr bwMode="auto">
          <a:xfrm flipH="1" flipV="1">
            <a:off x="3664518" y="5999163"/>
            <a:ext cx="0" cy="274637"/>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2" name="Object 137"/>
          <p:cNvGraphicFramePr>
            <a:graphicFrameLocks noChangeAspect="1"/>
          </p:cNvGraphicFramePr>
          <p:nvPr>
            <p:extLst>
              <p:ext uri="{D42A27DB-BD31-4B8C-83A1-F6EECF244321}">
                <p14:modId xmlns:p14="http://schemas.microsoft.com/office/powerpoint/2010/main" val="2889206949"/>
              </p:ext>
            </p:extLst>
          </p:nvPr>
        </p:nvGraphicFramePr>
        <p:xfrm>
          <a:off x="2124304" y="6259318"/>
          <a:ext cx="5063896" cy="360779"/>
        </p:xfrm>
        <a:graphic>
          <a:graphicData uri="http://schemas.openxmlformats.org/presentationml/2006/ole">
            <mc:AlternateContent xmlns:mc="http://schemas.openxmlformats.org/markup-compatibility/2006">
              <mc:Choice xmlns:v="urn:schemas-microsoft-com:vml" Requires="v">
                <p:oleObj spid="_x0000_s116748" name="Equation" r:id="rId3" imgW="3606800" imgH="254000" progId="Equation.DSMT4">
                  <p:embed/>
                </p:oleObj>
              </mc:Choice>
              <mc:Fallback>
                <p:oleObj name="Equation" r:id="rId3" imgW="3606800" imgH="254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304" y="6259318"/>
                        <a:ext cx="5063896" cy="360779"/>
                      </a:xfrm>
                      <a:prstGeom prst="rect">
                        <a:avLst/>
                      </a:prstGeom>
                      <a:noFill/>
                      <a:extLst/>
                    </p:spPr>
                  </p:pic>
                </p:oleObj>
              </mc:Fallback>
            </mc:AlternateContent>
          </a:graphicData>
        </a:graphic>
      </p:graphicFrame>
      <p:sp>
        <p:nvSpPr>
          <p:cNvPr id="75" name="Rectangle 14"/>
          <p:cNvSpPr>
            <a:spLocks noChangeArrowheads="1"/>
          </p:cNvSpPr>
          <p:nvPr/>
        </p:nvSpPr>
        <p:spPr bwMode="auto">
          <a:xfrm>
            <a:off x="2124304" y="32999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cs typeface="Times New Roman" pitchFamily="18" charset="0"/>
              </a:rPr>
              <a:t>115</a:t>
            </a:r>
            <a:endParaRPr lang="en-US" altLang="en-US" sz="1400" b="0" dirty="0">
              <a:cs typeface="Times New Roman" pitchFamily="18" charset="0"/>
            </a:endParaRPr>
          </a:p>
        </p:txBody>
      </p:sp>
      <p:sp>
        <p:nvSpPr>
          <p:cNvPr id="22" name="Rectangle 21"/>
          <p:cNvSpPr/>
          <p:nvPr/>
        </p:nvSpPr>
        <p:spPr>
          <a:xfrm>
            <a:off x="7045799" y="3048326"/>
            <a:ext cx="1862689" cy="646331"/>
          </a:xfrm>
          <a:prstGeom prst="rect">
            <a:avLst/>
          </a:prstGeom>
        </p:spPr>
        <p:txBody>
          <a:bodyPr wrap="none">
            <a:spAutoFit/>
          </a:bodyPr>
          <a:lstStyle/>
          <a:p>
            <a:r>
              <a:rPr lang="en-US" sz="1800" b="0" i="1" dirty="0" smtClean="0"/>
              <a:t>Worrying about a </a:t>
            </a:r>
          </a:p>
          <a:p>
            <a:r>
              <a:rPr lang="en-US" sz="1800" b="0" i="1" dirty="0" smtClean="0"/>
              <a:t>higher price level</a:t>
            </a:r>
            <a:endParaRPr lang="en-US" sz="1800" i="1" dirty="0"/>
          </a:p>
        </p:txBody>
      </p:sp>
      <p:cxnSp>
        <p:nvCxnSpPr>
          <p:cNvPr id="23" name="Straight Connector 4"/>
          <p:cNvCxnSpPr>
            <a:cxnSpLocks noChangeShapeType="1"/>
          </p:cNvCxnSpPr>
          <p:nvPr/>
        </p:nvCxnSpPr>
        <p:spPr bwMode="auto">
          <a:xfrm flipH="1" flipV="1">
            <a:off x="2621192" y="3310292"/>
            <a:ext cx="2060359" cy="0"/>
          </a:xfrm>
          <a:prstGeom prst="line">
            <a:avLst/>
          </a:prstGeom>
          <a:noFill/>
          <a:ln w="38100" algn="ctr">
            <a:solidFill>
              <a:schemeClr val="bg2">
                <a:lumMod val="10000"/>
                <a:lumOff val="90000"/>
              </a:schemeClr>
            </a:solidFill>
            <a:prstDash val="sysDot"/>
            <a:miter lim="800000"/>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AutoShape 1405"/>
          <p:cNvCxnSpPr>
            <a:cxnSpLocks noChangeAspect="1" noChangeShapeType="1"/>
          </p:cNvCxnSpPr>
          <p:nvPr/>
        </p:nvCxnSpPr>
        <p:spPr bwMode="auto">
          <a:xfrm flipH="1">
            <a:off x="2615274" y="2333401"/>
            <a:ext cx="3232150" cy="2720975"/>
          </a:xfrm>
          <a:prstGeom prst="straightConnector1">
            <a:avLst/>
          </a:prstGeom>
          <a:noFill/>
          <a:ln w="38100">
            <a:solidFill>
              <a:schemeClr val="bg2">
                <a:lumMod val="10000"/>
                <a:lumOff val="90000"/>
              </a:schemeClr>
            </a:solidFill>
            <a:round/>
            <a:headEnd/>
            <a:tailEnd/>
          </a:ln>
          <a:extLst>
            <a:ext uri="{909E8E84-426E-40DD-AFC4-6F175D3DCCD1}">
              <a14:hiddenFill xmlns:a14="http://schemas.microsoft.com/office/drawing/2010/main">
                <a:noFill/>
              </a14:hiddenFill>
            </a:ext>
          </a:extLst>
        </p:spPr>
      </p:cxnSp>
      <p:sp>
        <p:nvSpPr>
          <p:cNvPr id="26" name="Line 333"/>
          <p:cNvSpPr>
            <a:spLocks noChangeShapeType="1"/>
          </p:cNvSpPr>
          <p:nvPr/>
        </p:nvSpPr>
        <p:spPr bwMode="auto">
          <a:xfrm>
            <a:off x="4685592" y="3310292"/>
            <a:ext cx="0" cy="1828800"/>
          </a:xfrm>
          <a:prstGeom prst="line">
            <a:avLst/>
          </a:prstGeom>
          <a:noFill/>
          <a:ln w="38100">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 name="Rectangle 14"/>
          <p:cNvSpPr>
            <a:spLocks noChangeArrowheads="1"/>
          </p:cNvSpPr>
          <p:nvPr/>
        </p:nvSpPr>
        <p:spPr bwMode="auto">
          <a:xfrm>
            <a:off x="2120839" y="314057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solidFill>
                  <a:schemeClr val="bg2">
                    <a:lumMod val="10000"/>
                    <a:lumOff val="90000"/>
                  </a:schemeClr>
                </a:solidFill>
                <a:cs typeface="Times New Roman" pitchFamily="18" charset="0"/>
              </a:rPr>
              <a:t>118</a:t>
            </a:r>
            <a:endParaRPr lang="en-US" altLang="en-US" sz="1400" b="0" dirty="0">
              <a:solidFill>
                <a:schemeClr val="bg2">
                  <a:lumMod val="10000"/>
                  <a:lumOff val="90000"/>
                </a:schemeClr>
              </a:solidFill>
              <a:cs typeface="Times New Roman" pitchFamily="18" charset="0"/>
            </a:endParaRPr>
          </a:p>
        </p:txBody>
      </p:sp>
      <p:sp>
        <p:nvSpPr>
          <p:cNvPr id="28" name="Line 333"/>
          <p:cNvSpPr>
            <a:spLocks noChangeShapeType="1"/>
          </p:cNvSpPr>
          <p:nvPr/>
        </p:nvSpPr>
        <p:spPr bwMode="auto">
          <a:xfrm flipH="1">
            <a:off x="4498256" y="3460237"/>
            <a:ext cx="371907"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333"/>
          <p:cNvSpPr>
            <a:spLocks noChangeShapeType="1"/>
          </p:cNvSpPr>
          <p:nvPr/>
        </p:nvSpPr>
        <p:spPr bwMode="auto">
          <a:xfrm flipH="1">
            <a:off x="2635771" y="3460237"/>
            <a:ext cx="187735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31" name="AutoShape 1405"/>
          <p:cNvCxnSpPr>
            <a:cxnSpLocks noChangeShapeType="1"/>
          </p:cNvCxnSpPr>
          <p:nvPr/>
        </p:nvCxnSpPr>
        <p:spPr bwMode="auto">
          <a:xfrm>
            <a:off x="4486825" y="1918775"/>
            <a:ext cx="0" cy="32004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32" name="AutoShape 1405"/>
          <p:cNvCxnSpPr>
            <a:cxnSpLocks noChangeAspect="1" noChangeShapeType="1"/>
          </p:cNvCxnSpPr>
          <p:nvPr/>
        </p:nvCxnSpPr>
        <p:spPr bwMode="auto">
          <a:xfrm flipH="1">
            <a:off x="2958180" y="2599812"/>
            <a:ext cx="2933291" cy="2484584"/>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33" name="Straight Connector 4"/>
          <p:cNvCxnSpPr>
            <a:cxnSpLocks noChangeShapeType="1"/>
          </p:cNvCxnSpPr>
          <p:nvPr/>
        </p:nvCxnSpPr>
        <p:spPr bwMode="auto">
          <a:xfrm flipH="1" flipV="1">
            <a:off x="4442304" y="3453232"/>
            <a:ext cx="45720" cy="0"/>
          </a:xfrm>
          <a:prstGeom prst="line">
            <a:avLst/>
          </a:prstGeom>
          <a:noFill/>
          <a:ln w="38100" algn="ctr">
            <a:solidFill>
              <a:srgbClr val="FF0000"/>
            </a:solidFill>
            <a:prstDash val="sysDot"/>
            <a:miter lim="800000"/>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AutoShape 1405"/>
          <p:cNvCxnSpPr>
            <a:cxnSpLocks noChangeShapeType="1"/>
          </p:cNvCxnSpPr>
          <p:nvPr/>
        </p:nvCxnSpPr>
        <p:spPr bwMode="auto">
          <a:xfrm flipH="1" flipV="1">
            <a:off x="2623503" y="2305335"/>
            <a:ext cx="3301998" cy="2045859"/>
          </a:xfrm>
          <a:prstGeom prst="straightConnector1">
            <a:avLst/>
          </a:prstGeom>
          <a:noFill/>
          <a:ln w="38100">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6494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down)">
                                      <p:cBhvr>
                                        <p:cTn id="11" dur="500"/>
                                        <p:tgtEl>
                                          <p:spTgt spid="34"/>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par>
                          <p:cTn id="15" fill="hold">
                            <p:stCondLst>
                              <p:cond delay="500"/>
                            </p:stCondLst>
                            <p:childTnLst>
                              <p:par>
                                <p:cTn id="16" presetID="7" presetClass="emph" presetSubtype="2" fill="hold" nodeType="afterEffect">
                                  <p:stCondLst>
                                    <p:cond delay="0"/>
                                  </p:stCondLst>
                                  <p:childTnLst>
                                    <p:animClr clrSpc="rgb" dir="cw">
                                      <p:cBhvr>
                                        <p:cTn id="17" dur="500" fill="hold"/>
                                        <p:tgtEl>
                                          <p:spTgt spid="29"/>
                                        </p:tgtEl>
                                        <p:attrNameLst>
                                          <p:attrName>stroke.color</p:attrName>
                                        </p:attrNameLst>
                                      </p:cBhvr>
                                      <p:to>
                                        <a:srgbClr val="FF0000"/>
                                      </p:to>
                                    </p:animClr>
                                    <p:set>
                                      <p:cBhvr>
                                        <p:cTn id="18" dur="500" fill="hold"/>
                                        <p:tgtEl>
                                          <p:spTgt spid="29"/>
                                        </p:tgtEl>
                                        <p:attrNameLst>
                                          <p:attrName>stroke.on</p:attrName>
                                        </p:attrNameLst>
                                      </p:cBhvr>
                                      <p:to>
                                        <p:strVal val="true"/>
                                      </p:to>
                                    </p:set>
                                  </p:childTnLst>
                                </p:cTn>
                              </p:par>
                              <p:par>
                                <p:cTn id="19" presetID="3" presetClass="emph" presetSubtype="2" fill="hold" grpId="0" nodeType="withEffect">
                                  <p:stCondLst>
                                    <p:cond delay="0"/>
                                  </p:stCondLst>
                                  <p:childTnLst>
                                    <p:animClr clrSpc="rgb" dir="cw">
                                      <p:cBhvr override="childStyle">
                                        <p:cTn id="20" dur="500" fill="hold"/>
                                        <p:tgtEl>
                                          <p:spTgt spid="75"/>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AutoShape 1405"/>
          <p:cNvCxnSpPr>
            <a:cxnSpLocks noChangeAspect="1" noChangeShapeType="1"/>
          </p:cNvCxnSpPr>
          <p:nvPr/>
        </p:nvCxnSpPr>
        <p:spPr bwMode="auto">
          <a:xfrm flipH="1">
            <a:off x="2615274" y="2333401"/>
            <a:ext cx="3232150" cy="2720975"/>
          </a:xfrm>
          <a:prstGeom prst="straightConnector1">
            <a:avLst/>
          </a:prstGeom>
          <a:noFill/>
          <a:ln w="38100">
            <a:solidFill>
              <a:schemeClr val="bg2">
                <a:lumMod val="10000"/>
                <a:lumOff val="90000"/>
              </a:schemeClr>
            </a:solidFill>
            <a:round/>
            <a:headEnd/>
            <a:tailEnd/>
          </a:ln>
          <a:extLst>
            <a:ext uri="{909E8E84-426E-40DD-AFC4-6F175D3DCCD1}">
              <a14:hiddenFill xmlns:a14="http://schemas.microsoft.com/office/drawing/2010/main">
                <a:noFill/>
              </a14:hiddenFill>
            </a:ext>
          </a:extLst>
        </p:spPr>
      </p:cxnSp>
      <p:sp>
        <p:nvSpPr>
          <p:cNvPr id="31" name="Line 333"/>
          <p:cNvSpPr>
            <a:spLocks noChangeShapeType="1"/>
          </p:cNvSpPr>
          <p:nvPr/>
        </p:nvSpPr>
        <p:spPr bwMode="auto">
          <a:xfrm>
            <a:off x="4685592" y="3310292"/>
            <a:ext cx="0" cy="1828800"/>
          </a:xfrm>
          <a:prstGeom prst="line">
            <a:avLst/>
          </a:prstGeom>
          <a:noFill/>
          <a:ln w="38100">
            <a:solidFill>
              <a:schemeClr val="bg2">
                <a:lumMod val="10000"/>
                <a:lumOff val="90000"/>
              </a:schemeClr>
            </a:solidFill>
            <a:prstDash val="sysDot"/>
            <a:round/>
            <a:headEnd type="none" w="med" len="med"/>
            <a:tailEnd type="non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 name="Rectangle 14"/>
          <p:cNvSpPr>
            <a:spLocks noChangeArrowheads="1"/>
          </p:cNvSpPr>
          <p:nvPr/>
        </p:nvSpPr>
        <p:spPr bwMode="auto">
          <a:xfrm>
            <a:off x="2120839" y="314057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solidFill>
                  <a:schemeClr val="bg2">
                    <a:lumMod val="10000"/>
                    <a:lumOff val="90000"/>
                  </a:schemeClr>
                </a:solidFill>
                <a:cs typeface="Times New Roman" pitchFamily="18" charset="0"/>
              </a:rPr>
              <a:t>118</a:t>
            </a:r>
            <a:endParaRPr lang="en-US" altLang="en-US" sz="1400" b="0" dirty="0">
              <a:solidFill>
                <a:schemeClr val="bg2">
                  <a:lumMod val="10000"/>
                  <a:lumOff val="90000"/>
                </a:schemeClr>
              </a:solidFill>
              <a:cs typeface="Times New Roman" pitchFamily="18" charset="0"/>
            </a:endParaRPr>
          </a:p>
        </p:txBody>
      </p:sp>
      <p:sp>
        <p:nvSpPr>
          <p:cNvPr id="50" name="Line 333"/>
          <p:cNvSpPr>
            <a:spLocks noChangeShapeType="1"/>
          </p:cNvSpPr>
          <p:nvPr/>
        </p:nvSpPr>
        <p:spPr bwMode="auto">
          <a:xfrm>
            <a:off x="4870450" y="3452509"/>
            <a:ext cx="0" cy="1666666"/>
          </a:xfrm>
          <a:prstGeom prst="line">
            <a:avLst/>
          </a:prstGeom>
          <a:noFill/>
          <a:ln w="38100">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Austrian Economics and Fiscal </a:t>
            </a:r>
            <a:r>
              <a:rPr lang="en-US" altLang="en-US" dirty="0">
                <a:solidFill>
                  <a:schemeClr val="tx1"/>
                </a:solidFill>
              </a:rPr>
              <a:t>Policy</a:t>
            </a:r>
          </a:p>
        </p:txBody>
      </p:sp>
      <p:cxnSp>
        <p:nvCxnSpPr>
          <p:cNvPr id="52" name="AutoShape 1405"/>
          <p:cNvCxnSpPr>
            <a:cxnSpLocks noChangeShapeType="1"/>
          </p:cNvCxnSpPr>
          <p:nvPr/>
        </p:nvCxnSpPr>
        <p:spPr bwMode="auto">
          <a:xfrm>
            <a:off x="4486825" y="1918775"/>
            <a:ext cx="0" cy="32004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57" name="AutoShape 1405"/>
          <p:cNvCxnSpPr>
            <a:cxnSpLocks noChangeShapeType="1"/>
          </p:cNvCxnSpPr>
          <p:nvPr/>
        </p:nvCxnSpPr>
        <p:spPr bwMode="auto">
          <a:xfrm>
            <a:off x="2614697" y="5128700"/>
            <a:ext cx="3452813"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8" name="AutoShape 1405"/>
          <p:cNvCxnSpPr>
            <a:cxnSpLocks noChangeShapeType="1"/>
          </p:cNvCxnSpPr>
          <p:nvPr/>
        </p:nvCxnSpPr>
        <p:spPr bwMode="auto">
          <a:xfrm>
            <a:off x="2621192" y="1783837"/>
            <a:ext cx="0" cy="335280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9" name="Rectangle 14"/>
          <p:cNvSpPr>
            <a:spLocks noChangeArrowheads="1"/>
          </p:cNvSpPr>
          <p:nvPr/>
        </p:nvSpPr>
        <p:spPr bwMode="auto">
          <a:xfrm>
            <a:off x="2124304" y="23728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i="1" dirty="0">
                <a:cs typeface="Times New Roman" pitchFamily="18" charset="0"/>
              </a:rPr>
              <a:t>PL</a:t>
            </a:r>
          </a:p>
          <a:p>
            <a:pPr eaLnBrk="1" hangingPunct="1">
              <a:spcBef>
                <a:spcPct val="0"/>
              </a:spcBef>
              <a:buClrTx/>
              <a:buFontTx/>
              <a:buNone/>
            </a:pPr>
            <a:endParaRPr lang="en-US" altLang="en-US" sz="1400" b="0" dirty="0">
              <a:cs typeface="Times New Roman" pitchFamily="18" charset="0"/>
            </a:endParaRPr>
          </a:p>
        </p:txBody>
      </p:sp>
      <p:sp>
        <p:nvSpPr>
          <p:cNvPr id="60" name="Rectangle 15"/>
          <p:cNvSpPr>
            <a:spLocks noChangeArrowheads="1"/>
          </p:cNvSpPr>
          <p:nvPr/>
        </p:nvSpPr>
        <p:spPr bwMode="auto">
          <a:xfrm>
            <a:off x="4308704" y="5136637"/>
            <a:ext cx="195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a:cs typeface="Times New Roman" pitchFamily="18" charset="0"/>
              </a:rPr>
              <a:t>12 </a:t>
            </a:r>
            <a:r>
              <a:rPr lang="en-US" altLang="en-US" sz="1400" b="0" dirty="0" smtClean="0">
                <a:cs typeface="Times New Roman" pitchFamily="18" charset="0"/>
              </a:rPr>
              <a:t>    </a:t>
            </a:r>
            <a:r>
              <a:rPr lang="en-US" altLang="en-US" sz="1400" b="0" dirty="0">
                <a:cs typeface="Times New Roman" pitchFamily="18" charset="0"/>
              </a:rPr>
              <a:t>15            </a:t>
            </a:r>
            <a:r>
              <a:rPr lang="en-US" altLang="en-US" sz="1400" b="0" i="1" dirty="0">
                <a:cs typeface="Times New Roman" pitchFamily="18" charset="0"/>
              </a:rPr>
              <a:t>Y</a:t>
            </a:r>
            <a:endParaRPr lang="en-US" altLang="en-US" sz="1400" b="0" dirty="0">
              <a:cs typeface="Times New Roman" pitchFamily="18" charset="0"/>
            </a:endParaRPr>
          </a:p>
        </p:txBody>
      </p:sp>
      <p:sp>
        <p:nvSpPr>
          <p:cNvPr id="61" name="Text Box 20"/>
          <p:cNvSpPr txBox="1">
            <a:spLocks noChangeArrowheads="1"/>
          </p:cNvSpPr>
          <p:nvPr/>
        </p:nvSpPr>
        <p:spPr bwMode="auto">
          <a:xfrm rot="1860000">
            <a:off x="5653317" y="3803137"/>
            <a:ext cx="546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a:t>AD</a:t>
            </a:r>
            <a:endParaRPr lang="en-US" altLang="en-US" sz="1400" baseline="-25000"/>
          </a:p>
        </p:txBody>
      </p:sp>
      <p:sp>
        <p:nvSpPr>
          <p:cNvPr id="62" name="Rectangle 58"/>
          <p:cNvSpPr>
            <a:spLocks noChangeArrowheads="1"/>
          </p:cNvSpPr>
          <p:nvPr/>
        </p:nvSpPr>
        <p:spPr bwMode="auto">
          <a:xfrm>
            <a:off x="4140894" y="1702875"/>
            <a:ext cx="6794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a:solidFill>
                  <a:srgbClr val="000000"/>
                </a:solidFill>
                <a:cs typeface="Times New Roman" pitchFamily="18" charset="0"/>
              </a:rPr>
              <a:t>LRAS</a:t>
            </a:r>
            <a:endParaRPr lang="en-US" altLang="en-US" sz="1400">
              <a:cs typeface="Times New Roman" pitchFamily="18" charset="0"/>
            </a:endParaRPr>
          </a:p>
        </p:txBody>
      </p:sp>
      <p:sp>
        <p:nvSpPr>
          <p:cNvPr id="64" name="Text Box 20"/>
          <p:cNvSpPr txBox="1">
            <a:spLocks noChangeArrowheads="1"/>
          </p:cNvSpPr>
          <p:nvPr/>
        </p:nvSpPr>
        <p:spPr bwMode="auto">
          <a:xfrm rot="19200000">
            <a:off x="5332642" y="2483925"/>
            <a:ext cx="677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dirty="0"/>
              <a:t>SRAS</a:t>
            </a:r>
            <a:endParaRPr lang="en-US" altLang="en-US" sz="1400" baseline="-25000" dirty="0"/>
          </a:p>
        </p:txBody>
      </p:sp>
      <p:cxnSp>
        <p:nvCxnSpPr>
          <p:cNvPr id="66" name="AutoShape 1405"/>
          <p:cNvCxnSpPr>
            <a:cxnSpLocks noChangeAspect="1" noChangeShapeType="1"/>
          </p:cNvCxnSpPr>
          <p:nvPr/>
        </p:nvCxnSpPr>
        <p:spPr bwMode="auto">
          <a:xfrm flipH="1">
            <a:off x="2958180" y="2599812"/>
            <a:ext cx="2933291" cy="2484584"/>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67" name="AutoShape 1405"/>
          <p:cNvCxnSpPr>
            <a:cxnSpLocks noChangeShapeType="1"/>
          </p:cNvCxnSpPr>
          <p:nvPr/>
        </p:nvCxnSpPr>
        <p:spPr bwMode="auto">
          <a:xfrm>
            <a:off x="2623501" y="2020519"/>
            <a:ext cx="3302000" cy="2103438"/>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sp>
        <p:nvSpPr>
          <p:cNvPr id="71" name="Line 133"/>
          <p:cNvSpPr>
            <a:spLocks noChangeShapeType="1"/>
          </p:cNvSpPr>
          <p:nvPr/>
        </p:nvSpPr>
        <p:spPr bwMode="auto">
          <a:xfrm flipH="1" flipV="1">
            <a:off x="3664518" y="5999163"/>
            <a:ext cx="0" cy="274637"/>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2" name="Object 137"/>
          <p:cNvGraphicFramePr>
            <a:graphicFrameLocks noChangeAspect="1"/>
          </p:cNvGraphicFramePr>
          <p:nvPr>
            <p:extLst>
              <p:ext uri="{D42A27DB-BD31-4B8C-83A1-F6EECF244321}">
                <p14:modId xmlns:p14="http://schemas.microsoft.com/office/powerpoint/2010/main" val="1364577454"/>
              </p:ext>
            </p:extLst>
          </p:nvPr>
        </p:nvGraphicFramePr>
        <p:xfrm>
          <a:off x="2124304" y="6259318"/>
          <a:ext cx="5063896" cy="360779"/>
        </p:xfrm>
        <a:graphic>
          <a:graphicData uri="http://schemas.openxmlformats.org/presentationml/2006/ole">
            <mc:AlternateContent xmlns:mc="http://schemas.openxmlformats.org/markup-compatibility/2006">
              <mc:Choice xmlns:v="urn:schemas-microsoft-com:vml" Requires="v">
                <p:oleObj spid="_x0000_s117773" name="Equation" r:id="rId3" imgW="3606800" imgH="254000" progId="Equation.DSMT4">
                  <p:embed/>
                </p:oleObj>
              </mc:Choice>
              <mc:Fallback>
                <p:oleObj name="Equation" r:id="rId3" imgW="3606800" imgH="254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304" y="6259318"/>
                        <a:ext cx="5063896" cy="360779"/>
                      </a:xfrm>
                      <a:prstGeom prst="rect">
                        <a:avLst/>
                      </a:prstGeom>
                      <a:noFill/>
                      <a:extLst/>
                    </p:spPr>
                  </p:pic>
                </p:oleObj>
              </mc:Fallback>
            </mc:AlternateContent>
          </a:graphicData>
        </a:graphic>
      </p:graphicFrame>
      <p:sp>
        <p:nvSpPr>
          <p:cNvPr id="75" name="Rectangle 14"/>
          <p:cNvSpPr>
            <a:spLocks noChangeArrowheads="1"/>
          </p:cNvSpPr>
          <p:nvPr/>
        </p:nvSpPr>
        <p:spPr bwMode="auto">
          <a:xfrm>
            <a:off x="2124304" y="32999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cs typeface="Times New Roman" pitchFamily="18" charset="0"/>
              </a:rPr>
              <a:t>115</a:t>
            </a:r>
            <a:endParaRPr lang="en-US" altLang="en-US" sz="1400" b="0" dirty="0">
              <a:cs typeface="Times New Roman" pitchFamily="18" charset="0"/>
            </a:endParaRPr>
          </a:p>
        </p:txBody>
      </p:sp>
      <p:cxnSp>
        <p:nvCxnSpPr>
          <p:cNvPr id="77" name="Straight Connector 4"/>
          <p:cNvCxnSpPr>
            <a:cxnSpLocks noChangeShapeType="1"/>
          </p:cNvCxnSpPr>
          <p:nvPr/>
        </p:nvCxnSpPr>
        <p:spPr bwMode="auto">
          <a:xfrm flipH="1" flipV="1">
            <a:off x="2623895" y="4087080"/>
            <a:ext cx="1508760" cy="0"/>
          </a:xfrm>
          <a:prstGeom prst="line">
            <a:avLst/>
          </a:prstGeom>
          <a:noFill/>
          <a:ln w="38100" algn="ctr">
            <a:solidFill>
              <a:srgbClr val="FF0000"/>
            </a:solidFill>
            <a:prstDash val="sysDot"/>
            <a:miter lim="800000"/>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9" name="Rectangle 14"/>
          <p:cNvSpPr>
            <a:spLocks noChangeArrowheads="1"/>
          </p:cNvSpPr>
          <p:nvPr/>
        </p:nvSpPr>
        <p:spPr bwMode="auto">
          <a:xfrm>
            <a:off x="2120839" y="3919896"/>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solidFill>
                  <a:srgbClr val="FF0000"/>
                </a:solidFill>
                <a:cs typeface="Times New Roman" pitchFamily="18" charset="0"/>
              </a:rPr>
              <a:t>105</a:t>
            </a:r>
            <a:endParaRPr lang="en-US" altLang="en-US" sz="1400" b="0" dirty="0">
              <a:solidFill>
                <a:srgbClr val="FF0000"/>
              </a:solidFill>
              <a:cs typeface="Times New Roman" pitchFamily="18" charset="0"/>
            </a:endParaRPr>
          </a:p>
        </p:txBody>
      </p:sp>
      <p:sp>
        <p:nvSpPr>
          <p:cNvPr id="21" name="Rectangle 14"/>
          <p:cNvSpPr>
            <a:spLocks noChangeArrowheads="1"/>
          </p:cNvSpPr>
          <p:nvPr/>
        </p:nvSpPr>
        <p:spPr bwMode="auto">
          <a:xfrm>
            <a:off x="3965028" y="5135687"/>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solidFill>
                  <a:srgbClr val="FF0000"/>
                </a:solidFill>
                <a:cs typeface="Times New Roman" pitchFamily="18" charset="0"/>
              </a:rPr>
              <a:t>11</a:t>
            </a:r>
            <a:endParaRPr lang="en-US" altLang="en-US" sz="1400" b="0" dirty="0">
              <a:solidFill>
                <a:srgbClr val="FF0000"/>
              </a:solidFill>
              <a:cs typeface="Times New Roman" pitchFamily="18" charset="0"/>
            </a:endParaRPr>
          </a:p>
        </p:txBody>
      </p:sp>
      <p:sp>
        <p:nvSpPr>
          <p:cNvPr id="22" name="Line 333"/>
          <p:cNvSpPr>
            <a:spLocks noChangeShapeType="1"/>
          </p:cNvSpPr>
          <p:nvPr/>
        </p:nvSpPr>
        <p:spPr bwMode="auto">
          <a:xfrm>
            <a:off x="4136811" y="4026037"/>
            <a:ext cx="0" cy="1097280"/>
          </a:xfrm>
          <a:prstGeom prst="line">
            <a:avLst/>
          </a:prstGeom>
          <a:noFill/>
          <a:ln w="38100">
            <a:solidFill>
              <a:srgbClr val="FF0000"/>
            </a:solidFill>
            <a:prstDash val="sysDot"/>
            <a:round/>
            <a:headEnd type="none" w="med" len="med"/>
            <a:tailEnd type="non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3" name="Rectangle 22"/>
          <p:cNvSpPr/>
          <p:nvPr/>
        </p:nvSpPr>
        <p:spPr>
          <a:xfrm>
            <a:off x="7045799" y="3048326"/>
            <a:ext cx="1862689" cy="646331"/>
          </a:xfrm>
          <a:prstGeom prst="rect">
            <a:avLst/>
          </a:prstGeom>
        </p:spPr>
        <p:txBody>
          <a:bodyPr wrap="none">
            <a:spAutoFit/>
          </a:bodyPr>
          <a:lstStyle/>
          <a:p>
            <a:r>
              <a:rPr lang="en-US" sz="1800" b="0" i="1" dirty="0" smtClean="0"/>
              <a:t>Worrying about a </a:t>
            </a:r>
          </a:p>
          <a:p>
            <a:r>
              <a:rPr lang="en-US" sz="1800" b="0" i="1" dirty="0" smtClean="0"/>
              <a:t>higher price level</a:t>
            </a:r>
            <a:endParaRPr lang="en-US" sz="1800" i="1" dirty="0"/>
          </a:p>
        </p:txBody>
      </p:sp>
      <p:cxnSp>
        <p:nvCxnSpPr>
          <p:cNvPr id="29" name="Straight Connector 4"/>
          <p:cNvCxnSpPr>
            <a:cxnSpLocks noChangeShapeType="1"/>
          </p:cNvCxnSpPr>
          <p:nvPr/>
        </p:nvCxnSpPr>
        <p:spPr bwMode="auto">
          <a:xfrm flipH="1" flipV="1">
            <a:off x="2621192" y="3310292"/>
            <a:ext cx="2060359" cy="0"/>
          </a:xfrm>
          <a:prstGeom prst="line">
            <a:avLst/>
          </a:prstGeom>
          <a:noFill/>
          <a:ln w="38100" algn="ctr">
            <a:solidFill>
              <a:schemeClr val="bg2">
                <a:lumMod val="10000"/>
                <a:lumOff val="90000"/>
              </a:schemeClr>
            </a:solidFill>
            <a:prstDash val="sysDot"/>
            <a:miter lim="800000"/>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Line 333"/>
          <p:cNvSpPr>
            <a:spLocks noChangeShapeType="1"/>
          </p:cNvSpPr>
          <p:nvPr/>
        </p:nvSpPr>
        <p:spPr bwMode="auto">
          <a:xfrm flipH="1">
            <a:off x="4498256" y="3460237"/>
            <a:ext cx="371907"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333"/>
          <p:cNvSpPr>
            <a:spLocks noChangeShapeType="1"/>
          </p:cNvSpPr>
          <p:nvPr/>
        </p:nvSpPr>
        <p:spPr bwMode="auto">
          <a:xfrm flipH="1">
            <a:off x="2635771" y="3460237"/>
            <a:ext cx="187735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36" name="AutoShape 1405"/>
          <p:cNvCxnSpPr>
            <a:cxnSpLocks noChangeAspect="1" noChangeShapeType="1"/>
          </p:cNvCxnSpPr>
          <p:nvPr/>
        </p:nvCxnSpPr>
        <p:spPr bwMode="auto">
          <a:xfrm flipH="1" flipV="1">
            <a:off x="2663764" y="3147893"/>
            <a:ext cx="3137045" cy="1943658"/>
          </a:xfrm>
          <a:prstGeom prst="straightConnector1">
            <a:avLst/>
          </a:prstGeom>
          <a:noFill/>
          <a:ln w="38100">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7673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right)">
                                      <p:cBhvr>
                                        <p:cTn id="11" dur="500"/>
                                        <p:tgtEl>
                                          <p:spTgt spid="77"/>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500"/>
                                        <p:tgtEl>
                                          <p:spTgt spid="22"/>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21" grpId="0"/>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Line 333"/>
          <p:cNvSpPr>
            <a:spLocks noChangeShapeType="1"/>
          </p:cNvSpPr>
          <p:nvPr/>
        </p:nvSpPr>
        <p:spPr bwMode="auto">
          <a:xfrm>
            <a:off x="4870450" y="3452509"/>
            <a:ext cx="0" cy="1666666"/>
          </a:xfrm>
          <a:prstGeom prst="line">
            <a:avLst/>
          </a:prstGeom>
          <a:noFill/>
          <a:ln w="38100">
            <a:solidFill>
              <a:schemeClr val="tx1"/>
            </a:solidFill>
            <a:prstDash val="sysDot"/>
            <a:round/>
            <a:headEnd type="none" w="med" len="med"/>
            <a:tailEnd type="non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 name="Rectangle 8"/>
          <p:cNvSpPr>
            <a:spLocks noChangeArrowheads="1"/>
          </p:cNvSpPr>
          <p:nvPr/>
        </p:nvSpPr>
        <p:spPr bwMode="auto">
          <a:xfrm>
            <a:off x="193675" y="142875"/>
            <a:ext cx="87693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smtClean="0">
                <a:solidFill>
                  <a:schemeClr val="tx1"/>
                </a:solidFill>
              </a:rPr>
              <a:t>Austrian Economics and Fiscal </a:t>
            </a:r>
            <a:r>
              <a:rPr lang="en-US" altLang="en-US" dirty="0">
                <a:solidFill>
                  <a:schemeClr val="tx1"/>
                </a:solidFill>
              </a:rPr>
              <a:t>Policy</a:t>
            </a:r>
          </a:p>
        </p:txBody>
      </p:sp>
      <p:cxnSp>
        <p:nvCxnSpPr>
          <p:cNvPr id="52" name="AutoShape 1405"/>
          <p:cNvCxnSpPr>
            <a:cxnSpLocks noChangeShapeType="1"/>
          </p:cNvCxnSpPr>
          <p:nvPr/>
        </p:nvCxnSpPr>
        <p:spPr bwMode="auto">
          <a:xfrm>
            <a:off x="4486825" y="1918775"/>
            <a:ext cx="0" cy="32004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57" name="AutoShape 1405"/>
          <p:cNvCxnSpPr>
            <a:cxnSpLocks noChangeShapeType="1"/>
          </p:cNvCxnSpPr>
          <p:nvPr/>
        </p:nvCxnSpPr>
        <p:spPr bwMode="auto">
          <a:xfrm>
            <a:off x="2614697" y="5128700"/>
            <a:ext cx="3452813"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8" name="AutoShape 1405"/>
          <p:cNvCxnSpPr>
            <a:cxnSpLocks noChangeShapeType="1"/>
          </p:cNvCxnSpPr>
          <p:nvPr/>
        </p:nvCxnSpPr>
        <p:spPr bwMode="auto">
          <a:xfrm>
            <a:off x="2621192" y="1783837"/>
            <a:ext cx="0" cy="335280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9" name="Rectangle 14"/>
          <p:cNvSpPr>
            <a:spLocks noChangeArrowheads="1"/>
          </p:cNvSpPr>
          <p:nvPr/>
        </p:nvSpPr>
        <p:spPr bwMode="auto">
          <a:xfrm>
            <a:off x="2124304" y="23728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i="1" dirty="0">
                <a:cs typeface="Times New Roman" pitchFamily="18" charset="0"/>
              </a:rPr>
              <a:t>PL</a:t>
            </a:r>
          </a:p>
          <a:p>
            <a:pPr eaLnBrk="1" hangingPunct="1">
              <a:spcBef>
                <a:spcPct val="0"/>
              </a:spcBef>
              <a:buClrTx/>
              <a:buFontTx/>
              <a:buNone/>
            </a:pPr>
            <a:endParaRPr lang="en-US" altLang="en-US" sz="1400" b="0" dirty="0">
              <a:cs typeface="Times New Roman" pitchFamily="18" charset="0"/>
            </a:endParaRPr>
          </a:p>
        </p:txBody>
      </p:sp>
      <p:sp>
        <p:nvSpPr>
          <p:cNvPr id="60" name="Rectangle 15"/>
          <p:cNvSpPr>
            <a:spLocks noChangeArrowheads="1"/>
          </p:cNvSpPr>
          <p:nvPr/>
        </p:nvSpPr>
        <p:spPr bwMode="auto">
          <a:xfrm>
            <a:off x="4308704" y="5136637"/>
            <a:ext cx="195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a:cs typeface="Times New Roman" pitchFamily="18" charset="0"/>
              </a:rPr>
              <a:t>12 </a:t>
            </a:r>
            <a:r>
              <a:rPr lang="en-US" altLang="en-US" sz="1400" b="0" dirty="0" smtClean="0">
                <a:cs typeface="Times New Roman" pitchFamily="18" charset="0"/>
              </a:rPr>
              <a:t>    </a:t>
            </a:r>
            <a:r>
              <a:rPr lang="en-US" altLang="en-US" sz="1400" b="0" dirty="0">
                <a:cs typeface="Times New Roman" pitchFamily="18" charset="0"/>
              </a:rPr>
              <a:t>15            </a:t>
            </a:r>
            <a:r>
              <a:rPr lang="en-US" altLang="en-US" sz="1400" b="0" i="1" dirty="0">
                <a:cs typeface="Times New Roman" pitchFamily="18" charset="0"/>
              </a:rPr>
              <a:t>Y</a:t>
            </a:r>
            <a:endParaRPr lang="en-US" altLang="en-US" sz="1400" b="0" dirty="0">
              <a:cs typeface="Times New Roman" pitchFamily="18" charset="0"/>
            </a:endParaRPr>
          </a:p>
        </p:txBody>
      </p:sp>
      <p:sp>
        <p:nvSpPr>
          <p:cNvPr id="61" name="Text Box 20"/>
          <p:cNvSpPr txBox="1">
            <a:spLocks noChangeArrowheads="1"/>
          </p:cNvSpPr>
          <p:nvPr/>
        </p:nvSpPr>
        <p:spPr bwMode="auto">
          <a:xfrm rot="1860000">
            <a:off x="5653317" y="3803137"/>
            <a:ext cx="546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a:t>AD</a:t>
            </a:r>
            <a:endParaRPr lang="en-US" altLang="en-US" sz="1400" baseline="-25000"/>
          </a:p>
        </p:txBody>
      </p:sp>
      <p:sp>
        <p:nvSpPr>
          <p:cNvPr id="62" name="Rectangle 58"/>
          <p:cNvSpPr>
            <a:spLocks noChangeArrowheads="1"/>
          </p:cNvSpPr>
          <p:nvPr/>
        </p:nvSpPr>
        <p:spPr bwMode="auto">
          <a:xfrm>
            <a:off x="4140894" y="1702875"/>
            <a:ext cx="6794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a:solidFill>
                  <a:srgbClr val="000000"/>
                </a:solidFill>
                <a:cs typeface="Times New Roman" pitchFamily="18" charset="0"/>
              </a:rPr>
              <a:t>LRAS</a:t>
            </a:r>
            <a:endParaRPr lang="en-US" altLang="en-US" sz="1400">
              <a:cs typeface="Times New Roman" pitchFamily="18" charset="0"/>
            </a:endParaRPr>
          </a:p>
        </p:txBody>
      </p:sp>
      <p:sp>
        <p:nvSpPr>
          <p:cNvPr id="64" name="Text Box 20"/>
          <p:cNvSpPr txBox="1">
            <a:spLocks noChangeArrowheads="1"/>
          </p:cNvSpPr>
          <p:nvPr/>
        </p:nvSpPr>
        <p:spPr bwMode="auto">
          <a:xfrm rot="19200000">
            <a:off x="5332642" y="2483925"/>
            <a:ext cx="677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US" altLang="en-US" sz="1400" dirty="0"/>
              <a:t>SRAS</a:t>
            </a:r>
            <a:endParaRPr lang="en-US" altLang="en-US" sz="1400" baseline="-25000" dirty="0"/>
          </a:p>
        </p:txBody>
      </p:sp>
      <p:cxnSp>
        <p:nvCxnSpPr>
          <p:cNvPr id="66" name="AutoShape 1405"/>
          <p:cNvCxnSpPr>
            <a:cxnSpLocks noChangeAspect="1" noChangeShapeType="1"/>
          </p:cNvCxnSpPr>
          <p:nvPr/>
        </p:nvCxnSpPr>
        <p:spPr bwMode="auto">
          <a:xfrm flipH="1">
            <a:off x="2958180" y="2599812"/>
            <a:ext cx="2933291" cy="2484584"/>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67" name="AutoShape 1405"/>
          <p:cNvCxnSpPr>
            <a:cxnSpLocks noChangeShapeType="1"/>
          </p:cNvCxnSpPr>
          <p:nvPr/>
        </p:nvCxnSpPr>
        <p:spPr bwMode="auto">
          <a:xfrm>
            <a:off x="2623501" y="2020519"/>
            <a:ext cx="3302000" cy="2103438"/>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sp>
        <p:nvSpPr>
          <p:cNvPr id="75" name="Rectangle 14"/>
          <p:cNvSpPr>
            <a:spLocks noChangeArrowheads="1"/>
          </p:cNvSpPr>
          <p:nvPr/>
        </p:nvSpPr>
        <p:spPr bwMode="auto">
          <a:xfrm>
            <a:off x="2124304" y="3299901"/>
            <a:ext cx="5429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Font typeface="Wingdings" pitchFamily="2" charset="2"/>
              <a:buChar char="§"/>
              <a:defRPr>
                <a:solidFill>
                  <a:schemeClr val="tx1"/>
                </a:solidFill>
                <a:latin typeface="Times New Roman" pitchFamily="18" charset="0"/>
              </a:defRPr>
            </a:lvl1pPr>
            <a:lvl2pPr marL="742950" indent="-285750" eaLnBrk="0" hangingPunct="0">
              <a:lnSpc>
                <a:spcPct val="105000"/>
              </a:lnSpc>
              <a:spcBef>
                <a:spcPct val="50000"/>
              </a:spcBef>
              <a:buClr>
                <a:schemeClr val="tx1"/>
              </a:buClr>
              <a:buFont typeface="Wingdings" pitchFamily="2" charset="2"/>
              <a:buChar char="§"/>
              <a:defRPr>
                <a:solidFill>
                  <a:schemeClr val="tx1"/>
                </a:solidFill>
                <a:latin typeface="Times New Roman" pitchFamily="18" charset="0"/>
              </a:defRPr>
            </a:lvl2pPr>
            <a:lvl3pPr marL="1143000" indent="-228600" eaLnBrk="0" hangingPunct="0">
              <a:spcBef>
                <a:spcPct val="20000"/>
              </a:spcBef>
              <a:buClr>
                <a:schemeClr val="tx1"/>
              </a:buClr>
              <a:buFont typeface="Wingdings" pitchFamily="2" charset="2"/>
              <a:buChar char="§"/>
              <a:defRPr>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US" altLang="en-US" sz="1400" b="0" dirty="0" smtClean="0">
                <a:cs typeface="Times New Roman" pitchFamily="18" charset="0"/>
              </a:rPr>
              <a:t>115</a:t>
            </a:r>
            <a:endParaRPr lang="en-US" altLang="en-US" sz="1400" b="0" dirty="0">
              <a:cs typeface="Times New Roman" pitchFamily="18" charset="0"/>
            </a:endParaRPr>
          </a:p>
        </p:txBody>
      </p:sp>
      <p:cxnSp>
        <p:nvCxnSpPr>
          <p:cNvPr id="78" name="AutoShape 1405"/>
          <p:cNvCxnSpPr>
            <a:cxnSpLocks noChangeShapeType="1"/>
          </p:cNvCxnSpPr>
          <p:nvPr/>
        </p:nvCxnSpPr>
        <p:spPr bwMode="auto">
          <a:xfrm flipH="1">
            <a:off x="4873335" y="1954493"/>
            <a:ext cx="1" cy="3184599"/>
          </a:xfrm>
          <a:prstGeom prst="straightConnector1">
            <a:avLst/>
          </a:prstGeom>
          <a:noFill/>
          <a:ln w="38100">
            <a:solidFill>
              <a:srgbClr val="FF0000"/>
            </a:solidFill>
            <a:round/>
            <a:headEnd type="none" w="med" len="med"/>
            <a:tailEnd type="none" w="med" len="med"/>
          </a:ln>
          <a:extLst>
            <a:ext uri="{909E8E84-426E-40DD-AFC4-6F175D3DCCD1}">
              <a14:hiddenFill xmlns:a14="http://schemas.microsoft.com/office/drawing/2010/main">
                <a:noFill/>
              </a14:hiddenFill>
            </a:ext>
          </a:extLst>
        </p:spPr>
      </p:cxnSp>
      <p:sp>
        <p:nvSpPr>
          <p:cNvPr id="28" name="Line 333"/>
          <p:cNvSpPr>
            <a:spLocks noChangeShapeType="1"/>
          </p:cNvSpPr>
          <p:nvPr/>
        </p:nvSpPr>
        <p:spPr bwMode="auto">
          <a:xfrm flipH="1">
            <a:off x="2641974" y="3460237"/>
            <a:ext cx="2249258"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333"/>
          <p:cNvSpPr>
            <a:spLocks noChangeShapeType="1"/>
          </p:cNvSpPr>
          <p:nvPr/>
        </p:nvSpPr>
        <p:spPr bwMode="auto">
          <a:xfrm>
            <a:off x="4870450" y="3452509"/>
            <a:ext cx="0" cy="45720"/>
          </a:xfrm>
          <a:prstGeom prst="line">
            <a:avLst/>
          </a:prstGeom>
          <a:noFill/>
          <a:ln w="38100">
            <a:solidFill>
              <a:schemeClr val="tx1"/>
            </a:solidFill>
            <a:prstDash val="sysDot"/>
            <a:round/>
            <a:headEnd type="oval" w="lg" len="lg"/>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Rectangle 1"/>
          <p:cNvSpPr/>
          <p:nvPr/>
        </p:nvSpPr>
        <p:spPr>
          <a:xfrm>
            <a:off x="7045799" y="3048326"/>
            <a:ext cx="1781257" cy="646331"/>
          </a:xfrm>
          <a:prstGeom prst="rect">
            <a:avLst/>
          </a:prstGeom>
        </p:spPr>
        <p:txBody>
          <a:bodyPr wrap="none">
            <a:spAutoFit/>
          </a:bodyPr>
          <a:lstStyle/>
          <a:p>
            <a:r>
              <a:rPr lang="en-US" sz="1800" b="0" i="1" dirty="0" smtClean="0"/>
              <a:t>Doing nothing</a:t>
            </a:r>
          </a:p>
          <a:p>
            <a:r>
              <a:rPr lang="en-US" sz="1800" b="0" i="1" dirty="0" smtClean="0"/>
              <a:t>over the long run</a:t>
            </a:r>
            <a:endParaRPr lang="en-US" sz="1800" i="1" dirty="0"/>
          </a:p>
        </p:txBody>
      </p:sp>
    </p:spTree>
    <p:extLst>
      <p:ext uri="{BB962C8B-B14F-4D97-AF65-F5344CB8AC3E}">
        <p14:creationId xmlns:p14="http://schemas.microsoft.com/office/powerpoint/2010/main" val="4711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down)">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5892" name="Rectangle 4"/>
          <p:cNvSpPr>
            <a:spLocks noChangeArrowheads="1"/>
          </p:cNvSpPr>
          <p:nvPr/>
        </p:nvSpPr>
        <p:spPr bwMode="auto">
          <a:xfrm>
            <a:off x="466725" y="869950"/>
            <a:ext cx="8274050" cy="59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nSpc>
                <a:spcPct val="90000"/>
              </a:lnSpc>
              <a:spcBef>
                <a:spcPct val="20000"/>
              </a:spcBef>
              <a:buClr>
                <a:schemeClr val="tx1"/>
              </a:buClr>
              <a:buFontTx/>
              <a:buChar char="•"/>
            </a:pPr>
            <a:endParaRPr lang="en-US" altLang="en-US" sz="1800" b="0" dirty="0"/>
          </a:p>
        </p:txBody>
      </p:sp>
      <p:sp>
        <p:nvSpPr>
          <p:cNvPr id="4" name="Rectangle 3"/>
          <p:cNvSpPr>
            <a:spLocks noChangeArrowheads="1"/>
          </p:cNvSpPr>
          <p:nvPr/>
        </p:nvSpPr>
        <p:spPr bwMode="auto">
          <a:xfrm>
            <a:off x="153988" y="142875"/>
            <a:ext cx="883761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cs typeface="Times New Roman" pitchFamily="18" charset="0"/>
              </a:rPr>
              <a:t>Fiscal Policy &amp; Economic Performance</a:t>
            </a:r>
          </a:p>
        </p:txBody>
      </p:sp>
      <p:pic>
        <p:nvPicPr>
          <p:cNvPr id="1208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115116"/>
            <a:ext cx="7846671" cy="367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4614" y="1130300"/>
            <a:ext cx="4267461" cy="427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8058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5892"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000500" y="5181600"/>
            <a:ext cx="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2000" b="0">
              <a:solidFill>
                <a:schemeClr val="tx1"/>
              </a:solidFill>
            </a:endParaRPr>
          </a:p>
        </p:txBody>
      </p:sp>
      <p:sp>
        <p:nvSpPr>
          <p:cNvPr id="47107" name="Rectangle 3"/>
          <p:cNvSpPr>
            <a:spLocks noChangeArrowheads="1"/>
          </p:cNvSpPr>
          <p:nvPr/>
        </p:nvSpPr>
        <p:spPr bwMode="auto">
          <a:xfrm>
            <a:off x="153988" y="142875"/>
            <a:ext cx="883761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cs typeface="Times New Roman" pitchFamily="18" charset="0"/>
              </a:rPr>
              <a:t>Fiscal Policy &amp; Economic Performance</a:t>
            </a:r>
          </a:p>
        </p:txBody>
      </p:sp>
      <p:pic>
        <p:nvPicPr>
          <p:cNvPr id="1198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028699"/>
            <a:ext cx="3919049" cy="327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98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3221" y="1028698"/>
            <a:ext cx="5079180" cy="3060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04800" y="4578348"/>
            <a:ext cx="8686800" cy="1809726"/>
          </a:xfrm>
          <a:prstGeom prst="rect">
            <a:avLst/>
          </a:prstGeom>
        </p:spPr>
        <p:txBody>
          <a:bodyPr wrap="square">
            <a:spAutoFit/>
          </a:bodyPr>
          <a:lstStyle/>
          <a:p>
            <a:pPr marL="285750" indent="-285750">
              <a:lnSpc>
                <a:spcPct val="90000"/>
              </a:lnSpc>
              <a:spcBef>
                <a:spcPct val="20000"/>
              </a:spcBef>
              <a:buClr>
                <a:schemeClr val="tx1"/>
              </a:buClr>
              <a:buFont typeface="Arial" panose="020B0604020202020204" pitchFamily="34" charset="0"/>
              <a:buChar char="•"/>
            </a:pPr>
            <a:r>
              <a:rPr lang="en-US" sz="1800" b="0" dirty="0" smtClean="0">
                <a:solidFill>
                  <a:schemeClr val="tx1"/>
                </a:solidFill>
              </a:rPr>
              <a:t>Fiscal </a:t>
            </a:r>
            <a:r>
              <a:rPr lang="en-US" sz="1800" b="0" dirty="0">
                <a:solidFill>
                  <a:schemeClr val="tx1"/>
                </a:solidFill>
              </a:rPr>
              <a:t>policy </a:t>
            </a:r>
            <a:r>
              <a:rPr lang="en-US" sz="1800" b="0" dirty="0" smtClean="0">
                <a:solidFill>
                  <a:schemeClr val="tx1"/>
                </a:solidFill>
              </a:rPr>
              <a:t>lag implies past budget </a:t>
            </a:r>
            <a:r>
              <a:rPr lang="en-US" sz="1800" b="0" dirty="0">
                <a:solidFill>
                  <a:schemeClr val="tx1"/>
                </a:solidFill>
              </a:rPr>
              <a:t>deficits should impact </a:t>
            </a:r>
            <a:r>
              <a:rPr lang="en-US" sz="1800" b="0" dirty="0" smtClean="0">
                <a:solidFill>
                  <a:schemeClr val="tx1"/>
                </a:solidFill>
              </a:rPr>
              <a:t>growth.</a:t>
            </a:r>
          </a:p>
          <a:p>
            <a:pPr marL="285750" indent="-285750">
              <a:lnSpc>
                <a:spcPct val="90000"/>
              </a:lnSpc>
              <a:spcBef>
                <a:spcPct val="20000"/>
              </a:spcBef>
              <a:buClr>
                <a:schemeClr val="tx1"/>
              </a:buClr>
              <a:buFont typeface="Arial" panose="020B0604020202020204" pitchFamily="34" charset="0"/>
              <a:buChar char="•"/>
            </a:pPr>
            <a:r>
              <a:rPr lang="en-US" sz="1800" b="0" dirty="0" smtClean="0">
                <a:solidFill>
                  <a:schemeClr val="tx1"/>
                </a:solidFill>
              </a:rPr>
              <a:t>Correlations of growth &amp; lags </a:t>
            </a:r>
            <a:r>
              <a:rPr lang="en-US" sz="1800" b="0" dirty="0">
                <a:solidFill>
                  <a:schemeClr val="tx1"/>
                </a:solidFill>
              </a:rPr>
              <a:t>of the growth rate of budget </a:t>
            </a:r>
            <a:r>
              <a:rPr lang="en-US" sz="1800" b="0" dirty="0" smtClean="0">
                <a:solidFill>
                  <a:schemeClr val="tx1"/>
                </a:solidFill>
              </a:rPr>
              <a:t>balances is 0</a:t>
            </a:r>
          </a:p>
          <a:p>
            <a:pPr marL="285750" indent="-285750">
              <a:lnSpc>
                <a:spcPct val="90000"/>
              </a:lnSpc>
              <a:spcBef>
                <a:spcPct val="20000"/>
              </a:spcBef>
              <a:buClr>
                <a:schemeClr val="tx1"/>
              </a:buClr>
              <a:buFont typeface="Arial" panose="020B0604020202020204" pitchFamily="34" charset="0"/>
              <a:buChar char="•"/>
            </a:pPr>
            <a:r>
              <a:rPr lang="en-US" sz="1800" b="0" dirty="0">
                <a:solidFill>
                  <a:schemeClr val="tx1"/>
                </a:solidFill>
              </a:rPr>
              <a:t>Correlations of growth &amp; </a:t>
            </a:r>
            <a:r>
              <a:rPr lang="en-US" sz="1800" b="0" dirty="0" smtClean="0">
                <a:solidFill>
                  <a:schemeClr val="tx1"/>
                </a:solidFill>
              </a:rPr>
              <a:t>per </a:t>
            </a:r>
            <a:r>
              <a:rPr lang="en-US" sz="1800" b="0" dirty="0">
                <a:solidFill>
                  <a:schemeClr val="tx1"/>
                </a:solidFill>
              </a:rPr>
              <a:t>capita budget balance </a:t>
            </a:r>
            <a:r>
              <a:rPr lang="en-US" sz="1800" b="0" dirty="0" smtClean="0">
                <a:solidFill>
                  <a:schemeClr val="tx1"/>
                </a:solidFill>
              </a:rPr>
              <a:t>is 0</a:t>
            </a:r>
          </a:p>
          <a:p>
            <a:pPr marL="285750" indent="-285750">
              <a:lnSpc>
                <a:spcPct val="90000"/>
              </a:lnSpc>
              <a:spcBef>
                <a:spcPct val="20000"/>
              </a:spcBef>
              <a:buClr>
                <a:schemeClr val="tx1"/>
              </a:buClr>
              <a:buFont typeface="Arial" panose="020B0604020202020204" pitchFamily="34" charset="0"/>
              <a:buChar char="•"/>
            </a:pPr>
            <a:r>
              <a:rPr lang="en-US" sz="1800" b="0" dirty="0">
                <a:solidFill>
                  <a:schemeClr val="tx1"/>
                </a:solidFill>
              </a:rPr>
              <a:t>S</a:t>
            </a:r>
            <a:r>
              <a:rPr lang="en-US" sz="1800" b="0" dirty="0" smtClean="0">
                <a:solidFill>
                  <a:schemeClr val="tx1"/>
                </a:solidFill>
              </a:rPr>
              <a:t>trongest correlation: per capita </a:t>
            </a:r>
            <a:r>
              <a:rPr lang="en-US" sz="1800" b="0" dirty="0">
                <a:solidFill>
                  <a:schemeClr val="tx1"/>
                </a:solidFill>
              </a:rPr>
              <a:t>budget balance is lagged eight </a:t>
            </a:r>
            <a:r>
              <a:rPr lang="en-US" sz="1800" b="0" dirty="0" smtClean="0">
                <a:solidFill>
                  <a:schemeClr val="tx1"/>
                </a:solidFill>
              </a:rPr>
              <a:t>quarters (See above). </a:t>
            </a:r>
          </a:p>
          <a:p>
            <a:pPr marL="285750" indent="-285750">
              <a:lnSpc>
                <a:spcPct val="90000"/>
              </a:lnSpc>
              <a:spcBef>
                <a:spcPct val="20000"/>
              </a:spcBef>
              <a:buClr>
                <a:schemeClr val="tx1"/>
              </a:buClr>
              <a:buFont typeface="Arial" panose="020B0604020202020204" pitchFamily="34" charset="0"/>
              <a:buChar char="•"/>
            </a:pPr>
            <a:r>
              <a:rPr lang="en-US" sz="1800" b="0" dirty="0" smtClean="0">
                <a:solidFill>
                  <a:schemeClr val="tx1"/>
                </a:solidFill>
              </a:rPr>
              <a:t>Increasing the </a:t>
            </a:r>
            <a:r>
              <a:rPr lang="en-US" sz="1800" b="0" dirty="0">
                <a:solidFill>
                  <a:schemeClr val="tx1"/>
                </a:solidFill>
              </a:rPr>
              <a:t>budget deficit by $2000 per citizen </a:t>
            </a:r>
            <a:r>
              <a:rPr lang="en-US" sz="1800" b="0" dirty="0" smtClean="0">
                <a:solidFill>
                  <a:schemeClr val="tx1"/>
                </a:solidFill>
              </a:rPr>
              <a:t>=&gt; 0.35-pct-pt </a:t>
            </a:r>
            <a:r>
              <a:rPr lang="en-US" sz="1800" b="0" dirty="0">
                <a:solidFill>
                  <a:schemeClr val="tx1"/>
                </a:solidFill>
              </a:rPr>
              <a:t>increase in </a:t>
            </a:r>
            <a:r>
              <a:rPr lang="en-US" sz="1800" b="0" dirty="0" smtClean="0">
                <a:solidFill>
                  <a:schemeClr val="tx1"/>
                </a:solidFill>
              </a:rPr>
              <a:t>growth 2 years later</a:t>
            </a:r>
          </a:p>
        </p:txBody>
      </p:sp>
      <p:pic>
        <p:nvPicPr>
          <p:cNvPr id="9"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3414" y="701675"/>
            <a:ext cx="4988186" cy="3756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010024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000500" y="2047875"/>
            <a:ext cx="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endParaRPr kumimoji="0" lang="en-US" altLang="en-US" sz="2000" b="0">
              <a:solidFill>
                <a:schemeClr val="tx1"/>
              </a:solidFill>
            </a:endParaRPr>
          </a:p>
        </p:txBody>
      </p:sp>
      <p:sp>
        <p:nvSpPr>
          <p:cNvPr id="47107" name="Rectangle 3"/>
          <p:cNvSpPr>
            <a:spLocks noChangeArrowheads="1"/>
          </p:cNvSpPr>
          <p:nvPr/>
        </p:nvSpPr>
        <p:spPr bwMode="auto">
          <a:xfrm>
            <a:off x="153988" y="142875"/>
            <a:ext cx="883761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kumimoji="1" sz="2800" b="1">
                <a:solidFill>
                  <a:schemeClr val="bg2"/>
                </a:solidFill>
                <a:latin typeface="Times New Roman" pitchFamily="18" charset="0"/>
              </a:defRPr>
            </a:lvl1pPr>
            <a:lvl2pPr marL="742950" indent="-285750">
              <a:defRPr kumimoji="1" sz="2800" b="1">
                <a:solidFill>
                  <a:schemeClr val="bg2"/>
                </a:solidFill>
                <a:latin typeface="Times New Roman" pitchFamily="18" charset="0"/>
              </a:defRPr>
            </a:lvl2pPr>
            <a:lvl3pPr marL="1143000" indent="-228600">
              <a:defRPr kumimoji="1" sz="2800" b="1">
                <a:solidFill>
                  <a:schemeClr val="bg2"/>
                </a:solidFill>
                <a:latin typeface="Times New Roman" pitchFamily="18" charset="0"/>
              </a:defRPr>
            </a:lvl3pPr>
            <a:lvl4pPr marL="1600200" indent="-228600">
              <a:defRPr kumimoji="1" sz="2800" b="1">
                <a:solidFill>
                  <a:schemeClr val="bg2"/>
                </a:solidFill>
                <a:latin typeface="Times New Roman" pitchFamily="18" charset="0"/>
              </a:defRPr>
            </a:lvl4pPr>
            <a:lvl5pPr marL="2057400" indent="-228600">
              <a:defRPr kumimoji="1" sz="2800" b="1">
                <a:solidFill>
                  <a:schemeClr val="bg2"/>
                </a:solidFill>
                <a:latin typeface="Times New Roman" pitchFamily="18" charset="0"/>
              </a:defRPr>
            </a:lvl5pPr>
            <a:lvl6pPr marL="2514600" indent="-228600" eaLnBrk="0" fontAlgn="base" hangingPunct="0">
              <a:spcBef>
                <a:spcPct val="0"/>
              </a:spcBef>
              <a:spcAft>
                <a:spcPct val="0"/>
              </a:spcAft>
              <a:defRPr kumimoji="1" sz="2800" b="1">
                <a:solidFill>
                  <a:schemeClr val="bg2"/>
                </a:solidFill>
                <a:latin typeface="Times New Roman" pitchFamily="18" charset="0"/>
              </a:defRPr>
            </a:lvl6pPr>
            <a:lvl7pPr marL="2971800" indent="-228600" eaLnBrk="0" fontAlgn="base" hangingPunct="0">
              <a:spcBef>
                <a:spcPct val="0"/>
              </a:spcBef>
              <a:spcAft>
                <a:spcPct val="0"/>
              </a:spcAft>
              <a:defRPr kumimoji="1" sz="2800" b="1">
                <a:solidFill>
                  <a:schemeClr val="bg2"/>
                </a:solidFill>
                <a:latin typeface="Times New Roman" pitchFamily="18" charset="0"/>
              </a:defRPr>
            </a:lvl7pPr>
            <a:lvl8pPr marL="3429000" indent="-228600" eaLnBrk="0" fontAlgn="base" hangingPunct="0">
              <a:spcBef>
                <a:spcPct val="0"/>
              </a:spcBef>
              <a:spcAft>
                <a:spcPct val="0"/>
              </a:spcAft>
              <a:defRPr kumimoji="1" sz="2800" b="1">
                <a:solidFill>
                  <a:schemeClr val="bg2"/>
                </a:solidFill>
                <a:latin typeface="Times New Roman" pitchFamily="18" charset="0"/>
              </a:defRPr>
            </a:lvl8pPr>
            <a:lvl9pPr marL="3886200" indent="-228600" eaLnBrk="0" fontAlgn="base" hangingPunct="0">
              <a:spcBef>
                <a:spcPct val="0"/>
              </a:spcBef>
              <a:spcAft>
                <a:spcPct val="0"/>
              </a:spcAft>
              <a:defRPr kumimoji="1" sz="2800" b="1">
                <a:solidFill>
                  <a:schemeClr val="bg2"/>
                </a:solidFill>
                <a:latin typeface="Times New Roman" pitchFamily="18" charset="0"/>
              </a:defRPr>
            </a:lvl9pPr>
          </a:lstStyle>
          <a:p>
            <a:pPr algn="ctr">
              <a:lnSpc>
                <a:spcPct val="60000"/>
              </a:lnSpc>
              <a:spcBef>
                <a:spcPct val="20000"/>
              </a:spcBef>
              <a:buClr>
                <a:schemeClr val="tx1"/>
              </a:buClr>
            </a:pPr>
            <a:r>
              <a:rPr lang="en-US" altLang="en-US" dirty="0">
                <a:solidFill>
                  <a:schemeClr val="tx1"/>
                </a:solidFill>
                <a:cs typeface="Times New Roman" pitchFamily="18" charset="0"/>
              </a:rPr>
              <a:t>Fiscal Policy &amp; Economic Performance</a:t>
            </a:r>
          </a:p>
        </p:txBody>
      </p:sp>
      <p:pic>
        <p:nvPicPr>
          <p:cNvPr id="1198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85" y="927100"/>
            <a:ext cx="4071115" cy="3056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98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794" y="714374"/>
            <a:ext cx="3682206" cy="3569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06388" y="5183408"/>
            <a:ext cx="8494712" cy="590931"/>
          </a:xfrm>
          <a:prstGeom prst="rect">
            <a:avLst/>
          </a:prstGeom>
        </p:spPr>
        <p:txBody>
          <a:bodyPr wrap="square">
            <a:spAutoFit/>
          </a:bodyPr>
          <a:lstStyle/>
          <a:p>
            <a:pPr marL="285750" indent="-285750">
              <a:lnSpc>
                <a:spcPct val="90000"/>
              </a:lnSpc>
              <a:spcBef>
                <a:spcPct val="20000"/>
              </a:spcBef>
              <a:buClr>
                <a:schemeClr val="tx1"/>
              </a:buClr>
              <a:buFont typeface="Arial" panose="020B0604020202020204" pitchFamily="34" charset="0"/>
              <a:buChar char="•"/>
            </a:pPr>
            <a:r>
              <a:rPr lang="en-US" sz="1800" b="0" dirty="0">
                <a:solidFill>
                  <a:schemeClr val="tx1"/>
                </a:solidFill>
              </a:rPr>
              <a:t>Given the weak correlation between growth and lags of these budget measures, </a:t>
            </a:r>
            <a:r>
              <a:rPr lang="en-US" sz="1800" b="0" dirty="0" smtClean="0">
                <a:solidFill>
                  <a:schemeClr val="tx1"/>
                </a:solidFill>
              </a:rPr>
              <a:t>should other </a:t>
            </a:r>
            <a:r>
              <a:rPr lang="en-US" sz="1800" b="0" dirty="0">
                <a:solidFill>
                  <a:schemeClr val="tx1"/>
                </a:solidFill>
              </a:rPr>
              <a:t>policies </a:t>
            </a:r>
            <a:r>
              <a:rPr lang="en-US" sz="1800" b="0" dirty="0" smtClean="0">
                <a:solidFill>
                  <a:schemeClr val="tx1"/>
                </a:solidFill>
              </a:rPr>
              <a:t>perhaps </a:t>
            </a:r>
            <a:r>
              <a:rPr lang="en-US" sz="1800" b="0" dirty="0">
                <a:solidFill>
                  <a:schemeClr val="tx1"/>
                </a:solidFill>
              </a:rPr>
              <a:t>be </a:t>
            </a:r>
            <a:r>
              <a:rPr lang="en-US" sz="1800" b="0" dirty="0" smtClean="0">
                <a:solidFill>
                  <a:schemeClr val="tx1"/>
                </a:solidFill>
              </a:rPr>
              <a:t>pursued?</a:t>
            </a:r>
            <a:endParaRPr lang="en-US" sz="1800" b="0" dirty="0"/>
          </a:p>
        </p:txBody>
      </p:sp>
      <p:pic>
        <p:nvPicPr>
          <p:cNvPr id="10"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0" y="701675"/>
            <a:ext cx="4546600" cy="3756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202840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theme1.xml><?xml version="1.0" encoding="utf-8"?>
<a:theme xmlns:a="http://schemas.openxmlformats.org/drawingml/2006/main" name="1_gwart_temp1">
  <a:themeElements>
    <a:clrScheme name="1_gwart_temp1 4">
      <a:dk1>
        <a:srgbClr val="080808"/>
      </a:dk1>
      <a:lt1>
        <a:srgbClr val="FFFFFF"/>
      </a:lt1>
      <a:dk2>
        <a:srgbClr val="030387"/>
      </a:dk2>
      <a:lt2>
        <a:srgbClr val="010000"/>
      </a:lt2>
      <a:accent1>
        <a:srgbClr val="008080"/>
      </a:accent1>
      <a:accent2>
        <a:srgbClr val="FF0000"/>
      </a:accent2>
      <a:accent3>
        <a:srgbClr val="FFFFFF"/>
      </a:accent3>
      <a:accent4>
        <a:srgbClr val="060606"/>
      </a:accent4>
      <a:accent5>
        <a:srgbClr val="AAC0C0"/>
      </a:accent5>
      <a:accent6>
        <a:srgbClr val="E70000"/>
      </a:accent6>
      <a:hlink>
        <a:srgbClr val="0000FF"/>
      </a:hlink>
      <a:folHlink>
        <a:srgbClr val="009999"/>
      </a:folHlink>
    </a:clrScheme>
    <a:fontScheme name="1_gwart_temp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outerShdw dist="35921" dir="2700000" algn="ctr" rotWithShape="0">
            <a:srgbClr val="808080"/>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800" b="1" i="0" u="none" strike="noStrike" cap="none" normalizeH="0" baseline="0" smtClean="0">
            <a:ln>
              <a:noFill/>
            </a:ln>
            <a:solidFill>
              <a:schemeClr val="bg2"/>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outerShdw dist="35921" dir="2700000" algn="ctr" rotWithShape="0">
            <a:srgbClr val="808080"/>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800" b="1" i="0" u="none" strike="noStrike" cap="none" normalizeH="0" baseline="0" smtClean="0">
            <a:ln>
              <a:noFill/>
            </a:ln>
            <a:solidFill>
              <a:schemeClr val="bg2"/>
            </a:solidFill>
            <a:effectLst/>
            <a:latin typeface="Times New Roman" pitchFamily="18" charset="0"/>
          </a:defRPr>
        </a:defPPr>
      </a:lstStyle>
    </a:lnDef>
  </a:objectDefaults>
  <a:extraClrSchemeLst>
    <a:extraClrScheme>
      <a:clrScheme name="1_gwart_temp1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clrMap bg1="lt1" tx1="dk1" bg2="lt2" tx2="dk2" accent1="accent1" accent2="accent2" accent3="accent3" accent4="accent4" accent5="accent5" accent6="accent6" hlink="hlink" folHlink="folHlink"/>
    </a:extraClrScheme>
    <a:extraClrScheme>
      <a:clrScheme name="1_gwart_temp1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800000"/>
        </a:folHlink>
      </a:clrScheme>
      <a:clrMap bg1="dk2" tx1="lt1" bg2="dk1" tx2="lt2" accent1="accent1" accent2="accent2" accent3="accent3" accent4="accent4" accent5="accent5" accent6="accent6" hlink="hlink" folHlink="folHlink"/>
    </a:extraClrScheme>
    <a:extraClrScheme>
      <a:clrScheme name="1_gwart_temp1 3">
        <a:dk1>
          <a:srgbClr val="000000"/>
        </a:dk1>
        <a:lt1>
          <a:srgbClr val="FFFFFF"/>
        </a:lt1>
        <a:dk2>
          <a:srgbClr val="000000"/>
        </a:dk2>
        <a:lt2>
          <a:srgbClr val="CBCBCB"/>
        </a:lt2>
        <a:accent1>
          <a:srgbClr val="B2B2B2"/>
        </a:accent1>
        <a:accent2>
          <a:srgbClr val="EAEAEA"/>
        </a:accent2>
        <a:accent3>
          <a:srgbClr val="FFFFFF"/>
        </a:accent3>
        <a:accent4>
          <a:srgbClr val="000000"/>
        </a:accent4>
        <a:accent5>
          <a:srgbClr val="D5D5D5"/>
        </a:accent5>
        <a:accent6>
          <a:srgbClr val="D4D4D4"/>
        </a:accent6>
        <a:hlink>
          <a:srgbClr val="B2B2B2"/>
        </a:hlink>
        <a:folHlink>
          <a:srgbClr val="DDDDDD"/>
        </a:folHlink>
      </a:clrScheme>
      <a:clrMap bg1="lt1" tx1="dk1" bg2="lt2" tx2="dk2" accent1="accent1" accent2="accent2" accent3="accent3" accent4="accent4" accent5="accent5" accent6="accent6" hlink="hlink" folHlink="folHlink"/>
    </a:extraClrScheme>
    <a:extraClrScheme>
      <a:clrScheme name="1_gwart_temp1 4">
        <a:dk1>
          <a:srgbClr val="080808"/>
        </a:dk1>
        <a:lt1>
          <a:srgbClr val="FFFFFF"/>
        </a:lt1>
        <a:dk2>
          <a:srgbClr val="030387"/>
        </a:dk2>
        <a:lt2>
          <a:srgbClr val="010000"/>
        </a:lt2>
        <a:accent1>
          <a:srgbClr val="008080"/>
        </a:accent1>
        <a:accent2>
          <a:srgbClr val="FF0000"/>
        </a:accent2>
        <a:accent3>
          <a:srgbClr val="FFFFFF"/>
        </a:accent3>
        <a:accent4>
          <a:srgbClr val="060606"/>
        </a:accent4>
        <a:accent5>
          <a:srgbClr val="AAC0C0"/>
        </a:accent5>
        <a:accent6>
          <a:srgbClr val="E70000"/>
        </a:accent6>
        <a:hlink>
          <a:srgbClr val="0000FF"/>
        </a:hlink>
        <a:folHlink>
          <a:srgbClr val="0099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11th_Gwartney_text</Template>
  <TotalTime>17464</TotalTime>
  <Words>3852</Words>
  <Application>Microsoft Office PowerPoint</Application>
  <PresentationFormat>On-screen Show (4:3)</PresentationFormat>
  <Paragraphs>835</Paragraphs>
  <Slides>56</Slides>
  <Notes>32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56</vt:i4>
      </vt:variant>
    </vt:vector>
  </HeadingPairs>
  <TitlesOfParts>
    <vt:vector size="65" baseType="lpstr">
      <vt:lpstr>Arial</vt:lpstr>
      <vt:lpstr>Courier New</vt:lpstr>
      <vt:lpstr>Tahoma</vt:lpstr>
      <vt:lpstr>Wingdings</vt:lpstr>
      <vt:lpstr>Symbol</vt:lpstr>
      <vt:lpstr>Times New Roman</vt:lpstr>
      <vt:lpstr>1_gwart_temp1</vt:lpstr>
      <vt:lpstr>Equation</vt:lpstr>
      <vt:lpstr>MathType 5.0 Equation</vt:lpstr>
      <vt:lpstr>PowerPoint Presentation</vt:lpstr>
      <vt:lpstr>PowerPoint Presentation</vt:lpstr>
      <vt:lpstr>PowerPoint Presentation</vt:lpstr>
      <vt:lpstr>PowerPoint Presentation</vt:lpstr>
      <vt:lpstr>PowerPoint Presentation</vt:lpstr>
      <vt:lpstr>1926 China Treasury 5 Yuan Government Bond</vt:lpstr>
      <vt:lpstr>1949 Lebanon Treasury Bond</vt:lpstr>
      <vt:lpstr>1952 Former USSR victory treasury 10 rub bond</vt:lpstr>
      <vt:lpstr>1922 Weimar Republic German treasury bond</vt:lpstr>
      <vt:lpstr>USA Treasury Bonds </vt:lpstr>
      <vt:lpstr>USA Treasury Bonds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Hal Snarr</dc:creator>
  <cp:lastModifiedBy>Anyone</cp:lastModifiedBy>
  <cp:revision>525</cp:revision>
  <cp:lastPrinted>1999-07-12T21:44:34Z</cp:lastPrinted>
  <dcterms:created xsi:type="dcterms:W3CDTF">1999-07-08T01:03:11Z</dcterms:created>
  <dcterms:modified xsi:type="dcterms:W3CDTF">2014-05-12T22:08:54Z</dcterms:modified>
</cp:coreProperties>
</file>