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4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9" r:id="rId1"/>
    <p:sldMasterId id="2147483660" r:id="rId2"/>
    <p:sldMasterId id="2147483661" r:id="rId3"/>
    <p:sldMasterId id="2147483662" r:id="rId4"/>
    <p:sldMasterId id="2147483709" r:id="rId5"/>
  </p:sldMasterIdLst>
  <p:notesMasterIdLst>
    <p:notesMasterId r:id="rId59"/>
  </p:notesMasterIdLst>
  <p:handoutMasterIdLst>
    <p:handoutMasterId r:id="rId60"/>
  </p:handoutMasterIdLst>
  <p:sldIdLst>
    <p:sldId id="678" r:id="rId6"/>
    <p:sldId id="679" r:id="rId7"/>
    <p:sldId id="680" r:id="rId8"/>
    <p:sldId id="681" r:id="rId9"/>
    <p:sldId id="682" r:id="rId10"/>
    <p:sldId id="683" r:id="rId11"/>
    <p:sldId id="684" r:id="rId12"/>
    <p:sldId id="685" r:id="rId13"/>
    <p:sldId id="686" r:id="rId14"/>
    <p:sldId id="687" r:id="rId15"/>
    <p:sldId id="688" r:id="rId16"/>
    <p:sldId id="689" r:id="rId17"/>
    <p:sldId id="738" r:id="rId18"/>
    <p:sldId id="690" r:id="rId19"/>
    <p:sldId id="739" r:id="rId20"/>
    <p:sldId id="652" r:id="rId21"/>
    <p:sldId id="656" r:id="rId22"/>
    <p:sldId id="655" r:id="rId23"/>
    <p:sldId id="694" r:id="rId24"/>
    <p:sldId id="761" r:id="rId25"/>
    <p:sldId id="762" r:id="rId26"/>
    <p:sldId id="735" r:id="rId27"/>
    <p:sldId id="636" r:id="rId28"/>
    <p:sldId id="698" r:id="rId29"/>
    <p:sldId id="699" r:id="rId30"/>
    <p:sldId id="700" r:id="rId31"/>
    <p:sldId id="701" r:id="rId32"/>
    <p:sldId id="702" r:id="rId33"/>
    <p:sldId id="703" r:id="rId34"/>
    <p:sldId id="740" r:id="rId35"/>
    <p:sldId id="662" r:id="rId36"/>
    <p:sldId id="704" r:id="rId37"/>
    <p:sldId id="736" r:id="rId38"/>
    <p:sldId id="706" r:id="rId39"/>
    <p:sldId id="705" r:id="rId40"/>
    <p:sldId id="737" r:id="rId41"/>
    <p:sldId id="707" r:id="rId42"/>
    <p:sldId id="742" r:id="rId43"/>
    <p:sldId id="743" r:id="rId44"/>
    <p:sldId id="744" r:id="rId45"/>
    <p:sldId id="723" r:id="rId46"/>
    <p:sldId id="724" r:id="rId47"/>
    <p:sldId id="745" r:id="rId48"/>
    <p:sldId id="748" r:id="rId49"/>
    <p:sldId id="749" r:id="rId50"/>
    <p:sldId id="750" r:id="rId51"/>
    <p:sldId id="751" r:id="rId52"/>
    <p:sldId id="757" r:id="rId53"/>
    <p:sldId id="675" r:id="rId54"/>
    <p:sldId id="758" r:id="rId55"/>
    <p:sldId id="759" r:id="rId56"/>
    <p:sldId id="755" r:id="rId57"/>
    <p:sldId id="756" r:id="rId58"/>
  </p:sldIdLst>
  <p:sldSz cx="9144000" cy="6858000" type="screen4x3"/>
  <p:notesSz cx="6858000" cy="9144000"/>
  <p:defaultTextStyle>
    <a:defPPr>
      <a:defRPr lang="en-CA"/>
    </a:defPPr>
    <a:lvl1pPr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b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b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b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b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248">
          <p15:clr>
            <a:srgbClr val="A4A3A4"/>
          </p15:clr>
        </p15:guide>
        <p15:guide id="2" pos="33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FF0000"/>
    <a:srgbClr val="FFAFAF"/>
    <a:srgbClr val="E50030"/>
    <a:srgbClr val="000000"/>
    <a:srgbClr val="FF6600"/>
    <a:srgbClr val="000099"/>
    <a:srgbClr val="FFFFFF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035" autoAdjust="0"/>
    <p:restoredTop sz="93469" autoAdjust="0"/>
  </p:normalViewPr>
  <p:slideViewPr>
    <p:cSldViewPr snapToObjects="1">
      <p:cViewPr>
        <p:scale>
          <a:sx n="80" d="100"/>
          <a:sy n="80" d="100"/>
        </p:scale>
        <p:origin x="864" y="276"/>
      </p:cViewPr>
      <p:guideLst>
        <p:guide orient="horz" pos="1248"/>
        <p:guide pos="33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Objects="1">
      <p:cViewPr varScale="1">
        <p:scale>
          <a:sx n="79" d="100"/>
          <a:sy n="79" d="100"/>
        </p:scale>
        <p:origin x="-1998" y="-10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63" Type="http://schemas.openxmlformats.org/officeDocument/2006/relationships/theme" Target="theme/theme1.xml"/><Relationship Id="rId7" Type="http://schemas.openxmlformats.org/officeDocument/2006/relationships/slide" Target="slides/slide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slide" Target="slides/slide48.xml"/><Relationship Id="rId58" Type="http://schemas.openxmlformats.org/officeDocument/2006/relationships/slide" Target="slides/slide53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slide" Target="slides/slide52.xml"/><Relationship Id="rId61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handoutMaster" Target="handoutMasters/handout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slide" Target="slides/slide51.xml"/><Relationship Id="rId64" Type="http://schemas.openxmlformats.org/officeDocument/2006/relationships/tableStyles" Target="tableStyles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3.wmf"/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13.wmf"/><Relationship Id="rId1" Type="http://schemas.openxmlformats.org/officeDocument/2006/relationships/image" Target="../media/image12.wmf"/><Relationship Id="rId5" Type="http://schemas.openxmlformats.org/officeDocument/2006/relationships/image" Target="../media/image16.wmf"/><Relationship Id="rId4" Type="http://schemas.openxmlformats.org/officeDocument/2006/relationships/image" Target="../media/image15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9.wmf"/><Relationship Id="rId1" Type="http://schemas.openxmlformats.org/officeDocument/2006/relationships/image" Target="../media/image18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image" Target="../media/image21.wmf"/><Relationship Id="rId1" Type="http://schemas.openxmlformats.org/officeDocument/2006/relationships/image" Target="../media/image20.wmf"/><Relationship Id="rId5" Type="http://schemas.openxmlformats.org/officeDocument/2006/relationships/image" Target="../media/image16.wmf"/><Relationship Id="rId4" Type="http://schemas.openxmlformats.org/officeDocument/2006/relationships/image" Target="../media/image23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26.wmf"/><Relationship Id="rId2" Type="http://schemas.openxmlformats.org/officeDocument/2006/relationships/image" Target="../media/image25.wmf"/><Relationship Id="rId1" Type="http://schemas.openxmlformats.org/officeDocument/2006/relationships/image" Target="../media/image24.wmf"/><Relationship Id="rId5" Type="http://schemas.openxmlformats.org/officeDocument/2006/relationships/image" Target="../media/image21.wmf"/><Relationship Id="rId4" Type="http://schemas.openxmlformats.org/officeDocument/2006/relationships/image" Target="../media/image16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w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31.wmf"/><Relationship Id="rId1" Type="http://schemas.openxmlformats.org/officeDocument/2006/relationships/image" Target="../media/image30.w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31.wmf"/><Relationship Id="rId1" Type="http://schemas.openxmlformats.org/officeDocument/2006/relationships/image" Target="../media/image30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>
                <a:latin typeface="Tahoma" charset="0"/>
              </a:defRPr>
            </a:lvl1pPr>
          </a:lstStyle>
          <a:p>
            <a:pPr>
              <a:defRPr/>
            </a:pPr>
            <a:endParaRPr lang="en-CA" altLang="en-US"/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Tahoma" charset="0"/>
              </a:defRPr>
            </a:lvl1pPr>
          </a:lstStyle>
          <a:p>
            <a:pPr>
              <a:defRPr/>
            </a:pPr>
            <a:endParaRPr lang="en-CA" altLang="en-US"/>
          </a:p>
        </p:txBody>
      </p:sp>
      <p:sp>
        <p:nvSpPr>
          <p:cNvPr id="6042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>
                <a:latin typeface="Tahoma" charset="0"/>
              </a:defRPr>
            </a:lvl1pPr>
          </a:lstStyle>
          <a:p>
            <a:pPr>
              <a:defRPr/>
            </a:pPr>
            <a:endParaRPr lang="en-CA" altLang="en-US"/>
          </a:p>
        </p:txBody>
      </p:sp>
      <p:sp>
        <p:nvSpPr>
          <p:cNvPr id="6042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Tahoma" charset="0"/>
              </a:defRPr>
            </a:lvl1pPr>
          </a:lstStyle>
          <a:p>
            <a:pPr>
              <a:defRPr/>
            </a:pPr>
            <a:fld id="{5B3E30DE-21F7-4A42-B38D-72634E6C5CEC}" type="slidenum">
              <a:rPr lang="en-CA" altLang="en-US"/>
              <a:pPr>
                <a:defRPr/>
              </a:pPr>
              <a:t>‹#›</a:t>
            </a:fld>
            <a:endParaRPr lang="en-CA" altLang="en-US"/>
          </a:p>
        </p:txBody>
      </p:sp>
    </p:spTree>
    <p:extLst>
      <p:ext uri="{BB962C8B-B14F-4D97-AF65-F5344CB8AC3E}">
        <p14:creationId xmlns:p14="http://schemas.microsoft.com/office/powerpoint/2010/main" val="35258545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>
                <a:latin typeface="Tahoma" charset="0"/>
              </a:defRPr>
            </a:lvl1pPr>
          </a:lstStyle>
          <a:p>
            <a:pPr>
              <a:defRPr/>
            </a:pPr>
            <a:endParaRPr lang="en-CA" altLang="en-US"/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Tahoma" charset="0"/>
              </a:defRPr>
            </a:lvl1pPr>
          </a:lstStyle>
          <a:p>
            <a:pPr>
              <a:defRPr/>
            </a:pPr>
            <a:endParaRPr lang="en-CA" altLang="en-US"/>
          </a:p>
        </p:txBody>
      </p:sp>
      <p:sp>
        <p:nvSpPr>
          <p:cNvPr id="399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CA" altLang="en-US" noProof="0" smtClean="0"/>
              <a:t>Click to edit Master text styles</a:t>
            </a:r>
          </a:p>
          <a:p>
            <a:pPr lvl="1"/>
            <a:r>
              <a:rPr lang="en-CA" altLang="en-US" noProof="0" smtClean="0"/>
              <a:t>Second level</a:t>
            </a:r>
          </a:p>
          <a:p>
            <a:pPr lvl="2"/>
            <a:r>
              <a:rPr lang="en-CA" altLang="en-US" noProof="0" smtClean="0"/>
              <a:t>Third level</a:t>
            </a:r>
          </a:p>
          <a:p>
            <a:pPr lvl="3"/>
            <a:r>
              <a:rPr lang="en-CA" altLang="en-US" noProof="0" smtClean="0"/>
              <a:t>Fourth level</a:t>
            </a:r>
          </a:p>
          <a:p>
            <a:pPr lvl="4"/>
            <a:r>
              <a:rPr lang="en-CA" altLang="en-US" noProof="0" smtClean="0"/>
              <a:t>Fifth level</a:t>
            </a:r>
          </a:p>
        </p:txBody>
      </p:sp>
      <p:sp>
        <p:nvSpPr>
          <p:cNvPr id="614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>
                <a:latin typeface="Tahoma" charset="0"/>
              </a:defRPr>
            </a:lvl1pPr>
          </a:lstStyle>
          <a:p>
            <a:pPr>
              <a:defRPr/>
            </a:pPr>
            <a:endParaRPr lang="en-CA" altLang="en-US"/>
          </a:p>
        </p:txBody>
      </p:sp>
      <p:sp>
        <p:nvSpPr>
          <p:cNvPr id="614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Tahoma" charset="0"/>
              </a:defRPr>
            </a:lvl1pPr>
          </a:lstStyle>
          <a:p>
            <a:pPr>
              <a:defRPr/>
            </a:pPr>
            <a:fld id="{9F9453E7-DA4E-43BC-8620-A51B07A487C2}" type="slidenum">
              <a:rPr lang="en-CA" altLang="en-US"/>
              <a:pPr>
                <a:defRPr/>
              </a:pPr>
              <a:t>‹#›</a:t>
            </a:fld>
            <a:endParaRPr lang="en-CA" altLang="en-US"/>
          </a:p>
        </p:txBody>
      </p:sp>
    </p:spTree>
    <p:extLst>
      <p:ext uri="{BB962C8B-B14F-4D97-AF65-F5344CB8AC3E}">
        <p14:creationId xmlns:p14="http://schemas.microsoft.com/office/powerpoint/2010/main" val="151285057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02C07359-6680-40C5-B62E-AB22A283B79B}" type="slidenum">
              <a:rPr lang="en-CA" altLang="en-US" sz="1200" b="0" smtClean="0">
                <a:latin typeface="Tahoma" pitchFamily="34" charset="0"/>
              </a:rPr>
              <a:pPr eaLnBrk="1" hangingPunct="1">
                <a:defRPr/>
              </a:pPr>
              <a:t>1</a:t>
            </a:fld>
            <a:endParaRPr lang="en-CA" altLang="en-US" sz="1200" b="0" smtClean="0">
              <a:latin typeface="Tahoma" pitchFamily="34" charset="0"/>
            </a:endParaRPr>
          </a:p>
        </p:txBody>
      </p:sp>
      <p:sp>
        <p:nvSpPr>
          <p:cNvPr id="96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260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 smtClean="0"/>
          </a:p>
        </p:txBody>
      </p:sp>
    </p:spTree>
    <p:extLst>
      <p:ext uri="{BB962C8B-B14F-4D97-AF65-F5344CB8AC3E}">
        <p14:creationId xmlns:p14="http://schemas.microsoft.com/office/powerpoint/2010/main" val="36025016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1072F087-807F-4EB4-90EA-6D5FFBC938FC}" type="slidenum">
              <a:rPr lang="en-CA" altLang="en-US" sz="1200" b="0" smtClean="0">
                <a:latin typeface="Tahoma" pitchFamily="34" charset="0"/>
              </a:rPr>
              <a:pPr eaLnBrk="1" hangingPunct="1">
                <a:defRPr/>
              </a:pPr>
              <a:t>2</a:t>
            </a:fld>
            <a:endParaRPr lang="en-CA" altLang="en-US" sz="1200" b="0" smtClean="0">
              <a:latin typeface="Tahoma" pitchFamily="34" charset="0"/>
            </a:endParaRPr>
          </a:p>
        </p:txBody>
      </p:sp>
      <p:sp>
        <p:nvSpPr>
          <p:cNvPr id="97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284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 smtClean="0"/>
          </a:p>
        </p:txBody>
      </p:sp>
    </p:spTree>
    <p:extLst>
      <p:ext uri="{BB962C8B-B14F-4D97-AF65-F5344CB8AC3E}">
        <p14:creationId xmlns:p14="http://schemas.microsoft.com/office/powerpoint/2010/main" val="25731841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2D251128-BF17-431E-99F7-0261259B9842}" type="slidenum">
              <a:rPr lang="en-CA" altLang="en-US" sz="1200" smtClean="0">
                <a:latin typeface="Tahoma" pitchFamily="34" charset="0"/>
              </a:rPr>
              <a:pPr eaLnBrk="1" hangingPunct="1">
                <a:defRPr/>
              </a:pPr>
              <a:t>3</a:t>
            </a:fld>
            <a:endParaRPr lang="en-CA" altLang="en-US" sz="1200" smtClean="0">
              <a:latin typeface="Tahoma" pitchFamily="34" charset="0"/>
            </a:endParaRPr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sz="1800" dirty="0" smtClean="0"/>
              <a:t>wealth is $8 trillion</a:t>
            </a:r>
          </a:p>
          <a:p>
            <a:pPr eaLnBrk="1" hangingPunct="1"/>
            <a:r>
              <a:rPr lang="en-US" altLang="en-US" sz="1800" dirty="0" smtClean="0"/>
              <a:t>expected future income is $12 trillion</a:t>
            </a:r>
          </a:p>
          <a:p>
            <a:pPr eaLnBrk="1" hangingPunct="1"/>
            <a:r>
              <a:rPr lang="en-US" altLang="en-US" sz="1800" dirty="0" smtClean="0"/>
              <a:t>the price level is $14.5 thousand</a:t>
            </a:r>
          </a:p>
          <a:p>
            <a:pPr eaLnBrk="1" hangingPunct="1"/>
            <a:r>
              <a:rPr lang="en-US" altLang="en-US" sz="1800" dirty="0" smtClean="0"/>
              <a:t>the real rate of interest is 3.5 percent</a:t>
            </a:r>
          </a:p>
          <a:p>
            <a:pPr eaLnBrk="1" hangingPunct="1"/>
            <a:r>
              <a:rPr lang="en-US" altLang="en-US" sz="1800" dirty="0" smtClean="0"/>
              <a:t>net tax revenue is $3 trillion</a:t>
            </a:r>
          </a:p>
          <a:p>
            <a:pPr eaLnBrk="1" hangingPunct="1"/>
            <a:r>
              <a:rPr lang="en-US" altLang="en-US" sz="1800" dirty="0" smtClean="0"/>
              <a:t>government expenditure is $3 trillion</a:t>
            </a:r>
          </a:p>
          <a:p>
            <a:pPr eaLnBrk="1" hangingPunct="1"/>
            <a:r>
              <a:rPr lang="en-US" altLang="en-US" sz="1800" dirty="0" smtClean="0">
                <a:latin typeface="Times New Roman" pitchFamily="18" charset="0"/>
              </a:rPr>
              <a:t>investment expenditures total $2.75 trillion</a:t>
            </a:r>
          </a:p>
          <a:p>
            <a:pPr eaLnBrk="1" hangingPunct="1"/>
            <a:r>
              <a:rPr lang="en-US" altLang="en-US" sz="1800" dirty="0" smtClean="0">
                <a:latin typeface="Times New Roman" pitchFamily="18" charset="0"/>
              </a:rPr>
              <a:t>exports total $2 trillion</a:t>
            </a:r>
            <a:endParaRPr lang="en-GB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1871866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2B2B5FED-1E75-4ABF-8838-C4B8E747F78D}" type="slidenum">
              <a:rPr lang="en-CA" altLang="en-US" sz="1200" smtClean="0">
                <a:latin typeface="Tahoma" pitchFamily="34" charset="0"/>
              </a:rPr>
              <a:pPr eaLnBrk="1" hangingPunct="1">
                <a:defRPr/>
              </a:pPr>
              <a:t>4</a:t>
            </a:fld>
            <a:endParaRPr lang="en-CA" altLang="en-US" sz="1200" smtClean="0">
              <a:latin typeface="Tahoma" pitchFamily="34" charset="0"/>
            </a:endParaRPr>
          </a:p>
        </p:txBody>
      </p:sp>
      <p:sp>
        <p:nvSpPr>
          <p:cNvPr id="99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332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 smtClean="0"/>
          </a:p>
        </p:txBody>
      </p:sp>
    </p:spTree>
    <p:extLst>
      <p:ext uri="{BB962C8B-B14F-4D97-AF65-F5344CB8AC3E}">
        <p14:creationId xmlns:p14="http://schemas.microsoft.com/office/powerpoint/2010/main" val="15205634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7DA42AE5-2D6F-41E4-BF67-6AC334E8C673}" type="slidenum">
              <a:rPr lang="en-CA" altLang="en-US" sz="1200" smtClean="0">
                <a:latin typeface="Tahoma" pitchFamily="34" charset="0"/>
              </a:rPr>
              <a:pPr eaLnBrk="1" hangingPunct="1">
                <a:defRPr/>
              </a:pPr>
              <a:t>5</a:t>
            </a:fld>
            <a:endParaRPr lang="en-CA" altLang="en-US" sz="1200" smtClean="0">
              <a:latin typeface="Tahoma" pitchFamily="34" charset="0"/>
            </a:endParaRPr>
          </a:p>
        </p:txBody>
      </p:sp>
      <p:sp>
        <p:nvSpPr>
          <p:cNvPr id="100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 smtClean="0"/>
          </a:p>
        </p:txBody>
      </p:sp>
    </p:spTree>
    <p:extLst>
      <p:ext uri="{BB962C8B-B14F-4D97-AF65-F5344CB8AC3E}">
        <p14:creationId xmlns:p14="http://schemas.microsoft.com/office/powerpoint/2010/main" val="40080242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C4054750-C7FC-451F-874F-651864DE7288}" type="slidenum">
              <a:rPr lang="en-CA" altLang="en-US" sz="1200" smtClean="0">
                <a:latin typeface="Tahoma" pitchFamily="34" charset="0"/>
              </a:rPr>
              <a:pPr eaLnBrk="1" hangingPunct="1">
                <a:defRPr/>
              </a:pPr>
              <a:t>6</a:t>
            </a:fld>
            <a:endParaRPr lang="en-CA" altLang="en-US" sz="1200" smtClean="0">
              <a:latin typeface="Tahoma" pitchFamily="34" charset="0"/>
            </a:endParaRPr>
          </a:p>
        </p:txBody>
      </p:sp>
      <p:sp>
        <p:nvSpPr>
          <p:cNvPr id="101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380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 smtClean="0"/>
          </a:p>
        </p:txBody>
      </p:sp>
    </p:spTree>
    <p:extLst>
      <p:ext uri="{BB962C8B-B14F-4D97-AF65-F5344CB8AC3E}">
        <p14:creationId xmlns:p14="http://schemas.microsoft.com/office/powerpoint/2010/main" val="6515614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7889982E-20E9-47CE-84BB-BD49299C06A7}" type="slidenum">
              <a:rPr lang="en-CA" altLang="en-US" sz="1200" smtClean="0">
                <a:latin typeface="Tahoma" pitchFamily="34" charset="0"/>
              </a:rPr>
              <a:pPr eaLnBrk="1" hangingPunct="1">
                <a:defRPr/>
              </a:pPr>
              <a:t>7</a:t>
            </a:fld>
            <a:endParaRPr lang="en-CA" altLang="en-US" sz="1200" smtClean="0">
              <a:latin typeface="Tahoma" pitchFamily="34" charset="0"/>
            </a:endParaRPr>
          </a:p>
        </p:txBody>
      </p:sp>
      <p:sp>
        <p:nvSpPr>
          <p:cNvPr id="102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04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 smtClean="0"/>
          </a:p>
        </p:txBody>
      </p:sp>
    </p:spTree>
    <p:extLst>
      <p:ext uri="{BB962C8B-B14F-4D97-AF65-F5344CB8AC3E}">
        <p14:creationId xmlns:p14="http://schemas.microsoft.com/office/powerpoint/2010/main" val="291747761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DA85A489-7AEF-40CB-9292-4C553FA701A0}" type="slidenum">
              <a:rPr lang="en-CA" altLang="en-US" sz="1200" smtClean="0">
                <a:latin typeface="Tahoma" pitchFamily="34" charset="0"/>
              </a:rPr>
              <a:pPr eaLnBrk="1" hangingPunct="1">
                <a:defRPr/>
              </a:pPr>
              <a:t>8</a:t>
            </a:fld>
            <a:endParaRPr lang="en-CA" altLang="en-US" sz="1200" smtClean="0">
              <a:latin typeface="Tahoma" pitchFamily="34" charset="0"/>
            </a:endParaRPr>
          </a:p>
        </p:txBody>
      </p:sp>
      <p:sp>
        <p:nvSpPr>
          <p:cNvPr id="103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342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 smtClean="0"/>
          </a:p>
        </p:txBody>
      </p:sp>
    </p:spTree>
    <p:extLst>
      <p:ext uri="{BB962C8B-B14F-4D97-AF65-F5344CB8AC3E}">
        <p14:creationId xmlns:p14="http://schemas.microsoft.com/office/powerpoint/2010/main" val="224576024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6596007A-4CA0-45B7-ACD4-6D3EF5B28C57}" type="slidenum">
              <a:rPr lang="en-CA" altLang="en-US" sz="1200" smtClean="0">
                <a:latin typeface="Tahoma" pitchFamily="34" charset="0"/>
              </a:rPr>
              <a:pPr eaLnBrk="1" hangingPunct="1">
                <a:defRPr/>
              </a:pPr>
              <a:t>9</a:t>
            </a:fld>
            <a:endParaRPr lang="en-CA" altLang="en-US" sz="1200" smtClean="0">
              <a:latin typeface="Tahoma" pitchFamily="34" charset="0"/>
            </a:endParaRPr>
          </a:p>
        </p:txBody>
      </p:sp>
      <p:sp>
        <p:nvSpPr>
          <p:cNvPr id="1044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2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 smtClean="0"/>
          </a:p>
        </p:txBody>
      </p:sp>
    </p:spTree>
    <p:extLst>
      <p:ext uri="{BB962C8B-B14F-4D97-AF65-F5344CB8AC3E}">
        <p14:creationId xmlns:p14="http://schemas.microsoft.com/office/powerpoint/2010/main" val="350880302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09D4BCC0-8343-4190-BB54-DB0CDB17176A}" type="slidenum">
              <a:rPr lang="en-CA" altLang="en-US" sz="1200" smtClean="0">
                <a:latin typeface="Tahoma" pitchFamily="34" charset="0"/>
              </a:rPr>
              <a:pPr eaLnBrk="1" hangingPunct="1">
                <a:defRPr/>
              </a:pPr>
              <a:t>10</a:t>
            </a:fld>
            <a:endParaRPr lang="en-CA" altLang="en-US" sz="1200" smtClean="0">
              <a:latin typeface="Tahoma" pitchFamily="34" charset="0"/>
            </a:endParaRPr>
          </a:p>
        </p:txBody>
      </p:sp>
      <p:sp>
        <p:nvSpPr>
          <p:cNvPr id="1054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47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 smtClean="0"/>
          </a:p>
        </p:txBody>
      </p:sp>
    </p:spTree>
    <p:extLst>
      <p:ext uri="{BB962C8B-B14F-4D97-AF65-F5344CB8AC3E}">
        <p14:creationId xmlns:p14="http://schemas.microsoft.com/office/powerpoint/2010/main" val="51968147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58E12324-DDF6-4EF7-94DA-9EF8E2B9D124}" type="slidenum">
              <a:rPr lang="en-CA" altLang="en-US" sz="1200" smtClean="0">
                <a:latin typeface="Tahoma" pitchFamily="34" charset="0"/>
              </a:rPr>
              <a:pPr eaLnBrk="1" hangingPunct="1">
                <a:defRPr/>
              </a:pPr>
              <a:t>11</a:t>
            </a:fld>
            <a:endParaRPr lang="en-CA" altLang="en-US" sz="1200" smtClean="0">
              <a:latin typeface="Tahoma" pitchFamily="34" charset="0"/>
            </a:endParaRPr>
          </a:p>
        </p:txBody>
      </p:sp>
      <p:sp>
        <p:nvSpPr>
          <p:cNvPr id="106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500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 smtClean="0"/>
          </a:p>
        </p:txBody>
      </p:sp>
    </p:spTree>
    <p:extLst>
      <p:ext uri="{BB962C8B-B14F-4D97-AF65-F5344CB8AC3E}">
        <p14:creationId xmlns:p14="http://schemas.microsoft.com/office/powerpoint/2010/main" val="91232670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125CD634-D0C0-4871-939D-4F70EE470E07}" type="slidenum">
              <a:rPr lang="en-CA" altLang="en-US" sz="1200" smtClean="0">
                <a:latin typeface="Tahoma" pitchFamily="34" charset="0"/>
              </a:rPr>
              <a:pPr eaLnBrk="1" hangingPunct="1">
                <a:defRPr/>
              </a:pPr>
              <a:t>12</a:t>
            </a:fld>
            <a:endParaRPr lang="en-CA" altLang="en-US" sz="1200" smtClean="0">
              <a:latin typeface="Tahoma" pitchFamily="34" charset="0"/>
            </a:endParaRPr>
          </a:p>
        </p:txBody>
      </p:sp>
      <p:sp>
        <p:nvSpPr>
          <p:cNvPr id="107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4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 smtClean="0"/>
          </a:p>
        </p:txBody>
      </p:sp>
    </p:spTree>
    <p:extLst>
      <p:ext uri="{BB962C8B-B14F-4D97-AF65-F5344CB8AC3E}">
        <p14:creationId xmlns:p14="http://schemas.microsoft.com/office/powerpoint/2010/main" val="107948867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125CD634-D0C0-4871-939D-4F70EE470E07}" type="slidenum">
              <a:rPr lang="en-CA" altLang="en-US" sz="1200" smtClean="0">
                <a:latin typeface="Tahoma" pitchFamily="34" charset="0"/>
              </a:rPr>
              <a:pPr eaLnBrk="1" hangingPunct="1">
                <a:defRPr/>
              </a:pPr>
              <a:t>13</a:t>
            </a:fld>
            <a:endParaRPr lang="en-CA" altLang="en-US" sz="1200" smtClean="0">
              <a:latin typeface="Tahoma" pitchFamily="34" charset="0"/>
            </a:endParaRPr>
          </a:p>
        </p:txBody>
      </p:sp>
      <p:sp>
        <p:nvSpPr>
          <p:cNvPr id="107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4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 smtClean="0"/>
          </a:p>
        </p:txBody>
      </p:sp>
    </p:spTree>
    <p:extLst>
      <p:ext uri="{BB962C8B-B14F-4D97-AF65-F5344CB8AC3E}">
        <p14:creationId xmlns:p14="http://schemas.microsoft.com/office/powerpoint/2010/main" val="281673385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D709086E-55D2-47B6-AF7D-CF792921326E}" type="slidenum">
              <a:rPr lang="en-CA" altLang="en-US" sz="1200" b="0" smtClean="0">
                <a:latin typeface="Tahoma" pitchFamily="34" charset="0"/>
              </a:rPr>
              <a:pPr eaLnBrk="1" hangingPunct="1">
                <a:defRPr/>
              </a:pPr>
              <a:t>14</a:t>
            </a:fld>
            <a:endParaRPr lang="en-CA" altLang="en-US" sz="1200" b="0" smtClean="0">
              <a:latin typeface="Tahoma" pitchFamily="34" charset="0"/>
            </a:endParaRPr>
          </a:p>
        </p:txBody>
      </p:sp>
      <p:sp>
        <p:nvSpPr>
          <p:cNvPr id="1085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54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 smtClean="0"/>
          </a:p>
        </p:txBody>
      </p:sp>
    </p:spTree>
    <p:extLst>
      <p:ext uri="{BB962C8B-B14F-4D97-AF65-F5344CB8AC3E}">
        <p14:creationId xmlns:p14="http://schemas.microsoft.com/office/powerpoint/2010/main" val="122100827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8C6DC494-8D37-4646-A5AF-B5E202B37375}" type="slidenum">
              <a:rPr lang="en-CA" altLang="en-US" sz="1200" smtClean="0">
                <a:solidFill>
                  <a:srgbClr val="000000"/>
                </a:solidFill>
                <a:latin typeface="Tahoma" pitchFamily="34" charset="0"/>
              </a:rPr>
              <a:pPr eaLnBrk="1" hangingPunct="1">
                <a:defRPr/>
              </a:pPr>
              <a:t>15</a:t>
            </a:fld>
            <a:endParaRPr lang="en-CA" altLang="en-US" sz="1200" smtClean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sz="1800" dirty="0" smtClean="0"/>
              <a:t>wealth is $8 trillion</a:t>
            </a:r>
          </a:p>
          <a:p>
            <a:pPr eaLnBrk="1" hangingPunct="1"/>
            <a:r>
              <a:rPr lang="en-US" altLang="en-US" sz="1800" dirty="0" smtClean="0"/>
              <a:t>expected future income is $12 trillion</a:t>
            </a:r>
          </a:p>
          <a:p>
            <a:pPr eaLnBrk="1" hangingPunct="1"/>
            <a:r>
              <a:rPr lang="en-US" altLang="en-US" sz="1800" dirty="0" smtClean="0"/>
              <a:t>the price level is $14.5 thousand</a:t>
            </a:r>
          </a:p>
          <a:p>
            <a:pPr eaLnBrk="1" hangingPunct="1"/>
            <a:r>
              <a:rPr lang="en-US" altLang="en-US" sz="1800" dirty="0" smtClean="0"/>
              <a:t>the real rate of interest is 3.5 percent</a:t>
            </a:r>
          </a:p>
          <a:p>
            <a:pPr eaLnBrk="1" hangingPunct="1"/>
            <a:r>
              <a:rPr lang="en-US" altLang="en-US" sz="1800" dirty="0" smtClean="0"/>
              <a:t>net tax revenue is $3 trillion</a:t>
            </a:r>
          </a:p>
          <a:p>
            <a:pPr eaLnBrk="1" hangingPunct="1"/>
            <a:r>
              <a:rPr lang="en-US" altLang="en-US" sz="1800" dirty="0" smtClean="0"/>
              <a:t>government expenditure is $3 trillion</a:t>
            </a:r>
          </a:p>
          <a:p>
            <a:pPr eaLnBrk="1" hangingPunct="1"/>
            <a:r>
              <a:rPr lang="en-US" altLang="en-US" sz="1800" dirty="0" smtClean="0">
                <a:latin typeface="Times New Roman" pitchFamily="18" charset="0"/>
              </a:rPr>
              <a:t>investment expenditures total $2.75 trillion</a:t>
            </a:r>
          </a:p>
          <a:p>
            <a:pPr eaLnBrk="1" hangingPunct="1"/>
            <a:r>
              <a:rPr lang="en-US" altLang="en-US" sz="1800" dirty="0" smtClean="0">
                <a:latin typeface="Times New Roman" pitchFamily="18" charset="0"/>
              </a:rPr>
              <a:t>exports total $2 trillion</a:t>
            </a:r>
            <a:endParaRPr lang="en-GB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7305398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28F4EF8F-04E5-47B9-88DD-14301BBB5E07}" type="slidenum">
              <a:rPr lang="en-CA" altLang="en-US" sz="1200" b="0" smtClean="0">
                <a:latin typeface="Tahoma" pitchFamily="34" charset="0"/>
              </a:rPr>
              <a:pPr eaLnBrk="1" hangingPunct="1"/>
              <a:t>16</a:t>
            </a:fld>
            <a:endParaRPr lang="en-CA" altLang="en-US" sz="1200" b="0" smtClean="0">
              <a:latin typeface="Tahoma" pitchFamily="34" charset="0"/>
            </a:endParaRPr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 smtClean="0"/>
          </a:p>
        </p:txBody>
      </p:sp>
    </p:spTree>
    <p:extLst>
      <p:ext uri="{BB962C8B-B14F-4D97-AF65-F5344CB8AC3E}">
        <p14:creationId xmlns:p14="http://schemas.microsoft.com/office/powerpoint/2010/main" val="229294998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C4746CFA-E091-4387-AA09-A224D4ECAAAD}" type="slidenum">
              <a:rPr lang="en-CA" altLang="en-US" sz="1200" b="0" smtClean="0">
                <a:latin typeface="Tahoma" pitchFamily="34" charset="0"/>
              </a:rPr>
              <a:pPr eaLnBrk="1" hangingPunct="1"/>
              <a:t>17</a:t>
            </a:fld>
            <a:endParaRPr lang="en-CA" altLang="en-US" sz="1200" b="0" smtClean="0">
              <a:latin typeface="Tahoma" pitchFamily="34" charset="0"/>
            </a:endParaRPr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 smtClean="0"/>
          </a:p>
        </p:txBody>
      </p:sp>
    </p:spTree>
    <p:extLst>
      <p:ext uri="{BB962C8B-B14F-4D97-AF65-F5344CB8AC3E}">
        <p14:creationId xmlns:p14="http://schemas.microsoft.com/office/powerpoint/2010/main" val="132802306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D1CEF5D9-FB2D-426E-B169-5E97B068121A}" type="slidenum">
              <a:rPr lang="en-CA" altLang="en-US" sz="1200" b="0" smtClean="0">
                <a:latin typeface="Tahoma" pitchFamily="34" charset="0"/>
              </a:rPr>
              <a:pPr eaLnBrk="1" hangingPunct="1"/>
              <a:t>18</a:t>
            </a:fld>
            <a:endParaRPr lang="en-CA" altLang="en-US" sz="1200" b="0" smtClean="0">
              <a:latin typeface="Tahoma" pitchFamily="34" charset="0"/>
            </a:endParaRPr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 smtClean="0"/>
          </a:p>
        </p:txBody>
      </p:sp>
    </p:spTree>
    <p:extLst>
      <p:ext uri="{BB962C8B-B14F-4D97-AF65-F5344CB8AC3E}">
        <p14:creationId xmlns:p14="http://schemas.microsoft.com/office/powerpoint/2010/main" val="71752952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2806A12D-0665-42C6-9013-B63EB35F50A4}" type="slidenum">
              <a:rPr lang="en-CA" altLang="en-US" sz="1200" b="0" smtClean="0">
                <a:latin typeface="Tahoma" pitchFamily="34" charset="0"/>
              </a:rPr>
              <a:pPr eaLnBrk="1" hangingPunct="1"/>
              <a:t>19</a:t>
            </a:fld>
            <a:endParaRPr lang="en-CA" altLang="en-US" sz="1200" b="0" smtClean="0">
              <a:latin typeface="Tahoma" pitchFamily="34" charset="0"/>
            </a:endParaRPr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 smtClean="0"/>
          </a:p>
        </p:txBody>
      </p:sp>
    </p:spTree>
    <p:extLst>
      <p:ext uri="{BB962C8B-B14F-4D97-AF65-F5344CB8AC3E}">
        <p14:creationId xmlns:p14="http://schemas.microsoft.com/office/powerpoint/2010/main" val="201473143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D1CEF5D9-FB2D-426E-B169-5E97B068121A}" type="slidenum">
              <a:rPr lang="en-CA" altLang="en-US" sz="1200" b="0" smtClean="0">
                <a:latin typeface="Tahoma" pitchFamily="34" charset="0"/>
              </a:rPr>
              <a:pPr eaLnBrk="1" hangingPunct="1"/>
              <a:t>20</a:t>
            </a:fld>
            <a:endParaRPr lang="en-CA" altLang="en-US" sz="1200" b="0" smtClean="0">
              <a:latin typeface="Tahoma" pitchFamily="34" charset="0"/>
            </a:endParaRPr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 smtClean="0"/>
          </a:p>
        </p:txBody>
      </p:sp>
    </p:spTree>
    <p:extLst>
      <p:ext uri="{BB962C8B-B14F-4D97-AF65-F5344CB8AC3E}">
        <p14:creationId xmlns:p14="http://schemas.microsoft.com/office/powerpoint/2010/main" val="202133450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D1CEF5D9-FB2D-426E-B169-5E97B068121A}" type="slidenum">
              <a:rPr lang="en-CA" altLang="en-US" sz="1200" b="0" smtClean="0">
                <a:latin typeface="Tahoma" pitchFamily="34" charset="0"/>
              </a:rPr>
              <a:pPr eaLnBrk="1" hangingPunct="1"/>
              <a:t>21</a:t>
            </a:fld>
            <a:endParaRPr lang="en-CA" altLang="en-US" sz="1200" b="0" smtClean="0">
              <a:latin typeface="Tahoma" pitchFamily="34" charset="0"/>
            </a:endParaRPr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 smtClean="0"/>
          </a:p>
        </p:txBody>
      </p:sp>
    </p:spTree>
    <p:extLst>
      <p:ext uri="{BB962C8B-B14F-4D97-AF65-F5344CB8AC3E}">
        <p14:creationId xmlns:p14="http://schemas.microsoft.com/office/powerpoint/2010/main" val="23327495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8C6DC494-8D37-4646-A5AF-B5E202B37375}" type="slidenum">
              <a:rPr lang="en-CA" altLang="en-US" sz="1200" smtClean="0">
                <a:solidFill>
                  <a:prstClr val="black"/>
                </a:solidFill>
                <a:latin typeface="Tahoma" pitchFamily="34" charset="0"/>
              </a:rPr>
              <a:pPr eaLnBrk="1" hangingPunct="1">
                <a:defRPr/>
              </a:pPr>
              <a:t>22</a:t>
            </a:fld>
            <a:endParaRPr lang="en-CA" altLang="en-US" sz="1200" smtClean="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1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1600" i="1" dirty="0" smtClean="0"/>
              <a:t>R </a:t>
            </a:r>
            <a:r>
              <a:rPr lang="en-US" altLang="en-US" sz="1600" dirty="0" smtClean="0"/>
              <a:t>= 0.4</a:t>
            </a:r>
          </a:p>
          <a:p>
            <a:pPr marL="0" marR="0" lvl="1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1600" i="1" dirty="0" smtClean="0"/>
              <a:t>K</a:t>
            </a:r>
            <a:r>
              <a:rPr lang="en-US" altLang="en-US" sz="1600" dirty="0" smtClean="0"/>
              <a:t> = 2.5</a:t>
            </a:r>
          </a:p>
          <a:p>
            <a:pPr marL="0" marR="0" lvl="1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1600" dirty="0" smtClean="0"/>
              <a:t>z = 1</a:t>
            </a:r>
          </a:p>
          <a:p>
            <a:pPr marL="0" marR="0" lvl="1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1600" b="0" i="1" dirty="0" smtClean="0"/>
              <a:t>L = </a:t>
            </a:r>
            <a:r>
              <a:rPr lang="en-US" altLang="en-US" sz="1600" b="0" dirty="0" smtClean="0"/>
              <a:t>144</a:t>
            </a:r>
          </a:p>
          <a:p>
            <a:pPr marL="0" marR="0" lvl="1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600" b="0" dirty="0" smtClean="0"/>
              <a:t>W =2.25</a:t>
            </a:r>
          </a:p>
          <a:p>
            <a:pPr marL="0" marR="0" lvl="1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600" b="0" dirty="0" smtClean="0"/>
              <a:t>P = 0.75</a:t>
            </a:r>
          </a:p>
          <a:p>
            <a:pPr marL="0" marR="0" lvl="1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600" b="0" dirty="0" smtClean="0"/>
              <a:t>T = 5</a:t>
            </a:r>
            <a:endParaRPr lang="en-GB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67791484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BC1AEB04-8A24-43E4-9A62-A401F980E04D}" type="slidenum">
              <a:rPr lang="en-CA" altLang="en-US" sz="1200" b="0" smtClean="0">
                <a:latin typeface="Tahoma" pitchFamily="34" charset="0"/>
              </a:rPr>
              <a:pPr eaLnBrk="1" hangingPunct="1"/>
              <a:t>23</a:t>
            </a:fld>
            <a:endParaRPr lang="en-CA" altLang="en-US" sz="1200" b="0" smtClean="0">
              <a:latin typeface="Tahoma" pitchFamily="34" charset="0"/>
            </a:endParaRPr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 smtClean="0"/>
          </a:p>
        </p:txBody>
      </p:sp>
    </p:spTree>
    <p:extLst>
      <p:ext uri="{BB962C8B-B14F-4D97-AF65-F5344CB8AC3E}">
        <p14:creationId xmlns:p14="http://schemas.microsoft.com/office/powerpoint/2010/main" val="419442495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40E6CB3B-86E7-48EC-A9B3-8AFDCD77F1A5}" type="slidenum">
              <a:rPr lang="en-CA" altLang="en-US" sz="1200" b="0" smtClean="0">
                <a:latin typeface="Tahoma" pitchFamily="34" charset="0"/>
              </a:rPr>
              <a:pPr eaLnBrk="1" hangingPunct="1"/>
              <a:t>24</a:t>
            </a:fld>
            <a:endParaRPr lang="en-CA" altLang="en-US" sz="1200" b="0" smtClean="0">
              <a:latin typeface="Tahoma" pitchFamily="34" charset="0"/>
            </a:endParaRPr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 smtClean="0"/>
          </a:p>
        </p:txBody>
      </p:sp>
    </p:spTree>
    <p:extLst>
      <p:ext uri="{BB962C8B-B14F-4D97-AF65-F5344CB8AC3E}">
        <p14:creationId xmlns:p14="http://schemas.microsoft.com/office/powerpoint/2010/main" val="382807639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40E6CB3B-86E7-48EC-A9B3-8AFDCD77F1A5}" type="slidenum">
              <a:rPr lang="en-CA" altLang="en-US" sz="1200" b="0" smtClean="0">
                <a:latin typeface="Tahoma" pitchFamily="34" charset="0"/>
              </a:rPr>
              <a:pPr eaLnBrk="1" hangingPunct="1"/>
              <a:t>25</a:t>
            </a:fld>
            <a:endParaRPr lang="en-CA" altLang="en-US" sz="1200" b="0" smtClean="0">
              <a:latin typeface="Tahoma" pitchFamily="34" charset="0"/>
            </a:endParaRPr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 smtClean="0"/>
          </a:p>
        </p:txBody>
      </p:sp>
    </p:spTree>
    <p:extLst>
      <p:ext uri="{BB962C8B-B14F-4D97-AF65-F5344CB8AC3E}">
        <p14:creationId xmlns:p14="http://schemas.microsoft.com/office/powerpoint/2010/main" val="395414186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40E6CB3B-86E7-48EC-A9B3-8AFDCD77F1A5}" type="slidenum">
              <a:rPr lang="en-CA" altLang="en-US" sz="1200" b="0" smtClean="0">
                <a:latin typeface="Tahoma" pitchFamily="34" charset="0"/>
              </a:rPr>
              <a:pPr eaLnBrk="1" hangingPunct="1"/>
              <a:t>26</a:t>
            </a:fld>
            <a:endParaRPr lang="en-CA" altLang="en-US" sz="1200" b="0" smtClean="0">
              <a:latin typeface="Tahoma" pitchFamily="34" charset="0"/>
            </a:endParaRPr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 smtClean="0"/>
          </a:p>
        </p:txBody>
      </p:sp>
    </p:spTree>
    <p:extLst>
      <p:ext uri="{BB962C8B-B14F-4D97-AF65-F5344CB8AC3E}">
        <p14:creationId xmlns:p14="http://schemas.microsoft.com/office/powerpoint/2010/main" val="352198280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40E6CB3B-86E7-48EC-A9B3-8AFDCD77F1A5}" type="slidenum">
              <a:rPr lang="en-CA" altLang="en-US" sz="1200" b="0" smtClean="0">
                <a:latin typeface="Tahoma" pitchFamily="34" charset="0"/>
              </a:rPr>
              <a:pPr eaLnBrk="1" hangingPunct="1"/>
              <a:t>27</a:t>
            </a:fld>
            <a:endParaRPr lang="en-CA" altLang="en-US" sz="1200" b="0" smtClean="0">
              <a:latin typeface="Tahoma" pitchFamily="34" charset="0"/>
            </a:endParaRPr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 smtClean="0"/>
          </a:p>
        </p:txBody>
      </p:sp>
    </p:spTree>
    <p:extLst>
      <p:ext uri="{BB962C8B-B14F-4D97-AF65-F5344CB8AC3E}">
        <p14:creationId xmlns:p14="http://schemas.microsoft.com/office/powerpoint/2010/main" val="113557448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40E6CB3B-86E7-48EC-A9B3-8AFDCD77F1A5}" type="slidenum">
              <a:rPr lang="en-CA" altLang="en-US" sz="1200" b="0" smtClean="0">
                <a:latin typeface="Tahoma" pitchFamily="34" charset="0"/>
              </a:rPr>
              <a:pPr eaLnBrk="1" hangingPunct="1"/>
              <a:t>28</a:t>
            </a:fld>
            <a:endParaRPr lang="en-CA" altLang="en-US" sz="1200" b="0" smtClean="0">
              <a:latin typeface="Tahoma" pitchFamily="34" charset="0"/>
            </a:endParaRPr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 smtClean="0"/>
          </a:p>
        </p:txBody>
      </p:sp>
    </p:spTree>
    <p:extLst>
      <p:ext uri="{BB962C8B-B14F-4D97-AF65-F5344CB8AC3E}">
        <p14:creationId xmlns:p14="http://schemas.microsoft.com/office/powerpoint/2010/main" val="273170929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40E6CB3B-86E7-48EC-A9B3-8AFDCD77F1A5}" type="slidenum">
              <a:rPr lang="en-CA" altLang="en-US" sz="1200" b="0" smtClean="0">
                <a:latin typeface="Tahoma" pitchFamily="34" charset="0"/>
              </a:rPr>
              <a:pPr eaLnBrk="1" hangingPunct="1"/>
              <a:t>29</a:t>
            </a:fld>
            <a:endParaRPr lang="en-CA" altLang="en-US" sz="1200" b="0" smtClean="0">
              <a:latin typeface="Tahoma" pitchFamily="34" charset="0"/>
            </a:endParaRPr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 smtClean="0"/>
          </a:p>
        </p:txBody>
      </p:sp>
    </p:spTree>
    <p:extLst>
      <p:ext uri="{BB962C8B-B14F-4D97-AF65-F5344CB8AC3E}">
        <p14:creationId xmlns:p14="http://schemas.microsoft.com/office/powerpoint/2010/main" val="107335191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40E6CB3B-86E7-48EC-A9B3-8AFDCD77F1A5}" type="slidenum">
              <a:rPr lang="en-CA" altLang="en-US" sz="1200" b="0" smtClean="0">
                <a:latin typeface="Tahoma" pitchFamily="34" charset="0"/>
              </a:rPr>
              <a:pPr eaLnBrk="1" hangingPunct="1"/>
              <a:t>30</a:t>
            </a:fld>
            <a:endParaRPr lang="en-CA" altLang="en-US" sz="1200" b="0" smtClean="0">
              <a:latin typeface="Tahoma" pitchFamily="34" charset="0"/>
            </a:endParaRPr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 smtClean="0"/>
          </a:p>
        </p:txBody>
      </p:sp>
    </p:spTree>
    <p:extLst>
      <p:ext uri="{BB962C8B-B14F-4D97-AF65-F5344CB8AC3E}">
        <p14:creationId xmlns:p14="http://schemas.microsoft.com/office/powerpoint/2010/main" val="160033758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5151526B-2A6C-4BC5-BF79-92F2B6C93823}" type="slidenum">
              <a:rPr lang="en-CA" altLang="en-US" sz="1200" b="0" smtClean="0">
                <a:latin typeface="Tahoma" pitchFamily="34" charset="0"/>
              </a:rPr>
              <a:pPr eaLnBrk="1" hangingPunct="1"/>
              <a:t>31</a:t>
            </a:fld>
            <a:endParaRPr lang="en-CA" altLang="en-US" sz="1200" b="0" smtClean="0">
              <a:latin typeface="Tahoma" pitchFamily="34" charset="0"/>
            </a:endParaRPr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08605932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D042EF45-3174-4B54-BE35-CA2ED79EA2C2}" type="slidenum">
              <a:rPr lang="en-CA" altLang="en-US" sz="1200" b="0" smtClean="0">
                <a:latin typeface="Tahoma" pitchFamily="34" charset="0"/>
              </a:rPr>
              <a:pPr eaLnBrk="1" hangingPunct="1"/>
              <a:t>32</a:t>
            </a:fld>
            <a:endParaRPr lang="en-CA" altLang="en-US" sz="1200" b="0" smtClean="0">
              <a:latin typeface="Tahoma" pitchFamily="34" charset="0"/>
            </a:endParaRPr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 smtClean="0"/>
          </a:p>
        </p:txBody>
      </p:sp>
    </p:spTree>
    <p:extLst>
      <p:ext uri="{BB962C8B-B14F-4D97-AF65-F5344CB8AC3E}">
        <p14:creationId xmlns:p14="http://schemas.microsoft.com/office/powerpoint/2010/main" val="141119246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D042EF45-3174-4B54-BE35-CA2ED79EA2C2}" type="slidenum">
              <a:rPr lang="en-CA" altLang="en-US" sz="1200" b="0" smtClean="0">
                <a:latin typeface="Tahoma" pitchFamily="34" charset="0"/>
              </a:rPr>
              <a:pPr eaLnBrk="1" hangingPunct="1"/>
              <a:t>33</a:t>
            </a:fld>
            <a:endParaRPr lang="en-CA" altLang="en-US" sz="1200" b="0" smtClean="0">
              <a:latin typeface="Tahoma" pitchFamily="34" charset="0"/>
            </a:endParaRPr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 smtClean="0"/>
          </a:p>
        </p:txBody>
      </p:sp>
    </p:spTree>
    <p:extLst>
      <p:ext uri="{BB962C8B-B14F-4D97-AF65-F5344CB8AC3E}">
        <p14:creationId xmlns:p14="http://schemas.microsoft.com/office/powerpoint/2010/main" val="263144764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D042EF45-3174-4B54-BE35-CA2ED79EA2C2}" type="slidenum">
              <a:rPr lang="en-CA" altLang="en-US" sz="1200" b="0" smtClean="0">
                <a:latin typeface="Tahoma" pitchFamily="34" charset="0"/>
              </a:rPr>
              <a:pPr eaLnBrk="1" hangingPunct="1"/>
              <a:t>34</a:t>
            </a:fld>
            <a:endParaRPr lang="en-CA" altLang="en-US" sz="1200" b="0" smtClean="0">
              <a:latin typeface="Tahoma" pitchFamily="34" charset="0"/>
            </a:endParaRPr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 smtClean="0"/>
          </a:p>
        </p:txBody>
      </p:sp>
    </p:spTree>
    <p:extLst>
      <p:ext uri="{BB962C8B-B14F-4D97-AF65-F5344CB8AC3E}">
        <p14:creationId xmlns:p14="http://schemas.microsoft.com/office/powerpoint/2010/main" val="63041903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D042EF45-3174-4B54-BE35-CA2ED79EA2C2}" type="slidenum">
              <a:rPr lang="en-CA" altLang="en-US" sz="1200" b="0" smtClean="0">
                <a:latin typeface="Tahoma" pitchFamily="34" charset="0"/>
              </a:rPr>
              <a:pPr eaLnBrk="1" hangingPunct="1"/>
              <a:t>35</a:t>
            </a:fld>
            <a:endParaRPr lang="en-CA" altLang="en-US" sz="1200" b="0" smtClean="0">
              <a:latin typeface="Tahoma" pitchFamily="34" charset="0"/>
            </a:endParaRPr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 smtClean="0"/>
          </a:p>
        </p:txBody>
      </p:sp>
    </p:spTree>
    <p:extLst>
      <p:ext uri="{BB962C8B-B14F-4D97-AF65-F5344CB8AC3E}">
        <p14:creationId xmlns:p14="http://schemas.microsoft.com/office/powerpoint/2010/main" val="396790809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8C6DC494-8D37-4646-A5AF-B5E202B37375}" type="slidenum">
              <a:rPr lang="en-CA" altLang="en-US" sz="1200" smtClean="0">
                <a:solidFill>
                  <a:prstClr val="black"/>
                </a:solidFill>
                <a:latin typeface="Tahoma" pitchFamily="34" charset="0"/>
              </a:rPr>
              <a:pPr eaLnBrk="1" hangingPunct="1">
                <a:defRPr/>
              </a:pPr>
              <a:t>36</a:t>
            </a:fld>
            <a:endParaRPr lang="en-CA" altLang="en-US" sz="1200" smtClean="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1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1600" i="1" dirty="0" smtClean="0"/>
              <a:t>R </a:t>
            </a:r>
            <a:r>
              <a:rPr lang="en-US" altLang="en-US" sz="1600" dirty="0" smtClean="0"/>
              <a:t>= 0.4</a:t>
            </a:r>
          </a:p>
          <a:p>
            <a:pPr marL="0" marR="0" lvl="1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1600" i="1" dirty="0" smtClean="0"/>
              <a:t>K</a:t>
            </a:r>
            <a:r>
              <a:rPr lang="en-US" altLang="en-US" sz="1600" dirty="0" smtClean="0"/>
              <a:t> = 2.5</a:t>
            </a:r>
          </a:p>
          <a:p>
            <a:pPr marL="0" marR="0" lvl="1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1600" dirty="0" smtClean="0"/>
              <a:t>z = 1</a:t>
            </a:r>
          </a:p>
          <a:p>
            <a:pPr marL="0" marR="0" lvl="1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1600" b="0" i="1" dirty="0" smtClean="0"/>
              <a:t>L = </a:t>
            </a:r>
            <a:r>
              <a:rPr lang="en-US" altLang="en-US" sz="1600" b="0" dirty="0" smtClean="0"/>
              <a:t>144</a:t>
            </a:r>
          </a:p>
          <a:p>
            <a:pPr marL="0" marR="0" lvl="1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600" b="0" dirty="0" smtClean="0"/>
              <a:t>W =2.25</a:t>
            </a:r>
          </a:p>
          <a:p>
            <a:pPr marL="0" marR="0" lvl="1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600" b="0" dirty="0" smtClean="0"/>
              <a:t>P = 0.75</a:t>
            </a:r>
          </a:p>
          <a:p>
            <a:pPr marL="0" marR="0" lvl="1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600" b="0" dirty="0" smtClean="0"/>
              <a:t>T = 5</a:t>
            </a:r>
            <a:endParaRPr lang="en-GB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717794960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D042EF45-3174-4B54-BE35-CA2ED79EA2C2}" type="slidenum">
              <a:rPr lang="en-CA" altLang="en-US" sz="1200" b="0" smtClean="0">
                <a:latin typeface="Tahoma" pitchFamily="34" charset="0"/>
              </a:rPr>
              <a:pPr eaLnBrk="1" hangingPunct="1"/>
              <a:t>37</a:t>
            </a:fld>
            <a:endParaRPr lang="en-CA" altLang="en-US" sz="1200" b="0" smtClean="0">
              <a:latin typeface="Tahoma" pitchFamily="34" charset="0"/>
            </a:endParaRPr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 smtClean="0"/>
          </a:p>
        </p:txBody>
      </p:sp>
    </p:spTree>
    <p:extLst>
      <p:ext uri="{BB962C8B-B14F-4D97-AF65-F5344CB8AC3E}">
        <p14:creationId xmlns:p14="http://schemas.microsoft.com/office/powerpoint/2010/main" val="735564380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D042EF45-3174-4B54-BE35-CA2ED79EA2C2}" type="slidenum">
              <a:rPr lang="en-CA" altLang="en-US" sz="1200" b="0" smtClean="0">
                <a:latin typeface="Tahoma" pitchFamily="34" charset="0"/>
              </a:rPr>
              <a:pPr eaLnBrk="1" hangingPunct="1"/>
              <a:t>38</a:t>
            </a:fld>
            <a:endParaRPr lang="en-CA" altLang="en-US" sz="1200" b="0" smtClean="0">
              <a:latin typeface="Tahoma" pitchFamily="34" charset="0"/>
            </a:endParaRPr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 smtClean="0"/>
          </a:p>
        </p:txBody>
      </p:sp>
    </p:spTree>
    <p:extLst>
      <p:ext uri="{BB962C8B-B14F-4D97-AF65-F5344CB8AC3E}">
        <p14:creationId xmlns:p14="http://schemas.microsoft.com/office/powerpoint/2010/main" val="1324356375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D042EF45-3174-4B54-BE35-CA2ED79EA2C2}" type="slidenum">
              <a:rPr lang="en-CA" altLang="en-US" sz="1200" b="0" smtClean="0">
                <a:latin typeface="Tahoma" pitchFamily="34" charset="0"/>
              </a:rPr>
              <a:pPr eaLnBrk="1" hangingPunct="1"/>
              <a:t>39</a:t>
            </a:fld>
            <a:endParaRPr lang="en-CA" altLang="en-US" sz="1200" b="0" smtClean="0">
              <a:latin typeface="Tahoma" pitchFamily="34" charset="0"/>
            </a:endParaRPr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 smtClean="0"/>
          </a:p>
        </p:txBody>
      </p:sp>
    </p:spTree>
    <p:extLst>
      <p:ext uri="{BB962C8B-B14F-4D97-AF65-F5344CB8AC3E}">
        <p14:creationId xmlns:p14="http://schemas.microsoft.com/office/powerpoint/2010/main" val="607991392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D042EF45-3174-4B54-BE35-CA2ED79EA2C2}" type="slidenum">
              <a:rPr lang="en-CA" altLang="en-US" sz="1200" b="0" smtClean="0">
                <a:latin typeface="Tahoma" pitchFamily="34" charset="0"/>
              </a:rPr>
              <a:pPr eaLnBrk="1" hangingPunct="1"/>
              <a:t>40</a:t>
            </a:fld>
            <a:endParaRPr lang="en-CA" altLang="en-US" sz="1200" b="0" smtClean="0">
              <a:latin typeface="Tahoma" pitchFamily="34" charset="0"/>
            </a:endParaRPr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 smtClean="0"/>
          </a:p>
        </p:txBody>
      </p:sp>
    </p:spTree>
    <p:extLst>
      <p:ext uri="{BB962C8B-B14F-4D97-AF65-F5344CB8AC3E}">
        <p14:creationId xmlns:p14="http://schemas.microsoft.com/office/powerpoint/2010/main" val="1677167365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D042EF45-3174-4B54-BE35-CA2ED79EA2C2}" type="slidenum">
              <a:rPr lang="en-CA" altLang="en-US" sz="1200" b="0" smtClean="0">
                <a:latin typeface="Tahoma" pitchFamily="34" charset="0"/>
              </a:rPr>
              <a:pPr eaLnBrk="1" hangingPunct="1"/>
              <a:t>41</a:t>
            </a:fld>
            <a:endParaRPr lang="en-CA" altLang="en-US" sz="1200" b="0" smtClean="0">
              <a:latin typeface="Tahoma" pitchFamily="34" charset="0"/>
            </a:endParaRPr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 smtClean="0"/>
          </a:p>
        </p:txBody>
      </p:sp>
    </p:spTree>
    <p:extLst>
      <p:ext uri="{BB962C8B-B14F-4D97-AF65-F5344CB8AC3E}">
        <p14:creationId xmlns:p14="http://schemas.microsoft.com/office/powerpoint/2010/main" val="2927519426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D042EF45-3174-4B54-BE35-CA2ED79EA2C2}" type="slidenum">
              <a:rPr lang="en-CA" altLang="en-US" sz="1200" b="0" smtClean="0">
                <a:latin typeface="Tahoma" pitchFamily="34" charset="0"/>
              </a:rPr>
              <a:pPr eaLnBrk="1" hangingPunct="1"/>
              <a:t>42</a:t>
            </a:fld>
            <a:endParaRPr lang="en-CA" altLang="en-US" sz="1200" b="0" smtClean="0">
              <a:latin typeface="Tahoma" pitchFamily="34" charset="0"/>
            </a:endParaRPr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 smtClean="0"/>
          </a:p>
        </p:txBody>
      </p:sp>
    </p:spTree>
    <p:extLst>
      <p:ext uri="{BB962C8B-B14F-4D97-AF65-F5344CB8AC3E}">
        <p14:creationId xmlns:p14="http://schemas.microsoft.com/office/powerpoint/2010/main" val="2122020294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D042EF45-3174-4B54-BE35-CA2ED79EA2C2}" type="slidenum">
              <a:rPr lang="en-CA" altLang="en-US" sz="1200" b="0" smtClean="0">
                <a:latin typeface="Tahoma" pitchFamily="34" charset="0"/>
              </a:rPr>
              <a:pPr eaLnBrk="1" hangingPunct="1"/>
              <a:t>43</a:t>
            </a:fld>
            <a:endParaRPr lang="en-CA" altLang="en-US" sz="1200" b="0" smtClean="0">
              <a:latin typeface="Tahoma" pitchFamily="34" charset="0"/>
            </a:endParaRPr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 smtClean="0"/>
          </a:p>
        </p:txBody>
      </p:sp>
    </p:spTree>
    <p:extLst>
      <p:ext uri="{BB962C8B-B14F-4D97-AF65-F5344CB8AC3E}">
        <p14:creationId xmlns:p14="http://schemas.microsoft.com/office/powerpoint/2010/main" val="678960677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D042EF45-3174-4B54-BE35-CA2ED79EA2C2}" type="slidenum">
              <a:rPr lang="en-CA" altLang="en-US" sz="1200" b="0" smtClean="0">
                <a:latin typeface="Tahoma" pitchFamily="34" charset="0"/>
              </a:rPr>
              <a:pPr eaLnBrk="1" hangingPunct="1"/>
              <a:t>44</a:t>
            </a:fld>
            <a:endParaRPr lang="en-CA" altLang="en-US" sz="1200" b="0" smtClean="0">
              <a:latin typeface="Tahoma" pitchFamily="34" charset="0"/>
            </a:endParaRPr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 smtClean="0"/>
          </a:p>
        </p:txBody>
      </p:sp>
    </p:spTree>
    <p:extLst>
      <p:ext uri="{BB962C8B-B14F-4D97-AF65-F5344CB8AC3E}">
        <p14:creationId xmlns:p14="http://schemas.microsoft.com/office/powerpoint/2010/main" val="248966933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D042EF45-3174-4B54-BE35-CA2ED79EA2C2}" type="slidenum">
              <a:rPr lang="en-CA" altLang="en-US" sz="1200" b="0" smtClean="0">
                <a:latin typeface="Tahoma" pitchFamily="34" charset="0"/>
              </a:rPr>
              <a:pPr eaLnBrk="1" hangingPunct="1"/>
              <a:t>45</a:t>
            </a:fld>
            <a:endParaRPr lang="en-CA" altLang="en-US" sz="1200" b="0" smtClean="0">
              <a:latin typeface="Tahoma" pitchFamily="34" charset="0"/>
            </a:endParaRPr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 smtClean="0"/>
          </a:p>
        </p:txBody>
      </p:sp>
    </p:spTree>
    <p:extLst>
      <p:ext uri="{BB962C8B-B14F-4D97-AF65-F5344CB8AC3E}">
        <p14:creationId xmlns:p14="http://schemas.microsoft.com/office/powerpoint/2010/main" val="747038896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D042EF45-3174-4B54-BE35-CA2ED79EA2C2}" type="slidenum">
              <a:rPr lang="en-CA" altLang="en-US" sz="1200" b="0" smtClean="0">
                <a:latin typeface="Tahoma" pitchFamily="34" charset="0"/>
              </a:rPr>
              <a:pPr eaLnBrk="1" hangingPunct="1"/>
              <a:t>46</a:t>
            </a:fld>
            <a:endParaRPr lang="en-CA" altLang="en-US" sz="1200" b="0" smtClean="0">
              <a:latin typeface="Tahoma" pitchFamily="34" charset="0"/>
            </a:endParaRPr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 smtClean="0"/>
          </a:p>
        </p:txBody>
      </p:sp>
    </p:spTree>
    <p:extLst>
      <p:ext uri="{BB962C8B-B14F-4D97-AF65-F5344CB8AC3E}">
        <p14:creationId xmlns:p14="http://schemas.microsoft.com/office/powerpoint/2010/main" val="2954281688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D042EF45-3174-4B54-BE35-CA2ED79EA2C2}" type="slidenum">
              <a:rPr lang="en-CA" altLang="en-US" sz="1200" b="0" smtClean="0">
                <a:latin typeface="Tahoma" pitchFamily="34" charset="0"/>
              </a:rPr>
              <a:pPr eaLnBrk="1" hangingPunct="1"/>
              <a:t>47</a:t>
            </a:fld>
            <a:endParaRPr lang="en-CA" altLang="en-US" sz="1200" b="0" smtClean="0">
              <a:latin typeface="Tahoma" pitchFamily="34" charset="0"/>
            </a:endParaRPr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 smtClean="0"/>
          </a:p>
        </p:txBody>
      </p:sp>
    </p:spTree>
    <p:extLst>
      <p:ext uri="{BB962C8B-B14F-4D97-AF65-F5344CB8AC3E}">
        <p14:creationId xmlns:p14="http://schemas.microsoft.com/office/powerpoint/2010/main" val="3963264397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D042EF45-3174-4B54-BE35-CA2ED79EA2C2}" type="slidenum">
              <a:rPr lang="en-CA" altLang="en-US" sz="1200" b="0" smtClean="0">
                <a:latin typeface="Tahoma" pitchFamily="34" charset="0"/>
              </a:rPr>
              <a:pPr eaLnBrk="1" hangingPunct="1"/>
              <a:t>48</a:t>
            </a:fld>
            <a:endParaRPr lang="en-CA" altLang="en-US" sz="1200" b="0" smtClean="0">
              <a:latin typeface="Tahoma" pitchFamily="34" charset="0"/>
            </a:endParaRPr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 smtClean="0"/>
          </a:p>
        </p:txBody>
      </p:sp>
    </p:spTree>
    <p:extLst>
      <p:ext uri="{BB962C8B-B14F-4D97-AF65-F5344CB8AC3E}">
        <p14:creationId xmlns:p14="http://schemas.microsoft.com/office/powerpoint/2010/main" val="3447155918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B56EA81E-FC09-4841-B005-88C6912DDB15}" type="slidenum">
              <a:rPr lang="en-CA" altLang="en-US" sz="1200" b="0" smtClean="0">
                <a:latin typeface="Tahoma" pitchFamily="34" charset="0"/>
              </a:rPr>
              <a:pPr eaLnBrk="1" hangingPunct="1"/>
              <a:t>49</a:t>
            </a:fld>
            <a:endParaRPr lang="en-CA" altLang="en-US" sz="1200" b="0" smtClean="0">
              <a:latin typeface="Tahoma" pitchFamily="34" charset="0"/>
            </a:endParaRPr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 smtClean="0"/>
          </a:p>
        </p:txBody>
      </p:sp>
    </p:spTree>
    <p:extLst>
      <p:ext uri="{BB962C8B-B14F-4D97-AF65-F5344CB8AC3E}">
        <p14:creationId xmlns:p14="http://schemas.microsoft.com/office/powerpoint/2010/main" val="2561177908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B56EA81E-FC09-4841-B005-88C6912DDB15}" type="slidenum">
              <a:rPr lang="en-CA" altLang="en-US" sz="1200" b="0" smtClean="0">
                <a:latin typeface="Tahoma" pitchFamily="34" charset="0"/>
              </a:rPr>
              <a:pPr eaLnBrk="1" hangingPunct="1"/>
              <a:t>50</a:t>
            </a:fld>
            <a:endParaRPr lang="en-CA" altLang="en-US" sz="1200" b="0" smtClean="0">
              <a:latin typeface="Tahoma" pitchFamily="34" charset="0"/>
            </a:endParaRPr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 smtClean="0"/>
          </a:p>
        </p:txBody>
      </p:sp>
    </p:spTree>
    <p:extLst>
      <p:ext uri="{BB962C8B-B14F-4D97-AF65-F5344CB8AC3E}">
        <p14:creationId xmlns:p14="http://schemas.microsoft.com/office/powerpoint/2010/main" val="3753059791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B56EA81E-FC09-4841-B005-88C6912DDB15}" type="slidenum">
              <a:rPr lang="en-CA" altLang="en-US" sz="1200" b="0" smtClean="0">
                <a:latin typeface="Tahoma" pitchFamily="34" charset="0"/>
              </a:rPr>
              <a:pPr eaLnBrk="1" hangingPunct="1"/>
              <a:t>51</a:t>
            </a:fld>
            <a:endParaRPr lang="en-CA" altLang="en-US" sz="1200" b="0" smtClean="0">
              <a:latin typeface="Tahoma" pitchFamily="34" charset="0"/>
            </a:endParaRPr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 smtClean="0"/>
          </a:p>
        </p:txBody>
      </p:sp>
    </p:spTree>
    <p:extLst>
      <p:ext uri="{BB962C8B-B14F-4D97-AF65-F5344CB8AC3E}">
        <p14:creationId xmlns:p14="http://schemas.microsoft.com/office/powerpoint/2010/main" val="697686185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D042EF45-3174-4B54-BE35-CA2ED79EA2C2}" type="slidenum">
              <a:rPr lang="en-CA" altLang="en-US" sz="1200" b="0" smtClean="0">
                <a:latin typeface="Tahoma" pitchFamily="34" charset="0"/>
              </a:rPr>
              <a:pPr eaLnBrk="1" hangingPunct="1"/>
              <a:t>52</a:t>
            </a:fld>
            <a:endParaRPr lang="en-CA" altLang="en-US" sz="1200" b="0" smtClean="0">
              <a:latin typeface="Tahoma" pitchFamily="34" charset="0"/>
            </a:endParaRPr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 smtClean="0"/>
          </a:p>
        </p:txBody>
      </p:sp>
    </p:spTree>
    <p:extLst>
      <p:ext uri="{BB962C8B-B14F-4D97-AF65-F5344CB8AC3E}">
        <p14:creationId xmlns:p14="http://schemas.microsoft.com/office/powerpoint/2010/main" val="146435475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D042EF45-3174-4B54-BE35-CA2ED79EA2C2}" type="slidenum">
              <a:rPr lang="en-CA" altLang="en-US" sz="1200" b="0" smtClean="0">
                <a:latin typeface="Tahoma" pitchFamily="34" charset="0"/>
              </a:rPr>
              <a:pPr eaLnBrk="1" hangingPunct="1"/>
              <a:t>53</a:t>
            </a:fld>
            <a:endParaRPr lang="en-CA" altLang="en-US" sz="1200" b="0" smtClean="0">
              <a:latin typeface="Tahoma" pitchFamily="34" charset="0"/>
            </a:endParaRPr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 smtClean="0"/>
          </a:p>
        </p:txBody>
      </p:sp>
    </p:spTree>
    <p:extLst>
      <p:ext uri="{BB962C8B-B14F-4D97-AF65-F5344CB8AC3E}">
        <p14:creationId xmlns:p14="http://schemas.microsoft.com/office/powerpoint/2010/main" val="30781755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8725530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9353037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02761171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143000"/>
            <a:ext cx="4038600" cy="50514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0" y="1143000"/>
            <a:ext cx="4038600" cy="50514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6214087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683050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6290918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47639544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7113764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83422015"/>
      </p:ext>
    </p:extLst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3602333"/>
      </p:ext>
    </p:extLst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228600"/>
            <a:ext cx="2057400" cy="59658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1000" y="228600"/>
            <a:ext cx="6019800" cy="59658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845485"/>
      </p:ext>
    </p:extLst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2925847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119991"/>
      </p:ext>
    </p:extLst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46723904"/>
      </p:ext>
    </p:extLst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143000"/>
            <a:ext cx="4038600" cy="5038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0" y="1143000"/>
            <a:ext cx="4038600" cy="5038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9961742"/>
      </p:ext>
    </p:extLst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9246812"/>
      </p:ext>
    </p:extLst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8651266"/>
      </p:ext>
    </p:extLst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31341855"/>
      </p:ext>
    </p:extLst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28305716"/>
      </p:ext>
    </p:extLst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34934651"/>
      </p:ext>
    </p:extLst>
  </p:cSld>
  <p:clrMapOvr>
    <a:masterClrMapping/>
  </p:clrMapOvr>
  <p:transition spd="med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0267109"/>
      </p:ext>
    </p:extLst>
  </p:cSld>
  <p:clrMapOvr>
    <a:masterClrMapping/>
  </p:clrMapOvr>
  <p:transition spd="med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304800"/>
            <a:ext cx="2057400" cy="58769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1000" y="304800"/>
            <a:ext cx="6019800" cy="58769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8662572"/>
      </p:ext>
    </p:extLst>
  </p:cSld>
  <p:clrMapOvr>
    <a:masterClrMapping/>
  </p:clrMapOvr>
  <p:transition spd="med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8720094"/>
      </p:ext>
    </p:extLst>
  </p:cSld>
  <p:clrMapOvr>
    <a:masterClrMapping/>
  </p:clrMapOvr>
  <p:transition spd="med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1033170"/>
      </p:ext>
    </p:extLst>
  </p:cSld>
  <p:clrMapOvr>
    <a:masterClrMapping/>
  </p:clrMapOvr>
  <p:transition spd="med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91374574"/>
      </p:ext>
    </p:extLst>
  </p:cSld>
  <p:clrMapOvr>
    <a:masterClrMapping/>
  </p:clrMapOvr>
  <p:transition spd="med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143000"/>
            <a:ext cx="4038600" cy="5410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0" y="1143000"/>
            <a:ext cx="4038600" cy="5410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2840924"/>
      </p:ext>
    </p:extLst>
  </p:cSld>
  <p:clrMapOvr>
    <a:masterClrMapping/>
  </p:clrMapOvr>
  <p:transition spd="med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2308452"/>
      </p:ext>
    </p:extLst>
  </p:cSld>
  <p:clrMapOvr>
    <a:masterClrMapping/>
  </p:clrMapOvr>
  <p:transition spd="med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1925774"/>
      </p:ext>
    </p:extLst>
  </p:cSld>
  <p:clrMapOvr>
    <a:masterClrMapping/>
  </p:clrMapOvr>
  <p:transition spd="med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50822834"/>
      </p:ext>
    </p:extLst>
  </p:cSld>
  <p:clrMapOvr>
    <a:masterClrMapping/>
  </p:clrMapOvr>
  <p:transition spd="med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8433179"/>
      </p:ext>
    </p:extLst>
  </p:cSld>
  <p:clrMapOvr>
    <a:masterClrMapping/>
  </p:clrMapOvr>
  <p:transition spd="med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50866930"/>
      </p:ext>
    </p:extLst>
  </p:cSld>
  <p:clrMapOvr>
    <a:masterClrMapping/>
  </p:clrMapOvr>
  <p:transition spd="med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7173655"/>
      </p:ext>
    </p:extLst>
  </p:cSld>
  <p:clrMapOvr>
    <a:masterClrMapping/>
  </p:clrMapOvr>
  <p:transition spd="med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304800"/>
            <a:ext cx="2057400" cy="6248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1000" y="304800"/>
            <a:ext cx="6019800" cy="6248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1869319"/>
      </p:ext>
    </p:extLst>
  </p:cSld>
  <p:clrMapOvr>
    <a:masterClrMapping/>
  </p:clrMapOvr>
  <p:transition spd="med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04800"/>
            <a:ext cx="8229600" cy="533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81000" y="1143000"/>
            <a:ext cx="4038600" cy="5410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572000" y="1143000"/>
            <a:ext cx="4038600" cy="26289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0" y="3924300"/>
            <a:ext cx="4038600" cy="26289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6465519"/>
      </p:ext>
    </p:extLst>
  </p:cSld>
  <p:clrMapOvr>
    <a:masterClrMapping/>
  </p:clrMapOvr>
  <p:transition spd="med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04800"/>
            <a:ext cx="8229600" cy="533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81000" y="1143000"/>
            <a:ext cx="4038600" cy="5410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0" y="1143000"/>
            <a:ext cx="4038600" cy="5410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3026398"/>
      </p:ext>
    </p:extLst>
  </p:cSld>
  <p:clrMapOvr>
    <a:masterClrMapping/>
  </p:clrMapOvr>
  <p:transition spd="med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6054614"/>
      </p:ext>
    </p:extLst>
  </p:cSld>
  <p:clrMapOvr>
    <a:masterClrMapping/>
  </p:clrMapOvr>
  <p:transition spd="med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1560210"/>
      </p:ext>
    </p:extLst>
  </p:cSld>
  <p:clrMapOvr>
    <a:masterClrMapping/>
  </p:clrMapOvr>
  <p:transition spd="med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97043542"/>
      </p:ext>
    </p:extLst>
  </p:cSld>
  <p:clrMapOvr>
    <a:masterClrMapping/>
  </p:clrMapOvr>
  <p:transition spd="med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143000"/>
            <a:ext cx="403860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0" y="1143000"/>
            <a:ext cx="403860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7217201"/>
      </p:ext>
    </p:extLst>
  </p:cSld>
  <p:clrMapOvr>
    <a:masterClrMapping/>
  </p:clrMapOvr>
  <p:transition spd="med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4798030"/>
      </p:ext>
    </p:extLst>
  </p:cSld>
  <p:clrMapOvr>
    <a:masterClrMapping/>
  </p:clrMapOvr>
  <p:transition spd="med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2452666"/>
      </p:ext>
    </p:extLst>
  </p:cSld>
  <p:clrMapOvr>
    <a:masterClrMapping/>
  </p:clrMapOvr>
  <p:transition spd="med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64654310"/>
      </p:ext>
    </p:extLst>
  </p:cSld>
  <p:clrMapOvr>
    <a:masterClrMapping/>
  </p:clrMapOvr>
  <p:transition spd="med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14860057"/>
      </p:ext>
    </p:extLst>
  </p:cSld>
  <p:clrMapOvr>
    <a:masterClrMapping/>
  </p:clrMapOvr>
  <p:transition spd="med"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8117935"/>
      </p:ext>
    </p:extLst>
  </p:cSld>
  <p:clrMapOvr>
    <a:masterClrMapping/>
  </p:clrMapOvr>
  <p:transition spd="med"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8414064"/>
      </p:ext>
    </p:extLst>
  </p:cSld>
  <p:clrMapOvr>
    <a:masterClrMapping/>
  </p:clrMapOvr>
  <p:transition spd="med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304800"/>
            <a:ext cx="2057400" cy="6324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1000" y="304800"/>
            <a:ext cx="6019800" cy="6324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6980525"/>
      </p:ext>
    </p:extLst>
  </p:cSld>
  <p:clrMapOvr>
    <a:masterClrMapping/>
  </p:clrMapOvr>
  <p:transition spd="med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087621"/>
      </p:ext>
    </p:extLst>
  </p:cSld>
  <p:clrMapOvr>
    <a:masterClrMapping/>
  </p:clrMapOvr>
  <p:transition spd="med"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8928359"/>
      </p:ext>
    </p:extLst>
  </p:cSld>
  <p:clrMapOvr>
    <a:masterClrMapping/>
  </p:clrMapOvr>
  <p:transition spd="med"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25064180"/>
      </p:ext>
    </p:extLst>
  </p:cSld>
  <p:clrMapOvr>
    <a:masterClrMapping/>
  </p:clrMapOvr>
  <p:transition spd="med"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143000"/>
            <a:ext cx="4038600" cy="50514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0" y="1143000"/>
            <a:ext cx="4038600" cy="50514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8183910"/>
      </p:ext>
    </p:extLst>
  </p:cSld>
  <p:clrMapOvr>
    <a:masterClrMapping/>
  </p:clrMapOvr>
  <p:transition spd="med"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7981447"/>
      </p:ext>
    </p:extLst>
  </p:cSld>
  <p:clrMapOvr>
    <a:masterClrMapping/>
  </p:clrMapOvr>
  <p:transition spd="med"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4087536"/>
      </p:ext>
    </p:extLst>
  </p:cSld>
  <p:clrMapOvr>
    <a:masterClrMapping/>
  </p:clrMapOvr>
  <p:transition spd="med"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92683860"/>
      </p:ext>
    </p:extLst>
  </p:cSld>
  <p:clrMapOvr>
    <a:masterClrMapping/>
  </p:clrMapOvr>
  <p:transition spd="med"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12156335"/>
      </p:ext>
    </p:extLst>
  </p:cSld>
  <p:clrMapOvr>
    <a:masterClrMapping/>
  </p:clrMapOvr>
  <p:transition spd="med"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75385292"/>
      </p:ext>
    </p:extLst>
  </p:cSld>
  <p:clrMapOvr>
    <a:masterClrMapping/>
  </p:clrMapOvr>
  <p:transition spd="med"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0535338"/>
      </p:ext>
    </p:extLst>
  </p:cSld>
  <p:clrMapOvr>
    <a:masterClrMapping/>
  </p:clrMapOvr>
  <p:transition spd="med"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228600"/>
            <a:ext cx="2057400" cy="59658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1000" y="228600"/>
            <a:ext cx="6019800" cy="59658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9686789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3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3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slideLayout" Target="../slideLayouts/slideLayout57.xml"/><Relationship Id="rId5" Type="http://schemas.openxmlformats.org/officeDocument/2006/relationships/slideLayout" Target="../slideLayouts/slideLayout51.xml"/><Relationship Id="rId10" Type="http://schemas.openxmlformats.org/officeDocument/2006/relationships/slideLayout" Target="../slideLayouts/slideLayout56.xml"/><Relationship Id="rId4" Type="http://schemas.openxmlformats.org/officeDocument/2006/relationships/slideLayout" Target="../slideLayouts/slideLayout50.xml"/><Relationship Id="rId9" Type="http://schemas.openxmlformats.org/officeDocument/2006/relationships/slideLayout" Target="../slideLayouts/slideLayout5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1143000"/>
            <a:ext cx="8229600" cy="505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CA" altLang="en-US" smtClean="0"/>
              <a:t>Click to edit Master text styles</a:t>
            </a:r>
          </a:p>
          <a:p>
            <a:pPr lvl="1"/>
            <a:r>
              <a:rPr lang="en-CA" altLang="en-US" smtClean="0"/>
              <a:t>Second level</a:t>
            </a:r>
            <a:r>
              <a:rPr lang="en-US" altLang="en-US" smtClean="0"/>
              <a:t> when second level runs longer than one line we want no hanging indent</a:t>
            </a:r>
          </a:p>
          <a:p>
            <a:pPr lvl="1"/>
            <a:r>
              <a:rPr lang="en-US" altLang="en-US" smtClean="0"/>
              <a:t>I’ve also set the gap between points at 0.5 lines.</a:t>
            </a:r>
            <a:endParaRPr lang="en-CA" altLang="en-US" smtClean="0"/>
          </a:p>
          <a:p>
            <a:pPr lvl="2"/>
            <a:r>
              <a:rPr lang="en-CA" altLang="en-US" smtClean="0"/>
              <a:t>Third level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228600"/>
            <a:ext cx="82296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</a:t>
            </a:r>
            <a:endParaRPr lang="en-CA" altLang="en-US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</p:sldLayoutIdLst>
  <p:transition spd="med"/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800100" indent="-342900" algn="l" rtl="0" eaLnBrk="0" fontAlgn="base" hangingPunct="0">
        <a:lnSpc>
          <a:spcPct val="105000"/>
        </a:lnSpc>
        <a:spcBef>
          <a:spcPct val="5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1143000"/>
            <a:ext cx="8229600" cy="5038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When you have completed your study of this chapter, you will be able to</a:t>
            </a:r>
            <a:endParaRPr lang="en-CA" altLang="en-US" smtClean="0"/>
          </a:p>
          <a:p>
            <a:pPr lvl="1"/>
            <a:r>
              <a:rPr lang="en-US" altLang="en-US" smtClean="0"/>
              <a:t>This text is an example of a two line long checkpoint item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304800"/>
            <a:ext cx="82296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 H A P T E R   C H E C K L I S T</a:t>
            </a:r>
            <a:endParaRPr lang="en-CA" altLang="en-US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ransition spd="med"/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lnSpc>
          <a:spcPct val="150000"/>
        </a:lnSpc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60375" indent="-346075" algn="l" rtl="0" eaLnBrk="0" fontAlgn="base" hangingPunct="0">
        <a:lnSpc>
          <a:spcPct val="150000"/>
        </a:lnSpc>
        <a:spcBef>
          <a:spcPct val="20000"/>
        </a:spcBef>
        <a:spcAft>
          <a:spcPct val="0"/>
        </a:spcAft>
        <a:buFont typeface="Wingdings" pitchFamily="2" charset="2"/>
        <a:buChar char="§"/>
        <a:defRPr>
          <a:solidFill>
            <a:schemeClr val="tx1"/>
          </a:solidFill>
          <a:latin typeface="+mn-lt"/>
        </a:defRPr>
      </a:lvl2pPr>
      <a:lvl3pPr marL="13208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Arial" charset="0"/>
        </a:defRPr>
      </a:lvl3pPr>
      <a:lvl4pPr marL="16637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1143000"/>
            <a:ext cx="8229600" cy="541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CA" altLang="en-US" smtClean="0"/>
              <a:t>Click to edit Master text styles</a:t>
            </a:r>
          </a:p>
          <a:p>
            <a:pPr lvl="1"/>
            <a:r>
              <a:rPr lang="en-CA" altLang="en-US" smtClean="0"/>
              <a:t>Second level</a:t>
            </a:r>
            <a:r>
              <a:rPr lang="en-US" altLang="en-US" smtClean="0"/>
              <a:t> when second level runs longer than one line we want no hanging indent</a:t>
            </a:r>
          </a:p>
          <a:p>
            <a:pPr lvl="1"/>
            <a:r>
              <a:rPr lang="en-US" altLang="en-US" smtClean="0"/>
              <a:t>I’ve also set the gap between points at 0.5 lines.</a:t>
            </a:r>
            <a:endParaRPr lang="en-CA" altLang="en-US" smtClean="0"/>
          </a:p>
          <a:p>
            <a:pPr lvl="2"/>
            <a:r>
              <a:rPr lang="en-CA" altLang="en-US" smtClean="0"/>
              <a:t>Third level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304800"/>
            <a:ext cx="82296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</a:t>
            </a:r>
            <a:endParaRPr lang="en-CA" altLang="en-US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</p:sldLayoutIdLst>
  <p:transition spd="med"/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800100" indent="-342900" algn="l" rtl="0" eaLnBrk="0" fontAlgn="base" hangingPunct="0">
        <a:lnSpc>
          <a:spcPct val="105000"/>
        </a:lnSpc>
        <a:spcBef>
          <a:spcPct val="5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1143000"/>
            <a:ext cx="82296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CA" altLang="en-US" smtClean="0"/>
              <a:t>Click to edit Master text styles</a:t>
            </a:r>
          </a:p>
          <a:p>
            <a:pPr lvl="1"/>
            <a:r>
              <a:rPr lang="en-CA" altLang="en-US" smtClean="0"/>
              <a:t>Second level</a:t>
            </a:r>
            <a:r>
              <a:rPr lang="en-US" altLang="en-US" smtClean="0"/>
              <a:t> when second level runs longer than one line we want no hanging indent</a:t>
            </a:r>
          </a:p>
          <a:p>
            <a:pPr lvl="1"/>
            <a:r>
              <a:rPr lang="en-US" altLang="en-US" smtClean="0"/>
              <a:t>I’ve also set the gap between points at 0.5 lines.</a:t>
            </a:r>
            <a:endParaRPr lang="en-CA" altLang="en-US" smtClean="0"/>
          </a:p>
          <a:p>
            <a:pPr lvl="2"/>
            <a:r>
              <a:rPr lang="en-CA" altLang="en-US" smtClean="0"/>
              <a:t>Third level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304800"/>
            <a:ext cx="82296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</a:t>
            </a:r>
            <a:endParaRPr lang="en-CA" altLang="en-US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</p:sldLayoutIdLst>
  <p:transition spd="med"/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749300" indent="-292100" algn="l" rtl="0" eaLnBrk="0" fontAlgn="base" hangingPunct="0">
        <a:lnSpc>
          <a:spcPct val="105000"/>
        </a:lnSpc>
        <a:spcBef>
          <a:spcPct val="5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1143000"/>
            <a:ext cx="8229600" cy="505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CA" altLang="en-US" smtClean="0"/>
              <a:t>Click to edit Master text styles</a:t>
            </a:r>
          </a:p>
          <a:p>
            <a:pPr lvl="1"/>
            <a:r>
              <a:rPr lang="en-CA" altLang="en-US" smtClean="0"/>
              <a:t>Second level</a:t>
            </a:r>
            <a:r>
              <a:rPr lang="en-US" altLang="en-US" smtClean="0"/>
              <a:t> when second level runs longer than one line we want no hanging indent</a:t>
            </a:r>
          </a:p>
          <a:p>
            <a:pPr lvl="1"/>
            <a:r>
              <a:rPr lang="en-US" altLang="en-US" smtClean="0"/>
              <a:t>I’ve also set the gap between points at 0.5 lines.</a:t>
            </a:r>
            <a:endParaRPr lang="en-CA" altLang="en-US" smtClean="0"/>
          </a:p>
          <a:p>
            <a:pPr lvl="2"/>
            <a:r>
              <a:rPr lang="en-CA" altLang="en-US" smtClean="0"/>
              <a:t>Third level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228600"/>
            <a:ext cx="82296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</a:t>
            </a:r>
            <a:endParaRPr lang="en-CA" altLang="en-US" smtClean="0"/>
          </a:p>
        </p:txBody>
      </p:sp>
    </p:spTree>
    <p:extLst>
      <p:ext uri="{BB962C8B-B14F-4D97-AF65-F5344CB8AC3E}">
        <p14:creationId xmlns:p14="http://schemas.microsoft.com/office/powerpoint/2010/main" val="4265814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</p:sldLayoutIdLst>
  <p:transition spd="med"/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800100" indent="-342900" algn="l" rtl="0" eaLnBrk="0" fontAlgn="base" hangingPunct="0">
        <a:lnSpc>
          <a:spcPct val="105000"/>
        </a:lnSpc>
        <a:spcBef>
          <a:spcPct val="5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halsnarr.com/excel/AE.xlsx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8.xml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notesSlide" Target="../notesSlides/notesSlide16.xml"/><Relationship Id="rId7" Type="http://schemas.openxmlformats.org/officeDocument/2006/relationships/image" Target="../media/image3.wmf"/><Relationship Id="rId2" Type="http://schemas.openxmlformats.org/officeDocument/2006/relationships/slideLayout" Target="../slideLayouts/slideLayout34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2.wmf"/><Relationship Id="rId4" Type="http://schemas.openxmlformats.org/officeDocument/2006/relationships/oleObject" Target="../embeddings/oleObject1.bin"/><Relationship Id="rId9" Type="http://schemas.openxmlformats.org/officeDocument/2006/relationships/image" Target="../media/image4.wm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notesSlide" Target="../notesSlides/notesSlide17.xml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34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5.wmf"/><Relationship Id="rId11" Type="http://schemas.openxmlformats.org/officeDocument/2006/relationships/image" Target="../media/image11.png"/><Relationship Id="rId5" Type="http://schemas.openxmlformats.org/officeDocument/2006/relationships/oleObject" Target="../embeddings/oleObject4.bin"/><Relationship Id="rId10" Type="http://schemas.openxmlformats.org/officeDocument/2006/relationships/image" Target="../media/image10.png"/><Relationship Id="rId4" Type="http://schemas.openxmlformats.org/officeDocument/2006/relationships/image" Target="../media/image6.png"/><Relationship Id="rId9" Type="http://schemas.openxmlformats.org/officeDocument/2006/relationships/image" Target="../media/image9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13" Type="http://schemas.openxmlformats.org/officeDocument/2006/relationships/image" Target="../media/image15.wmf"/><Relationship Id="rId3" Type="http://schemas.openxmlformats.org/officeDocument/2006/relationships/notesSlide" Target="../notesSlides/notesSlide18.xml"/><Relationship Id="rId7" Type="http://schemas.openxmlformats.org/officeDocument/2006/relationships/image" Target="../media/image11.png"/><Relationship Id="rId12" Type="http://schemas.openxmlformats.org/officeDocument/2006/relationships/oleObject" Target="../embeddings/oleObject8.bin"/><Relationship Id="rId2" Type="http://schemas.openxmlformats.org/officeDocument/2006/relationships/slideLayout" Target="../slideLayouts/slideLayout34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7.png"/><Relationship Id="rId11" Type="http://schemas.openxmlformats.org/officeDocument/2006/relationships/image" Target="../media/image14.wmf"/><Relationship Id="rId5" Type="http://schemas.openxmlformats.org/officeDocument/2006/relationships/image" Target="../media/image12.wmf"/><Relationship Id="rId15" Type="http://schemas.openxmlformats.org/officeDocument/2006/relationships/image" Target="../media/image16.wmf"/><Relationship Id="rId10" Type="http://schemas.openxmlformats.org/officeDocument/2006/relationships/oleObject" Target="../embeddings/oleObject7.bin"/><Relationship Id="rId4" Type="http://schemas.openxmlformats.org/officeDocument/2006/relationships/oleObject" Target="../embeddings/oleObject5.bin"/><Relationship Id="rId9" Type="http://schemas.openxmlformats.org/officeDocument/2006/relationships/image" Target="../media/image13.wmf"/><Relationship Id="rId14" Type="http://schemas.openxmlformats.org/officeDocument/2006/relationships/oleObject" Target="../embeddings/oleObject9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7" Type="http://schemas.openxmlformats.org/officeDocument/2006/relationships/image" Target="../media/image19.wmf"/><Relationship Id="rId2" Type="http://schemas.openxmlformats.org/officeDocument/2006/relationships/slideLayout" Target="../slideLayouts/slideLayout35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11.bin"/><Relationship Id="rId5" Type="http://schemas.openxmlformats.org/officeDocument/2006/relationships/image" Target="../media/image18.wmf"/><Relationship Id="rId4" Type="http://schemas.openxmlformats.org/officeDocument/2006/relationships/oleObject" Target="../embeddings/oleObject10.bin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3.bin"/><Relationship Id="rId13" Type="http://schemas.openxmlformats.org/officeDocument/2006/relationships/image" Target="../media/image23.wmf"/><Relationship Id="rId3" Type="http://schemas.openxmlformats.org/officeDocument/2006/relationships/notesSlide" Target="../notesSlides/notesSlide20.xml"/><Relationship Id="rId7" Type="http://schemas.openxmlformats.org/officeDocument/2006/relationships/image" Target="../media/image11.png"/><Relationship Id="rId12" Type="http://schemas.openxmlformats.org/officeDocument/2006/relationships/oleObject" Target="../embeddings/oleObject15.bin"/><Relationship Id="rId2" Type="http://schemas.openxmlformats.org/officeDocument/2006/relationships/slideLayout" Target="../slideLayouts/slideLayout34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7.png"/><Relationship Id="rId11" Type="http://schemas.openxmlformats.org/officeDocument/2006/relationships/image" Target="../media/image22.wmf"/><Relationship Id="rId5" Type="http://schemas.openxmlformats.org/officeDocument/2006/relationships/image" Target="../media/image20.wmf"/><Relationship Id="rId15" Type="http://schemas.openxmlformats.org/officeDocument/2006/relationships/image" Target="../media/image16.wmf"/><Relationship Id="rId10" Type="http://schemas.openxmlformats.org/officeDocument/2006/relationships/oleObject" Target="../embeddings/oleObject14.bin"/><Relationship Id="rId4" Type="http://schemas.openxmlformats.org/officeDocument/2006/relationships/oleObject" Target="../embeddings/oleObject12.bin"/><Relationship Id="rId9" Type="http://schemas.openxmlformats.org/officeDocument/2006/relationships/image" Target="../media/image21.wmf"/><Relationship Id="rId14" Type="http://schemas.openxmlformats.org/officeDocument/2006/relationships/oleObject" Target="../embeddings/oleObject16.bin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8.bin"/><Relationship Id="rId13" Type="http://schemas.openxmlformats.org/officeDocument/2006/relationships/image" Target="../media/image16.wmf"/><Relationship Id="rId3" Type="http://schemas.openxmlformats.org/officeDocument/2006/relationships/notesSlide" Target="../notesSlides/notesSlide21.xml"/><Relationship Id="rId7" Type="http://schemas.openxmlformats.org/officeDocument/2006/relationships/image" Target="../media/image11.png"/><Relationship Id="rId12" Type="http://schemas.openxmlformats.org/officeDocument/2006/relationships/oleObject" Target="../embeddings/oleObject20.bin"/><Relationship Id="rId2" Type="http://schemas.openxmlformats.org/officeDocument/2006/relationships/slideLayout" Target="../slideLayouts/slideLayout34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7.png"/><Relationship Id="rId11" Type="http://schemas.openxmlformats.org/officeDocument/2006/relationships/image" Target="../media/image26.wmf"/><Relationship Id="rId5" Type="http://schemas.openxmlformats.org/officeDocument/2006/relationships/image" Target="../media/image24.wmf"/><Relationship Id="rId15" Type="http://schemas.openxmlformats.org/officeDocument/2006/relationships/image" Target="../media/image21.wmf"/><Relationship Id="rId10" Type="http://schemas.openxmlformats.org/officeDocument/2006/relationships/oleObject" Target="../embeddings/oleObject19.bin"/><Relationship Id="rId4" Type="http://schemas.openxmlformats.org/officeDocument/2006/relationships/oleObject" Target="../embeddings/oleObject17.bin"/><Relationship Id="rId9" Type="http://schemas.openxmlformats.org/officeDocument/2006/relationships/image" Target="../media/image25.wmf"/><Relationship Id="rId14" Type="http://schemas.openxmlformats.org/officeDocument/2006/relationships/oleObject" Target="../embeddings/oleObject21.bin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halsnarr.com/excel/f(L)%20and%20LRAS.xlsx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27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24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28.wmf"/><Relationship Id="rId4" Type="http://schemas.openxmlformats.org/officeDocument/2006/relationships/oleObject" Target="../embeddings/oleObject22.bin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24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29.wmf"/><Relationship Id="rId4" Type="http://schemas.openxmlformats.org/officeDocument/2006/relationships/oleObject" Target="../embeddings/oleObject23.bin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7" Type="http://schemas.openxmlformats.org/officeDocument/2006/relationships/image" Target="../media/image31.wmf"/><Relationship Id="rId2" Type="http://schemas.openxmlformats.org/officeDocument/2006/relationships/slideLayout" Target="../slideLayouts/slideLayout24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25.bin"/><Relationship Id="rId5" Type="http://schemas.openxmlformats.org/officeDocument/2006/relationships/image" Target="../media/image30.wmf"/><Relationship Id="rId4" Type="http://schemas.openxmlformats.org/officeDocument/2006/relationships/oleObject" Target="../embeddings/oleObject24.bin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5.xml"/><Relationship Id="rId7" Type="http://schemas.openxmlformats.org/officeDocument/2006/relationships/image" Target="../media/image31.wmf"/><Relationship Id="rId2" Type="http://schemas.openxmlformats.org/officeDocument/2006/relationships/slideLayout" Target="../slideLayouts/slideLayout24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27.bin"/><Relationship Id="rId5" Type="http://schemas.openxmlformats.org/officeDocument/2006/relationships/image" Target="../media/image30.wmf"/><Relationship Id="rId4" Type="http://schemas.openxmlformats.org/officeDocument/2006/relationships/oleObject" Target="../embeddings/oleObject26.bin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halsnarr.com/excel/SRAS%20and%20LRAS.xlsx" TargetMode="External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4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4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4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4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4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4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4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4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4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4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4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35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35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35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4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792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04800" y="990600"/>
            <a:ext cx="8229600" cy="54102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en-US" dirty="0" smtClean="0">
                <a:ea typeface="MS Mincho" pitchFamily="49" charset="-128"/>
              </a:rPr>
              <a:t> </a:t>
            </a:r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altLang="en-US" i="1" dirty="0" smtClean="0"/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en-US" b="1" i="1" dirty="0" smtClean="0">
                <a:solidFill>
                  <a:srgbClr val="009900"/>
                </a:solidFill>
                <a:ea typeface="MS Mincho" pitchFamily="49" charset="-128"/>
              </a:rPr>
              <a:t>AE</a:t>
            </a:r>
            <a:r>
              <a:rPr lang="en-US" altLang="en-US" i="1" dirty="0" smtClean="0">
                <a:ea typeface="MS Mincho" pitchFamily="49" charset="-128"/>
              </a:rPr>
              <a:t> = </a:t>
            </a:r>
            <a:r>
              <a:rPr lang="en-US" altLang="en-US" sz="2000" dirty="0" smtClean="0">
                <a:ea typeface="MS Mincho" pitchFamily="49" charset="-128"/>
              </a:rPr>
              <a:t>[</a:t>
            </a:r>
            <a:r>
              <a:rPr lang="en-US" altLang="en-US" i="1" dirty="0" smtClean="0"/>
              <a:t>W + Y</a:t>
            </a:r>
            <a:r>
              <a:rPr lang="en-US" altLang="en-US" i="1" baseline="-25000" dirty="0" smtClean="0"/>
              <a:t>e</a:t>
            </a:r>
            <a:r>
              <a:rPr lang="en-US" altLang="en-US" i="1" dirty="0" smtClean="0"/>
              <a:t> – </a:t>
            </a:r>
            <a:r>
              <a:rPr lang="en-US" altLang="en-US" b="1" i="1" dirty="0" smtClean="0">
                <a:solidFill>
                  <a:srgbClr val="E50030"/>
                </a:solidFill>
              </a:rPr>
              <a:t>PL</a:t>
            </a:r>
            <a:r>
              <a:rPr lang="en-US" altLang="en-US" i="1" dirty="0" smtClean="0"/>
              <a:t> – r </a:t>
            </a:r>
            <a:r>
              <a:rPr lang="en-US" altLang="en-US" dirty="0" smtClean="0">
                <a:latin typeface="Times" pitchFamily="18" charset="0"/>
                <a:cs typeface="Arial" charset="0"/>
              </a:rPr>
              <a:t> – </a:t>
            </a:r>
            <a:r>
              <a:rPr lang="en-US" altLang="en-US" i="1" dirty="0" err="1" smtClean="0"/>
              <a:t>mpc</a:t>
            </a:r>
            <a:r>
              <a:rPr lang="en-US" altLang="en-US" i="1" dirty="0" smtClean="0"/>
              <a:t> </a:t>
            </a:r>
            <a:r>
              <a:rPr lang="en-US" altLang="en-US" i="1" dirty="0" smtClean="0">
                <a:latin typeface="Arial" charset="0"/>
                <a:cs typeface="Arial" charset="0"/>
              </a:rPr>
              <a:t>∙ </a:t>
            </a:r>
            <a:r>
              <a:rPr lang="en-US" altLang="en-US" i="1" dirty="0" smtClean="0">
                <a:latin typeface="Times" pitchFamily="18" charset="0"/>
                <a:cs typeface="Arial" charset="0"/>
              </a:rPr>
              <a:t>T </a:t>
            </a:r>
            <a:r>
              <a:rPr lang="en-US" altLang="en-US" i="1" dirty="0" smtClean="0">
                <a:ea typeface="MS Mincho" pitchFamily="49" charset="-128"/>
              </a:rPr>
              <a:t>+ I + G + X</a:t>
            </a:r>
            <a:r>
              <a:rPr lang="en-US" altLang="en-US" i="1" dirty="0" smtClean="0">
                <a:latin typeface="Times" pitchFamily="18" charset="0"/>
                <a:cs typeface="Arial" charset="0"/>
              </a:rPr>
              <a:t> </a:t>
            </a:r>
            <a:r>
              <a:rPr lang="en-US" altLang="en-US" sz="2000" dirty="0" smtClean="0">
                <a:ea typeface="MS Mincho" pitchFamily="49" charset="-128"/>
              </a:rPr>
              <a:t>]</a:t>
            </a:r>
            <a:r>
              <a:rPr lang="en-US" altLang="en-US" i="1" dirty="0" smtClean="0">
                <a:ea typeface="MS Mincho" pitchFamily="49" charset="-128"/>
              </a:rPr>
              <a:t> </a:t>
            </a:r>
            <a:r>
              <a:rPr lang="en-US" altLang="en-US" i="1" dirty="0" smtClean="0"/>
              <a:t>+ </a:t>
            </a:r>
            <a:r>
              <a:rPr lang="en-US" altLang="en-US" sz="2000" dirty="0" smtClean="0">
                <a:ea typeface="MS Mincho" pitchFamily="49" charset="-128"/>
              </a:rPr>
              <a:t>{</a:t>
            </a:r>
            <a:r>
              <a:rPr lang="en-US" altLang="en-US" sz="1200" i="1" dirty="0" smtClean="0"/>
              <a:t> </a:t>
            </a:r>
            <a:r>
              <a:rPr lang="en-US" altLang="en-US" i="1" dirty="0" err="1" smtClean="0"/>
              <a:t>mpc</a:t>
            </a:r>
            <a:r>
              <a:rPr lang="en-US" altLang="en-US" i="1" dirty="0" smtClean="0"/>
              <a:t> </a:t>
            </a:r>
            <a:r>
              <a:rPr lang="en-US" altLang="en-US" i="1" dirty="0" smtClean="0">
                <a:ea typeface="MS Mincho" pitchFamily="49" charset="-128"/>
              </a:rPr>
              <a:t>– </a:t>
            </a:r>
            <a:r>
              <a:rPr lang="en-US" altLang="en-US" i="1" dirty="0" err="1" smtClean="0">
                <a:ea typeface="MS Mincho" pitchFamily="49" charset="-128"/>
              </a:rPr>
              <a:t>mpm</a:t>
            </a:r>
            <a:r>
              <a:rPr lang="en-US" altLang="en-US" sz="1000" i="1" dirty="0" smtClean="0">
                <a:ea typeface="MS Mincho" pitchFamily="49" charset="-128"/>
              </a:rPr>
              <a:t> </a:t>
            </a:r>
            <a:r>
              <a:rPr lang="en-US" altLang="en-US" sz="2000" dirty="0" smtClean="0">
                <a:ea typeface="MS Mincho" pitchFamily="49" charset="-128"/>
              </a:rPr>
              <a:t>}</a:t>
            </a:r>
            <a:r>
              <a:rPr lang="en-US" altLang="en-US" b="1" i="1" dirty="0" smtClean="0">
                <a:solidFill>
                  <a:srgbClr val="009900"/>
                </a:solidFill>
                <a:ea typeface="MS Mincho" pitchFamily="49" charset="-128"/>
              </a:rPr>
              <a:t>Y</a:t>
            </a:r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altLang="en-US" i="1" dirty="0" smtClean="0">
              <a:ea typeface="MS Mincho" pitchFamily="49" charset="-128"/>
            </a:endParaRPr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en-US" b="1" i="1" dirty="0" smtClean="0">
                <a:solidFill>
                  <a:srgbClr val="009900"/>
                </a:solidFill>
                <a:ea typeface="MS Mincho" pitchFamily="49" charset="-128"/>
              </a:rPr>
              <a:t>Y</a:t>
            </a:r>
            <a:r>
              <a:rPr lang="en-US" altLang="en-US" i="1" dirty="0" smtClean="0">
                <a:ea typeface="MS Mincho" pitchFamily="49" charset="-128"/>
              </a:rPr>
              <a:t> = </a:t>
            </a:r>
            <a:r>
              <a:rPr lang="en-US" altLang="en-US" sz="2000" dirty="0" smtClean="0">
                <a:ea typeface="MS Mincho" pitchFamily="49" charset="-128"/>
              </a:rPr>
              <a:t>[</a:t>
            </a:r>
            <a:r>
              <a:rPr lang="en-US" altLang="en-US" i="1" dirty="0" smtClean="0"/>
              <a:t>W + Y</a:t>
            </a:r>
            <a:r>
              <a:rPr lang="en-US" altLang="en-US" i="1" baseline="-25000" dirty="0" smtClean="0"/>
              <a:t>e</a:t>
            </a:r>
            <a:r>
              <a:rPr lang="en-US" altLang="en-US" i="1" dirty="0" smtClean="0"/>
              <a:t> – </a:t>
            </a:r>
            <a:r>
              <a:rPr lang="en-US" altLang="en-US" b="1" i="1" dirty="0" smtClean="0">
                <a:solidFill>
                  <a:srgbClr val="E50030"/>
                </a:solidFill>
              </a:rPr>
              <a:t>PL</a:t>
            </a:r>
            <a:r>
              <a:rPr lang="en-US" altLang="en-US" i="1" dirty="0" smtClean="0"/>
              <a:t> – r </a:t>
            </a:r>
            <a:r>
              <a:rPr lang="en-US" altLang="en-US" dirty="0" smtClean="0">
                <a:latin typeface="Times" pitchFamily="18" charset="0"/>
                <a:cs typeface="Arial" charset="0"/>
              </a:rPr>
              <a:t> – </a:t>
            </a:r>
            <a:r>
              <a:rPr lang="en-US" altLang="en-US" i="1" dirty="0" err="1" smtClean="0"/>
              <a:t>mpc</a:t>
            </a:r>
            <a:r>
              <a:rPr lang="en-US" altLang="en-US" i="1" dirty="0" smtClean="0"/>
              <a:t> </a:t>
            </a:r>
            <a:r>
              <a:rPr lang="en-US" altLang="en-US" i="1" dirty="0" smtClean="0">
                <a:latin typeface="Arial" charset="0"/>
                <a:cs typeface="Arial" charset="0"/>
              </a:rPr>
              <a:t>∙ </a:t>
            </a:r>
            <a:r>
              <a:rPr lang="en-US" altLang="en-US" i="1" dirty="0" smtClean="0">
                <a:latin typeface="Times" pitchFamily="18" charset="0"/>
                <a:cs typeface="Arial" charset="0"/>
              </a:rPr>
              <a:t>T </a:t>
            </a:r>
            <a:r>
              <a:rPr lang="en-US" altLang="en-US" i="1" dirty="0" smtClean="0">
                <a:ea typeface="MS Mincho" pitchFamily="49" charset="-128"/>
              </a:rPr>
              <a:t>+ I + G + X</a:t>
            </a:r>
            <a:r>
              <a:rPr lang="en-US" altLang="en-US" i="1" dirty="0" smtClean="0">
                <a:latin typeface="Times" pitchFamily="18" charset="0"/>
                <a:cs typeface="Arial" charset="0"/>
              </a:rPr>
              <a:t> </a:t>
            </a:r>
            <a:r>
              <a:rPr lang="en-US" altLang="en-US" sz="2000" dirty="0" smtClean="0">
                <a:ea typeface="MS Mincho" pitchFamily="49" charset="-128"/>
              </a:rPr>
              <a:t>]</a:t>
            </a:r>
            <a:r>
              <a:rPr lang="en-US" altLang="en-US" i="1" dirty="0" smtClean="0">
                <a:ea typeface="MS Mincho" pitchFamily="49" charset="-128"/>
              </a:rPr>
              <a:t> </a:t>
            </a:r>
            <a:r>
              <a:rPr lang="en-US" altLang="en-US" i="1" dirty="0" smtClean="0"/>
              <a:t>+ </a:t>
            </a:r>
            <a:r>
              <a:rPr lang="en-US" altLang="en-US" sz="2000" dirty="0" smtClean="0">
                <a:ea typeface="MS Mincho" pitchFamily="49" charset="-128"/>
              </a:rPr>
              <a:t>{</a:t>
            </a:r>
            <a:r>
              <a:rPr lang="en-US" altLang="en-US" sz="1000" i="1" dirty="0" smtClean="0"/>
              <a:t> </a:t>
            </a:r>
            <a:r>
              <a:rPr lang="en-US" altLang="en-US" i="1" dirty="0" err="1" smtClean="0"/>
              <a:t>mpc</a:t>
            </a:r>
            <a:r>
              <a:rPr lang="en-US" altLang="en-US" i="1" dirty="0" smtClean="0"/>
              <a:t> </a:t>
            </a:r>
            <a:r>
              <a:rPr lang="en-US" altLang="en-US" i="1" dirty="0" smtClean="0">
                <a:ea typeface="MS Mincho" pitchFamily="49" charset="-128"/>
              </a:rPr>
              <a:t>– </a:t>
            </a:r>
            <a:r>
              <a:rPr lang="en-US" altLang="en-US" i="1" dirty="0" err="1" smtClean="0">
                <a:ea typeface="MS Mincho" pitchFamily="49" charset="-128"/>
              </a:rPr>
              <a:t>mpm</a:t>
            </a:r>
            <a:r>
              <a:rPr lang="en-US" altLang="en-US" sz="500" i="1" dirty="0" smtClean="0">
                <a:ea typeface="MS Mincho" pitchFamily="49" charset="-128"/>
              </a:rPr>
              <a:t> </a:t>
            </a:r>
            <a:r>
              <a:rPr lang="en-US" altLang="en-US" sz="2000" dirty="0" smtClean="0">
                <a:ea typeface="MS Mincho" pitchFamily="49" charset="-128"/>
              </a:rPr>
              <a:t>}</a:t>
            </a:r>
            <a:r>
              <a:rPr lang="en-US" altLang="en-US" b="1" i="1" dirty="0" smtClean="0">
                <a:solidFill>
                  <a:srgbClr val="009900"/>
                </a:solidFill>
                <a:ea typeface="MS Mincho" pitchFamily="49" charset="-128"/>
              </a:rPr>
              <a:t>Y</a:t>
            </a:r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altLang="en-US" i="1" dirty="0" smtClean="0">
              <a:ea typeface="MS Mincho" pitchFamily="49" charset="-128"/>
            </a:endParaRPr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en-US" b="1" i="1" dirty="0" smtClean="0">
                <a:solidFill>
                  <a:srgbClr val="FF0000"/>
                </a:solidFill>
                <a:ea typeface="MS Mincho" pitchFamily="49" charset="-128"/>
              </a:rPr>
              <a:t>PL</a:t>
            </a:r>
            <a:r>
              <a:rPr lang="en-US" altLang="en-US" i="1" dirty="0" smtClean="0">
                <a:ea typeface="MS Mincho" pitchFamily="49" charset="-128"/>
              </a:rPr>
              <a:t> = </a:t>
            </a:r>
            <a:r>
              <a:rPr lang="en-US" altLang="en-US" sz="2000" dirty="0" smtClean="0">
                <a:ea typeface="MS Mincho" pitchFamily="49" charset="-128"/>
              </a:rPr>
              <a:t>[</a:t>
            </a:r>
            <a:r>
              <a:rPr lang="en-US" altLang="en-US" i="1" dirty="0" smtClean="0"/>
              <a:t>W + Y</a:t>
            </a:r>
            <a:r>
              <a:rPr lang="en-US" altLang="en-US" i="1" baseline="-25000" dirty="0" smtClean="0"/>
              <a:t>e</a:t>
            </a:r>
            <a:r>
              <a:rPr lang="en-US" altLang="en-US" i="1" dirty="0" smtClean="0"/>
              <a:t> – r </a:t>
            </a:r>
            <a:r>
              <a:rPr lang="en-US" altLang="en-US" dirty="0" smtClean="0">
                <a:latin typeface="Times" pitchFamily="18" charset="0"/>
                <a:cs typeface="Arial" charset="0"/>
              </a:rPr>
              <a:t> – </a:t>
            </a:r>
            <a:r>
              <a:rPr lang="en-US" altLang="en-US" i="1" dirty="0" err="1" smtClean="0"/>
              <a:t>mpc</a:t>
            </a:r>
            <a:r>
              <a:rPr lang="en-US" altLang="en-US" i="1" dirty="0" smtClean="0"/>
              <a:t> </a:t>
            </a:r>
            <a:r>
              <a:rPr lang="en-US" altLang="en-US" i="1" dirty="0" smtClean="0">
                <a:latin typeface="Arial" charset="0"/>
                <a:cs typeface="Arial" charset="0"/>
              </a:rPr>
              <a:t>∙ </a:t>
            </a:r>
            <a:r>
              <a:rPr lang="en-US" altLang="en-US" i="1" dirty="0" smtClean="0">
                <a:latin typeface="Times" pitchFamily="18" charset="0"/>
                <a:cs typeface="Arial" charset="0"/>
              </a:rPr>
              <a:t>T </a:t>
            </a:r>
            <a:r>
              <a:rPr lang="en-US" altLang="en-US" i="1" dirty="0" smtClean="0">
                <a:ea typeface="MS Mincho" pitchFamily="49" charset="-128"/>
              </a:rPr>
              <a:t>+ I + G + X</a:t>
            </a:r>
            <a:r>
              <a:rPr lang="en-US" altLang="en-US" i="1" dirty="0" smtClean="0">
                <a:latin typeface="Times" pitchFamily="18" charset="0"/>
                <a:cs typeface="Arial" charset="0"/>
              </a:rPr>
              <a:t> </a:t>
            </a:r>
            <a:r>
              <a:rPr lang="en-US" altLang="en-US" sz="2000" dirty="0" smtClean="0">
                <a:ea typeface="MS Mincho" pitchFamily="49" charset="-128"/>
              </a:rPr>
              <a:t>]</a:t>
            </a:r>
            <a:r>
              <a:rPr lang="en-US" altLang="en-US" i="1" dirty="0" smtClean="0">
                <a:ea typeface="MS Mincho" pitchFamily="49" charset="-128"/>
              </a:rPr>
              <a:t> </a:t>
            </a:r>
            <a:r>
              <a:rPr lang="en-US" altLang="en-US" i="1" dirty="0" smtClean="0"/>
              <a:t>+ </a:t>
            </a:r>
            <a:r>
              <a:rPr lang="en-US" altLang="en-US" sz="2000" dirty="0" smtClean="0">
                <a:ea typeface="MS Mincho" pitchFamily="49" charset="-128"/>
              </a:rPr>
              <a:t>{</a:t>
            </a:r>
            <a:r>
              <a:rPr lang="en-US" altLang="en-US" sz="800" i="1" dirty="0" smtClean="0"/>
              <a:t> </a:t>
            </a:r>
            <a:r>
              <a:rPr lang="en-US" altLang="en-US" i="1" dirty="0" err="1" smtClean="0"/>
              <a:t>mpc</a:t>
            </a:r>
            <a:r>
              <a:rPr lang="en-US" altLang="en-US" i="1" dirty="0" smtClean="0"/>
              <a:t> </a:t>
            </a:r>
            <a:r>
              <a:rPr lang="en-US" altLang="en-US" i="1" dirty="0" smtClean="0">
                <a:ea typeface="MS Mincho" pitchFamily="49" charset="-128"/>
              </a:rPr>
              <a:t>– </a:t>
            </a:r>
            <a:r>
              <a:rPr lang="en-US" altLang="en-US" i="1" dirty="0" err="1" smtClean="0">
                <a:ea typeface="MS Mincho" pitchFamily="49" charset="-128"/>
              </a:rPr>
              <a:t>mpm</a:t>
            </a:r>
            <a:r>
              <a:rPr lang="en-US" altLang="en-US" sz="1000" i="1" dirty="0" smtClean="0">
                <a:ea typeface="MS Mincho" pitchFamily="49" charset="-128"/>
              </a:rPr>
              <a:t> </a:t>
            </a:r>
            <a:r>
              <a:rPr lang="en-US" altLang="en-US" sz="2000" dirty="0" smtClean="0">
                <a:ea typeface="MS Mincho" pitchFamily="49" charset="-128"/>
              </a:rPr>
              <a:t>}</a:t>
            </a:r>
            <a:r>
              <a:rPr lang="en-US" altLang="en-US" b="1" i="1" dirty="0" smtClean="0">
                <a:solidFill>
                  <a:srgbClr val="009900"/>
                </a:solidFill>
                <a:ea typeface="MS Mincho" pitchFamily="49" charset="-128"/>
              </a:rPr>
              <a:t>Y</a:t>
            </a:r>
            <a:r>
              <a:rPr lang="en-US" altLang="en-US" i="1" dirty="0" smtClean="0">
                <a:ea typeface="MS Mincho" pitchFamily="49" charset="-128"/>
              </a:rPr>
              <a:t> – </a:t>
            </a:r>
            <a:r>
              <a:rPr lang="en-US" altLang="en-US" dirty="0" smtClean="0">
                <a:ea typeface="MS Mincho" pitchFamily="49" charset="-128"/>
              </a:rPr>
              <a:t>1</a:t>
            </a:r>
            <a:r>
              <a:rPr lang="en-US" altLang="en-US" sz="1200" i="1" dirty="0" smtClean="0">
                <a:latin typeface="Arial" charset="0"/>
                <a:ea typeface="MS Mincho" pitchFamily="49" charset="-128"/>
              </a:rPr>
              <a:t> </a:t>
            </a:r>
            <a:r>
              <a:rPr lang="en-US" altLang="en-US" b="1" i="1" dirty="0" smtClean="0">
                <a:solidFill>
                  <a:srgbClr val="009900"/>
                </a:solidFill>
                <a:ea typeface="MS Mincho" pitchFamily="49" charset="-128"/>
              </a:rPr>
              <a:t>Y</a:t>
            </a:r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altLang="en-US" b="1" i="1" dirty="0" smtClean="0">
              <a:solidFill>
                <a:srgbClr val="009900"/>
              </a:solidFill>
              <a:ea typeface="MS Mincho" pitchFamily="49" charset="-128"/>
            </a:endParaRPr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en-US" b="1" i="1" dirty="0" smtClean="0">
                <a:solidFill>
                  <a:srgbClr val="FF0000"/>
                </a:solidFill>
                <a:ea typeface="MS Mincho" pitchFamily="49" charset="-128"/>
              </a:rPr>
              <a:t>PL</a:t>
            </a:r>
            <a:r>
              <a:rPr lang="en-US" altLang="en-US" i="1" dirty="0" smtClean="0">
                <a:ea typeface="MS Mincho" pitchFamily="49" charset="-128"/>
              </a:rPr>
              <a:t> = </a:t>
            </a:r>
            <a:r>
              <a:rPr lang="en-US" altLang="en-US" sz="2000" dirty="0" smtClean="0">
                <a:ea typeface="MS Mincho" pitchFamily="49" charset="-128"/>
              </a:rPr>
              <a:t>[</a:t>
            </a:r>
            <a:r>
              <a:rPr lang="en-US" altLang="en-US" i="1" dirty="0" smtClean="0"/>
              <a:t>W + Y</a:t>
            </a:r>
            <a:r>
              <a:rPr lang="en-US" altLang="en-US" i="1" baseline="-25000" dirty="0" smtClean="0"/>
              <a:t>e</a:t>
            </a:r>
            <a:r>
              <a:rPr lang="en-US" altLang="en-US" i="1" dirty="0" smtClean="0"/>
              <a:t> – r </a:t>
            </a:r>
            <a:r>
              <a:rPr lang="en-US" altLang="en-US" dirty="0" smtClean="0">
                <a:latin typeface="Times" pitchFamily="18" charset="0"/>
                <a:cs typeface="Arial" charset="0"/>
              </a:rPr>
              <a:t> – </a:t>
            </a:r>
            <a:r>
              <a:rPr lang="en-US" altLang="en-US" i="1" dirty="0" err="1" smtClean="0"/>
              <a:t>mpc</a:t>
            </a:r>
            <a:r>
              <a:rPr lang="en-US" altLang="en-US" i="1" dirty="0" smtClean="0"/>
              <a:t> </a:t>
            </a:r>
            <a:r>
              <a:rPr lang="en-US" altLang="en-US" i="1" dirty="0" smtClean="0">
                <a:latin typeface="Arial" charset="0"/>
                <a:cs typeface="Arial" charset="0"/>
              </a:rPr>
              <a:t>∙ </a:t>
            </a:r>
            <a:r>
              <a:rPr lang="en-US" altLang="en-US" i="1" dirty="0" smtClean="0">
                <a:latin typeface="Times" pitchFamily="18" charset="0"/>
                <a:cs typeface="Arial" charset="0"/>
              </a:rPr>
              <a:t>T </a:t>
            </a:r>
            <a:r>
              <a:rPr lang="en-US" altLang="en-US" i="1" dirty="0" smtClean="0">
                <a:ea typeface="MS Mincho" pitchFamily="49" charset="-128"/>
              </a:rPr>
              <a:t>+ I + G + X</a:t>
            </a:r>
            <a:r>
              <a:rPr lang="en-US" altLang="en-US" i="1" dirty="0" smtClean="0">
                <a:latin typeface="Times" pitchFamily="18" charset="0"/>
                <a:cs typeface="Arial" charset="0"/>
              </a:rPr>
              <a:t> </a:t>
            </a:r>
            <a:r>
              <a:rPr lang="en-US" altLang="en-US" sz="2000" dirty="0" smtClean="0">
                <a:ea typeface="MS Mincho" pitchFamily="49" charset="-128"/>
              </a:rPr>
              <a:t>]</a:t>
            </a:r>
            <a:r>
              <a:rPr lang="en-US" altLang="en-US" i="1" dirty="0" smtClean="0">
                <a:ea typeface="MS Mincho" pitchFamily="49" charset="-128"/>
              </a:rPr>
              <a:t> </a:t>
            </a:r>
            <a:r>
              <a:rPr lang="en-US" altLang="en-US" i="1" dirty="0" smtClean="0"/>
              <a:t>+ </a:t>
            </a:r>
            <a:r>
              <a:rPr lang="en-US" altLang="en-US" sz="2000" dirty="0" smtClean="0">
                <a:ea typeface="MS Mincho" pitchFamily="49" charset="-128"/>
              </a:rPr>
              <a:t>{</a:t>
            </a:r>
            <a:r>
              <a:rPr lang="en-US" altLang="en-US" sz="800" i="1" dirty="0" smtClean="0"/>
              <a:t> </a:t>
            </a:r>
            <a:r>
              <a:rPr lang="en-US" altLang="en-US" i="1" dirty="0" err="1" smtClean="0"/>
              <a:t>mpc</a:t>
            </a:r>
            <a:r>
              <a:rPr lang="en-US" altLang="en-US" i="1" dirty="0" smtClean="0"/>
              <a:t> </a:t>
            </a:r>
            <a:r>
              <a:rPr lang="en-US" altLang="en-US" i="1" dirty="0" smtClean="0">
                <a:ea typeface="MS Mincho" pitchFamily="49" charset="-128"/>
              </a:rPr>
              <a:t>– </a:t>
            </a:r>
            <a:r>
              <a:rPr lang="en-US" altLang="en-US" i="1" dirty="0" err="1" smtClean="0">
                <a:ea typeface="MS Mincho" pitchFamily="49" charset="-128"/>
              </a:rPr>
              <a:t>mpm</a:t>
            </a:r>
            <a:r>
              <a:rPr lang="en-US" altLang="en-US" i="1" dirty="0" smtClean="0">
                <a:ea typeface="MS Mincho" pitchFamily="49" charset="-128"/>
              </a:rPr>
              <a:t> – </a:t>
            </a:r>
            <a:r>
              <a:rPr lang="en-US" altLang="en-US" dirty="0" smtClean="0">
                <a:ea typeface="MS Mincho" pitchFamily="49" charset="-128"/>
              </a:rPr>
              <a:t>1</a:t>
            </a:r>
            <a:r>
              <a:rPr lang="en-US" altLang="en-US" sz="700" i="1" dirty="0" smtClean="0">
                <a:ea typeface="MS Mincho" pitchFamily="49" charset="-128"/>
              </a:rPr>
              <a:t> </a:t>
            </a:r>
            <a:r>
              <a:rPr lang="en-US" altLang="en-US" sz="2000" dirty="0" smtClean="0">
                <a:ea typeface="MS Mincho" pitchFamily="49" charset="-128"/>
              </a:rPr>
              <a:t>}</a:t>
            </a:r>
            <a:r>
              <a:rPr lang="en-US" altLang="en-US" b="1" i="1" dirty="0" smtClean="0">
                <a:solidFill>
                  <a:srgbClr val="009900"/>
                </a:solidFill>
                <a:ea typeface="MS Mincho" pitchFamily="49" charset="-128"/>
              </a:rPr>
              <a:t>Y</a:t>
            </a:r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altLang="en-US" b="1" i="1" dirty="0" smtClean="0">
              <a:solidFill>
                <a:srgbClr val="009900"/>
              </a:solidFill>
              <a:ea typeface="MS Mincho" pitchFamily="49" charset="-128"/>
            </a:endParaRPr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en-US" b="1" i="1" dirty="0" smtClean="0">
                <a:solidFill>
                  <a:srgbClr val="FF0000"/>
                </a:solidFill>
                <a:ea typeface="MS Mincho" pitchFamily="49" charset="-128"/>
              </a:rPr>
              <a:t>PL</a:t>
            </a:r>
            <a:r>
              <a:rPr lang="en-US" altLang="en-US" i="1" dirty="0" smtClean="0">
                <a:ea typeface="MS Mincho" pitchFamily="49" charset="-128"/>
              </a:rPr>
              <a:t> = </a:t>
            </a:r>
            <a:r>
              <a:rPr lang="en-US" altLang="en-US" sz="2000" dirty="0" smtClean="0">
                <a:ea typeface="MS Mincho" pitchFamily="49" charset="-128"/>
              </a:rPr>
              <a:t>[</a:t>
            </a:r>
            <a:r>
              <a:rPr lang="en-US" altLang="en-US" i="1" dirty="0" smtClean="0"/>
              <a:t>W + Y</a:t>
            </a:r>
            <a:r>
              <a:rPr lang="en-US" altLang="en-US" i="1" baseline="-25000" dirty="0" smtClean="0"/>
              <a:t>e</a:t>
            </a:r>
            <a:r>
              <a:rPr lang="en-US" altLang="en-US" i="1" dirty="0" smtClean="0"/>
              <a:t> – r </a:t>
            </a:r>
            <a:r>
              <a:rPr lang="en-US" altLang="en-US" dirty="0" smtClean="0">
                <a:latin typeface="Times" pitchFamily="18" charset="0"/>
                <a:cs typeface="Arial" charset="0"/>
              </a:rPr>
              <a:t> – </a:t>
            </a:r>
            <a:r>
              <a:rPr lang="en-US" altLang="en-US" i="1" dirty="0" err="1" smtClean="0"/>
              <a:t>mpc</a:t>
            </a:r>
            <a:r>
              <a:rPr lang="en-US" altLang="en-US" i="1" dirty="0" smtClean="0"/>
              <a:t> </a:t>
            </a:r>
            <a:r>
              <a:rPr lang="en-US" altLang="en-US" i="1" dirty="0" smtClean="0">
                <a:latin typeface="Arial" charset="0"/>
                <a:cs typeface="Arial" charset="0"/>
              </a:rPr>
              <a:t>∙ </a:t>
            </a:r>
            <a:r>
              <a:rPr lang="en-US" altLang="en-US" i="1" dirty="0" smtClean="0">
                <a:latin typeface="Times" pitchFamily="18" charset="0"/>
                <a:cs typeface="Arial" charset="0"/>
              </a:rPr>
              <a:t>T </a:t>
            </a:r>
            <a:r>
              <a:rPr lang="en-US" altLang="en-US" i="1" dirty="0" smtClean="0">
                <a:ea typeface="MS Mincho" pitchFamily="49" charset="-128"/>
              </a:rPr>
              <a:t>+ I + G + X</a:t>
            </a:r>
            <a:r>
              <a:rPr lang="en-US" altLang="en-US" i="1" dirty="0" smtClean="0">
                <a:latin typeface="Times" pitchFamily="18" charset="0"/>
                <a:cs typeface="Arial" charset="0"/>
              </a:rPr>
              <a:t> </a:t>
            </a:r>
            <a:r>
              <a:rPr lang="en-US" altLang="en-US" sz="2000" dirty="0" smtClean="0">
                <a:ea typeface="MS Mincho" pitchFamily="49" charset="-128"/>
              </a:rPr>
              <a:t>]</a:t>
            </a:r>
            <a:r>
              <a:rPr lang="en-US" altLang="en-US" i="1" dirty="0" smtClean="0">
                <a:ea typeface="MS Mincho" pitchFamily="49" charset="-128"/>
              </a:rPr>
              <a:t> </a:t>
            </a:r>
            <a:r>
              <a:rPr lang="en-US" altLang="en-US" i="1" dirty="0" smtClean="0"/>
              <a:t>– </a:t>
            </a:r>
            <a:r>
              <a:rPr lang="en-US" altLang="en-US" sz="2000" dirty="0" smtClean="0">
                <a:ea typeface="MS Mincho" pitchFamily="49" charset="-128"/>
              </a:rPr>
              <a:t>{</a:t>
            </a:r>
            <a:r>
              <a:rPr lang="en-US" altLang="en-US" i="1" dirty="0" smtClean="0"/>
              <a:t>–</a:t>
            </a:r>
            <a:r>
              <a:rPr lang="en-US" altLang="en-US" sz="800" i="1" dirty="0" smtClean="0"/>
              <a:t> </a:t>
            </a:r>
            <a:r>
              <a:rPr lang="en-US" altLang="en-US" i="1" dirty="0" err="1" smtClean="0"/>
              <a:t>mpc</a:t>
            </a:r>
            <a:r>
              <a:rPr lang="en-US" altLang="en-US" i="1" dirty="0" smtClean="0"/>
              <a:t> </a:t>
            </a:r>
            <a:r>
              <a:rPr lang="en-US" altLang="en-US" i="1" dirty="0" smtClean="0">
                <a:ea typeface="MS Mincho" pitchFamily="49" charset="-128"/>
              </a:rPr>
              <a:t>+ </a:t>
            </a:r>
            <a:r>
              <a:rPr lang="en-US" altLang="en-US" i="1" dirty="0" err="1" smtClean="0">
                <a:ea typeface="MS Mincho" pitchFamily="49" charset="-128"/>
              </a:rPr>
              <a:t>mpm</a:t>
            </a:r>
            <a:r>
              <a:rPr lang="en-US" altLang="en-US" i="1" dirty="0" smtClean="0">
                <a:ea typeface="MS Mincho" pitchFamily="49" charset="-128"/>
              </a:rPr>
              <a:t> + </a:t>
            </a:r>
            <a:r>
              <a:rPr lang="en-US" altLang="en-US" dirty="0" smtClean="0">
                <a:ea typeface="MS Mincho" pitchFamily="49" charset="-128"/>
              </a:rPr>
              <a:t>1</a:t>
            </a:r>
            <a:r>
              <a:rPr lang="en-US" altLang="en-US" sz="700" i="1" dirty="0" smtClean="0">
                <a:ea typeface="MS Mincho" pitchFamily="49" charset="-128"/>
              </a:rPr>
              <a:t> </a:t>
            </a:r>
            <a:r>
              <a:rPr lang="en-US" altLang="en-US" sz="2000" dirty="0" smtClean="0">
                <a:ea typeface="MS Mincho" pitchFamily="49" charset="-128"/>
              </a:rPr>
              <a:t>}</a:t>
            </a:r>
            <a:r>
              <a:rPr lang="en-US" altLang="en-US" b="1" i="1" dirty="0" smtClean="0">
                <a:solidFill>
                  <a:srgbClr val="009900"/>
                </a:solidFill>
                <a:ea typeface="MS Mincho" pitchFamily="49" charset="-128"/>
              </a:rPr>
              <a:t>Y</a:t>
            </a:r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altLang="en-US" b="1" i="1" dirty="0" smtClean="0">
              <a:solidFill>
                <a:srgbClr val="009900"/>
              </a:solidFill>
              <a:ea typeface="MS Mincho" pitchFamily="49" charset="-128"/>
            </a:endParaRPr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en-US" b="1" i="1" dirty="0" smtClean="0">
                <a:solidFill>
                  <a:srgbClr val="FF0000"/>
                </a:solidFill>
                <a:ea typeface="MS Mincho" pitchFamily="49" charset="-128"/>
              </a:rPr>
              <a:t>PL</a:t>
            </a:r>
            <a:r>
              <a:rPr lang="en-US" altLang="en-US" i="1" dirty="0" smtClean="0">
                <a:ea typeface="MS Mincho" pitchFamily="49" charset="-128"/>
              </a:rPr>
              <a:t> = </a:t>
            </a:r>
            <a:r>
              <a:rPr lang="en-US" altLang="en-US" sz="2000" dirty="0" smtClean="0">
                <a:ea typeface="MS Mincho" pitchFamily="49" charset="-128"/>
              </a:rPr>
              <a:t>[</a:t>
            </a:r>
            <a:r>
              <a:rPr lang="en-US" altLang="en-US" i="1" dirty="0" smtClean="0"/>
              <a:t>W + Y</a:t>
            </a:r>
            <a:r>
              <a:rPr lang="en-US" altLang="en-US" i="1" baseline="-25000" dirty="0" smtClean="0"/>
              <a:t>e</a:t>
            </a:r>
            <a:r>
              <a:rPr lang="en-US" altLang="en-US" i="1" dirty="0" smtClean="0"/>
              <a:t> – r </a:t>
            </a:r>
            <a:r>
              <a:rPr lang="en-US" altLang="en-US" dirty="0" smtClean="0">
                <a:latin typeface="Times" pitchFamily="18" charset="0"/>
                <a:cs typeface="Arial" charset="0"/>
              </a:rPr>
              <a:t> – </a:t>
            </a:r>
            <a:r>
              <a:rPr lang="en-US" altLang="en-US" i="1" dirty="0" err="1" smtClean="0"/>
              <a:t>mpc</a:t>
            </a:r>
            <a:r>
              <a:rPr lang="en-US" altLang="en-US" i="1" dirty="0" smtClean="0"/>
              <a:t> </a:t>
            </a:r>
            <a:r>
              <a:rPr lang="en-US" altLang="en-US" i="1" dirty="0" smtClean="0">
                <a:latin typeface="Arial" charset="0"/>
                <a:cs typeface="Arial" charset="0"/>
              </a:rPr>
              <a:t>∙ </a:t>
            </a:r>
            <a:r>
              <a:rPr lang="en-US" altLang="en-US" i="1" dirty="0" smtClean="0">
                <a:latin typeface="Times" pitchFamily="18" charset="0"/>
                <a:cs typeface="Arial" charset="0"/>
              </a:rPr>
              <a:t>T </a:t>
            </a:r>
            <a:r>
              <a:rPr lang="en-US" altLang="en-US" i="1" dirty="0" smtClean="0">
                <a:ea typeface="MS Mincho" pitchFamily="49" charset="-128"/>
              </a:rPr>
              <a:t>+ I + G + X</a:t>
            </a:r>
            <a:r>
              <a:rPr lang="en-US" altLang="en-US" i="1" dirty="0" smtClean="0">
                <a:latin typeface="Times" pitchFamily="18" charset="0"/>
                <a:cs typeface="Arial" charset="0"/>
              </a:rPr>
              <a:t> </a:t>
            </a:r>
            <a:r>
              <a:rPr lang="en-US" altLang="en-US" sz="2000" dirty="0" smtClean="0">
                <a:ea typeface="MS Mincho" pitchFamily="49" charset="-128"/>
              </a:rPr>
              <a:t>]</a:t>
            </a:r>
            <a:r>
              <a:rPr lang="en-US" altLang="en-US" i="1" dirty="0" smtClean="0">
                <a:ea typeface="MS Mincho" pitchFamily="49" charset="-128"/>
              </a:rPr>
              <a:t> </a:t>
            </a:r>
            <a:r>
              <a:rPr lang="en-US" altLang="en-US" i="1" dirty="0" smtClean="0"/>
              <a:t>– </a:t>
            </a:r>
            <a:r>
              <a:rPr lang="en-US" altLang="en-US" sz="2000" dirty="0" smtClean="0">
                <a:ea typeface="MS Mincho" pitchFamily="49" charset="-128"/>
              </a:rPr>
              <a:t>{1 </a:t>
            </a:r>
            <a:r>
              <a:rPr lang="en-US" altLang="en-US" i="1" dirty="0" smtClean="0"/>
              <a:t>– </a:t>
            </a:r>
            <a:r>
              <a:rPr lang="en-US" altLang="en-US" sz="800" i="1" dirty="0" smtClean="0"/>
              <a:t> </a:t>
            </a:r>
            <a:r>
              <a:rPr lang="en-US" altLang="en-US" i="1" dirty="0" err="1" smtClean="0"/>
              <a:t>mpc</a:t>
            </a:r>
            <a:r>
              <a:rPr lang="en-US" altLang="en-US" i="1" dirty="0" smtClean="0"/>
              <a:t> </a:t>
            </a:r>
            <a:r>
              <a:rPr lang="en-US" altLang="en-US" i="1" dirty="0" smtClean="0">
                <a:ea typeface="MS Mincho" pitchFamily="49" charset="-128"/>
              </a:rPr>
              <a:t>+ </a:t>
            </a:r>
            <a:r>
              <a:rPr lang="en-US" altLang="en-US" i="1" dirty="0" err="1" smtClean="0">
                <a:ea typeface="MS Mincho" pitchFamily="49" charset="-128"/>
              </a:rPr>
              <a:t>mpm</a:t>
            </a:r>
            <a:r>
              <a:rPr lang="en-US" altLang="en-US" sz="700" i="1" dirty="0" smtClean="0">
                <a:ea typeface="MS Mincho" pitchFamily="49" charset="-128"/>
              </a:rPr>
              <a:t> </a:t>
            </a:r>
            <a:r>
              <a:rPr lang="en-US" altLang="en-US" sz="2000" dirty="0" smtClean="0">
                <a:ea typeface="MS Mincho" pitchFamily="49" charset="-128"/>
              </a:rPr>
              <a:t>}</a:t>
            </a:r>
            <a:r>
              <a:rPr lang="en-US" altLang="en-US" b="1" i="1" dirty="0" smtClean="0">
                <a:solidFill>
                  <a:srgbClr val="009900"/>
                </a:solidFill>
                <a:ea typeface="MS Mincho" pitchFamily="49" charset="-128"/>
              </a:rPr>
              <a:t>Y</a:t>
            </a:r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altLang="en-US" b="1" i="1" dirty="0" smtClean="0">
              <a:solidFill>
                <a:srgbClr val="009900"/>
              </a:solidFill>
              <a:ea typeface="MS Mincho" pitchFamily="49" charset="-128"/>
            </a:endParaRPr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en-US" b="1" i="1" dirty="0" smtClean="0">
                <a:solidFill>
                  <a:srgbClr val="FF0000"/>
                </a:solidFill>
                <a:ea typeface="MS Mincho" pitchFamily="49" charset="-128"/>
              </a:rPr>
              <a:t>PL</a:t>
            </a:r>
            <a:r>
              <a:rPr lang="en-US" altLang="en-US" i="1" dirty="0" smtClean="0">
                <a:ea typeface="MS Mincho" pitchFamily="49" charset="-128"/>
              </a:rPr>
              <a:t> = </a:t>
            </a:r>
            <a:r>
              <a:rPr lang="en-US" altLang="en-US" sz="2000" dirty="0" smtClean="0">
                <a:ea typeface="MS Mincho" pitchFamily="49" charset="-128"/>
              </a:rPr>
              <a:t>[</a:t>
            </a:r>
            <a:r>
              <a:rPr lang="en-US" altLang="en-US" i="1" dirty="0" smtClean="0"/>
              <a:t>W + Y</a:t>
            </a:r>
            <a:r>
              <a:rPr lang="en-US" altLang="en-US" i="1" baseline="-25000" dirty="0" smtClean="0"/>
              <a:t>e</a:t>
            </a:r>
            <a:r>
              <a:rPr lang="en-US" altLang="en-US" i="1" dirty="0" smtClean="0"/>
              <a:t> – r </a:t>
            </a:r>
            <a:r>
              <a:rPr lang="en-US" altLang="en-US" dirty="0" smtClean="0">
                <a:latin typeface="Times" pitchFamily="18" charset="0"/>
                <a:cs typeface="Arial" charset="0"/>
              </a:rPr>
              <a:t> – </a:t>
            </a:r>
            <a:r>
              <a:rPr lang="en-US" altLang="en-US" i="1" dirty="0" err="1" smtClean="0"/>
              <a:t>mpc</a:t>
            </a:r>
            <a:r>
              <a:rPr lang="en-US" altLang="en-US" i="1" dirty="0" smtClean="0"/>
              <a:t> </a:t>
            </a:r>
            <a:r>
              <a:rPr lang="en-US" altLang="en-US" i="1" dirty="0" smtClean="0">
                <a:latin typeface="Arial" charset="0"/>
                <a:cs typeface="Arial" charset="0"/>
              </a:rPr>
              <a:t>∙ </a:t>
            </a:r>
            <a:r>
              <a:rPr lang="en-US" altLang="en-US" i="1" dirty="0" smtClean="0">
                <a:latin typeface="Times" pitchFamily="18" charset="0"/>
                <a:cs typeface="Arial" charset="0"/>
              </a:rPr>
              <a:t>T </a:t>
            </a:r>
            <a:r>
              <a:rPr lang="en-US" altLang="en-US" i="1" dirty="0" smtClean="0">
                <a:ea typeface="MS Mincho" pitchFamily="49" charset="-128"/>
              </a:rPr>
              <a:t>+ I + G + X</a:t>
            </a:r>
            <a:r>
              <a:rPr lang="en-US" altLang="en-US" i="1" dirty="0" smtClean="0">
                <a:latin typeface="Times" pitchFamily="18" charset="0"/>
                <a:cs typeface="Arial" charset="0"/>
              </a:rPr>
              <a:t> </a:t>
            </a:r>
            <a:r>
              <a:rPr lang="en-US" altLang="en-US" sz="2000" dirty="0" smtClean="0">
                <a:ea typeface="MS Mincho" pitchFamily="49" charset="-128"/>
              </a:rPr>
              <a:t>]</a:t>
            </a:r>
            <a:r>
              <a:rPr lang="en-US" altLang="en-US" i="1" dirty="0" smtClean="0">
                <a:ea typeface="MS Mincho" pitchFamily="49" charset="-128"/>
              </a:rPr>
              <a:t> </a:t>
            </a:r>
            <a:r>
              <a:rPr lang="en-US" altLang="en-US" i="1" dirty="0" smtClean="0"/>
              <a:t>– </a:t>
            </a:r>
            <a:r>
              <a:rPr lang="en-US" altLang="en-US" sz="2000" dirty="0" smtClean="0">
                <a:ea typeface="MS Mincho" pitchFamily="49" charset="-128"/>
              </a:rPr>
              <a:t>{</a:t>
            </a:r>
            <a:r>
              <a:rPr lang="en-US" altLang="en-US" i="1" dirty="0" err="1" smtClean="0"/>
              <a:t>mps</a:t>
            </a:r>
            <a:r>
              <a:rPr lang="en-US" altLang="en-US" i="1" dirty="0" smtClean="0"/>
              <a:t> </a:t>
            </a:r>
            <a:r>
              <a:rPr lang="en-US" altLang="en-US" i="1" dirty="0" smtClean="0">
                <a:ea typeface="MS Mincho" pitchFamily="49" charset="-128"/>
              </a:rPr>
              <a:t>+ </a:t>
            </a:r>
            <a:r>
              <a:rPr lang="en-US" altLang="en-US" i="1" dirty="0" err="1" smtClean="0">
                <a:ea typeface="MS Mincho" pitchFamily="49" charset="-128"/>
              </a:rPr>
              <a:t>mpm</a:t>
            </a:r>
            <a:r>
              <a:rPr lang="en-US" altLang="en-US" sz="700" i="1" dirty="0" smtClean="0">
                <a:ea typeface="MS Mincho" pitchFamily="49" charset="-128"/>
              </a:rPr>
              <a:t> </a:t>
            </a:r>
            <a:r>
              <a:rPr lang="en-US" altLang="en-US" sz="2000" dirty="0" smtClean="0">
                <a:ea typeface="MS Mincho" pitchFamily="49" charset="-128"/>
              </a:rPr>
              <a:t>}</a:t>
            </a:r>
            <a:r>
              <a:rPr lang="en-US" altLang="en-US" b="1" i="1" dirty="0" smtClean="0">
                <a:solidFill>
                  <a:srgbClr val="009900"/>
                </a:solidFill>
                <a:ea typeface="MS Mincho" pitchFamily="49" charset="-128"/>
              </a:rPr>
              <a:t>Y</a:t>
            </a:r>
          </a:p>
        </p:txBody>
      </p:sp>
      <p:sp>
        <p:nvSpPr>
          <p:cNvPr id="41987" name="Text Box 3"/>
          <p:cNvSpPr txBox="1">
            <a:spLocks noChangeArrowheads="1"/>
          </p:cNvSpPr>
          <p:nvPr/>
        </p:nvSpPr>
        <p:spPr bwMode="auto">
          <a:xfrm>
            <a:off x="381000" y="152400"/>
            <a:ext cx="845820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en-US" sz="2600" b="1">
                <a:solidFill>
                  <a:srgbClr val="FF0000"/>
                </a:solidFill>
              </a:rPr>
              <a:t>A</a:t>
            </a:r>
            <a:r>
              <a:rPr lang="en-US" altLang="en-US" sz="2600" b="1"/>
              <a:t>ggregate </a:t>
            </a:r>
            <a:r>
              <a:rPr lang="en-US" altLang="en-US" sz="2600" b="1">
                <a:solidFill>
                  <a:srgbClr val="FF0000"/>
                </a:solidFill>
              </a:rPr>
              <a:t>D</a:t>
            </a:r>
            <a:r>
              <a:rPr lang="en-US" altLang="en-US" sz="2600" b="1"/>
              <a:t>emand</a:t>
            </a:r>
          </a:p>
        </p:txBody>
      </p:sp>
      <p:sp>
        <p:nvSpPr>
          <p:cNvPr id="977945" name="AutoShape 25"/>
          <p:cNvSpPr>
            <a:spLocks noChangeArrowheads="1"/>
          </p:cNvSpPr>
          <p:nvPr/>
        </p:nvSpPr>
        <p:spPr bwMode="auto">
          <a:xfrm>
            <a:off x="6667500" y="2854325"/>
            <a:ext cx="1790700" cy="968375"/>
          </a:xfrm>
          <a:prstGeom prst="wedgeRoundRectCallout">
            <a:avLst>
              <a:gd name="adj1" fmla="val -63653"/>
              <a:gd name="adj2" fmla="val 147542"/>
              <a:gd name="adj3" fmla="val 16667"/>
            </a:avLst>
          </a:prstGeom>
          <a:solidFill>
            <a:srgbClr val="FFFF00"/>
          </a:solidFill>
          <a:ln w="28575">
            <a:solidFill>
              <a:srgbClr val="E5003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800" b="1">
                <a:solidFill>
                  <a:srgbClr val="FF0000"/>
                </a:solidFill>
              </a:rPr>
              <a:t>Marginal propensity to save</a:t>
            </a:r>
          </a:p>
        </p:txBody>
      </p:sp>
      <p:sp>
        <p:nvSpPr>
          <p:cNvPr id="977946" name="Oval 26"/>
          <p:cNvSpPr>
            <a:spLocks noChangeArrowheads="1"/>
          </p:cNvSpPr>
          <p:nvPr/>
        </p:nvSpPr>
        <p:spPr bwMode="auto">
          <a:xfrm>
            <a:off x="5584825" y="4748213"/>
            <a:ext cx="952500" cy="457200"/>
          </a:xfrm>
          <a:prstGeom prst="ellipse">
            <a:avLst/>
          </a:prstGeom>
          <a:noFill/>
          <a:ln w="28575">
            <a:solidFill>
              <a:srgbClr val="E5003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 b="1">
              <a:latin typeface="Arial" charset="0"/>
            </a:endParaRPr>
          </a:p>
        </p:txBody>
      </p:sp>
      <p:sp>
        <p:nvSpPr>
          <p:cNvPr id="977948" name="Oval 28"/>
          <p:cNvSpPr>
            <a:spLocks noChangeArrowheads="1"/>
          </p:cNvSpPr>
          <p:nvPr/>
        </p:nvSpPr>
        <p:spPr bwMode="auto">
          <a:xfrm>
            <a:off x="5788025" y="5410200"/>
            <a:ext cx="533400" cy="457200"/>
          </a:xfrm>
          <a:prstGeom prst="ellipse">
            <a:avLst/>
          </a:prstGeom>
          <a:noFill/>
          <a:ln w="28575">
            <a:solidFill>
              <a:srgbClr val="E5003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 b="1">
              <a:latin typeface="Arial" charset="0"/>
            </a:endParaRPr>
          </a:p>
        </p:txBody>
      </p:sp>
      <p:sp>
        <p:nvSpPr>
          <p:cNvPr id="8" name="AutoShape 27"/>
          <p:cNvSpPr>
            <a:spLocks noChangeArrowheads="1"/>
          </p:cNvSpPr>
          <p:nvPr/>
        </p:nvSpPr>
        <p:spPr bwMode="auto">
          <a:xfrm>
            <a:off x="6667500" y="2854325"/>
            <a:ext cx="1790700" cy="968375"/>
          </a:xfrm>
          <a:prstGeom prst="wedgeRoundRectCallout">
            <a:avLst>
              <a:gd name="adj1" fmla="val -67907"/>
              <a:gd name="adj2" fmla="val 214426"/>
              <a:gd name="adj3" fmla="val 16667"/>
            </a:avLst>
          </a:prstGeom>
          <a:solidFill>
            <a:srgbClr val="FFFF00"/>
          </a:solidFill>
          <a:ln w="28575">
            <a:solidFill>
              <a:srgbClr val="E5003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800" b="1">
                <a:solidFill>
                  <a:srgbClr val="FF0000"/>
                </a:solidFill>
              </a:rPr>
              <a:t>Marginal propensity to save</a:t>
            </a: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304800" y="988029"/>
            <a:ext cx="4019550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 algn="l" rtl="0" eaLnBrk="0" fontAlgn="base" hangingPunct="0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90000"/>
              </a:lnSpc>
              <a:buNone/>
            </a:pPr>
            <a:r>
              <a:rPr lang="en-US" altLang="en-US" sz="1800" dirty="0">
                <a:ea typeface="MS Mincho" pitchFamily="49" charset="-128"/>
              </a:rPr>
              <a:t>Simulated </a:t>
            </a:r>
            <a:r>
              <a:rPr lang="en-US" altLang="en-US" sz="1800" dirty="0" smtClean="0">
                <a:ea typeface="MS Mincho" pitchFamily="49" charset="-128"/>
              </a:rPr>
              <a:t>AD</a:t>
            </a:r>
            <a:endParaRPr lang="en-US" altLang="en-US" sz="1800" dirty="0">
              <a:ea typeface="MS Mincho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8389545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79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79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79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79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792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792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79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7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792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79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7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7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7945" grpId="0" animBg="1"/>
      <p:bldP spid="977945" grpId="1" animBg="1"/>
      <p:bldP spid="977946" grpId="0" animBg="1"/>
      <p:bldP spid="977946" grpId="1" animBg="1"/>
      <p:bldP spid="977948" grpId="0" animBg="1"/>
      <p:bldP spid="8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04800" y="990600"/>
            <a:ext cx="8229600" cy="54102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None/>
            </a:pPr>
            <a:r>
              <a:rPr lang="en-US" altLang="en-US" dirty="0" smtClean="0">
                <a:ea typeface="MS Mincho" pitchFamily="49" charset="-128"/>
              </a:rPr>
              <a:t> </a:t>
            </a:r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altLang="en-US" i="1" dirty="0" smtClean="0"/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en-US" b="1" i="1" dirty="0" smtClean="0">
                <a:solidFill>
                  <a:schemeClr val="bg1"/>
                </a:solidFill>
                <a:ea typeface="MS Mincho" pitchFamily="49" charset="-128"/>
              </a:rPr>
              <a:t>AE</a:t>
            </a:r>
            <a:r>
              <a:rPr lang="en-US" altLang="en-US" i="1" dirty="0" smtClean="0">
                <a:solidFill>
                  <a:schemeClr val="bg1"/>
                </a:solidFill>
                <a:ea typeface="MS Mincho" pitchFamily="49" charset="-128"/>
              </a:rPr>
              <a:t> = </a:t>
            </a:r>
            <a:r>
              <a:rPr lang="en-US" altLang="en-US" sz="2000" dirty="0" smtClean="0">
                <a:solidFill>
                  <a:schemeClr val="bg1"/>
                </a:solidFill>
                <a:ea typeface="MS Mincho" pitchFamily="49" charset="-128"/>
              </a:rPr>
              <a:t>[</a:t>
            </a:r>
            <a:r>
              <a:rPr lang="en-US" altLang="en-US" i="1" dirty="0" smtClean="0">
                <a:solidFill>
                  <a:schemeClr val="bg1"/>
                </a:solidFill>
              </a:rPr>
              <a:t>W + Y</a:t>
            </a:r>
            <a:r>
              <a:rPr lang="en-US" altLang="en-US" i="1" baseline="-25000" dirty="0" smtClean="0">
                <a:solidFill>
                  <a:schemeClr val="bg1"/>
                </a:solidFill>
              </a:rPr>
              <a:t>e</a:t>
            </a:r>
            <a:r>
              <a:rPr lang="en-US" altLang="en-US" i="1" dirty="0" smtClean="0">
                <a:solidFill>
                  <a:schemeClr val="bg1"/>
                </a:solidFill>
              </a:rPr>
              <a:t> – </a:t>
            </a:r>
            <a:r>
              <a:rPr lang="en-US" altLang="en-US" b="1" i="1" dirty="0" smtClean="0">
                <a:solidFill>
                  <a:schemeClr val="bg1"/>
                </a:solidFill>
              </a:rPr>
              <a:t>PL</a:t>
            </a:r>
            <a:r>
              <a:rPr lang="en-US" altLang="en-US" i="1" dirty="0" smtClean="0">
                <a:solidFill>
                  <a:schemeClr val="bg1"/>
                </a:solidFill>
              </a:rPr>
              <a:t> – r </a:t>
            </a:r>
            <a:r>
              <a:rPr lang="en-US" altLang="en-US" dirty="0" smtClean="0">
                <a:solidFill>
                  <a:schemeClr val="bg1"/>
                </a:solidFill>
                <a:latin typeface="Times" pitchFamily="18" charset="0"/>
                <a:cs typeface="Arial" charset="0"/>
              </a:rPr>
              <a:t> – </a:t>
            </a:r>
            <a:r>
              <a:rPr lang="en-US" altLang="en-US" i="1" dirty="0" err="1" smtClean="0">
                <a:solidFill>
                  <a:schemeClr val="bg1"/>
                </a:solidFill>
              </a:rPr>
              <a:t>mpc</a:t>
            </a:r>
            <a:r>
              <a:rPr lang="en-US" altLang="en-US" i="1" dirty="0" smtClean="0">
                <a:solidFill>
                  <a:schemeClr val="bg1"/>
                </a:solidFill>
              </a:rPr>
              <a:t> </a:t>
            </a:r>
            <a:r>
              <a:rPr lang="en-US" altLang="en-US" i="1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∙ </a:t>
            </a:r>
            <a:r>
              <a:rPr lang="en-US" altLang="en-US" i="1" dirty="0" smtClean="0">
                <a:solidFill>
                  <a:schemeClr val="bg1"/>
                </a:solidFill>
                <a:latin typeface="Times" pitchFamily="18" charset="0"/>
                <a:cs typeface="Arial" charset="0"/>
              </a:rPr>
              <a:t>T </a:t>
            </a:r>
            <a:r>
              <a:rPr lang="en-US" altLang="en-US" i="1" dirty="0" smtClean="0">
                <a:solidFill>
                  <a:schemeClr val="bg1"/>
                </a:solidFill>
                <a:ea typeface="MS Mincho" pitchFamily="49" charset="-128"/>
              </a:rPr>
              <a:t>+ I + G + X</a:t>
            </a:r>
            <a:r>
              <a:rPr lang="en-US" altLang="en-US" i="1" dirty="0" smtClean="0">
                <a:solidFill>
                  <a:schemeClr val="bg1"/>
                </a:solidFill>
                <a:latin typeface="Times" pitchFamily="18" charset="0"/>
                <a:cs typeface="Arial" charset="0"/>
              </a:rPr>
              <a:t> </a:t>
            </a:r>
            <a:r>
              <a:rPr lang="en-US" altLang="en-US" sz="2000" dirty="0" smtClean="0">
                <a:solidFill>
                  <a:schemeClr val="bg1"/>
                </a:solidFill>
                <a:ea typeface="MS Mincho" pitchFamily="49" charset="-128"/>
              </a:rPr>
              <a:t>]</a:t>
            </a:r>
            <a:r>
              <a:rPr lang="en-US" altLang="en-US" i="1" dirty="0" smtClean="0">
                <a:solidFill>
                  <a:schemeClr val="bg1"/>
                </a:solidFill>
                <a:ea typeface="MS Mincho" pitchFamily="49" charset="-128"/>
              </a:rPr>
              <a:t> </a:t>
            </a:r>
            <a:r>
              <a:rPr lang="en-US" altLang="en-US" i="1" dirty="0" smtClean="0">
                <a:solidFill>
                  <a:schemeClr val="bg1"/>
                </a:solidFill>
              </a:rPr>
              <a:t>+ </a:t>
            </a:r>
            <a:r>
              <a:rPr lang="en-US" altLang="en-US" sz="2000" dirty="0" smtClean="0">
                <a:solidFill>
                  <a:schemeClr val="bg1"/>
                </a:solidFill>
                <a:ea typeface="MS Mincho" pitchFamily="49" charset="-128"/>
              </a:rPr>
              <a:t>{</a:t>
            </a:r>
            <a:r>
              <a:rPr lang="en-US" altLang="en-US" sz="1200" i="1" dirty="0" smtClean="0">
                <a:solidFill>
                  <a:schemeClr val="bg1"/>
                </a:solidFill>
              </a:rPr>
              <a:t> </a:t>
            </a:r>
            <a:r>
              <a:rPr lang="en-US" altLang="en-US" i="1" dirty="0" err="1" smtClean="0">
                <a:solidFill>
                  <a:schemeClr val="bg1"/>
                </a:solidFill>
              </a:rPr>
              <a:t>mpc</a:t>
            </a:r>
            <a:r>
              <a:rPr lang="en-US" altLang="en-US" i="1" dirty="0" smtClean="0">
                <a:solidFill>
                  <a:schemeClr val="bg1"/>
                </a:solidFill>
              </a:rPr>
              <a:t> </a:t>
            </a:r>
            <a:r>
              <a:rPr lang="en-US" altLang="en-US" i="1" dirty="0" smtClean="0">
                <a:solidFill>
                  <a:schemeClr val="bg1"/>
                </a:solidFill>
                <a:ea typeface="MS Mincho" pitchFamily="49" charset="-128"/>
              </a:rPr>
              <a:t>– </a:t>
            </a:r>
            <a:r>
              <a:rPr lang="en-US" altLang="en-US" i="1" dirty="0" err="1" smtClean="0">
                <a:solidFill>
                  <a:schemeClr val="bg1"/>
                </a:solidFill>
                <a:ea typeface="MS Mincho" pitchFamily="49" charset="-128"/>
              </a:rPr>
              <a:t>mpm</a:t>
            </a:r>
            <a:r>
              <a:rPr lang="en-US" altLang="en-US" sz="1000" i="1" dirty="0" smtClean="0">
                <a:solidFill>
                  <a:schemeClr val="bg1"/>
                </a:solidFill>
                <a:ea typeface="MS Mincho" pitchFamily="49" charset="-128"/>
              </a:rPr>
              <a:t> </a:t>
            </a:r>
            <a:r>
              <a:rPr lang="en-US" altLang="en-US" sz="2000" dirty="0" smtClean="0">
                <a:solidFill>
                  <a:schemeClr val="bg1"/>
                </a:solidFill>
                <a:ea typeface="MS Mincho" pitchFamily="49" charset="-128"/>
              </a:rPr>
              <a:t>}</a:t>
            </a:r>
            <a:r>
              <a:rPr lang="en-US" altLang="en-US" b="1" i="1" dirty="0" smtClean="0">
                <a:solidFill>
                  <a:schemeClr val="bg1"/>
                </a:solidFill>
                <a:ea typeface="MS Mincho" pitchFamily="49" charset="-128"/>
              </a:rPr>
              <a:t>Y</a:t>
            </a:r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altLang="en-US" i="1" dirty="0" smtClean="0">
              <a:solidFill>
                <a:schemeClr val="bg1"/>
              </a:solidFill>
              <a:ea typeface="MS Mincho" pitchFamily="49" charset="-128"/>
            </a:endParaRPr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en-US" b="1" i="1" dirty="0" smtClean="0">
                <a:solidFill>
                  <a:schemeClr val="bg1"/>
                </a:solidFill>
                <a:ea typeface="MS Mincho" pitchFamily="49" charset="-128"/>
              </a:rPr>
              <a:t>Y</a:t>
            </a:r>
            <a:r>
              <a:rPr lang="en-US" altLang="en-US" i="1" dirty="0" smtClean="0">
                <a:solidFill>
                  <a:schemeClr val="bg1"/>
                </a:solidFill>
                <a:ea typeface="MS Mincho" pitchFamily="49" charset="-128"/>
              </a:rPr>
              <a:t> = </a:t>
            </a:r>
            <a:r>
              <a:rPr lang="en-US" altLang="en-US" sz="2000" dirty="0" smtClean="0">
                <a:solidFill>
                  <a:schemeClr val="bg1"/>
                </a:solidFill>
                <a:ea typeface="MS Mincho" pitchFamily="49" charset="-128"/>
              </a:rPr>
              <a:t>[</a:t>
            </a:r>
            <a:r>
              <a:rPr lang="en-US" altLang="en-US" i="1" dirty="0" smtClean="0">
                <a:solidFill>
                  <a:schemeClr val="bg1"/>
                </a:solidFill>
              </a:rPr>
              <a:t>W + Y</a:t>
            </a:r>
            <a:r>
              <a:rPr lang="en-US" altLang="en-US" i="1" baseline="-25000" dirty="0" smtClean="0">
                <a:solidFill>
                  <a:schemeClr val="bg1"/>
                </a:solidFill>
              </a:rPr>
              <a:t>e</a:t>
            </a:r>
            <a:r>
              <a:rPr lang="en-US" altLang="en-US" i="1" dirty="0" smtClean="0">
                <a:solidFill>
                  <a:schemeClr val="bg1"/>
                </a:solidFill>
              </a:rPr>
              <a:t> – </a:t>
            </a:r>
            <a:r>
              <a:rPr lang="en-US" altLang="en-US" b="1" i="1" dirty="0" smtClean="0">
                <a:solidFill>
                  <a:schemeClr val="bg1"/>
                </a:solidFill>
              </a:rPr>
              <a:t>PL</a:t>
            </a:r>
            <a:r>
              <a:rPr lang="en-US" altLang="en-US" i="1" dirty="0" smtClean="0">
                <a:solidFill>
                  <a:schemeClr val="bg1"/>
                </a:solidFill>
              </a:rPr>
              <a:t> – r </a:t>
            </a:r>
            <a:r>
              <a:rPr lang="en-US" altLang="en-US" dirty="0" smtClean="0">
                <a:solidFill>
                  <a:schemeClr val="bg1"/>
                </a:solidFill>
                <a:latin typeface="Times" pitchFamily="18" charset="0"/>
                <a:cs typeface="Arial" charset="0"/>
              </a:rPr>
              <a:t> – </a:t>
            </a:r>
            <a:r>
              <a:rPr lang="en-US" altLang="en-US" i="1" dirty="0" err="1" smtClean="0">
                <a:solidFill>
                  <a:schemeClr val="bg1"/>
                </a:solidFill>
              </a:rPr>
              <a:t>mpc</a:t>
            </a:r>
            <a:r>
              <a:rPr lang="en-US" altLang="en-US" i="1" dirty="0" smtClean="0">
                <a:solidFill>
                  <a:schemeClr val="bg1"/>
                </a:solidFill>
              </a:rPr>
              <a:t> </a:t>
            </a:r>
            <a:r>
              <a:rPr lang="en-US" altLang="en-US" i="1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∙ </a:t>
            </a:r>
            <a:r>
              <a:rPr lang="en-US" altLang="en-US" i="1" dirty="0" smtClean="0">
                <a:solidFill>
                  <a:schemeClr val="bg1"/>
                </a:solidFill>
                <a:latin typeface="Times" pitchFamily="18" charset="0"/>
                <a:cs typeface="Arial" charset="0"/>
              </a:rPr>
              <a:t>T </a:t>
            </a:r>
            <a:r>
              <a:rPr lang="en-US" altLang="en-US" i="1" dirty="0" smtClean="0">
                <a:solidFill>
                  <a:schemeClr val="bg1"/>
                </a:solidFill>
                <a:ea typeface="MS Mincho" pitchFamily="49" charset="-128"/>
              </a:rPr>
              <a:t>+ I + G + X</a:t>
            </a:r>
            <a:r>
              <a:rPr lang="en-US" altLang="en-US" i="1" dirty="0" smtClean="0">
                <a:solidFill>
                  <a:schemeClr val="bg1"/>
                </a:solidFill>
                <a:latin typeface="Times" pitchFamily="18" charset="0"/>
                <a:cs typeface="Arial" charset="0"/>
              </a:rPr>
              <a:t> </a:t>
            </a:r>
            <a:r>
              <a:rPr lang="en-US" altLang="en-US" sz="2000" dirty="0" smtClean="0">
                <a:solidFill>
                  <a:schemeClr val="bg1"/>
                </a:solidFill>
                <a:ea typeface="MS Mincho" pitchFamily="49" charset="-128"/>
              </a:rPr>
              <a:t>]</a:t>
            </a:r>
            <a:r>
              <a:rPr lang="en-US" altLang="en-US" i="1" dirty="0" smtClean="0">
                <a:solidFill>
                  <a:schemeClr val="bg1"/>
                </a:solidFill>
                <a:ea typeface="MS Mincho" pitchFamily="49" charset="-128"/>
              </a:rPr>
              <a:t> </a:t>
            </a:r>
            <a:r>
              <a:rPr lang="en-US" altLang="en-US" i="1" dirty="0" smtClean="0">
                <a:solidFill>
                  <a:schemeClr val="bg1"/>
                </a:solidFill>
              </a:rPr>
              <a:t>+ </a:t>
            </a:r>
            <a:r>
              <a:rPr lang="en-US" altLang="en-US" sz="2000" dirty="0" smtClean="0">
                <a:solidFill>
                  <a:schemeClr val="bg1"/>
                </a:solidFill>
                <a:ea typeface="MS Mincho" pitchFamily="49" charset="-128"/>
              </a:rPr>
              <a:t>{</a:t>
            </a:r>
            <a:r>
              <a:rPr lang="en-US" altLang="en-US" sz="1000" i="1" dirty="0" smtClean="0">
                <a:solidFill>
                  <a:schemeClr val="bg1"/>
                </a:solidFill>
              </a:rPr>
              <a:t> </a:t>
            </a:r>
            <a:r>
              <a:rPr lang="en-US" altLang="en-US" i="1" dirty="0" err="1" smtClean="0">
                <a:solidFill>
                  <a:schemeClr val="bg1"/>
                </a:solidFill>
              </a:rPr>
              <a:t>mpc</a:t>
            </a:r>
            <a:r>
              <a:rPr lang="en-US" altLang="en-US" i="1" dirty="0" smtClean="0">
                <a:solidFill>
                  <a:schemeClr val="bg1"/>
                </a:solidFill>
              </a:rPr>
              <a:t> </a:t>
            </a:r>
            <a:r>
              <a:rPr lang="en-US" altLang="en-US" i="1" dirty="0" smtClean="0">
                <a:solidFill>
                  <a:schemeClr val="bg1"/>
                </a:solidFill>
                <a:ea typeface="MS Mincho" pitchFamily="49" charset="-128"/>
              </a:rPr>
              <a:t>– </a:t>
            </a:r>
            <a:r>
              <a:rPr lang="en-US" altLang="en-US" i="1" dirty="0" err="1" smtClean="0">
                <a:solidFill>
                  <a:schemeClr val="bg1"/>
                </a:solidFill>
                <a:ea typeface="MS Mincho" pitchFamily="49" charset="-128"/>
              </a:rPr>
              <a:t>mpm</a:t>
            </a:r>
            <a:r>
              <a:rPr lang="en-US" altLang="en-US" sz="500" i="1" dirty="0" smtClean="0">
                <a:solidFill>
                  <a:schemeClr val="bg1"/>
                </a:solidFill>
                <a:ea typeface="MS Mincho" pitchFamily="49" charset="-128"/>
              </a:rPr>
              <a:t> </a:t>
            </a:r>
            <a:r>
              <a:rPr lang="en-US" altLang="en-US" sz="2000" dirty="0" smtClean="0">
                <a:solidFill>
                  <a:schemeClr val="bg1"/>
                </a:solidFill>
                <a:ea typeface="MS Mincho" pitchFamily="49" charset="-128"/>
              </a:rPr>
              <a:t>}</a:t>
            </a:r>
            <a:r>
              <a:rPr lang="en-US" altLang="en-US" b="1" i="1" dirty="0" smtClean="0">
                <a:solidFill>
                  <a:schemeClr val="bg1"/>
                </a:solidFill>
                <a:ea typeface="MS Mincho" pitchFamily="49" charset="-128"/>
              </a:rPr>
              <a:t>Y</a:t>
            </a:r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altLang="en-US" i="1" dirty="0" smtClean="0">
              <a:solidFill>
                <a:schemeClr val="bg1"/>
              </a:solidFill>
              <a:ea typeface="MS Mincho" pitchFamily="49" charset="-128"/>
            </a:endParaRPr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en-US" b="1" i="1" dirty="0" smtClean="0">
                <a:solidFill>
                  <a:schemeClr val="bg1"/>
                </a:solidFill>
                <a:ea typeface="MS Mincho" pitchFamily="49" charset="-128"/>
              </a:rPr>
              <a:t>PL</a:t>
            </a:r>
            <a:r>
              <a:rPr lang="en-US" altLang="en-US" i="1" dirty="0" smtClean="0">
                <a:solidFill>
                  <a:schemeClr val="bg1"/>
                </a:solidFill>
                <a:ea typeface="MS Mincho" pitchFamily="49" charset="-128"/>
              </a:rPr>
              <a:t> = </a:t>
            </a:r>
            <a:r>
              <a:rPr lang="en-US" altLang="en-US" sz="2000" dirty="0" smtClean="0">
                <a:solidFill>
                  <a:schemeClr val="bg1"/>
                </a:solidFill>
                <a:ea typeface="MS Mincho" pitchFamily="49" charset="-128"/>
              </a:rPr>
              <a:t>[</a:t>
            </a:r>
            <a:r>
              <a:rPr lang="en-US" altLang="en-US" i="1" dirty="0" smtClean="0">
                <a:solidFill>
                  <a:schemeClr val="bg1"/>
                </a:solidFill>
              </a:rPr>
              <a:t>W + Y</a:t>
            </a:r>
            <a:r>
              <a:rPr lang="en-US" altLang="en-US" i="1" baseline="-25000" dirty="0" smtClean="0">
                <a:solidFill>
                  <a:schemeClr val="bg1"/>
                </a:solidFill>
              </a:rPr>
              <a:t>e</a:t>
            </a:r>
            <a:r>
              <a:rPr lang="en-US" altLang="en-US" i="1" dirty="0" smtClean="0">
                <a:solidFill>
                  <a:schemeClr val="bg1"/>
                </a:solidFill>
              </a:rPr>
              <a:t> – r </a:t>
            </a:r>
            <a:r>
              <a:rPr lang="en-US" altLang="en-US" dirty="0" smtClean="0">
                <a:solidFill>
                  <a:schemeClr val="bg1"/>
                </a:solidFill>
                <a:latin typeface="Times" pitchFamily="18" charset="0"/>
                <a:cs typeface="Arial" charset="0"/>
              </a:rPr>
              <a:t> – </a:t>
            </a:r>
            <a:r>
              <a:rPr lang="en-US" altLang="en-US" i="1" dirty="0" err="1" smtClean="0">
                <a:solidFill>
                  <a:schemeClr val="bg1"/>
                </a:solidFill>
              </a:rPr>
              <a:t>mpc</a:t>
            </a:r>
            <a:r>
              <a:rPr lang="en-US" altLang="en-US" i="1" dirty="0" smtClean="0">
                <a:solidFill>
                  <a:schemeClr val="bg1"/>
                </a:solidFill>
              </a:rPr>
              <a:t> </a:t>
            </a:r>
            <a:r>
              <a:rPr lang="en-US" altLang="en-US" i="1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∙ </a:t>
            </a:r>
            <a:r>
              <a:rPr lang="en-US" altLang="en-US" i="1" dirty="0" smtClean="0">
                <a:solidFill>
                  <a:schemeClr val="bg1"/>
                </a:solidFill>
                <a:latin typeface="Times" pitchFamily="18" charset="0"/>
                <a:cs typeface="Arial" charset="0"/>
              </a:rPr>
              <a:t>T </a:t>
            </a:r>
            <a:r>
              <a:rPr lang="en-US" altLang="en-US" i="1" dirty="0" smtClean="0">
                <a:solidFill>
                  <a:schemeClr val="bg1"/>
                </a:solidFill>
                <a:ea typeface="MS Mincho" pitchFamily="49" charset="-128"/>
              </a:rPr>
              <a:t>+ I + G + X</a:t>
            </a:r>
            <a:r>
              <a:rPr lang="en-US" altLang="en-US" i="1" dirty="0" smtClean="0">
                <a:solidFill>
                  <a:schemeClr val="bg1"/>
                </a:solidFill>
                <a:latin typeface="Times" pitchFamily="18" charset="0"/>
                <a:cs typeface="Arial" charset="0"/>
              </a:rPr>
              <a:t> </a:t>
            </a:r>
            <a:r>
              <a:rPr lang="en-US" altLang="en-US" sz="2000" dirty="0" smtClean="0">
                <a:solidFill>
                  <a:schemeClr val="bg1"/>
                </a:solidFill>
                <a:ea typeface="MS Mincho" pitchFamily="49" charset="-128"/>
              </a:rPr>
              <a:t>]</a:t>
            </a:r>
            <a:r>
              <a:rPr lang="en-US" altLang="en-US" i="1" dirty="0" smtClean="0">
                <a:solidFill>
                  <a:schemeClr val="bg1"/>
                </a:solidFill>
                <a:ea typeface="MS Mincho" pitchFamily="49" charset="-128"/>
              </a:rPr>
              <a:t> </a:t>
            </a:r>
            <a:r>
              <a:rPr lang="en-US" altLang="en-US" i="1" dirty="0" smtClean="0">
                <a:solidFill>
                  <a:schemeClr val="bg1"/>
                </a:solidFill>
              </a:rPr>
              <a:t>+ </a:t>
            </a:r>
            <a:r>
              <a:rPr lang="en-US" altLang="en-US" sz="2000" dirty="0" smtClean="0">
                <a:solidFill>
                  <a:schemeClr val="bg1"/>
                </a:solidFill>
                <a:ea typeface="MS Mincho" pitchFamily="49" charset="-128"/>
              </a:rPr>
              <a:t>{</a:t>
            </a:r>
            <a:r>
              <a:rPr lang="en-US" altLang="en-US" sz="800" i="1" dirty="0" smtClean="0">
                <a:solidFill>
                  <a:schemeClr val="bg1"/>
                </a:solidFill>
              </a:rPr>
              <a:t> </a:t>
            </a:r>
            <a:r>
              <a:rPr lang="en-US" altLang="en-US" i="1" dirty="0" err="1" smtClean="0">
                <a:solidFill>
                  <a:schemeClr val="bg1"/>
                </a:solidFill>
              </a:rPr>
              <a:t>mpc</a:t>
            </a:r>
            <a:r>
              <a:rPr lang="en-US" altLang="en-US" i="1" dirty="0" smtClean="0">
                <a:solidFill>
                  <a:schemeClr val="bg1"/>
                </a:solidFill>
              </a:rPr>
              <a:t> </a:t>
            </a:r>
            <a:r>
              <a:rPr lang="en-US" altLang="en-US" i="1" dirty="0" smtClean="0">
                <a:solidFill>
                  <a:schemeClr val="bg1"/>
                </a:solidFill>
                <a:ea typeface="MS Mincho" pitchFamily="49" charset="-128"/>
              </a:rPr>
              <a:t>– </a:t>
            </a:r>
            <a:r>
              <a:rPr lang="en-US" altLang="en-US" i="1" dirty="0" err="1" smtClean="0">
                <a:solidFill>
                  <a:schemeClr val="bg1"/>
                </a:solidFill>
                <a:ea typeface="MS Mincho" pitchFamily="49" charset="-128"/>
              </a:rPr>
              <a:t>mpm</a:t>
            </a:r>
            <a:r>
              <a:rPr lang="en-US" altLang="en-US" sz="1000" i="1" dirty="0" smtClean="0">
                <a:solidFill>
                  <a:schemeClr val="bg1"/>
                </a:solidFill>
                <a:ea typeface="MS Mincho" pitchFamily="49" charset="-128"/>
              </a:rPr>
              <a:t> </a:t>
            </a:r>
            <a:r>
              <a:rPr lang="en-US" altLang="en-US" sz="2000" dirty="0" smtClean="0">
                <a:solidFill>
                  <a:schemeClr val="bg1"/>
                </a:solidFill>
                <a:ea typeface="MS Mincho" pitchFamily="49" charset="-128"/>
              </a:rPr>
              <a:t>}</a:t>
            </a:r>
            <a:r>
              <a:rPr lang="en-US" altLang="en-US" b="1" i="1" dirty="0" smtClean="0">
                <a:solidFill>
                  <a:schemeClr val="bg1"/>
                </a:solidFill>
                <a:ea typeface="MS Mincho" pitchFamily="49" charset="-128"/>
              </a:rPr>
              <a:t>Y</a:t>
            </a:r>
            <a:r>
              <a:rPr lang="en-US" altLang="en-US" i="1" dirty="0" smtClean="0">
                <a:solidFill>
                  <a:schemeClr val="bg1"/>
                </a:solidFill>
                <a:ea typeface="MS Mincho" pitchFamily="49" charset="-128"/>
              </a:rPr>
              <a:t> – </a:t>
            </a:r>
            <a:r>
              <a:rPr lang="en-US" altLang="en-US" dirty="0" smtClean="0">
                <a:solidFill>
                  <a:schemeClr val="bg1"/>
                </a:solidFill>
                <a:ea typeface="MS Mincho" pitchFamily="49" charset="-128"/>
              </a:rPr>
              <a:t>1</a:t>
            </a:r>
            <a:r>
              <a:rPr lang="en-US" altLang="en-US" sz="1200" i="1" dirty="0" smtClean="0">
                <a:solidFill>
                  <a:schemeClr val="bg1"/>
                </a:solidFill>
                <a:latin typeface="Arial" charset="0"/>
                <a:ea typeface="MS Mincho" pitchFamily="49" charset="-128"/>
              </a:rPr>
              <a:t> </a:t>
            </a:r>
            <a:r>
              <a:rPr lang="en-US" altLang="en-US" b="1" i="1" dirty="0" smtClean="0">
                <a:solidFill>
                  <a:schemeClr val="bg1"/>
                </a:solidFill>
                <a:ea typeface="MS Mincho" pitchFamily="49" charset="-128"/>
              </a:rPr>
              <a:t>Y</a:t>
            </a:r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altLang="en-US" b="1" i="1" dirty="0" smtClean="0">
              <a:solidFill>
                <a:schemeClr val="bg1"/>
              </a:solidFill>
              <a:ea typeface="MS Mincho" pitchFamily="49" charset="-128"/>
            </a:endParaRPr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en-US" b="1" i="1" dirty="0" smtClean="0">
                <a:solidFill>
                  <a:schemeClr val="bg1"/>
                </a:solidFill>
                <a:ea typeface="MS Mincho" pitchFamily="49" charset="-128"/>
              </a:rPr>
              <a:t>PL</a:t>
            </a:r>
            <a:r>
              <a:rPr lang="en-US" altLang="en-US" i="1" dirty="0" smtClean="0">
                <a:solidFill>
                  <a:schemeClr val="bg1"/>
                </a:solidFill>
                <a:ea typeface="MS Mincho" pitchFamily="49" charset="-128"/>
              </a:rPr>
              <a:t> = </a:t>
            </a:r>
            <a:r>
              <a:rPr lang="en-US" altLang="en-US" sz="2000" dirty="0" smtClean="0">
                <a:solidFill>
                  <a:schemeClr val="bg1"/>
                </a:solidFill>
                <a:ea typeface="MS Mincho" pitchFamily="49" charset="-128"/>
              </a:rPr>
              <a:t>[</a:t>
            </a:r>
            <a:r>
              <a:rPr lang="en-US" altLang="en-US" i="1" dirty="0" smtClean="0">
                <a:solidFill>
                  <a:schemeClr val="bg1"/>
                </a:solidFill>
              </a:rPr>
              <a:t>W + Y</a:t>
            </a:r>
            <a:r>
              <a:rPr lang="en-US" altLang="en-US" i="1" baseline="-25000" dirty="0" smtClean="0">
                <a:solidFill>
                  <a:schemeClr val="bg1"/>
                </a:solidFill>
              </a:rPr>
              <a:t>e</a:t>
            </a:r>
            <a:r>
              <a:rPr lang="en-US" altLang="en-US" i="1" dirty="0" smtClean="0">
                <a:solidFill>
                  <a:schemeClr val="bg1"/>
                </a:solidFill>
              </a:rPr>
              <a:t> – r </a:t>
            </a:r>
            <a:r>
              <a:rPr lang="en-US" altLang="en-US" dirty="0" smtClean="0">
                <a:solidFill>
                  <a:schemeClr val="bg1"/>
                </a:solidFill>
                <a:latin typeface="Times" pitchFamily="18" charset="0"/>
                <a:cs typeface="Arial" charset="0"/>
              </a:rPr>
              <a:t> – </a:t>
            </a:r>
            <a:r>
              <a:rPr lang="en-US" altLang="en-US" i="1" dirty="0" err="1" smtClean="0">
                <a:solidFill>
                  <a:schemeClr val="bg1"/>
                </a:solidFill>
              </a:rPr>
              <a:t>mpc</a:t>
            </a:r>
            <a:r>
              <a:rPr lang="en-US" altLang="en-US" i="1" dirty="0" smtClean="0">
                <a:solidFill>
                  <a:schemeClr val="bg1"/>
                </a:solidFill>
              </a:rPr>
              <a:t> </a:t>
            </a:r>
            <a:r>
              <a:rPr lang="en-US" altLang="en-US" i="1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∙ </a:t>
            </a:r>
            <a:r>
              <a:rPr lang="en-US" altLang="en-US" i="1" dirty="0" smtClean="0">
                <a:solidFill>
                  <a:schemeClr val="bg1"/>
                </a:solidFill>
                <a:latin typeface="Times" pitchFamily="18" charset="0"/>
                <a:cs typeface="Arial" charset="0"/>
              </a:rPr>
              <a:t>T </a:t>
            </a:r>
            <a:r>
              <a:rPr lang="en-US" altLang="en-US" i="1" dirty="0" smtClean="0">
                <a:solidFill>
                  <a:schemeClr val="bg1"/>
                </a:solidFill>
                <a:ea typeface="MS Mincho" pitchFamily="49" charset="-128"/>
              </a:rPr>
              <a:t>+ I + G + X</a:t>
            </a:r>
            <a:r>
              <a:rPr lang="en-US" altLang="en-US" i="1" dirty="0" smtClean="0">
                <a:solidFill>
                  <a:schemeClr val="bg1"/>
                </a:solidFill>
                <a:latin typeface="Times" pitchFamily="18" charset="0"/>
                <a:cs typeface="Arial" charset="0"/>
              </a:rPr>
              <a:t> </a:t>
            </a:r>
            <a:r>
              <a:rPr lang="en-US" altLang="en-US" sz="2000" dirty="0" smtClean="0">
                <a:solidFill>
                  <a:schemeClr val="bg1"/>
                </a:solidFill>
                <a:ea typeface="MS Mincho" pitchFamily="49" charset="-128"/>
              </a:rPr>
              <a:t>]</a:t>
            </a:r>
            <a:r>
              <a:rPr lang="en-US" altLang="en-US" i="1" dirty="0" smtClean="0">
                <a:solidFill>
                  <a:schemeClr val="bg1"/>
                </a:solidFill>
                <a:ea typeface="MS Mincho" pitchFamily="49" charset="-128"/>
              </a:rPr>
              <a:t> </a:t>
            </a:r>
            <a:r>
              <a:rPr lang="en-US" altLang="en-US" i="1" dirty="0" smtClean="0">
                <a:solidFill>
                  <a:schemeClr val="bg1"/>
                </a:solidFill>
              </a:rPr>
              <a:t>+ </a:t>
            </a:r>
            <a:r>
              <a:rPr lang="en-US" altLang="en-US" sz="2000" dirty="0" smtClean="0">
                <a:solidFill>
                  <a:schemeClr val="bg1"/>
                </a:solidFill>
                <a:ea typeface="MS Mincho" pitchFamily="49" charset="-128"/>
              </a:rPr>
              <a:t>{</a:t>
            </a:r>
            <a:r>
              <a:rPr lang="en-US" altLang="en-US" sz="800" i="1" dirty="0" smtClean="0">
                <a:solidFill>
                  <a:schemeClr val="bg1"/>
                </a:solidFill>
              </a:rPr>
              <a:t> </a:t>
            </a:r>
            <a:r>
              <a:rPr lang="en-US" altLang="en-US" i="1" dirty="0" err="1" smtClean="0">
                <a:solidFill>
                  <a:schemeClr val="bg1"/>
                </a:solidFill>
              </a:rPr>
              <a:t>mpc</a:t>
            </a:r>
            <a:r>
              <a:rPr lang="en-US" altLang="en-US" i="1" dirty="0" smtClean="0">
                <a:solidFill>
                  <a:schemeClr val="bg1"/>
                </a:solidFill>
              </a:rPr>
              <a:t> </a:t>
            </a:r>
            <a:r>
              <a:rPr lang="en-US" altLang="en-US" i="1" dirty="0" smtClean="0">
                <a:solidFill>
                  <a:schemeClr val="bg1"/>
                </a:solidFill>
                <a:ea typeface="MS Mincho" pitchFamily="49" charset="-128"/>
              </a:rPr>
              <a:t>– </a:t>
            </a:r>
            <a:r>
              <a:rPr lang="en-US" altLang="en-US" i="1" dirty="0" err="1" smtClean="0">
                <a:solidFill>
                  <a:schemeClr val="bg1"/>
                </a:solidFill>
                <a:ea typeface="MS Mincho" pitchFamily="49" charset="-128"/>
              </a:rPr>
              <a:t>mpm</a:t>
            </a:r>
            <a:r>
              <a:rPr lang="en-US" altLang="en-US" i="1" dirty="0" smtClean="0">
                <a:solidFill>
                  <a:schemeClr val="bg1"/>
                </a:solidFill>
                <a:ea typeface="MS Mincho" pitchFamily="49" charset="-128"/>
              </a:rPr>
              <a:t> – </a:t>
            </a:r>
            <a:r>
              <a:rPr lang="en-US" altLang="en-US" dirty="0" smtClean="0">
                <a:solidFill>
                  <a:schemeClr val="bg1"/>
                </a:solidFill>
                <a:ea typeface="MS Mincho" pitchFamily="49" charset="-128"/>
              </a:rPr>
              <a:t>1</a:t>
            </a:r>
            <a:r>
              <a:rPr lang="en-US" altLang="en-US" sz="700" i="1" dirty="0" smtClean="0">
                <a:solidFill>
                  <a:schemeClr val="bg1"/>
                </a:solidFill>
                <a:ea typeface="MS Mincho" pitchFamily="49" charset="-128"/>
              </a:rPr>
              <a:t> </a:t>
            </a:r>
            <a:r>
              <a:rPr lang="en-US" altLang="en-US" sz="2000" dirty="0" smtClean="0">
                <a:solidFill>
                  <a:schemeClr val="bg1"/>
                </a:solidFill>
                <a:ea typeface="MS Mincho" pitchFamily="49" charset="-128"/>
              </a:rPr>
              <a:t>}</a:t>
            </a:r>
            <a:r>
              <a:rPr lang="en-US" altLang="en-US" b="1" i="1" dirty="0" smtClean="0">
                <a:solidFill>
                  <a:schemeClr val="bg1"/>
                </a:solidFill>
                <a:ea typeface="MS Mincho" pitchFamily="49" charset="-128"/>
              </a:rPr>
              <a:t>Y</a:t>
            </a:r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altLang="en-US" b="1" i="1" dirty="0" smtClean="0">
              <a:solidFill>
                <a:schemeClr val="bg1"/>
              </a:solidFill>
              <a:ea typeface="MS Mincho" pitchFamily="49" charset="-128"/>
            </a:endParaRPr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en-US" b="1" i="1" dirty="0" smtClean="0">
                <a:solidFill>
                  <a:schemeClr val="bg1"/>
                </a:solidFill>
                <a:ea typeface="MS Mincho" pitchFamily="49" charset="-128"/>
              </a:rPr>
              <a:t>PL</a:t>
            </a:r>
            <a:r>
              <a:rPr lang="en-US" altLang="en-US" i="1" dirty="0" smtClean="0">
                <a:solidFill>
                  <a:schemeClr val="bg1"/>
                </a:solidFill>
                <a:ea typeface="MS Mincho" pitchFamily="49" charset="-128"/>
              </a:rPr>
              <a:t> = </a:t>
            </a:r>
            <a:r>
              <a:rPr lang="en-US" altLang="en-US" sz="2000" dirty="0" smtClean="0">
                <a:solidFill>
                  <a:schemeClr val="bg1"/>
                </a:solidFill>
                <a:ea typeface="MS Mincho" pitchFamily="49" charset="-128"/>
              </a:rPr>
              <a:t>[</a:t>
            </a:r>
            <a:r>
              <a:rPr lang="en-US" altLang="en-US" i="1" dirty="0" smtClean="0">
                <a:solidFill>
                  <a:schemeClr val="bg1"/>
                </a:solidFill>
              </a:rPr>
              <a:t>W + Y</a:t>
            </a:r>
            <a:r>
              <a:rPr lang="en-US" altLang="en-US" i="1" baseline="-25000" dirty="0" smtClean="0">
                <a:solidFill>
                  <a:schemeClr val="bg1"/>
                </a:solidFill>
              </a:rPr>
              <a:t>e</a:t>
            </a:r>
            <a:r>
              <a:rPr lang="en-US" altLang="en-US" i="1" dirty="0" smtClean="0">
                <a:solidFill>
                  <a:schemeClr val="bg1"/>
                </a:solidFill>
              </a:rPr>
              <a:t> – r </a:t>
            </a:r>
            <a:r>
              <a:rPr lang="en-US" altLang="en-US" dirty="0" smtClean="0">
                <a:solidFill>
                  <a:schemeClr val="bg1"/>
                </a:solidFill>
                <a:latin typeface="Times" pitchFamily="18" charset="0"/>
                <a:cs typeface="Arial" charset="0"/>
              </a:rPr>
              <a:t> – </a:t>
            </a:r>
            <a:r>
              <a:rPr lang="en-US" altLang="en-US" i="1" dirty="0" err="1" smtClean="0">
                <a:solidFill>
                  <a:schemeClr val="bg1"/>
                </a:solidFill>
              </a:rPr>
              <a:t>mpc</a:t>
            </a:r>
            <a:r>
              <a:rPr lang="en-US" altLang="en-US" i="1" dirty="0" smtClean="0">
                <a:solidFill>
                  <a:schemeClr val="bg1"/>
                </a:solidFill>
              </a:rPr>
              <a:t> </a:t>
            </a:r>
            <a:r>
              <a:rPr lang="en-US" altLang="en-US" i="1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∙ </a:t>
            </a:r>
            <a:r>
              <a:rPr lang="en-US" altLang="en-US" i="1" dirty="0" smtClean="0">
                <a:solidFill>
                  <a:schemeClr val="bg1"/>
                </a:solidFill>
                <a:latin typeface="Times" pitchFamily="18" charset="0"/>
                <a:cs typeface="Arial" charset="0"/>
              </a:rPr>
              <a:t>T </a:t>
            </a:r>
            <a:r>
              <a:rPr lang="en-US" altLang="en-US" i="1" dirty="0" smtClean="0">
                <a:solidFill>
                  <a:schemeClr val="bg1"/>
                </a:solidFill>
                <a:ea typeface="MS Mincho" pitchFamily="49" charset="-128"/>
              </a:rPr>
              <a:t>+ I + G + X</a:t>
            </a:r>
            <a:r>
              <a:rPr lang="en-US" altLang="en-US" i="1" dirty="0" smtClean="0">
                <a:solidFill>
                  <a:schemeClr val="bg1"/>
                </a:solidFill>
                <a:latin typeface="Times" pitchFamily="18" charset="0"/>
                <a:cs typeface="Arial" charset="0"/>
              </a:rPr>
              <a:t> </a:t>
            </a:r>
            <a:r>
              <a:rPr lang="en-US" altLang="en-US" sz="2000" dirty="0" smtClean="0">
                <a:solidFill>
                  <a:schemeClr val="bg1"/>
                </a:solidFill>
                <a:ea typeface="MS Mincho" pitchFamily="49" charset="-128"/>
              </a:rPr>
              <a:t>]</a:t>
            </a:r>
            <a:r>
              <a:rPr lang="en-US" altLang="en-US" i="1" dirty="0" smtClean="0">
                <a:solidFill>
                  <a:schemeClr val="bg1"/>
                </a:solidFill>
                <a:ea typeface="MS Mincho" pitchFamily="49" charset="-128"/>
              </a:rPr>
              <a:t> </a:t>
            </a:r>
            <a:r>
              <a:rPr lang="en-US" altLang="en-US" i="1" dirty="0" smtClean="0">
                <a:solidFill>
                  <a:schemeClr val="bg1"/>
                </a:solidFill>
              </a:rPr>
              <a:t>– </a:t>
            </a:r>
            <a:r>
              <a:rPr lang="en-US" altLang="en-US" sz="2000" dirty="0" smtClean="0">
                <a:solidFill>
                  <a:schemeClr val="bg1"/>
                </a:solidFill>
                <a:ea typeface="MS Mincho" pitchFamily="49" charset="-128"/>
              </a:rPr>
              <a:t>{</a:t>
            </a:r>
            <a:r>
              <a:rPr lang="en-US" altLang="en-US" i="1" dirty="0" smtClean="0">
                <a:solidFill>
                  <a:schemeClr val="bg1"/>
                </a:solidFill>
              </a:rPr>
              <a:t>–</a:t>
            </a:r>
            <a:r>
              <a:rPr lang="en-US" altLang="en-US" sz="800" i="1" dirty="0" smtClean="0">
                <a:solidFill>
                  <a:schemeClr val="bg1"/>
                </a:solidFill>
              </a:rPr>
              <a:t> </a:t>
            </a:r>
            <a:r>
              <a:rPr lang="en-US" altLang="en-US" i="1" dirty="0" err="1" smtClean="0">
                <a:solidFill>
                  <a:schemeClr val="bg1"/>
                </a:solidFill>
              </a:rPr>
              <a:t>mpc</a:t>
            </a:r>
            <a:r>
              <a:rPr lang="en-US" altLang="en-US" i="1" dirty="0" smtClean="0">
                <a:solidFill>
                  <a:schemeClr val="bg1"/>
                </a:solidFill>
              </a:rPr>
              <a:t> </a:t>
            </a:r>
            <a:r>
              <a:rPr lang="en-US" altLang="en-US" i="1" dirty="0" smtClean="0">
                <a:solidFill>
                  <a:schemeClr val="bg1"/>
                </a:solidFill>
                <a:ea typeface="MS Mincho" pitchFamily="49" charset="-128"/>
              </a:rPr>
              <a:t>+ </a:t>
            </a:r>
            <a:r>
              <a:rPr lang="en-US" altLang="en-US" i="1" dirty="0" err="1" smtClean="0">
                <a:solidFill>
                  <a:schemeClr val="bg1"/>
                </a:solidFill>
                <a:ea typeface="MS Mincho" pitchFamily="49" charset="-128"/>
              </a:rPr>
              <a:t>mpm</a:t>
            </a:r>
            <a:r>
              <a:rPr lang="en-US" altLang="en-US" i="1" dirty="0" smtClean="0">
                <a:solidFill>
                  <a:schemeClr val="bg1"/>
                </a:solidFill>
                <a:ea typeface="MS Mincho" pitchFamily="49" charset="-128"/>
              </a:rPr>
              <a:t> + </a:t>
            </a:r>
            <a:r>
              <a:rPr lang="en-US" altLang="en-US" dirty="0" smtClean="0">
                <a:solidFill>
                  <a:schemeClr val="bg1"/>
                </a:solidFill>
                <a:ea typeface="MS Mincho" pitchFamily="49" charset="-128"/>
              </a:rPr>
              <a:t>1</a:t>
            </a:r>
            <a:r>
              <a:rPr lang="en-US" altLang="en-US" sz="700" i="1" dirty="0" smtClean="0">
                <a:solidFill>
                  <a:schemeClr val="bg1"/>
                </a:solidFill>
                <a:ea typeface="MS Mincho" pitchFamily="49" charset="-128"/>
              </a:rPr>
              <a:t> </a:t>
            </a:r>
            <a:r>
              <a:rPr lang="en-US" altLang="en-US" sz="2000" dirty="0" smtClean="0">
                <a:solidFill>
                  <a:schemeClr val="bg1"/>
                </a:solidFill>
                <a:ea typeface="MS Mincho" pitchFamily="49" charset="-128"/>
              </a:rPr>
              <a:t>}</a:t>
            </a:r>
            <a:r>
              <a:rPr lang="en-US" altLang="en-US" b="1" i="1" dirty="0" smtClean="0">
                <a:solidFill>
                  <a:schemeClr val="bg1"/>
                </a:solidFill>
                <a:ea typeface="MS Mincho" pitchFamily="49" charset="-128"/>
              </a:rPr>
              <a:t>Y</a:t>
            </a:r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altLang="en-US" b="1" i="1" dirty="0" smtClean="0">
              <a:solidFill>
                <a:schemeClr val="bg1"/>
              </a:solidFill>
              <a:ea typeface="MS Mincho" pitchFamily="49" charset="-128"/>
            </a:endParaRPr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en-US" b="1" i="1" dirty="0" smtClean="0">
                <a:solidFill>
                  <a:schemeClr val="bg1"/>
                </a:solidFill>
                <a:ea typeface="MS Mincho" pitchFamily="49" charset="-128"/>
              </a:rPr>
              <a:t>PL</a:t>
            </a:r>
            <a:r>
              <a:rPr lang="en-US" altLang="en-US" i="1" dirty="0" smtClean="0">
                <a:solidFill>
                  <a:schemeClr val="bg1"/>
                </a:solidFill>
                <a:ea typeface="MS Mincho" pitchFamily="49" charset="-128"/>
              </a:rPr>
              <a:t> = </a:t>
            </a:r>
            <a:r>
              <a:rPr lang="en-US" altLang="en-US" sz="2000" dirty="0" smtClean="0">
                <a:solidFill>
                  <a:schemeClr val="bg1"/>
                </a:solidFill>
                <a:ea typeface="MS Mincho" pitchFamily="49" charset="-128"/>
              </a:rPr>
              <a:t>[</a:t>
            </a:r>
            <a:r>
              <a:rPr lang="en-US" altLang="en-US" i="1" dirty="0" smtClean="0">
                <a:solidFill>
                  <a:schemeClr val="bg1"/>
                </a:solidFill>
              </a:rPr>
              <a:t>W + Y</a:t>
            </a:r>
            <a:r>
              <a:rPr lang="en-US" altLang="en-US" i="1" baseline="-25000" dirty="0" smtClean="0">
                <a:solidFill>
                  <a:schemeClr val="bg1"/>
                </a:solidFill>
              </a:rPr>
              <a:t>e</a:t>
            </a:r>
            <a:r>
              <a:rPr lang="en-US" altLang="en-US" i="1" dirty="0" smtClean="0">
                <a:solidFill>
                  <a:schemeClr val="bg1"/>
                </a:solidFill>
              </a:rPr>
              <a:t> – r </a:t>
            </a:r>
            <a:r>
              <a:rPr lang="en-US" altLang="en-US" dirty="0" smtClean="0">
                <a:solidFill>
                  <a:schemeClr val="bg1"/>
                </a:solidFill>
                <a:latin typeface="Times" pitchFamily="18" charset="0"/>
                <a:cs typeface="Arial" charset="0"/>
              </a:rPr>
              <a:t> – </a:t>
            </a:r>
            <a:r>
              <a:rPr lang="en-US" altLang="en-US" i="1" dirty="0" err="1" smtClean="0">
                <a:solidFill>
                  <a:schemeClr val="bg1"/>
                </a:solidFill>
              </a:rPr>
              <a:t>mpc</a:t>
            </a:r>
            <a:r>
              <a:rPr lang="en-US" altLang="en-US" i="1" dirty="0" smtClean="0">
                <a:solidFill>
                  <a:schemeClr val="bg1"/>
                </a:solidFill>
              </a:rPr>
              <a:t> </a:t>
            </a:r>
            <a:r>
              <a:rPr lang="en-US" altLang="en-US" i="1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∙ </a:t>
            </a:r>
            <a:r>
              <a:rPr lang="en-US" altLang="en-US" i="1" dirty="0" smtClean="0">
                <a:solidFill>
                  <a:schemeClr val="bg1"/>
                </a:solidFill>
                <a:latin typeface="Times" pitchFamily="18" charset="0"/>
                <a:cs typeface="Arial" charset="0"/>
              </a:rPr>
              <a:t>T </a:t>
            </a:r>
            <a:r>
              <a:rPr lang="en-US" altLang="en-US" i="1" dirty="0" smtClean="0">
                <a:solidFill>
                  <a:schemeClr val="bg1"/>
                </a:solidFill>
                <a:ea typeface="MS Mincho" pitchFamily="49" charset="-128"/>
              </a:rPr>
              <a:t>+ I + G + X</a:t>
            </a:r>
            <a:r>
              <a:rPr lang="en-US" altLang="en-US" i="1" dirty="0" smtClean="0">
                <a:solidFill>
                  <a:schemeClr val="bg1"/>
                </a:solidFill>
                <a:latin typeface="Times" pitchFamily="18" charset="0"/>
                <a:cs typeface="Arial" charset="0"/>
              </a:rPr>
              <a:t> </a:t>
            </a:r>
            <a:r>
              <a:rPr lang="en-US" altLang="en-US" sz="2000" dirty="0" smtClean="0">
                <a:solidFill>
                  <a:schemeClr val="bg1"/>
                </a:solidFill>
                <a:ea typeface="MS Mincho" pitchFamily="49" charset="-128"/>
              </a:rPr>
              <a:t>]</a:t>
            </a:r>
            <a:r>
              <a:rPr lang="en-US" altLang="en-US" i="1" dirty="0" smtClean="0">
                <a:solidFill>
                  <a:schemeClr val="bg1"/>
                </a:solidFill>
                <a:ea typeface="MS Mincho" pitchFamily="49" charset="-128"/>
              </a:rPr>
              <a:t> </a:t>
            </a:r>
            <a:r>
              <a:rPr lang="en-US" altLang="en-US" i="1" dirty="0" smtClean="0">
                <a:solidFill>
                  <a:schemeClr val="bg1"/>
                </a:solidFill>
              </a:rPr>
              <a:t>– </a:t>
            </a:r>
            <a:r>
              <a:rPr lang="en-US" altLang="en-US" sz="2000" dirty="0" smtClean="0">
                <a:solidFill>
                  <a:schemeClr val="bg1"/>
                </a:solidFill>
                <a:ea typeface="MS Mincho" pitchFamily="49" charset="-128"/>
              </a:rPr>
              <a:t>{1 </a:t>
            </a:r>
            <a:r>
              <a:rPr lang="en-US" altLang="en-US" i="1" dirty="0" smtClean="0">
                <a:solidFill>
                  <a:schemeClr val="bg1"/>
                </a:solidFill>
              </a:rPr>
              <a:t>– </a:t>
            </a:r>
            <a:r>
              <a:rPr lang="en-US" altLang="en-US" sz="800" i="1" dirty="0" smtClean="0">
                <a:solidFill>
                  <a:schemeClr val="bg1"/>
                </a:solidFill>
              </a:rPr>
              <a:t> </a:t>
            </a:r>
            <a:r>
              <a:rPr lang="en-US" altLang="en-US" i="1" dirty="0" err="1" smtClean="0">
                <a:solidFill>
                  <a:schemeClr val="bg1"/>
                </a:solidFill>
              </a:rPr>
              <a:t>mpc</a:t>
            </a:r>
            <a:r>
              <a:rPr lang="en-US" altLang="en-US" i="1" dirty="0" smtClean="0">
                <a:solidFill>
                  <a:schemeClr val="bg1"/>
                </a:solidFill>
              </a:rPr>
              <a:t> </a:t>
            </a:r>
            <a:r>
              <a:rPr lang="en-US" altLang="en-US" i="1" dirty="0" smtClean="0">
                <a:solidFill>
                  <a:schemeClr val="bg1"/>
                </a:solidFill>
                <a:ea typeface="MS Mincho" pitchFamily="49" charset="-128"/>
              </a:rPr>
              <a:t>+ </a:t>
            </a:r>
            <a:r>
              <a:rPr lang="en-US" altLang="en-US" i="1" dirty="0" err="1" smtClean="0">
                <a:solidFill>
                  <a:schemeClr val="bg1"/>
                </a:solidFill>
                <a:ea typeface="MS Mincho" pitchFamily="49" charset="-128"/>
              </a:rPr>
              <a:t>mpm</a:t>
            </a:r>
            <a:r>
              <a:rPr lang="en-US" altLang="en-US" sz="700" i="1" dirty="0" smtClean="0">
                <a:solidFill>
                  <a:schemeClr val="bg1"/>
                </a:solidFill>
                <a:ea typeface="MS Mincho" pitchFamily="49" charset="-128"/>
              </a:rPr>
              <a:t> </a:t>
            </a:r>
            <a:r>
              <a:rPr lang="en-US" altLang="en-US" sz="2000" dirty="0" smtClean="0">
                <a:solidFill>
                  <a:schemeClr val="bg1"/>
                </a:solidFill>
                <a:ea typeface="MS Mincho" pitchFamily="49" charset="-128"/>
              </a:rPr>
              <a:t>}</a:t>
            </a:r>
            <a:r>
              <a:rPr lang="en-US" altLang="en-US" b="1" i="1" dirty="0" smtClean="0">
                <a:solidFill>
                  <a:schemeClr val="bg1"/>
                </a:solidFill>
                <a:ea typeface="MS Mincho" pitchFamily="49" charset="-128"/>
              </a:rPr>
              <a:t>Y</a:t>
            </a:r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altLang="en-US" b="1" i="1" dirty="0" smtClean="0">
              <a:solidFill>
                <a:srgbClr val="009900"/>
              </a:solidFill>
              <a:ea typeface="MS Mincho" pitchFamily="49" charset="-128"/>
            </a:endParaRPr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en-US" b="1" i="1" dirty="0" smtClean="0">
                <a:solidFill>
                  <a:srgbClr val="FF0000"/>
                </a:solidFill>
                <a:ea typeface="MS Mincho" pitchFamily="49" charset="-128"/>
              </a:rPr>
              <a:t>PL</a:t>
            </a:r>
            <a:r>
              <a:rPr lang="en-US" altLang="en-US" i="1" dirty="0" smtClean="0">
                <a:ea typeface="MS Mincho" pitchFamily="49" charset="-128"/>
              </a:rPr>
              <a:t> = </a:t>
            </a:r>
            <a:r>
              <a:rPr lang="en-US" altLang="en-US" sz="2000" dirty="0" smtClean="0">
                <a:ea typeface="MS Mincho" pitchFamily="49" charset="-128"/>
              </a:rPr>
              <a:t>[</a:t>
            </a:r>
            <a:r>
              <a:rPr lang="en-US" altLang="en-US" i="1" dirty="0" smtClean="0"/>
              <a:t>W + Y</a:t>
            </a:r>
            <a:r>
              <a:rPr lang="en-US" altLang="en-US" i="1" baseline="-25000" dirty="0" smtClean="0"/>
              <a:t>e</a:t>
            </a:r>
            <a:r>
              <a:rPr lang="en-US" altLang="en-US" i="1" dirty="0" smtClean="0"/>
              <a:t> – r </a:t>
            </a:r>
            <a:r>
              <a:rPr lang="en-US" altLang="en-US" dirty="0" smtClean="0">
                <a:latin typeface="Times" pitchFamily="18" charset="0"/>
                <a:cs typeface="Arial" charset="0"/>
              </a:rPr>
              <a:t> – </a:t>
            </a:r>
            <a:r>
              <a:rPr lang="en-US" altLang="en-US" i="1" dirty="0" err="1" smtClean="0"/>
              <a:t>mpc</a:t>
            </a:r>
            <a:r>
              <a:rPr lang="en-US" altLang="en-US" i="1" dirty="0" smtClean="0"/>
              <a:t> </a:t>
            </a:r>
            <a:r>
              <a:rPr lang="en-US" altLang="en-US" i="1" dirty="0" smtClean="0">
                <a:latin typeface="Arial" charset="0"/>
                <a:cs typeface="Arial" charset="0"/>
              </a:rPr>
              <a:t>∙ </a:t>
            </a:r>
            <a:r>
              <a:rPr lang="en-US" altLang="en-US" i="1" dirty="0" smtClean="0">
                <a:latin typeface="Times" pitchFamily="18" charset="0"/>
                <a:cs typeface="Arial" charset="0"/>
              </a:rPr>
              <a:t>T </a:t>
            </a:r>
            <a:r>
              <a:rPr lang="en-US" altLang="en-US" i="1" dirty="0" smtClean="0">
                <a:ea typeface="MS Mincho" pitchFamily="49" charset="-128"/>
              </a:rPr>
              <a:t>+ I + G + X</a:t>
            </a:r>
            <a:r>
              <a:rPr lang="en-US" altLang="en-US" i="1" dirty="0" smtClean="0">
                <a:latin typeface="Times" pitchFamily="18" charset="0"/>
                <a:cs typeface="Arial" charset="0"/>
              </a:rPr>
              <a:t> </a:t>
            </a:r>
            <a:r>
              <a:rPr lang="en-US" altLang="en-US" sz="2000" dirty="0" smtClean="0">
                <a:ea typeface="MS Mincho" pitchFamily="49" charset="-128"/>
              </a:rPr>
              <a:t>]</a:t>
            </a:r>
            <a:r>
              <a:rPr lang="en-US" altLang="en-US" i="1" dirty="0" smtClean="0">
                <a:ea typeface="MS Mincho" pitchFamily="49" charset="-128"/>
              </a:rPr>
              <a:t> </a:t>
            </a:r>
            <a:r>
              <a:rPr lang="en-US" altLang="en-US" i="1" dirty="0" smtClean="0"/>
              <a:t>– </a:t>
            </a:r>
            <a:r>
              <a:rPr lang="en-US" altLang="en-US" sz="2000" dirty="0" smtClean="0">
                <a:ea typeface="MS Mincho" pitchFamily="49" charset="-128"/>
              </a:rPr>
              <a:t>{</a:t>
            </a:r>
            <a:r>
              <a:rPr lang="en-US" altLang="en-US" i="1" dirty="0" err="1" smtClean="0"/>
              <a:t>mps</a:t>
            </a:r>
            <a:r>
              <a:rPr lang="en-US" altLang="en-US" i="1" dirty="0" smtClean="0"/>
              <a:t> </a:t>
            </a:r>
            <a:r>
              <a:rPr lang="en-US" altLang="en-US" i="1" dirty="0" smtClean="0">
                <a:ea typeface="MS Mincho" pitchFamily="49" charset="-128"/>
              </a:rPr>
              <a:t>+ </a:t>
            </a:r>
            <a:r>
              <a:rPr lang="en-US" altLang="en-US" i="1" dirty="0" err="1" smtClean="0">
                <a:ea typeface="MS Mincho" pitchFamily="49" charset="-128"/>
              </a:rPr>
              <a:t>mpm</a:t>
            </a:r>
            <a:r>
              <a:rPr lang="en-US" altLang="en-US" sz="700" i="1" dirty="0" smtClean="0">
                <a:ea typeface="MS Mincho" pitchFamily="49" charset="-128"/>
              </a:rPr>
              <a:t> </a:t>
            </a:r>
            <a:r>
              <a:rPr lang="en-US" altLang="en-US" sz="2000" dirty="0" smtClean="0">
                <a:ea typeface="MS Mincho" pitchFamily="49" charset="-128"/>
              </a:rPr>
              <a:t>}</a:t>
            </a:r>
            <a:r>
              <a:rPr lang="en-US" altLang="en-US" b="1" i="1" dirty="0" smtClean="0">
                <a:solidFill>
                  <a:srgbClr val="FF0000"/>
                </a:solidFill>
                <a:ea typeface="MS Mincho" pitchFamily="49" charset="-128"/>
              </a:rPr>
              <a:t>Y</a:t>
            </a:r>
          </a:p>
        </p:txBody>
      </p:sp>
      <p:sp>
        <p:nvSpPr>
          <p:cNvPr id="43011" name="Text Box 3"/>
          <p:cNvSpPr txBox="1">
            <a:spLocks noChangeArrowheads="1"/>
          </p:cNvSpPr>
          <p:nvPr/>
        </p:nvSpPr>
        <p:spPr bwMode="auto">
          <a:xfrm>
            <a:off x="381000" y="152400"/>
            <a:ext cx="845820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en-US" sz="2600" b="1">
                <a:solidFill>
                  <a:srgbClr val="FF0000"/>
                </a:solidFill>
              </a:rPr>
              <a:t>A</a:t>
            </a:r>
            <a:r>
              <a:rPr lang="en-US" altLang="en-US" sz="2600" b="1"/>
              <a:t>ggregate </a:t>
            </a:r>
            <a:r>
              <a:rPr lang="en-US" altLang="en-US" sz="2600" b="1">
                <a:solidFill>
                  <a:srgbClr val="FF0000"/>
                </a:solidFill>
              </a:rPr>
              <a:t>D</a:t>
            </a:r>
            <a:r>
              <a:rPr lang="en-US" altLang="en-US" sz="2600" b="1"/>
              <a:t>emand</a:t>
            </a: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304800" y="988029"/>
            <a:ext cx="4019550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 algn="l" rtl="0" eaLnBrk="0" fontAlgn="base" hangingPunct="0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90000"/>
              </a:lnSpc>
              <a:buNone/>
            </a:pPr>
            <a:r>
              <a:rPr lang="en-US" altLang="en-US" sz="1800" dirty="0">
                <a:ea typeface="MS Mincho" pitchFamily="49" charset="-128"/>
              </a:rPr>
              <a:t>Simulated </a:t>
            </a:r>
            <a:r>
              <a:rPr lang="en-US" altLang="en-US" sz="1800" dirty="0" smtClean="0">
                <a:ea typeface="MS Mincho" pitchFamily="49" charset="-128"/>
              </a:rPr>
              <a:t>AD</a:t>
            </a:r>
            <a:endParaRPr lang="en-US" altLang="en-US" sz="1800" dirty="0">
              <a:ea typeface="MS Mincho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2720918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ext Box 3"/>
          <p:cNvSpPr txBox="1">
            <a:spLocks noChangeArrowheads="1"/>
          </p:cNvSpPr>
          <p:nvPr/>
        </p:nvSpPr>
        <p:spPr bwMode="auto">
          <a:xfrm>
            <a:off x="381000" y="152400"/>
            <a:ext cx="845820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en-US" sz="2600" b="1">
                <a:solidFill>
                  <a:srgbClr val="FF0000"/>
                </a:solidFill>
              </a:rPr>
              <a:t>A</a:t>
            </a:r>
            <a:r>
              <a:rPr lang="en-US" altLang="en-US" sz="2600" b="1"/>
              <a:t>ggregate </a:t>
            </a:r>
            <a:r>
              <a:rPr lang="en-US" altLang="en-US" sz="2600" b="1">
                <a:solidFill>
                  <a:srgbClr val="FF0000"/>
                </a:solidFill>
              </a:rPr>
              <a:t>D</a:t>
            </a:r>
            <a:r>
              <a:rPr lang="en-US" altLang="en-US" sz="2600" b="1"/>
              <a:t>emand</a:t>
            </a:r>
          </a:p>
        </p:txBody>
      </p:sp>
      <p:sp>
        <p:nvSpPr>
          <p:cNvPr id="979973" name="Rectangle 5"/>
          <p:cNvSpPr>
            <a:spLocks noChangeArrowheads="1"/>
          </p:cNvSpPr>
          <p:nvPr/>
        </p:nvSpPr>
        <p:spPr bwMode="auto">
          <a:xfrm>
            <a:off x="331788" y="1114425"/>
            <a:ext cx="8202612" cy="2466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/>
            </a:pPr>
            <a:endParaRPr lang="en-US" altLang="en-US" sz="800" dirty="0" smtClean="0">
              <a:latin typeface="Times New Roman" pitchFamily="18" charset="0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/>
            </a:pPr>
            <a:endParaRPr lang="en-US" altLang="en-US" sz="800" dirty="0" smtClean="0">
              <a:latin typeface="Times New Roman" pitchFamily="18" charset="0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/>
            </a:pPr>
            <a:endParaRPr lang="en-US" altLang="en-US" sz="800" dirty="0" smtClean="0">
              <a:latin typeface="Times New Roman" pitchFamily="18" charset="0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/>
            </a:pPr>
            <a:r>
              <a:rPr lang="en-US" altLang="en-US" sz="1600" b="1" dirty="0" smtClean="0">
                <a:latin typeface="Times New Roman" pitchFamily="18" charset="0"/>
              </a:rPr>
              <a:t>Example:</a:t>
            </a:r>
            <a:r>
              <a:rPr lang="en-US" altLang="en-US" sz="1600" dirty="0" smtClean="0">
                <a:latin typeface="Times New Roman" pitchFamily="18" charset="0"/>
              </a:rPr>
              <a:t> </a:t>
            </a:r>
            <a:r>
              <a:rPr lang="en-US" altLang="en-US" sz="1600" b="0" dirty="0" smtClean="0">
                <a:latin typeface="Times New Roman" pitchFamily="18" charset="0"/>
              </a:rPr>
              <a:t>Suppose consumer wealth is $8 trillion (</a:t>
            </a:r>
            <a:r>
              <a:rPr lang="en-US" altLang="en-US" sz="1600" b="0" i="1" dirty="0" smtClean="0">
                <a:latin typeface="Times New Roman" pitchFamily="18" charset="0"/>
              </a:rPr>
              <a:t>W</a:t>
            </a:r>
            <a:r>
              <a:rPr lang="en-US" altLang="en-US" sz="1600" b="0" dirty="0" smtClean="0">
                <a:latin typeface="Times New Roman" pitchFamily="18" charset="0"/>
              </a:rPr>
              <a:t> = 8), expected future consumer </a:t>
            </a:r>
            <a:r>
              <a:rPr lang="en-US" altLang="en-US" sz="1600" b="0" dirty="0">
                <a:latin typeface="Times New Roman" pitchFamily="18" charset="0"/>
              </a:rPr>
              <a:t>income </a:t>
            </a:r>
            <a:r>
              <a:rPr lang="en-US" altLang="en-US" sz="1600" b="0" dirty="0" smtClean="0">
                <a:latin typeface="Times New Roman" pitchFamily="18" charset="0"/>
              </a:rPr>
              <a:t>is $</a:t>
            </a:r>
            <a:r>
              <a:rPr lang="en-US" altLang="en-US" sz="1600" b="0" dirty="0">
                <a:latin typeface="Times New Roman" pitchFamily="18" charset="0"/>
              </a:rPr>
              <a:t>12 </a:t>
            </a:r>
            <a:r>
              <a:rPr lang="en-US" altLang="en-US" sz="1600" b="0" dirty="0" smtClean="0">
                <a:latin typeface="Times New Roman" pitchFamily="18" charset="0"/>
              </a:rPr>
              <a:t>trillion (</a:t>
            </a:r>
            <a:r>
              <a:rPr lang="en-US" altLang="en-US" sz="1600" b="0" i="1" dirty="0" smtClean="0">
                <a:latin typeface="Times New Roman" pitchFamily="18" charset="0"/>
              </a:rPr>
              <a:t>Y</a:t>
            </a:r>
            <a:r>
              <a:rPr lang="en-US" altLang="en-US" sz="1600" b="0" i="1" baseline="-25000" dirty="0" smtClean="0">
                <a:latin typeface="Times New Roman" pitchFamily="18" charset="0"/>
              </a:rPr>
              <a:t>e</a:t>
            </a:r>
            <a:r>
              <a:rPr lang="en-US" altLang="en-US" sz="1600" b="0" dirty="0" smtClean="0">
                <a:latin typeface="Times New Roman" pitchFamily="18" charset="0"/>
              </a:rPr>
              <a:t> = 12), the price level is $14.5 thousand (</a:t>
            </a:r>
            <a:r>
              <a:rPr lang="en-US" altLang="en-US" sz="1600" b="0" i="1" dirty="0" smtClean="0">
                <a:latin typeface="Times New Roman" pitchFamily="18" charset="0"/>
              </a:rPr>
              <a:t>PL</a:t>
            </a:r>
            <a:r>
              <a:rPr lang="en-US" altLang="en-US" sz="1600" b="0" dirty="0" smtClean="0">
                <a:latin typeface="Times New Roman" pitchFamily="18" charset="0"/>
              </a:rPr>
              <a:t> = 14.5), the real rate of interest is 3.5 percent (</a:t>
            </a:r>
            <a:r>
              <a:rPr lang="en-US" altLang="en-US" sz="1600" b="0" i="1" dirty="0" smtClean="0">
                <a:latin typeface="Times New Roman" pitchFamily="18" charset="0"/>
              </a:rPr>
              <a:t>r</a:t>
            </a:r>
            <a:r>
              <a:rPr lang="en-US" altLang="en-US" sz="1600" b="0" dirty="0" smtClean="0">
                <a:latin typeface="Times New Roman" pitchFamily="18" charset="0"/>
              </a:rPr>
              <a:t> = 3.5), net tax </a:t>
            </a:r>
            <a:r>
              <a:rPr lang="en-US" altLang="en-US" sz="1600" b="0" dirty="0">
                <a:latin typeface="Times New Roman" pitchFamily="18" charset="0"/>
              </a:rPr>
              <a:t>revenues is </a:t>
            </a:r>
            <a:r>
              <a:rPr lang="en-US" altLang="en-US" sz="1600" b="0" dirty="0" smtClean="0">
                <a:latin typeface="Times New Roman" pitchFamily="18" charset="0"/>
              </a:rPr>
              <a:t>$</a:t>
            </a:r>
            <a:r>
              <a:rPr lang="en-US" altLang="en-US" sz="1600" b="0" dirty="0">
                <a:latin typeface="Times New Roman" pitchFamily="18" charset="0"/>
              </a:rPr>
              <a:t>3</a:t>
            </a:r>
            <a:r>
              <a:rPr lang="en-US" altLang="en-US" sz="1600" b="0" dirty="0" smtClean="0">
                <a:latin typeface="Times New Roman" pitchFamily="18" charset="0"/>
              </a:rPr>
              <a:t> trillion (</a:t>
            </a:r>
            <a:r>
              <a:rPr lang="en-US" altLang="en-US" sz="1600" b="0" i="1" dirty="0" smtClean="0">
                <a:latin typeface="Times New Roman" pitchFamily="18" charset="0"/>
              </a:rPr>
              <a:t>T</a:t>
            </a:r>
            <a:r>
              <a:rPr lang="en-US" altLang="en-US" sz="1600" b="0" dirty="0" smtClean="0">
                <a:latin typeface="Times New Roman" pitchFamily="18" charset="0"/>
              </a:rPr>
              <a:t> = 3), investment expenditures total $2.75 trillion (</a:t>
            </a:r>
            <a:r>
              <a:rPr lang="en-US" altLang="en-US" sz="1600" b="0" i="1" dirty="0" smtClean="0">
                <a:latin typeface="Times New Roman" pitchFamily="18" charset="0"/>
              </a:rPr>
              <a:t>I</a:t>
            </a:r>
            <a:r>
              <a:rPr lang="en-US" altLang="en-US" sz="1600" b="0" dirty="0" smtClean="0">
                <a:latin typeface="Times New Roman" pitchFamily="18" charset="0"/>
              </a:rPr>
              <a:t> = 2.75), government expenditure is $3 trillion (</a:t>
            </a:r>
            <a:r>
              <a:rPr lang="en-US" altLang="en-US" sz="1600" b="0" i="1" dirty="0" smtClean="0">
                <a:latin typeface="Times New Roman" pitchFamily="18" charset="0"/>
              </a:rPr>
              <a:t>G</a:t>
            </a:r>
            <a:r>
              <a:rPr lang="en-US" altLang="en-US" sz="1600" b="0" dirty="0" smtClean="0">
                <a:latin typeface="Times New Roman" pitchFamily="18" charset="0"/>
              </a:rPr>
              <a:t> = 3), exports are $2 trillion (</a:t>
            </a:r>
            <a:r>
              <a:rPr lang="en-US" altLang="en-US" sz="1600" b="0" i="1" dirty="0" smtClean="0">
                <a:latin typeface="Times New Roman" pitchFamily="18" charset="0"/>
              </a:rPr>
              <a:t>X</a:t>
            </a:r>
            <a:r>
              <a:rPr lang="en-US" altLang="en-US" sz="1600" b="0" dirty="0" smtClean="0">
                <a:latin typeface="Times New Roman" pitchFamily="18" charset="0"/>
              </a:rPr>
              <a:t> = </a:t>
            </a:r>
            <a:r>
              <a:rPr lang="en-US" altLang="en-US" sz="1600" b="0" dirty="0">
                <a:latin typeface="Times New Roman" pitchFamily="18" charset="0"/>
              </a:rPr>
              <a:t>2</a:t>
            </a:r>
            <a:r>
              <a:rPr lang="en-US" altLang="en-US" sz="1600" b="0" dirty="0" smtClean="0">
                <a:latin typeface="Times New Roman" pitchFamily="18" charset="0"/>
              </a:rPr>
              <a:t>), </a:t>
            </a:r>
            <a:r>
              <a:rPr lang="en-US" altLang="en-US" sz="1600" b="0" i="1" dirty="0" err="1">
                <a:latin typeface="Times New Roman" pitchFamily="18" charset="0"/>
              </a:rPr>
              <a:t>mpc</a:t>
            </a:r>
            <a:r>
              <a:rPr lang="en-US" altLang="en-US" sz="1600" b="0" i="1" dirty="0">
                <a:latin typeface="Times New Roman" pitchFamily="18" charset="0"/>
              </a:rPr>
              <a:t> = </a:t>
            </a:r>
            <a:r>
              <a:rPr lang="en-US" altLang="en-US" sz="1600" b="0" dirty="0" smtClean="0">
                <a:latin typeface="Times New Roman" pitchFamily="18" charset="0"/>
              </a:rPr>
              <a:t>0.75, and </a:t>
            </a:r>
            <a:r>
              <a:rPr lang="en-US" altLang="en-US" sz="1600" b="0" i="1" dirty="0" err="1" smtClean="0">
                <a:latin typeface="Times New Roman" pitchFamily="18" charset="0"/>
              </a:rPr>
              <a:t>mpm</a:t>
            </a:r>
            <a:r>
              <a:rPr lang="en-US" altLang="en-US" sz="1600" b="0" i="1" dirty="0" smtClean="0">
                <a:latin typeface="Times New Roman" pitchFamily="18" charset="0"/>
              </a:rPr>
              <a:t> </a:t>
            </a:r>
            <a:r>
              <a:rPr lang="en-US" altLang="en-US" sz="1600" b="0" dirty="0" smtClean="0">
                <a:latin typeface="Times New Roman" pitchFamily="18" charset="0"/>
              </a:rPr>
              <a:t>= 0.25. Derive the AE equation.</a:t>
            </a: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/>
            </a:pPr>
            <a:endParaRPr lang="en-US" altLang="en-US" sz="1600" b="0" dirty="0" smtClean="0">
              <a:latin typeface="Times New Roman" pitchFamily="18" charset="0"/>
            </a:endParaRPr>
          </a:p>
          <a:p>
            <a:pPr marL="0" indent="0" algn="ctr"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defRPr/>
            </a:pPr>
            <a:r>
              <a:rPr lang="en-US" altLang="en-US" sz="1600" b="0" i="1" dirty="0" smtClean="0">
                <a:latin typeface="Times New Roman" pitchFamily="18" charset="0"/>
                <a:ea typeface="MS Mincho" pitchFamily="49" charset="-128"/>
              </a:rPr>
              <a:t>First, ignore the fact that PL = 8 because AD is</a:t>
            </a:r>
            <a:br>
              <a:rPr lang="en-US" altLang="en-US" sz="1600" b="0" i="1" dirty="0" smtClean="0">
                <a:latin typeface="Times New Roman" pitchFamily="18" charset="0"/>
                <a:ea typeface="MS Mincho" pitchFamily="49" charset="-128"/>
              </a:rPr>
            </a:br>
            <a:r>
              <a:rPr lang="en-US" altLang="en-US" sz="1600" b="0" i="1" dirty="0" smtClean="0">
                <a:latin typeface="Times New Roman" pitchFamily="18" charset="0"/>
                <a:ea typeface="MS Mincho" pitchFamily="49" charset="-128"/>
              </a:rPr>
              <a:t>the relationship between real GDP and PL</a:t>
            </a:r>
          </a:p>
        </p:txBody>
      </p:sp>
      <p:sp>
        <p:nvSpPr>
          <p:cNvPr id="28" name="Rectangle 2"/>
          <p:cNvSpPr txBox="1">
            <a:spLocks noChangeArrowheads="1"/>
          </p:cNvSpPr>
          <p:nvPr/>
        </p:nvSpPr>
        <p:spPr bwMode="auto">
          <a:xfrm>
            <a:off x="304800" y="988029"/>
            <a:ext cx="4019550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 algn="l" rtl="0" eaLnBrk="0" fontAlgn="base" hangingPunct="0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90000"/>
              </a:lnSpc>
              <a:buNone/>
            </a:pPr>
            <a:r>
              <a:rPr lang="en-US" altLang="en-US" sz="1800" dirty="0">
                <a:ea typeface="MS Mincho" pitchFamily="49" charset="-128"/>
              </a:rPr>
              <a:t>Simulated </a:t>
            </a:r>
            <a:r>
              <a:rPr lang="en-US" altLang="en-US" sz="1800" dirty="0" smtClean="0">
                <a:ea typeface="MS Mincho" pitchFamily="49" charset="-128"/>
              </a:rPr>
              <a:t>AD</a:t>
            </a:r>
            <a:endParaRPr lang="en-US" altLang="en-US" sz="1800" dirty="0">
              <a:ea typeface="MS Mincho" pitchFamily="49" charset="-128"/>
            </a:endParaRP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961317" y="3748158"/>
            <a:ext cx="7268283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 algn="ctr"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tabLst>
                <a:tab pos="685800" algn="l"/>
                <a:tab pos="1714500" algn="l"/>
              </a:tabLst>
              <a:defRPr/>
            </a:pPr>
            <a:r>
              <a:rPr lang="en-US" altLang="en-US" sz="1600" b="0" i="1" dirty="0" smtClean="0">
                <a:latin typeface="Times New Roman" pitchFamily="18" charset="0"/>
                <a:ea typeface="MS Mincho" pitchFamily="49" charset="-128"/>
              </a:rPr>
              <a:t>PL </a:t>
            </a:r>
            <a:r>
              <a:rPr lang="en-US" altLang="en-US" sz="1600" b="0" i="1" dirty="0" smtClean="0">
                <a:latin typeface="Times New Roman" pitchFamily="18" charset="0"/>
                <a:ea typeface="MS Mincho" pitchFamily="49" charset="-128"/>
              </a:rPr>
              <a:t>= </a:t>
            </a:r>
            <a:r>
              <a:rPr lang="en-US" altLang="en-US" sz="1800" b="0" dirty="0" smtClean="0">
                <a:latin typeface="Times New Roman" pitchFamily="18" charset="0"/>
                <a:ea typeface="MS Mincho" pitchFamily="49" charset="-128"/>
              </a:rPr>
              <a:t>[</a:t>
            </a:r>
            <a:r>
              <a:rPr lang="en-US" altLang="en-US" sz="1600" b="0" i="1" dirty="0" smtClean="0">
                <a:latin typeface="Times New Roman" pitchFamily="18" charset="0"/>
              </a:rPr>
              <a:t>W + Y</a:t>
            </a:r>
            <a:r>
              <a:rPr lang="en-US" altLang="en-US" sz="1600" b="0" i="1" baseline="-25000" dirty="0" smtClean="0">
                <a:latin typeface="Times New Roman" pitchFamily="18" charset="0"/>
              </a:rPr>
              <a:t>e</a:t>
            </a:r>
            <a:r>
              <a:rPr lang="en-US" altLang="en-US" sz="1600" b="0" i="1" dirty="0" smtClean="0">
                <a:latin typeface="Times New Roman" pitchFamily="18" charset="0"/>
              </a:rPr>
              <a:t> – r </a:t>
            </a:r>
            <a:r>
              <a:rPr lang="en-US" altLang="en-US" sz="1600" b="0" dirty="0" smtClean="0">
                <a:latin typeface="Times" pitchFamily="18" charset="0"/>
              </a:rPr>
              <a:t> – </a:t>
            </a:r>
            <a:r>
              <a:rPr lang="en-US" altLang="en-US" sz="1600" b="0" i="1" dirty="0" err="1" smtClean="0">
                <a:latin typeface="Times New Roman" pitchFamily="18" charset="0"/>
              </a:rPr>
              <a:t>mpc</a:t>
            </a:r>
            <a:r>
              <a:rPr lang="en-US" altLang="en-US" sz="1600" b="0" i="1" dirty="0" smtClean="0">
                <a:latin typeface="Times New Roman" pitchFamily="18" charset="0"/>
              </a:rPr>
              <a:t> </a:t>
            </a:r>
            <a:r>
              <a:rPr lang="en-US" altLang="en-US" sz="1600" b="0" i="1" dirty="0" smtClean="0"/>
              <a:t>∙ </a:t>
            </a:r>
            <a:r>
              <a:rPr lang="en-US" altLang="en-US" sz="1600" b="0" i="1" dirty="0" smtClean="0">
                <a:latin typeface="Times" pitchFamily="18" charset="0"/>
              </a:rPr>
              <a:t>T </a:t>
            </a:r>
            <a:r>
              <a:rPr lang="en-US" altLang="en-US" sz="1600" b="0" i="1" dirty="0" smtClean="0">
                <a:latin typeface="Times New Roman" pitchFamily="18" charset="0"/>
                <a:ea typeface="MS Mincho" pitchFamily="49" charset="-128"/>
              </a:rPr>
              <a:t>+ I + G + X</a:t>
            </a:r>
            <a:r>
              <a:rPr lang="en-US" altLang="en-US" sz="1600" b="0" i="1" dirty="0" smtClean="0">
                <a:latin typeface="Times" pitchFamily="18" charset="0"/>
              </a:rPr>
              <a:t> </a:t>
            </a:r>
            <a:r>
              <a:rPr lang="en-US" altLang="en-US" sz="1800" b="0" dirty="0" smtClean="0">
                <a:latin typeface="Times New Roman" pitchFamily="18" charset="0"/>
                <a:ea typeface="MS Mincho" pitchFamily="49" charset="-128"/>
              </a:rPr>
              <a:t>]</a:t>
            </a:r>
            <a:r>
              <a:rPr lang="en-US" altLang="en-US" sz="1600" b="0" i="1" dirty="0" smtClean="0">
                <a:latin typeface="Times New Roman" pitchFamily="18" charset="0"/>
                <a:ea typeface="MS Mincho" pitchFamily="49" charset="-128"/>
              </a:rPr>
              <a:t> </a:t>
            </a:r>
            <a:r>
              <a:rPr lang="en-US" altLang="en-US" sz="1600" b="0" i="1" dirty="0" smtClean="0">
                <a:latin typeface="Times New Roman" pitchFamily="18" charset="0"/>
              </a:rPr>
              <a:t>– </a:t>
            </a:r>
            <a:r>
              <a:rPr lang="en-US" altLang="en-US" sz="1800" b="0" dirty="0" smtClean="0">
                <a:latin typeface="Times New Roman" pitchFamily="18" charset="0"/>
                <a:ea typeface="MS Mincho" pitchFamily="49" charset="-128"/>
              </a:rPr>
              <a:t>{</a:t>
            </a:r>
            <a:r>
              <a:rPr lang="en-US" altLang="en-US" sz="1600" b="0" i="1" dirty="0" smtClean="0">
                <a:latin typeface="Times New Roman" pitchFamily="18" charset="0"/>
              </a:rPr>
              <a:t> </a:t>
            </a:r>
            <a:r>
              <a:rPr lang="en-US" altLang="en-US" sz="1600" b="0" i="1" dirty="0" err="1" smtClean="0">
                <a:latin typeface="Times New Roman" pitchFamily="18" charset="0"/>
              </a:rPr>
              <a:t>mps</a:t>
            </a:r>
            <a:r>
              <a:rPr lang="en-US" altLang="en-US" sz="1600" b="0" i="1" dirty="0" smtClean="0">
                <a:latin typeface="Times New Roman" pitchFamily="18" charset="0"/>
              </a:rPr>
              <a:t> </a:t>
            </a:r>
            <a:r>
              <a:rPr lang="en-US" altLang="en-US" sz="1600" b="0" i="1" dirty="0" smtClean="0">
                <a:latin typeface="Times New Roman" pitchFamily="18" charset="0"/>
                <a:ea typeface="MS Mincho" pitchFamily="49" charset="-128"/>
              </a:rPr>
              <a:t>+ </a:t>
            </a:r>
            <a:r>
              <a:rPr lang="en-US" altLang="en-US" sz="1600" b="0" i="1" dirty="0" err="1" smtClean="0">
                <a:latin typeface="Times New Roman" pitchFamily="18" charset="0"/>
                <a:ea typeface="MS Mincho" pitchFamily="49" charset="-128"/>
              </a:rPr>
              <a:t>mpm</a:t>
            </a:r>
            <a:r>
              <a:rPr lang="en-US" altLang="en-US" sz="1600" b="0" i="1" dirty="0" smtClean="0">
                <a:latin typeface="Times New Roman" pitchFamily="18" charset="0"/>
                <a:ea typeface="MS Mincho" pitchFamily="49" charset="-128"/>
              </a:rPr>
              <a:t> </a:t>
            </a:r>
            <a:r>
              <a:rPr lang="en-US" altLang="en-US" sz="1800" b="0" dirty="0" smtClean="0">
                <a:latin typeface="Times New Roman" pitchFamily="18" charset="0"/>
                <a:ea typeface="MS Mincho" pitchFamily="49" charset="-128"/>
              </a:rPr>
              <a:t>}</a:t>
            </a:r>
            <a:r>
              <a:rPr lang="en-US" altLang="en-US" sz="1600" b="0" i="1" dirty="0" smtClean="0">
                <a:ea typeface="MS Mincho" pitchFamily="49" charset="-128"/>
              </a:rPr>
              <a:t>∙ </a:t>
            </a:r>
            <a:r>
              <a:rPr lang="en-US" altLang="en-US" sz="1600" b="0" i="1" dirty="0" smtClean="0">
                <a:latin typeface="Times New Roman" pitchFamily="18" charset="0"/>
                <a:ea typeface="MS Mincho" pitchFamily="49" charset="-128"/>
              </a:rPr>
              <a:t>Y</a:t>
            </a:r>
          </a:p>
        </p:txBody>
      </p:sp>
    </p:spTree>
    <p:extLst>
      <p:ext uri="{BB962C8B-B14F-4D97-AF65-F5344CB8AC3E}">
        <p14:creationId xmlns:p14="http://schemas.microsoft.com/office/powerpoint/2010/main" val="192282909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60" name="Text Box 3"/>
          <p:cNvSpPr txBox="1">
            <a:spLocks noChangeArrowheads="1"/>
          </p:cNvSpPr>
          <p:nvPr/>
        </p:nvSpPr>
        <p:spPr bwMode="auto">
          <a:xfrm>
            <a:off x="381000" y="152400"/>
            <a:ext cx="845820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en-US" sz="2600" b="1">
                <a:solidFill>
                  <a:srgbClr val="FF0000"/>
                </a:solidFill>
              </a:rPr>
              <a:t>A</a:t>
            </a:r>
            <a:r>
              <a:rPr lang="en-US" altLang="en-US" sz="2600" b="1"/>
              <a:t>ggregate </a:t>
            </a:r>
            <a:r>
              <a:rPr lang="en-US" altLang="en-US" sz="2600" b="1">
                <a:solidFill>
                  <a:srgbClr val="FF0000"/>
                </a:solidFill>
              </a:rPr>
              <a:t>D</a:t>
            </a:r>
            <a:r>
              <a:rPr lang="en-US" altLang="en-US" sz="2600" b="1"/>
              <a:t>emand</a:t>
            </a: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304800" y="988029"/>
            <a:ext cx="4019550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 algn="l" rtl="0" eaLnBrk="0" fontAlgn="base" hangingPunct="0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90000"/>
              </a:lnSpc>
              <a:buNone/>
            </a:pPr>
            <a:r>
              <a:rPr lang="en-US" altLang="en-US" sz="1800" dirty="0">
                <a:ea typeface="MS Mincho" pitchFamily="49" charset="-128"/>
              </a:rPr>
              <a:t>Simulated </a:t>
            </a:r>
            <a:r>
              <a:rPr lang="en-US" altLang="en-US" sz="1800" dirty="0" smtClean="0">
                <a:ea typeface="MS Mincho" pitchFamily="49" charset="-128"/>
              </a:rPr>
              <a:t>AD</a:t>
            </a:r>
            <a:endParaRPr lang="en-US" altLang="en-US" sz="1800" dirty="0">
              <a:ea typeface="MS Mincho" pitchFamily="49" charset="-128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331788" y="1114425"/>
            <a:ext cx="8202612" cy="2466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/>
            </a:pPr>
            <a:endParaRPr lang="en-US" altLang="en-US" sz="800" dirty="0" smtClean="0">
              <a:latin typeface="Times New Roman" pitchFamily="18" charset="0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/>
            </a:pPr>
            <a:endParaRPr lang="en-US" altLang="en-US" sz="800" dirty="0" smtClean="0">
              <a:latin typeface="Times New Roman" pitchFamily="18" charset="0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/>
            </a:pPr>
            <a:endParaRPr lang="en-US" altLang="en-US" sz="800" dirty="0" smtClean="0">
              <a:latin typeface="Times New Roman" pitchFamily="18" charset="0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/>
            </a:pPr>
            <a:r>
              <a:rPr lang="en-US" altLang="en-US" sz="1600" b="1" dirty="0" smtClean="0">
                <a:latin typeface="Times New Roman" pitchFamily="18" charset="0"/>
              </a:rPr>
              <a:t>Example:</a:t>
            </a:r>
            <a:r>
              <a:rPr lang="en-US" altLang="en-US" sz="1600" dirty="0" smtClean="0">
                <a:latin typeface="Times New Roman" pitchFamily="18" charset="0"/>
              </a:rPr>
              <a:t> </a:t>
            </a:r>
            <a:r>
              <a:rPr lang="en-US" altLang="en-US" sz="1600" b="0" dirty="0" smtClean="0">
                <a:latin typeface="Times New Roman" pitchFamily="18" charset="0"/>
              </a:rPr>
              <a:t>Suppose consumer wealth is $8 trillion (</a:t>
            </a:r>
            <a:r>
              <a:rPr lang="en-US" altLang="en-US" sz="1600" b="0" i="1" dirty="0" smtClean="0">
                <a:latin typeface="Times New Roman" pitchFamily="18" charset="0"/>
              </a:rPr>
              <a:t>W</a:t>
            </a:r>
            <a:r>
              <a:rPr lang="en-US" altLang="en-US" sz="1600" b="0" dirty="0" smtClean="0">
                <a:latin typeface="Times New Roman" pitchFamily="18" charset="0"/>
              </a:rPr>
              <a:t> = 8), expected future consumer </a:t>
            </a:r>
            <a:r>
              <a:rPr lang="en-US" altLang="en-US" sz="1600" b="0" dirty="0">
                <a:latin typeface="Times New Roman" pitchFamily="18" charset="0"/>
              </a:rPr>
              <a:t>income </a:t>
            </a:r>
            <a:r>
              <a:rPr lang="en-US" altLang="en-US" sz="1600" b="0" dirty="0" smtClean="0">
                <a:latin typeface="Times New Roman" pitchFamily="18" charset="0"/>
              </a:rPr>
              <a:t>is $</a:t>
            </a:r>
            <a:r>
              <a:rPr lang="en-US" altLang="en-US" sz="1600" b="0" dirty="0">
                <a:latin typeface="Times New Roman" pitchFamily="18" charset="0"/>
              </a:rPr>
              <a:t>12 </a:t>
            </a:r>
            <a:r>
              <a:rPr lang="en-US" altLang="en-US" sz="1600" b="0" dirty="0" smtClean="0">
                <a:latin typeface="Times New Roman" pitchFamily="18" charset="0"/>
              </a:rPr>
              <a:t>trillion (</a:t>
            </a:r>
            <a:r>
              <a:rPr lang="en-US" altLang="en-US" sz="1600" b="0" i="1" dirty="0" smtClean="0">
                <a:latin typeface="Times New Roman" pitchFamily="18" charset="0"/>
              </a:rPr>
              <a:t>Y</a:t>
            </a:r>
            <a:r>
              <a:rPr lang="en-US" altLang="en-US" sz="1600" b="0" i="1" baseline="-25000" dirty="0" smtClean="0">
                <a:latin typeface="Times New Roman" pitchFamily="18" charset="0"/>
              </a:rPr>
              <a:t>e</a:t>
            </a:r>
            <a:r>
              <a:rPr lang="en-US" altLang="en-US" sz="1600" b="0" dirty="0" smtClean="0">
                <a:latin typeface="Times New Roman" pitchFamily="18" charset="0"/>
              </a:rPr>
              <a:t> = 12), the price level is $14.5 thousand (</a:t>
            </a:r>
            <a:r>
              <a:rPr lang="en-US" altLang="en-US" sz="1600" b="0" i="1" dirty="0" smtClean="0">
                <a:latin typeface="Times New Roman" pitchFamily="18" charset="0"/>
              </a:rPr>
              <a:t>PL</a:t>
            </a:r>
            <a:r>
              <a:rPr lang="en-US" altLang="en-US" sz="1600" b="0" dirty="0" smtClean="0">
                <a:latin typeface="Times New Roman" pitchFamily="18" charset="0"/>
              </a:rPr>
              <a:t> = 14.5), the real rate of interest is 3.5 percent (</a:t>
            </a:r>
            <a:r>
              <a:rPr lang="en-US" altLang="en-US" sz="1600" b="0" i="1" dirty="0" smtClean="0">
                <a:latin typeface="Times New Roman" pitchFamily="18" charset="0"/>
              </a:rPr>
              <a:t>r</a:t>
            </a:r>
            <a:r>
              <a:rPr lang="en-US" altLang="en-US" sz="1600" b="0" dirty="0" smtClean="0">
                <a:latin typeface="Times New Roman" pitchFamily="18" charset="0"/>
              </a:rPr>
              <a:t> = 3.5), net tax </a:t>
            </a:r>
            <a:r>
              <a:rPr lang="en-US" altLang="en-US" sz="1600" b="0" dirty="0">
                <a:latin typeface="Times New Roman" pitchFamily="18" charset="0"/>
              </a:rPr>
              <a:t>revenues is </a:t>
            </a:r>
            <a:r>
              <a:rPr lang="en-US" altLang="en-US" sz="1600" b="0" dirty="0" smtClean="0">
                <a:latin typeface="Times New Roman" pitchFamily="18" charset="0"/>
              </a:rPr>
              <a:t>$</a:t>
            </a:r>
            <a:r>
              <a:rPr lang="en-US" altLang="en-US" sz="1600" b="0" dirty="0">
                <a:latin typeface="Times New Roman" pitchFamily="18" charset="0"/>
              </a:rPr>
              <a:t>3</a:t>
            </a:r>
            <a:r>
              <a:rPr lang="en-US" altLang="en-US" sz="1600" b="0" dirty="0" smtClean="0">
                <a:latin typeface="Times New Roman" pitchFamily="18" charset="0"/>
              </a:rPr>
              <a:t> trillion (</a:t>
            </a:r>
            <a:r>
              <a:rPr lang="en-US" altLang="en-US" sz="1600" b="0" i="1" dirty="0" smtClean="0">
                <a:latin typeface="Times New Roman" pitchFamily="18" charset="0"/>
              </a:rPr>
              <a:t>T</a:t>
            </a:r>
            <a:r>
              <a:rPr lang="en-US" altLang="en-US" sz="1600" b="0" dirty="0" smtClean="0">
                <a:latin typeface="Times New Roman" pitchFamily="18" charset="0"/>
              </a:rPr>
              <a:t> = 3), investment expenditures total $2.75 trillion (</a:t>
            </a:r>
            <a:r>
              <a:rPr lang="en-US" altLang="en-US" sz="1600" b="0" i="1" dirty="0" smtClean="0">
                <a:latin typeface="Times New Roman" pitchFamily="18" charset="0"/>
              </a:rPr>
              <a:t>I</a:t>
            </a:r>
            <a:r>
              <a:rPr lang="en-US" altLang="en-US" sz="1600" b="0" dirty="0" smtClean="0">
                <a:latin typeface="Times New Roman" pitchFamily="18" charset="0"/>
              </a:rPr>
              <a:t> = 2.75), government expenditure is $3 trillion (</a:t>
            </a:r>
            <a:r>
              <a:rPr lang="en-US" altLang="en-US" sz="1600" b="0" i="1" dirty="0" smtClean="0">
                <a:latin typeface="Times New Roman" pitchFamily="18" charset="0"/>
              </a:rPr>
              <a:t>G</a:t>
            </a:r>
            <a:r>
              <a:rPr lang="en-US" altLang="en-US" sz="1600" b="0" dirty="0" smtClean="0">
                <a:latin typeface="Times New Roman" pitchFamily="18" charset="0"/>
              </a:rPr>
              <a:t> = 3), exports are $2 trillion (</a:t>
            </a:r>
            <a:r>
              <a:rPr lang="en-US" altLang="en-US" sz="1600" b="0" i="1" dirty="0" smtClean="0">
                <a:latin typeface="Times New Roman" pitchFamily="18" charset="0"/>
              </a:rPr>
              <a:t>X</a:t>
            </a:r>
            <a:r>
              <a:rPr lang="en-US" altLang="en-US" sz="1600" b="0" dirty="0" smtClean="0">
                <a:latin typeface="Times New Roman" pitchFamily="18" charset="0"/>
              </a:rPr>
              <a:t> = </a:t>
            </a:r>
            <a:r>
              <a:rPr lang="en-US" altLang="en-US" sz="1600" b="0" dirty="0">
                <a:latin typeface="Times New Roman" pitchFamily="18" charset="0"/>
              </a:rPr>
              <a:t>2</a:t>
            </a:r>
            <a:r>
              <a:rPr lang="en-US" altLang="en-US" sz="1600" b="0" dirty="0" smtClean="0">
                <a:latin typeface="Times New Roman" pitchFamily="18" charset="0"/>
              </a:rPr>
              <a:t>), </a:t>
            </a:r>
            <a:r>
              <a:rPr lang="en-US" altLang="en-US" sz="1600" b="0" i="1" dirty="0" err="1">
                <a:latin typeface="Times New Roman" pitchFamily="18" charset="0"/>
              </a:rPr>
              <a:t>mpc</a:t>
            </a:r>
            <a:r>
              <a:rPr lang="en-US" altLang="en-US" sz="1600" b="0" i="1" dirty="0">
                <a:latin typeface="Times New Roman" pitchFamily="18" charset="0"/>
              </a:rPr>
              <a:t> = </a:t>
            </a:r>
            <a:r>
              <a:rPr lang="en-US" altLang="en-US" sz="1600" b="0" dirty="0" smtClean="0">
                <a:latin typeface="Times New Roman" pitchFamily="18" charset="0"/>
              </a:rPr>
              <a:t>0.75, and </a:t>
            </a:r>
            <a:r>
              <a:rPr lang="en-US" altLang="en-US" sz="1600" b="0" i="1" dirty="0" err="1" smtClean="0">
                <a:latin typeface="Times New Roman" pitchFamily="18" charset="0"/>
              </a:rPr>
              <a:t>mpm</a:t>
            </a:r>
            <a:r>
              <a:rPr lang="en-US" altLang="en-US" sz="1600" b="0" i="1" dirty="0" smtClean="0">
                <a:latin typeface="Times New Roman" pitchFamily="18" charset="0"/>
              </a:rPr>
              <a:t> </a:t>
            </a:r>
            <a:r>
              <a:rPr lang="en-US" altLang="en-US" sz="1600" b="0" dirty="0" smtClean="0">
                <a:latin typeface="Times New Roman" pitchFamily="18" charset="0"/>
              </a:rPr>
              <a:t>= 0.25. Derive the AE equation.</a:t>
            </a: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/>
            </a:pPr>
            <a:endParaRPr lang="en-US" altLang="en-US" sz="1600" b="0" dirty="0" smtClean="0">
              <a:latin typeface="Times New Roman" pitchFamily="18" charset="0"/>
            </a:endParaRPr>
          </a:p>
          <a:p>
            <a:pPr marL="0" indent="0" algn="ctr"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defRPr/>
            </a:pPr>
            <a:r>
              <a:rPr lang="en-US" altLang="en-US" sz="1600" b="0" i="1" dirty="0" smtClean="0">
                <a:latin typeface="Times New Roman" pitchFamily="18" charset="0"/>
                <a:ea typeface="MS Mincho" pitchFamily="49" charset="-128"/>
              </a:rPr>
              <a:t>First, ignore the fact that PL = 8 because AD is</a:t>
            </a:r>
            <a:br>
              <a:rPr lang="en-US" altLang="en-US" sz="1600" b="0" i="1" dirty="0" smtClean="0">
                <a:latin typeface="Times New Roman" pitchFamily="18" charset="0"/>
                <a:ea typeface="MS Mincho" pitchFamily="49" charset="-128"/>
              </a:rPr>
            </a:br>
            <a:r>
              <a:rPr lang="en-US" altLang="en-US" sz="1600" b="0" i="1" dirty="0" smtClean="0">
                <a:latin typeface="Times New Roman" pitchFamily="18" charset="0"/>
                <a:ea typeface="MS Mincho" pitchFamily="49" charset="-128"/>
              </a:rPr>
              <a:t>the relationship between real GDP and PL</a:t>
            </a:r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961317" y="3748158"/>
            <a:ext cx="7268283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 algn="ctr"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tabLst>
                <a:tab pos="685800" algn="l"/>
                <a:tab pos="1714500" algn="l"/>
              </a:tabLst>
              <a:defRPr/>
            </a:pPr>
            <a:r>
              <a:rPr lang="en-US" altLang="en-US" sz="1600" b="0" i="1" dirty="0" smtClean="0">
                <a:latin typeface="Times New Roman" pitchFamily="18" charset="0"/>
                <a:ea typeface="MS Mincho" pitchFamily="49" charset="-128"/>
              </a:rPr>
              <a:t>PL </a:t>
            </a:r>
            <a:r>
              <a:rPr lang="en-US" altLang="en-US" sz="1600" b="0" i="1" dirty="0" smtClean="0">
                <a:latin typeface="Times New Roman" pitchFamily="18" charset="0"/>
                <a:ea typeface="MS Mincho" pitchFamily="49" charset="-128"/>
              </a:rPr>
              <a:t>= </a:t>
            </a:r>
            <a:r>
              <a:rPr lang="en-US" altLang="en-US" sz="1800" b="0" dirty="0" smtClean="0">
                <a:latin typeface="Times New Roman" pitchFamily="18" charset="0"/>
                <a:ea typeface="MS Mincho" pitchFamily="49" charset="-128"/>
              </a:rPr>
              <a:t>[</a:t>
            </a:r>
            <a:r>
              <a:rPr lang="en-US" altLang="en-US" sz="1600" b="0" dirty="0" smtClean="0">
                <a:latin typeface="Times New Roman" pitchFamily="18" charset="0"/>
              </a:rPr>
              <a:t>8</a:t>
            </a:r>
            <a:r>
              <a:rPr lang="en-US" altLang="en-US" sz="1600" b="0" i="1" dirty="0" smtClean="0">
                <a:latin typeface="Times New Roman" pitchFamily="18" charset="0"/>
              </a:rPr>
              <a:t> + Y</a:t>
            </a:r>
            <a:r>
              <a:rPr lang="en-US" altLang="en-US" sz="1600" b="0" i="1" baseline="-25000" dirty="0" smtClean="0">
                <a:latin typeface="Times New Roman" pitchFamily="18" charset="0"/>
              </a:rPr>
              <a:t>e</a:t>
            </a:r>
            <a:r>
              <a:rPr lang="en-US" altLang="en-US" sz="1600" b="0" i="1" dirty="0" smtClean="0">
                <a:latin typeface="Times New Roman" pitchFamily="18" charset="0"/>
              </a:rPr>
              <a:t> – r </a:t>
            </a:r>
            <a:r>
              <a:rPr lang="en-US" altLang="en-US" sz="1600" b="0" dirty="0" smtClean="0">
                <a:latin typeface="Times" pitchFamily="18" charset="0"/>
              </a:rPr>
              <a:t> – </a:t>
            </a:r>
            <a:r>
              <a:rPr lang="en-US" altLang="en-US" sz="1600" b="0" i="1" dirty="0" err="1" smtClean="0">
                <a:latin typeface="Times New Roman" pitchFamily="18" charset="0"/>
              </a:rPr>
              <a:t>mpc</a:t>
            </a:r>
            <a:r>
              <a:rPr lang="en-US" altLang="en-US" sz="1600" b="0" i="1" dirty="0" smtClean="0">
                <a:latin typeface="Times New Roman" pitchFamily="18" charset="0"/>
              </a:rPr>
              <a:t> </a:t>
            </a:r>
            <a:r>
              <a:rPr lang="en-US" altLang="en-US" sz="1600" b="0" i="1" dirty="0" smtClean="0"/>
              <a:t>∙ </a:t>
            </a:r>
            <a:r>
              <a:rPr lang="en-US" altLang="en-US" sz="1600" b="0" i="1" dirty="0" smtClean="0">
                <a:latin typeface="Times" pitchFamily="18" charset="0"/>
              </a:rPr>
              <a:t>T </a:t>
            </a:r>
            <a:r>
              <a:rPr lang="en-US" altLang="en-US" sz="1600" b="0" i="1" dirty="0" smtClean="0">
                <a:latin typeface="Times New Roman" pitchFamily="18" charset="0"/>
                <a:ea typeface="MS Mincho" pitchFamily="49" charset="-128"/>
              </a:rPr>
              <a:t>+ I + G + X</a:t>
            </a:r>
            <a:r>
              <a:rPr lang="en-US" altLang="en-US" sz="1600" b="0" i="1" dirty="0" smtClean="0">
                <a:latin typeface="Times" pitchFamily="18" charset="0"/>
              </a:rPr>
              <a:t> </a:t>
            </a:r>
            <a:r>
              <a:rPr lang="en-US" altLang="en-US" sz="1800" b="0" dirty="0" smtClean="0">
                <a:latin typeface="Times New Roman" pitchFamily="18" charset="0"/>
                <a:ea typeface="MS Mincho" pitchFamily="49" charset="-128"/>
              </a:rPr>
              <a:t>]</a:t>
            </a:r>
            <a:r>
              <a:rPr lang="en-US" altLang="en-US" sz="1600" b="0" i="1" dirty="0" smtClean="0">
                <a:latin typeface="Times New Roman" pitchFamily="18" charset="0"/>
                <a:ea typeface="MS Mincho" pitchFamily="49" charset="-128"/>
              </a:rPr>
              <a:t> </a:t>
            </a:r>
            <a:r>
              <a:rPr lang="en-US" altLang="en-US" sz="1600" b="0" i="1" dirty="0" smtClean="0">
                <a:latin typeface="Times New Roman" pitchFamily="18" charset="0"/>
              </a:rPr>
              <a:t>– </a:t>
            </a:r>
            <a:r>
              <a:rPr lang="en-US" altLang="en-US" sz="1800" b="0" dirty="0" smtClean="0">
                <a:latin typeface="Times New Roman" pitchFamily="18" charset="0"/>
                <a:ea typeface="MS Mincho" pitchFamily="49" charset="-128"/>
              </a:rPr>
              <a:t>{</a:t>
            </a:r>
            <a:r>
              <a:rPr lang="en-US" altLang="en-US" sz="1600" b="0" i="1" dirty="0" smtClean="0">
                <a:latin typeface="Times New Roman" pitchFamily="18" charset="0"/>
              </a:rPr>
              <a:t> </a:t>
            </a:r>
            <a:r>
              <a:rPr lang="en-US" altLang="en-US" sz="1600" b="0" i="1" dirty="0" err="1" smtClean="0">
                <a:latin typeface="Times New Roman" pitchFamily="18" charset="0"/>
              </a:rPr>
              <a:t>mps</a:t>
            </a:r>
            <a:r>
              <a:rPr lang="en-US" altLang="en-US" sz="1600" b="0" i="1" dirty="0" smtClean="0">
                <a:latin typeface="Times New Roman" pitchFamily="18" charset="0"/>
              </a:rPr>
              <a:t> </a:t>
            </a:r>
            <a:r>
              <a:rPr lang="en-US" altLang="en-US" sz="1600" b="0" i="1" dirty="0" smtClean="0">
                <a:latin typeface="Times New Roman" pitchFamily="18" charset="0"/>
                <a:ea typeface="MS Mincho" pitchFamily="49" charset="-128"/>
              </a:rPr>
              <a:t>+ </a:t>
            </a:r>
            <a:r>
              <a:rPr lang="en-US" altLang="en-US" sz="1600" b="0" i="1" dirty="0" err="1" smtClean="0">
                <a:latin typeface="Times New Roman" pitchFamily="18" charset="0"/>
                <a:ea typeface="MS Mincho" pitchFamily="49" charset="-128"/>
              </a:rPr>
              <a:t>mpm</a:t>
            </a:r>
            <a:r>
              <a:rPr lang="en-US" altLang="en-US" sz="1600" b="0" i="1" dirty="0" smtClean="0">
                <a:latin typeface="Times New Roman" pitchFamily="18" charset="0"/>
                <a:ea typeface="MS Mincho" pitchFamily="49" charset="-128"/>
              </a:rPr>
              <a:t> </a:t>
            </a:r>
            <a:r>
              <a:rPr lang="en-US" altLang="en-US" sz="1800" b="0" dirty="0" smtClean="0">
                <a:latin typeface="Times New Roman" pitchFamily="18" charset="0"/>
                <a:ea typeface="MS Mincho" pitchFamily="49" charset="-128"/>
              </a:rPr>
              <a:t>}</a:t>
            </a:r>
            <a:r>
              <a:rPr lang="en-US" altLang="en-US" sz="1600" b="0" i="1" dirty="0" smtClean="0">
                <a:ea typeface="MS Mincho" pitchFamily="49" charset="-128"/>
              </a:rPr>
              <a:t>∙ </a:t>
            </a:r>
            <a:r>
              <a:rPr lang="en-US" altLang="en-US" sz="1600" b="0" i="1" dirty="0" smtClean="0">
                <a:latin typeface="Times New Roman" pitchFamily="18" charset="0"/>
                <a:ea typeface="MS Mincho" pitchFamily="49" charset="-128"/>
              </a:rPr>
              <a:t>Y</a:t>
            </a:r>
          </a:p>
        </p:txBody>
      </p:sp>
    </p:spTree>
    <p:extLst>
      <p:ext uri="{BB962C8B-B14F-4D97-AF65-F5344CB8AC3E}">
        <p14:creationId xmlns:p14="http://schemas.microsoft.com/office/powerpoint/2010/main" val="355792395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4" name="Text Box 3"/>
          <p:cNvSpPr txBox="1">
            <a:spLocks noChangeArrowheads="1"/>
          </p:cNvSpPr>
          <p:nvPr/>
        </p:nvSpPr>
        <p:spPr bwMode="auto">
          <a:xfrm>
            <a:off x="381000" y="152400"/>
            <a:ext cx="845820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en-US" sz="2600" b="1">
                <a:solidFill>
                  <a:srgbClr val="FF0000"/>
                </a:solidFill>
              </a:rPr>
              <a:t>A</a:t>
            </a:r>
            <a:r>
              <a:rPr lang="en-US" altLang="en-US" sz="2600" b="1"/>
              <a:t>ggregate </a:t>
            </a:r>
            <a:r>
              <a:rPr lang="en-US" altLang="en-US" sz="2600" b="1">
                <a:solidFill>
                  <a:srgbClr val="FF0000"/>
                </a:solidFill>
              </a:rPr>
              <a:t>D</a:t>
            </a:r>
            <a:r>
              <a:rPr lang="en-US" altLang="en-US" sz="2600" b="1"/>
              <a:t>emand</a:t>
            </a: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304800" y="988029"/>
            <a:ext cx="4019550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 algn="l" rtl="0" eaLnBrk="0" fontAlgn="base" hangingPunct="0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90000"/>
              </a:lnSpc>
              <a:buNone/>
            </a:pPr>
            <a:r>
              <a:rPr lang="en-US" altLang="en-US" sz="1800" dirty="0">
                <a:ea typeface="MS Mincho" pitchFamily="49" charset="-128"/>
              </a:rPr>
              <a:t>Simulated </a:t>
            </a:r>
            <a:r>
              <a:rPr lang="en-US" altLang="en-US" sz="1800" dirty="0" smtClean="0">
                <a:ea typeface="MS Mincho" pitchFamily="49" charset="-128"/>
              </a:rPr>
              <a:t>AD</a:t>
            </a:r>
            <a:endParaRPr lang="en-US" altLang="en-US" sz="1800" dirty="0">
              <a:ea typeface="MS Mincho" pitchFamily="49" charset="-128"/>
            </a:endParaRPr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331788" y="1114425"/>
            <a:ext cx="8202612" cy="2466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/>
            </a:pPr>
            <a:endParaRPr lang="en-US" altLang="en-US" sz="800" dirty="0" smtClean="0">
              <a:latin typeface="Times New Roman" pitchFamily="18" charset="0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/>
            </a:pPr>
            <a:endParaRPr lang="en-US" altLang="en-US" sz="800" dirty="0" smtClean="0">
              <a:latin typeface="Times New Roman" pitchFamily="18" charset="0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/>
            </a:pPr>
            <a:endParaRPr lang="en-US" altLang="en-US" sz="800" dirty="0" smtClean="0">
              <a:latin typeface="Times New Roman" pitchFamily="18" charset="0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/>
            </a:pPr>
            <a:r>
              <a:rPr lang="en-US" altLang="en-US" sz="1600" b="1" dirty="0" smtClean="0">
                <a:latin typeface="Times New Roman" pitchFamily="18" charset="0"/>
              </a:rPr>
              <a:t>Example:</a:t>
            </a:r>
            <a:r>
              <a:rPr lang="en-US" altLang="en-US" sz="1600" dirty="0" smtClean="0">
                <a:latin typeface="Times New Roman" pitchFamily="18" charset="0"/>
              </a:rPr>
              <a:t> </a:t>
            </a:r>
            <a:r>
              <a:rPr lang="en-US" altLang="en-US" sz="1600" b="0" dirty="0" smtClean="0">
                <a:latin typeface="Times New Roman" pitchFamily="18" charset="0"/>
              </a:rPr>
              <a:t>Suppose consumer wealth is $8 trillion (</a:t>
            </a:r>
            <a:r>
              <a:rPr lang="en-US" altLang="en-US" sz="1600" b="0" i="1" dirty="0" smtClean="0">
                <a:latin typeface="Times New Roman" pitchFamily="18" charset="0"/>
              </a:rPr>
              <a:t>W</a:t>
            </a:r>
            <a:r>
              <a:rPr lang="en-US" altLang="en-US" sz="1600" b="0" dirty="0" smtClean="0">
                <a:latin typeface="Times New Roman" pitchFamily="18" charset="0"/>
              </a:rPr>
              <a:t> = 8), expected future consumer </a:t>
            </a:r>
            <a:r>
              <a:rPr lang="en-US" altLang="en-US" sz="1600" b="0" dirty="0">
                <a:latin typeface="Times New Roman" pitchFamily="18" charset="0"/>
              </a:rPr>
              <a:t>income </a:t>
            </a:r>
            <a:r>
              <a:rPr lang="en-US" altLang="en-US" sz="1600" b="0" dirty="0" smtClean="0">
                <a:latin typeface="Times New Roman" pitchFamily="18" charset="0"/>
              </a:rPr>
              <a:t>is $</a:t>
            </a:r>
            <a:r>
              <a:rPr lang="en-US" altLang="en-US" sz="1600" b="0" dirty="0">
                <a:latin typeface="Times New Roman" pitchFamily="18" charset="0"/>
              </a:rPr>
              <a:t>12 </a:t>
            </a:r>
            <a:r>
              <a:rPr lang="en-US" altLang="en-US" sz="1600" b="0" dirty="0" smtClean="0">
                <a:latin typeface="Times New Roman" pitchFamily="18" charset="0"/>
              </a:rPr>
              <a:t>trillion (</a:t>
            </a:r>
            <a:r>
              <a:rPr lang="en-US" altLang="en-US" sz="1600" b="0" i="1" dirty="0" smtClean="0">
                <a:latin typeface="Times New Roman" pitchFamily="18" charset="0"/>
              </a:rPr>
              <a:t>Y</a:t>
            </a:r>
            <a:r>
              <a:rPr lang="en-US" altLang="en-US" sz="1600" b="0" i="1" baseline="-25000" dirty="0" smtClean="0">
                <a:latin typeface="Times New Roman" pitchFamily="18" charset="0"/>
              </a:rPr>
              <a:t>e</a:t>
            </a:r>
            <a:r>
              <a:rPr lang="en-US" altLang="en-US" sz="1600" b="0" dirty="0" smtClean="0">
                <a:latin typeface="Times New Roman" pitchFamily="18" charset="0"/>
              </a:rPr>
              <a:t> = 12), the price level is $14.5 thousand (</a:t>
            </a:r>
            <a:r>
              <a:rPr lang="en-US" altLang="en-US" sz="1600" b="0" i="1" dirty="0" smtClean="0">
                <a:latin typeface="Times New Roman" pitchFamily="18" charset="0"/>
              </a:rPr>
              <a:t>PL</a:t>
            </a:r>
            <a:r>
              <a:rPr lang="en-US" altLang="en-US" sz="1600" b="0" dirty="0" smtClean="0">
                <a:latin typeface="Times New Roman" pitchFamily="18" charset="0"/>
              </a:rPr>
              <a:t> = 14.5), the real rate of interest is 3.5 percent (</a:t>
            </a:r>
            <a:r>
              <a:rPr lang="en-US" altLang="en-US" sz="1600" b="0" i="1" dirty="0" smtClean="0">
                <a:latin typeface="Times New Roman" pitchFamily="18" charset="0"/>
              </a:rPr>
              <a:t>r</a:t>
            </a:r>
            <a:r>
              <a:rPr lang="en-US" altLang="en-US" sz="1600" b="0" dirty="0" smtClean="0">
                <a:latin typeface="Times New Roman" pitchFamily="18" charset="0"/>
              </a:rPr>
              <a:t> = 3.5), net tax </a:t>
            </a:r>
            <a:r>
              <a:rPr lang="en-US" altLang="en-US" sz="1600" b="0" dirty="0">
                <a:latin typeface="Times New Roman" pitchFamily="18" charset="0"/>
              </a:rPr>
              <a:t>revenues is </a:t>
            </a:r>
            <a:r>
              <a:rPr lang="en-US" altLang="en-US" sz="1600" b="0" dirty="0" smtClean="0">
                <a:latin typeface="Times New Roman" pitchFamily="18" charset="0"/>
              </a:rPr>
              <a:t>$</a:t>
            </a:r>
            <a:r>
              <a:rPr lang="en-US" altLang="en-US" sz="1600" b="0" dirty="0">
                <a:latin typeface="Times New Roman" pitchFamily="18" charset="0"/>
              </a:rPr>
              <a:t>3</a:t>
            </a:r>
            <a:r>
              <a:rPr lang="en-US" altLang="en-US" sz="1600" b="0" dirty="0" smtClean="0">
                <a:latin typeface="Times New Roman" pitchFamily="18" charset="0"/>
              </a:rPr>
              <a:t> trillion (</a:t>
            </a:r>
            <a:r>
              <a:rPr lang="en-US" altLang="en-US" sz="1600" b="0" i="1" dirty="0" smtClean="0">
                <a:latin typeface="Times New Roman" pitchFamily="18" charset="0"/>
              </a:rPr>
              <a:t>T</a:t>
            </a:r>
            <a:r>
              <a:rPr lang="en-US" altLang="en-US" sz="1600" b="0" dirty="0" smtClean="0">
                <a:latin typeface="Times New Roman" pitchFamily="18" charset="0"/>
              </a:rPr>
              <a:t> = 3), investment expenditures total $2.75 trillion (</a:t>
            </a:r>
            <a:r>
              <a:rPr lang="en-US" altLang="en-US" sz="1600" b="0" i="1" dirty="0" smtClean="0">
                <a:latin typeface="Times New Roman" pitchFamily="18" charset="0"/>
              </a:rPr>
              <a:t>I</a:t>
            </a:r>
            <a:r>
              <a:rPr lang="en-US" altLang="en-US" sz="1600" b="0" dirty="0" smtClean="0">
                <a:latin typeface="Times New Roman" pitchFamily="18" charset="0"/>
              </a:rPr>
              <a:t> = 2.75), government expenditure is $3 trillion (</a:t>
            </a:r>
            <a:r>
              <a:rPr lang="en-US" altLang="en-US" sz="1600" b="0" i="1" dirty="0" smtClean="0">
                <a:latin typeface="Times New Roman" pitchFamily="18" charset="0"/>
              </a:rPr>
              <a:t>G</a:t>
            </a:r>
            <a:r>
              <a:rPr lang="en-US" altLang="en-US" sz="1600" b="0" dirty="0" smtClean="0">
                <a:latin typeface="Times New Roman" pitchFamily="18" charset="0"/>
              </a:rPr>
              <a:t> = 3), exports are $2 trillion (</a:t>
            </a:r>
            <a:r>
              <a:rPr lang="en-US" altLang="en-US" sz="1600" b="0" i="1" dirty="0" smtClean="0">
                <a:latin typeface="Times New Roman" pitchFamily="18" charset="0"/>
              </a:rPr>
              <a:t>X</a:t>
            </a:r>
            <a:r>
              <a:rPr lang="en-US" altLang="en-US" sz="1600" b="0" dirty="0" smtClean="0">
                <a:latin typeface="Times New Roman" pitchFamily="18" charset="0"/>
              </a:rPr>
              <a:t> = </a:t>
            </a:r>
            <a:r>
              <a:rPr lang="en-US" altLang="en-US" sz="1600" b="0" dirty="0">
                <a:latin typeface="Times New Roman" pitchFamily="18" charset="0"/>
              </a:rPr>
              <a:t>2</a:t>
            </a:r>
            <a:r>
              <a:rPr lang="en-US" altLang="en-US" sz="1600" b="0" dirty="0" smtClean="0">
                <a:latin typeface="Times New Roman" pitchFamily="18" charset="0"/>
              </a:rPr>
              <a:t>), </a:t>
            </a:r>
            <a:r>
              <a:rPr lang="en-US" altLang="en-US" sz="1600" b="0" i="1" dirty="0" err="1">
                <a:latin typeface="Times New Roman" pitchFamily="18" charset="0"/>
              </a:rPr>
              <a:t>mpc</a:t>
            </a:r>
            <a:r>
              <a:rPr lang="en-US" altLang="en-US" sz="1600" b="0" i="1" dirty="0">
                <a:latin typeface="Times New Roman" pitchFamily="18" charset="0"/>
              </a:rPr>
              <a:t> = </a:t>
            </a:r>
            <a:r>
              <a:rPr lang="en-US" altLang="en-US" sz="1600" b="0" dirty="0" smtClean="0">
                <a:latin typeface="Times New Roman" pitchFamily="18" charset="0"/>
              </a:rPr>
              <a:t>0.75, and </a:t>
            </a:r>
            <a:r>
              <a:rPr lang="en-US" altLang="en-US" sz="1600" b="0" i="1" dirty="0" err="1" smtClean="0">
                <a:latin typeface="Times New Roman" pitchFamily="18" charset="0"/>
              </a:rPr>
              <a:t>mpm</a:t>
            </a:r>
            <a:r>
              <a:rPr lang="en-US" altLang="en-US" sz="1600" b="0" i="1" dirty="0" smtClean="0">
                <a:latin typeface="Times New Roman" pitchFamily="18" charset="0"/>
              </a:rPr>
              <a:t> </a:t>
            </a:r>
            <a:r>
              <a:rPr lang="en-US" altLang="en-US" sz="1600" b="0" dirty="0" smtClean="0">
                <a:latin typeface="Times New Roman" pitchFamily="18" charset="0"/>
              </a:rPr>
              <a:t>= 0.25. Derive the AE equation.</a:t>
            </a: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/>
            </a:pPr>
            <a:endParaRPr lang="en-US" altLang="en-US" sz="1600" b="0" dirty="0" smtClean="0">
              <a:latin typeface="Times New Roman" pitchFamily="18" charset="0"/>
            </a:endParaRPr>
          </a:p>
          <a:p>
            <a:pPr marL="0" indent="0" algn="ctr"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defRPr/>
            </a:pPr>
            <a:r>
              <a:rPr lang="en-US" altLang="en-US" sz="1600" b="0" i="1" dirty="0" smtClean="0">
                <a:latin typeface="Times New Roman" pitchFamily="18" charset="0"/>
                <a:ea typeface="MS Mincho" pitchFamily="49" charset="-128"/>
              </a:rPr>
              <a:t>First, ignore the fact that PL = 8 because AD is</a:t>
            </a:r>
            <a:br>
              <a:rPr lang="en-US" altLang="en-US" sz="1600" b="0" i="1" dirty="0" smtClean="0">
                <a:latin typeface="Times New Roman" pitchFamily="18" charset="0"/>
                <a:ea typeface="MS Mincho" pitchFamily="49" charset="-128"/>
              </a:rPr>
            </a:br>
            <a:r>
              <a:rPr lang="en-US" altLang="en-US" sz="1600" b="0" i="1" dirty="0" smtClean="0">
                <a:latin typeface="Times New Roman" pitchFamily="18" charset="0"/>
                <a:ea typeface="MS Mincho" pitchFamily="49" charset="-128"/>
              </a:rPr>
              <a:t>the relationship between real GDP and PL</a:t>
            </a:r>
          </a:p>
        </p:txBody>
      </p:sp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961317" y="3748158"/>
            <a:ext cx="7268283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 algn="ctr"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tabLst>
                <a:tab pos="685800" algn="l"/>
                <a:tab pos="1714500" algn="l"/>
              </a:tabLst>
              <a:defRPr/>
            </a:pPr>
            <a:r>
              <a:rPr lang="en-US" altLang="en-US" sz="1600" b="0" i="1" dirty="0" smtClean="0">
                <a:latin typeface="Times New Roman" pitchFamily="18" charset="0"/>
                <a:ea typeface="MS Mincho" pitchFamily="49" charset="-128"/>
              </a:rPr>
              <a:t>PL </a:t>
            </a:r>
            <a:r>
              <a:rPr lang="en-US" altLang="en-US" sz="1600" b="0" i="1" dirty="0" smtClean="0">
                <a:latin typeface="Times New Roman" pitchFamily="18" charset="0"/>
                <a:ea typeface="MS Mincho" pitchFamily="49" charset="-128"/>
              </a:rPr>
              <a:t>= </a:t>
            </a:r>
            <a:r>
              <a:rPr lang="en-US" altLang="en-US" sz="1800" b="0" dirty="0" smtClean="0">
                <a:latin typeface="Times New Roman" pitchFamily="18" charset="0"/>
                <a:ea typeface="MS Mincho" pitchFamily="49" charset="-128"/>
              </a:rPr>
              <a:t>[</a:t>
            </a:r>
            <a:r>
              <a:rPr lang="en-US" altLang="en-US" sz="1600" b="0" dirty="0" smtClean="0">
                <a:latin typeface="Times New Roman" pitchFamily="18" charset="0"/>
              </a:rPr>
              <a:t>8</a:t>
            </a:r>
            <a:r>
              <a:rPr lang="en-US" altLang="en-US" sz="1600" b="0" i="1" dirty="0" smtClean="0">
                <a:latin typeface="Times New Roman" pitchFamily="18" charset="0"/>
              </a:rPr>
              <a:t> + </a:t>
            </a:r>
            <a:r>
              <a:rPr lang="en-US" altLang="en-US" sz="1600" b="0" dirty="0" smtClean="0">
                <a:latin typeface="Times New Roman" pitchFamily="18" charset="0"/>
              </a:rPr>
              <a:t>12</a:t>
            </a:r>
            <a:r>
              <a:rPr lang="en-US" altLang="en-US" sz="1600" b="0" i="1" dirty="0" smtClean="0">
                <a:latin typeface="Times New Roman" pitchFamily="18" charset="0"/>
              </a:rPr>
              <a:t> – r </a:t>
            </a:r>
            <a:r>
              <a:rPr lang="en-US" altLang="en-US" sz="1600" b="0" dirty="0" smtClean="0">
                <a:latin typeface="Times" pitchFamily="18" charset="0"/>
              </a:rPr>
              <a:t> – </a:t>
            </a:r>
            <a:r>
              <a:rPr lang="en-US" altLang="en-US" sz="1600" b="0" i="1" dirty="0" err="1" smtClean="0">
                <a:latin typeface="Times New Roman" pitchFamily="18" charset="0"/>
              </a:rPr>
              <a:t>mpc</a:t>
            </a:r>
            <a:r>
              <a:rPr lang="en-US" altLang="en-US" sz="1600" b="0" i="1" dirty="0" smtClean="0">
                <a:latin typeface="Times New Roman" pitchFamily="18" charset="0"/>
              </a:rPr>
              <a:t> </a:t>
            </a:r>
            <a:r>
              <a:rPr lang="en-US" altLang="en-US" sz="1600" b="0" i="1" dirty="0" smtClean="0"/>
              <a:t>∙ </a:t>
            </a:r>
            <a:r>
              <a:rPr lang="en-US" altLang="en-US" sz="1600" b="0" i="1" dirty="0" smtClean="0">
                <a:latin typeface="Times" pitchFamily="18" charset="0"/>
              </a:rPr>
              <a:t>T </a:t>
            </a:r>
            <a:r>
              <a:rPr lang="en-US" altLang="en-US" sz="1600" b="0" i="1" dirty="0" smtClean="0">
                <a:latin typeface="Times New Roman" pitchFamily="18" charset="0"/>
                <a:ea typeface="MS Mincho" pitchFamily="49" charset="-128"/>
              </a:rPr>
              <a:t>+ I + G + X</a:t>
            </a:r>
            <a:r>
              <a:rPr lang="en-US" altLang="en-US" sz="1600" b="0" i="1" dirty="0" smtClean="0">
                <a:latin typeface="Times" pitchFamily="18" charset="0"/>
              </a:rPr>
              <a:t> </a:t>
            </a:r>
            <a:r>
              <a:rPr lang="en-US" altLang="en-US" sz="1800" b="0" dirty="0" smtClean="0">
                <a:latin typeface="Times New Roman" pitchFamily="18" charset="0"/>
                <a:ea typeface="MS Mincho" pitchFamily="49" charset="-128"/>
              </a:rPr>
              <a:t>]</a:t>
            </a:r>
            <a:r>
              <a:rPr lang="en-US" altLang="en-US" sz="1600" b="0" i="1" dirty="0" smtClean="0">
                <a:latin typeface="Times New Roman" pitchFamily="18" charset="0"/>
                <a:ea typeface="MS Mincho" pitchFamily="49" charset="-128"/>
              </a:rPr>
              <a:t> </a:t>
            </a:r>
            <a:r>
              <a:rPr lang="en-US" altLang="en-US" sz="1600" b="0" i="1" dirty="0" smtClean="0">
                <a:latin typeface="Times New Roman" pitchFamily="18" charset="0"/>
              </a:rPr>
              <a:t>– </a:t>
            </a:r>
            <a:r>
              <a:rPr lang="en-US" altLang="en-US" sz="1800" b="0" dirty="0" smtClean="0">
                <a:latin typeface="Times New Roman" pitchFamily="18" charset="0"/>
                <a:ea typeface="MS Mincho" pitchFamily="49" charset="-128"/>
              </a:rPr>
              <a:t>{</a:t>
            </a:r>
            <a:r>
              <a:rPr lang="en-US" altLang="en-US" sz="1600" b="0" i="1" dirty="0" smtClean="0">
                <a:latin typeface="Times New Roman" pitchFamily="18" charset="0"/>
              </a:rPr>
              <a:t> </a:t>
            </a:r>
            <a:r>
              <a:rPr lang="en-US" altLang="en-US" sz="1600" b="0" i="1" dirty="0" err="1" smtClean="0">
                <a:latin typeface="Times New Roman" pitchFamily="18" charset="0"/>
              </a:rPr>
              <a:t>mps</a:t>
            </a:r>
            <a:r>
              <a:rPr lang="en-US" altLang="en-US" sz="1600" b="0" i="1" dirty="0" smtClean="0">
                <a:latin typeface="Times New Roman" pitchFamily="18" charset="0"/>
              </a:rPr>
              <a:t> </a:t>
            </a:r>
            <a:r>
              <a:rPr lang="en-US" altLang="en-US" sz="1600" b="0" i="1" dirty="0" smtClean="0">
                <a:latin typeface="Times New Roman" pitchFamily="18" charset="0"/>
                <a:ea typeface="MS Mincho" pitchFamily="49" charset="-128"/>
              </a:rPr>
              <a:t>+ </a:t>
            </a:r>
            <a:r>
              <a:rPr lang="en-US" altLang="en-US" sz="1600" b="0" i="1" dirty="0" err="1" smtClean="0">
                <a:latin typeface="Times New Roman" pitchFamily="18" charset="0"/>
                <a:ea typeface="MS Mincho" pitchFamily="49" charset="-128"/>
              </a:rPr>
              <a:t>mpm</a:t>
            </a:r>
            <a:r>
              <a:rPr lang="en-US" altLang="en-US" sz="1600" b="0" i="1" dirty="0" smtClean="0">
                <a:latin typeface="Times New Roman" pitchFamily="18" charset="0"/>
                <a:ea typeface="MS Mincho" pitchFamily="49" charset="-128"/>
              </a:rPr>
              <a:t> </a:t>
            </a:r>
            <a:r>
              <a:rPr lang="en-US" altLang="en-US" sz="1800" b="0" dirty="0" smtClean="0">
                <a:latin typeface="Times New Roman" pitchFamily="18" charset="0"/>
                <a:ea typeface="MS Mincho" pitchFamily="49" charset="-128"/>
              </a:rPr>
              <a:t>}</a:t>
            </a:r>
            <a:r>
              <a:rPr lang="en-US" altLang="en-US" sz="1600" b="0" i="1" dirty="0" smtClean="0">
                <a:ea typeface="MS Mincho" pitchFamily="49" charset="-128"/>
              </a:rPr>
              <a:t>∙ </a:t>
            </a:r>
            <a:r>
              <a:rPr lang="en-US" altLang="en-US" sz="1600" b="0" i="1" dirty="0" smtClean="0">
                <a:latin typeface="Times New Roman" pitchFamily="18" charset="0"/>
                <a:ea typeface="MS Mincho" pitchFamily="49" charset="-128"/>
              </a:rPr>
              <a:t>Y</a:t>
            </a:r>
          </a:p>
        </p:txBody>
      </p:sp>
    </p:spTree>
    <p:extLst>
      <p:ext uri="{BB962C8B-B14F-4D97-AF65-F5344CB8AC3E}">
        <p14:creationId xmlns:p14="http://schemas.microsoft.com/office/powerpoint/2010/main" val="396324508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8" name="Text Box 3"/>
          <p:cNvSpPr txBox="1">
            <a:spLocks noChangeArrowheads="1"/>
          </p:cNvSpPr>
          <p:nvPr/>
        </p:nvSpPr>
        <p:spPr bwMode="auto">
          <a:xfrm>
            <a:off x="381000" y="152400"/>
            <a:ext cx="845820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en-US" sz="2600" b="1">
                <a:solidFill>
                  <a:srgbClr val="FF0000"/>
                </a:solidFill>
              </a:rPr>
              <a:t>A</a:t>
            </a:r>
            <a:r>
              <a:rPr lang="en-US" altLang="en-US" sz="2600" b="1"/>
              <a:t>ggregate </a:t>
            </a:r>
            <a:r>
              <a:rPr lang="en-US" altLang="en-US" sz="2600" b="1">
                <a:solidFill>
                  <a:srgbClr val="FF0000"/>
                </a:solidFill>
              </a:rPr>
              <a:t>D</a:t>
            </a:r>
            <a:r>
              <a:rPr lang="en-US" altLang="en-US" sz="2600" b="1"/>
              <a:t>emand</a:t>
            </a: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304800" y="988029"/>
            <a:ext cx="4019550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 algn="l" rtl="0" eaLnBrk="0" fontAlgn="base" hangingPunct="0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90000"/>
              </a:lnSpc>
              <a:buNone/>
            </a:pPr>
            <a:r>
              <a:rPr lang="en-US" altLang="en-US" sz="1800" dirty="0">
                <a:ea typeface="MS Mincho" pitchFamily="49" charset="-128"/>
              </a:rPr>
              <a:t>Simulated </a:t>
            </a:r>
            <a:r>
              <a:rPr lang="en-US" altLang="en-US" sz="1800" dirty="0" smtClean="0">
                <a:ea typeface="MS Mincho" pitchFamily="49" charset="-128"/>
              </a:rPr>
              <a:t>AD</a:t>
            </a:r>
            <a:endParaRPr lang="en-US" altLang="en-US" sz="1800" dirty="0">
              <a:ea typeface="MS Mincho" pitchFamily="49" charset="-128"/>
            </a:endParaRP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331788" y="1114425"/>
            <a:ext cx="8202612" cy="2466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/>
            </a:pPr>
            <a:endParaRPr lang="en-US" altLang="en-US" sz="800" dirty="0" smtClean="0">
              <a:latin typeface="Times New Roman" pitchFamily="18" charset="0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/>
            </a:pPr>
            <a:endParaRPr lang="en-US" altLang="en-US" sz="800" dirty="0" smtClean="0">
              <a:latin typeface="Times New Roman" pitchFamily="18" charset="0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/>
            </a:pPr>
            <a:endParaRPr lang="en-US" altLang="en-US" sz="800" dirty="0" smtClean="0">
              <a:latin typeface="Times New Roman" pitchFamily="18" charset="0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/>
            </a:pPr>
            <a:r>
              <a:rPr lang="en-US" altLang="en-US" sz="1600" b="1" dirty="0" smtClean="0">
                <a:latin typeface="Times New Roman" pitchFamily="18" charset="0"/>
              </a:rPr>
              <a:t>Example:</a:t>
            </a:r>
            <a:r>
              <a:rPr lang="en-US" altLang="en-US" sz="1600" dirty="0" smtClean="0">
                <a:latin typeface="Times New Roman" pitchFamily="18" charset="0"/>
              </a:rPr>
              <a:t> </a:t>
            </a:r>
            <a:r>
              <a:rPr lang="en-US" altLang="en-US" sz="1600" b="0" dirty="0" smtClean="0">
                <a:latin typeface="Times New Roman" pitchFamily="18" charset="0"/>
              </a:rPr>
              <a:t>Suppose consumer wealth is $8 trillion (</a:t>
            </a:r>
            <a:r>
              <a:rPr lang="en-US" altLang="en-US" sz="1600" b="0" i="1" dirty="0" smtClean="0">
                <a:latin typeface="Times New Roman" pitchFamily="18" charset="0"/>
              </a:rPr>
              <a:t>W</a:t>
            </a:r>
            <a:r>
              <a:rPr lang="en-US" altLang="en-US" sz="1600" b="0" dirty="0" smtClean="0">
                <a:latin typeface="Times New Roman" pitchFamily="18" charset="0"/>
              </a:rPr>
              <a:t> = 8), expected future consumer </a:t>
            </a:r>
            <a:r>
              <a:rPr lang="en-US" altLang="en-US" sz="1600" b="0" dirty="0">
                <a:latin typeface="Times New Roman" pitchFamily="18" charset="0"/>
              </a:rPr>
              <a:t>income </a:t>
            </a:r>
            <a:r>
              <a:rPr lang="en-US" altLang="en-US" sz="1600" b="0" dirty="0" smtClean="0">
                <a:latin typeface="Times New Roman" pitchFamily="18" charset="0"/>
              </a:rPr>
              <a:t>is $</a:t>
            </a:r>
            <a:r>
              <a:rPr lang="en-US" altLang="en-US" sz="1600" b="0" dirty="0">
                <a:latin typeface="Times New Roman" pitchFamily="18" charset="0"/>
              </a:rPr>
              <a:t>12 </a:t>
            </a:r>
            <a:r>
              <a:rPr lang="en-US" altLang="en-US" sz="1600" b="0" dirty="0" smtClean="0">
                <a:latin typeface="Times New Roman" pitchFamily="18" charset="0"/>
              </a:rPr>
              <a:t>trillion (</a:t>
            </a:r>
            <a:r>
              <a:rPr lang="en-US" altLang="en-US" sz="1600" b="0" i="1" dirty="0" smtClean="0">
                <a:latin typeface="Times New Roman" pitchFamily="18" charset="0"/>
              </a:rPr>
              <a:t>Y</a:t>
            </a:r>
            <a:r>
              <a:rPr lang="en-US" altLang="en-US" sz="1600" b="0" i="1" baseline="-25000" dirty="0" smtClean="0">
                <a:latin typeface="Times New Roman" pitchFamily="18" charset="0"/>
              </a:rPr>
              <a:t>e</a:t>
            </a:r>
            <a:r>
              <a:rPr lang="en-US" altLang="en-US" sz="1600" b="0" dirty="0" smtClean="0">
                <a:latin typeface="Times New Roman" pitchFamily="18" charset="0"/>
              </a:rPr>
              <a:t> = 12), the price level is $14.5 thousand (</a:t>
            </a:r>
            <a:r>
              <a:rPr lang="en-US" altLang="en-US" sz="1600" b="0" i="1" dirty="0" smtClean="0">
                <a:latin typeface="Times New Roman" pitchFamily="18" charset="0"/>
              </a:rPr>
              <a:t>PL</a:t>
            </a:r>
            <a:r>
              <a:rPr lang="en-US" altLang="en-US" sz="1600" b="0" dirty="0" smtClean="0">
                <a:latin typeface="Times New Roman" pitchFamily="18" charset="0"/>
              </a:rPr>
              <a:t> = 14.5), the real rate of interest is 3.5 percent (</a:t>
            </a:r>
            <a:r>
              <a:rPr lang="en-US" altLang="en-US" sz="1600" b="0" i="1" dirty="0" smtClean="0">
                <a:latin typeface="Times New Roman" pitchFamily="18" charset="0"/>
              </a:rPr>
              <a:t>r</a:t>
            </a:r>
            <a:r>
              <a:rPr lang="en-US" altLang="en-US" sz="1600" b="0" dirty="0" smtClean="0">
                <a:latin typeface="Times New Roman" pitchFamily="18" charset="0"/>
              </a:rPr>
              <a:t> = 3.5), net tax </a:t>
            </a:r>
            <a:r>
              <a:rPr lang="en-US" altLang="en-US" sz="1600" b="0" dirty="0">
                <a:latin typeface="Times New Roman" pitchFamily="18" charset="0"/>
              </a:rPr>
              <a:t>revenues is </a:t>
            </a:r>
            <a:r>
              <a:rPr lang="en-US" altLang="en-US" sz="1600" b="0" dirty="0" smtClean="0">
                <a:latin typeface="Times New Roman" pitchFamily="18" charset="0"/>
              </a:rPr>
              <a:t>$</a:t>
            </a:r>
            <a:r>
              <a:rPr lang="en-US" altLang="en-US" sz="1600" b="0" dirty="0">
                <a:latin typeface="Times New Roman" pitchFamily="18" charset="0"/>
              </a:rPr>
              <a:t>3</a:t>
            </a:r>
            <a:r>
              <a:rPr lang="en-US" altLang="en-US" sz="1600" b="0" dirty="0" smtClean="0">
                <a:latin typeface="Times New Roman" pitchFamily="18" charset="0"/>
              </a:rPr>
              <a:t> trillion (</a:t>
            </a:r>
            <a:r>
              <a:rPr lang="en-US" altLang="en-US" sz="1600" b="0" i="1" dirty="0" smtClean="0">
                <a:latin typeface="Times New Roman" pitchFamily="18" charset="0"/>
              </a:rPr>
              <a:t>T</a:t>
            </a:r>
            <a:r>
              <a:rPr lang="en-US" altLang="en-US" sz="1600" b="0" dirty="0" smtClean="0">
                <a:latin typeface="Times New Roman" pitchFamily="18" charset="0"/>
              </a:rPr>
              <a:t> = 3), investment expenditures total $2.75 trillion (</a:t>
            </a:r>
            <a:r>
              <a:rPr lang="en-US" altLang="en-US" sz="1600" b="0" i="1" dirty="0" smtClean="0">
                <a:latin typeface="Times New Roman" pitchFamily="18" charset="0"/>
              </a:rPr>
              <a:t>I</a:t>
            </a:r>
            <a:r>
              <a:rPr lang="en-US" altLang="en-US" sz="1600" b="0" dirty="0" smtClean="0">
                <a:latin typeface="Times New Roman" pitchFamily="18" charset="0"/>
              </a:rPr>
              <a:t> = 2.75), government expenditure is $3 trillion (</a:t>
            </a:r>
            <a:r>
              <a:rPr lang="en-US" altLang="en-US" sz="1600" b="0" i="1" dirty="0" smtClean="0">
                <a:latin typeface="Times New Roman" pitchFamily="18" charset="0"/>
              </a:rPr>
              <a:t>G</a:t>
            </a:r>
            <a:r>
              <a:rPr lang="en-US" altLang="en-US" sz="1600" b="0" dirty="0" smtClean="0">
                <a:latin typeface="Times New Roman" pitchFamily="18" charset="0"/>
              </a:rPr>
              <a:t> = 3), exports are $2 trillion (</a:t>
            </a:r>
            <a:r>
              <a:rPr lang="en-US" altLang="en-US" sz="1600" b="0" i="1" dirty="0" smtClean="0">
                <a:latin typeface="Times New Roman" pitchFamily="18" charset="0"/>
              </a:rPr>
              <a:t>X</a:t>
            </a:r>
            <a:r>
              <a:rPr lang="en-US" altLang="en-US" sz="1600" b="0" dirty="0" smtClean="0">
                <a:latin typeface="Times New Roman" pitchFamily="18" charset="0"/>
              </a:rPr>
              <a:t> = </a:t>
            </a:r>
            <a:r>
              <a:rPr lang="en-US" altLang="en-US" sz="1600" b="0" dirty="0">
                <a:latin typeface="Times New Roman" pitchFamily="18" charset="0"/>
              </a:rPr>
              <a:t>2</a:t>
            </a:r>
            <a:r>
              <a:rPr lang="en-US" altLang="en-US" sz="1600" b="0" dirty="0" smtClean="0">
                <a:latin typeface="Times New Roman" pitchFamily="18" charset="0"/>
              </a:rPr>
              <a:t>), </a:t>
            </a:r>
            <a:r>
              <a:rPr lang="en-US" altLang="en-US" sz="1600" b="0" i="1" dirty="0" err="1">
                <a:latin typeface="Times New Roman" pitchFamily="18" charset="0"/>
              </a:rPr>
              <a:t>mpc</a:t>
            </a:r>
            <a:r>
              <a:rPr lang="en-US" altLang="en-US" sz="1600" b="0" i="1" dirty="0">
                <a:latin typeface="Times New Roman" pitchFamily="18" charset="0"/>
              </a:rPr>
              <a:t> = </a:t>
            </a:r>
            <a:r>
              <a:rPr lang="en-US" altLang="en-US" sz="1600" b="0" dirty="0" smtClean="0">
                <a:latin typeface="Times New Roman" pitchFamily="18" charset="0"/>
              </a:rPr>
              <a:t>0.75, and </a:t>
            </a:r>
            <a:r>
              <a:rPr lang="en-US" altLang="en-US" sz="1600" b="0" i="1" dirty="0" err="1" smtClean="0">
                <a:latin typeface="Times New Roman" pitchFamily="18" charset="0"/>
              </a:rPr>
              <a:t>mpm</a:t>
            </a:r>
            <a:r>
              <a:rPr lang="en-US" altLang="en-US" sz="1600" b="0" i="1" dirty="0" smtClean="0">
                <a:latin typeface="Times New Roman" pitchFamily="18" charset="0"/>
              </a:rPr>
              <a:t> </a:t>
            </a:r>
            <a:r>
              <a:rPr lang="en-US" altLang="en-US" sz="1600" b="0" dirty="0" smtClean="0">
                <a:latin typeface="Times New Roman" pitchFamily="18" charset="0"/>
              </a:rPr>
              <a:t>= 0.25. Derive the AE equation.</a:t>
            </a: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/>
            </a:pPr>
            <a:endParaRPr lang="en-US" altLang="en-US" sz="1600" b="0" dirty="0" smtClean="0">
              <a:latin typeface="Times New Roman" pitchFamily="18" charset="0"/>
            </a:endParaRPr>
          </a:p>
          <a:p>
            <a:pPr marL="0" indent="0" algn="ctr"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defRPr/>
            </a:pPr>
            <a:r>
              <a:rPr lang="en-US" altLang="en-US" sz="1600" b="0" i="1" dirty="0" smtClean="0">
                <a:latin typeface="Times New Roman" pitchFamily="18" charset="0"/>
                <a:ea typeface="MS Mincho" pitchFamily="49" charset="-128"/>
              </a:rPr>
              <a:t>First, ignore the fact that PL = 8 because AD is</a:t>
            </a:r>
            <a:br>
              <a:rPr lang="en-US" altLang="en-US" sz="1600" b="0" i="1" dirty="0" smtClean="0">
                <a:latin typeface="Times New Roman" pitchFamily="18" charset="0"/>
                <a:ea typeface="MS Mincho" pitchFamily="49" charset="-128"/>
              </a:rPr>
            </a:br>
            <a:r>
              <a:rPr lang="en-US" altLang="en-US" sz="1600" b="0" i="1" dirty="0" smtClean="0">
                <a:latin typeface="Times New Roman" pitchFamily="18" charset="0"/>
                <a:ea typeface="MS Mincho" pitchFamily="49" charset="-128"/>
              </a:rPr>
              <a:t>the relationship between real GDP and PL</a:t>
            </a: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961317" y="3748158"/>
            <a:ext cx="7268283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 algn="ctr"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tabLst>
                <a:tab pos="685800" algn="l"/>
                <a:tab pos="1714500" algn="l"/>
              </a:tabLst>
              <a:defRPr/>
            </a:pPr>
            <a:r>
              <a:rPr lang="en-US" altLang="en-US" sz="1600" b="0" i="1" dirty="0" smtClean="0">
                <a:latin typeface="Times New Roman" pitchFamily="18" charset="0"/>
                <a:ea typeface="MS Mincho" pitchFamily="49" charset="-128"/>
              </a:rPr>
              <a:t>PL </a:t>
            </a:r>
            <a:r>
              <a:rPr lang="en-US" altLang="en-US" sz="1600" b="0" i="1" dirty="0" smtClean="0">
                <a:latin typeface="Times New Roman" pitchFamily="18" charset="0"/>
                <a:ea typeface="MS Mincho" pitchFamily="49" charset="-128"/>
              </a:rPr>
              <a:t>= </a:t>
            </a:r>
            <a:r>
              <a:rPr lang="en-US" altLang="en-US" sz="1800" b="0" dirty="0" smtClean="0">
                <a:latin typeface="Times New Roman" pitchFamily="18" charset="0"/>
                <a:ea typeface="MS Mincho" pitchFamily="49" charset="-128"/>
              </a:rPr>
              <a:t>[</a:t>
            </a:r>
            <a:r>
              <a:rPr lang="en-US" altLang="en-US" sz="1600" b="0" dirty="0" smtClean="0">
                <a:latin typeface="Times New Roman" pitchFamily="18" charset="0"/>
              </a:rPr>
              <a:t>8</a:t>
            </a:r>
            <a:r>
              <a:rPr lang="en-US" altLang="en-US" sz="1600" b="0" i="1" dirty="0" smtClean="0">
                <a:latin typeface="Times New Roman" pitchFamily="18" charset="0"/>
              </a:rPr>
              <a:t> + </a:t>
            </a:r>
            <a:r>
              <a:rPr lang="en-US" altLang="en-US" sz="1600" b="0" dirty="0" smtClean="0">
                <a:latin typeface="Times New Roman" pitchFamily="18" charset="0"/>
              </a:rPr>
              <a:t>12</a:t>
            </a:r>
            <a:r>
              <a:rPr lang="en-US" altLang="en-US" sz="1600" b="0" i="1" dirty="0" smtClean="0">
                <a:latin typeface="Times New Roman" pitchFamily="18" charset="0"/>
              </a:rPr>
              <a:t> – </a:t>
            </a:r>
            <a:r>
              <a:rPr lang="en-US" altLang="en-US" sz="1600" b="0" dirty="0" smtClean="0">
                <a:latin typeface="Times New Roman" pitchFamily="18" charset="0"/>
              </a:rPr>
              <a:t>3.5</a:t>
            </a:r>
            <a:r>
              <a:rPr lang="en-US" altLang="en-US" sz="1600" b="0" i="1" dirty="0" smtClean="0">
                <a:latin typeface="Times New Roman" pitchFamily="18" charset="0"/>
              </a:rPr>
              <a:t> </a:t>
            </a:r>
            <a:r>
              <a:rPr lang="en-US" altLang="en-US" sz="1600" b="0" dirty="0" smtClean="0">
                <a:latin typeface="Times" pitchFamily="18" charset="0"/>
              </a:rPr>
              <a:t> – </a:t>
            </a:r>
            <a:r>
              <a:rPr lang="en-US" altLang="en-US" sz="1600" b="0" i="1" dirty="0" err="1" smtClean="0">
                <a:latin typeface="Times New Roman" pitchFamily="18" charset="0"/>
              </a:rPr>
              <a:t>mpc</a:t>
            </a:r>
            <a:r>
              <a:rPr lang="en-US" altLang="en-US" sz="1600" b="0" i="1" dirty="0" smtClean="0">
                <a:latin typeface="Times New Roman" pitchFamily="18" charset="0"/>
              </a:rPr>
              <a:t> </a:t>
            </a:r>
            <a:r>
              <a:rPr lang="en-US" altLang="en-US" sz="1600" b="0" i="1" dirty="0" smtClean="0"/>
              <a:t>∙ </a:t>
            </a:r>
            <a:r>
              <a:rPr lang="en-US" altLang="en-US" sz="1600" b="0" i="1" dirty="0" smtClean="0">
                <a:latin typeface="Times" pitchFamily="18" charset="0"/>
              </a:rPr>
              <a:t>T </a:t>
            </a:r>
            <a:r>
              <a:rPr lang="en-US" altLang="en-US" sz="1600" b="0" i="1" dirty="0" smtClean="0">
                <a:latin typeface="Times New Roman" pitchFamily="18" charset="0"/>
                <a:ea typeface="MS Mincho" pitchFamily="49" charset="-128"/>
              </a:rPr>
              <a:t>+ I + G + X</a:t>
            </a:r>
            <a:r>
              <a:rPr lang="en-US" altLang="en-US" sz="1600" b="0" i="1" dirty="0" smtClean="0">
                <a:latin typeface="Times" pitchFamily="18" charset="0"/>
              </a:rPr>
              <a:t> </a:t>
            </a:r>
            <a:r>
              <a:rPr lang="en-US" altLang="en-US" sz="1800" b="0" dirty="0" smtClean="0">
                <a:latin typeface="Times New Roman" pitchFamily="18" charset="0"/>
                <a:ea typeface="MS Mincho" pitchFamily="49" charset="-128"/>
              </a:rPr>
              <a:t>]</a:t>
            </a:r>
            <a:r>
              <a:rPr lang="en-US" altLang="en-US" sz="1600" b="0" i="1" dirty="0" smtClean="0">
                <a:latin typeface="Times New Roman" pitchFamily="18" charset="0"/>
                <a:ea typeface="MS Mincho" pitchFamily="49" charset="-128"/>
              </a:rPr>
              <a:t> </a:t>
            </a:r>
            <a:r>
              <a:rPr lang="en-US" altLang="en-US" sz="1600" b="0" i="1" dirty="0" smtClean="0">
                <a:latin typeface="Times New Roman" pitchFamily="18" charset="0"/>
              </a:rPr>
              <a:t>– </a:t>
            </a:r>
            <a:r>
              <a:rPr lang="en-US" altLang="en-US" sz="1800" b="0" dirty="0" smtClean="0">
                <a:latin typeface="Times New Roman" pitchFamily="18" charset="0"/>
                <a:ea typeface="MS Mincho" pitchFamily="49" charset="-128"/>
              </a:rPr>
              <a:t>{</a:t>
            </a:r>
            <a:r>
              <a:rPr lang="en-US" altLang="en-US" sz="1600" b="0" i="1" dirty="0" smtClean="0">
                <a:latin typeface="Times New Roman" pitchFamily="18" charset="0"/>
              </a:rPr>
              <a:t> </a:t>
            </a:r>
            <a:r>
              <a:rPr lang="en-US" altLang="en-US" sz="1600" b="0" i="1" dirty="0" err="1" smtClean="0">
                <a:latin typeface="Times New Roman" pitchFamily="18" charset="0"/>
              </a:rPr>
              <a:t>mps</a:t>
            </a:r>
            <a:r>
              <a:rPr lang="en-US" altLang="en-US" sz="1600" b="0" i="1" dirty="0" smtClean="0">
                <a:latin typeface="Times New Roman" pitchFamily="18" charset="0"/>
              </a:rPr>
              <a:t> </a:t>
            </a:r>
            <a:r>
              <a:rPr lang="en-US" altLang="en-US" sz="1600" b="0" i="1" dirty="0" smtClean="0">
                <a:latin typeface="Times New Roman" pitchFamily="18" charset="0"/>
                <a:ea typeface="MS Mincho" pitchFamily="49" charset="-128"/>
              </a:rPr>
              <a:t>+ </a:t>
            </a:r>
            <a:r>
              <a:rPr lang="en-US" altLang="en-US" sz="1600" b="0" i="1" dirty="0" err="1" smtClean="0">
                <a:latin typeface="Times New Roman" pitchFamily="18" charset="0"/>
                <a:ea typeface="MS Mincho" pitchFamily="49" charset="-128"/>
              </a:rPr>
              <a:t>mpm</a:t>
            </a:r>
            <a:r>
              <a:rPr lang="en-US" altLang="en-US" sz="1600" b="0" i="1" dirty="0" smtClean="0">
                <a:latin typeface="Times New Roman" pitchFamily="18" charset="0"/>
                <a:ea typeface="MS Mincho" pitchFamily="49" charset="-128"/>
              </a:rPr>
              <a:t> </a:t>
            </a:r>
            <a:r>
              <a:rPr lang="en-US" altLang="en-US" sz="1800" b="0" dirty="0" smtClean="0">
                <a:latin typeface="Times New Roman" pitchFamily="18" charset="0"/>
                <a:ea typeface="MS Mincho" pitchFamily="49" charset="-128"/>
              </a:rPr>
              <a:t>}</a:t>
            </a:r>
            <a:r>
              <a:rPr lang="en-US" altLang="en-US" sz="1600" b="0" i="1" dirty="0" smtClean="0">
                <a:ea typeface="MS Mincho" pitchFamily="49" charset="-128"/>
              </a:rPr>
              <a:t>∙ </a:t>
            </a:r>
            <a:r>
              <a:rPr lang="en-US" altLang="en-US" sz="1600" b="0" i="1" dirty="0" smtClean="0">
                <a:latin typeface="Times New Roman" pitchFamily="18" charset="0"/>
                <a:ea typeface="MS Mincho" pitchFamily="49" charset="-128"/>
              </a:rPr>
              <a:t>Y</a:t>
            </a:r>
          </a:p>
        </p:txBody>
      </p:sp>
    </p:spTree>
    <p:extLst>
      <p:ext uri="{BB962C8B-B14F-4D97-AF65-F5344CB8AC3E}">
        <p14:creationId xmlns:p14="http://schemas.microsoft.com/office/powerpoint/2010/main" val="365286691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2" name="Text Box 3"/>
          <p:cNvSpPr txBox="1">
            <a:spLocks noChangeArrowheads="1"/>
          </p:cNvSpPr>
          <p:nvPr/>
        </p:nvSpPr>
        <p:spPr bwMode="auto">
          <a:xfrm>
            <a:off x="381000" y="152400"/>
            <a:ext cx="845820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en-US" sz="2600" b="1">
                <a:solidFill>
                  <a:srgbClr val="FF0000"/>
                </a:solidFill>
              </a:rPr>
              <a:t>A</a:t>
            </a:r>
            <a:r>
              <a:rPr lang="en-US" altLang="en-US" sz="2600" b="1"/>
              <a:t>ggregate </a:t>
            </a:r>
            <a:r>
              <a:rPr lang="en-US" altLang="en-US" sz="2600" b="1">
                <a:solidFill>
                  <a:srgbClr val="FF0000"/>
                </a:solidFill>
              </a:rPr>
              <a:t>D</a:t>
            </a:r>
            <a:r>
              <a:rPr lang="en-US" altLang="en-US" sz="2600" b="1"/>
              <a:t>emand</a:t>
            </a: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304800" y="988029"/>
            <a:ext cx="4019550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 algn="l" rtl="0" eaLnBrk="0" fontAlgn="base" hangingPunct="0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90000"/>
              </a:lnSpc>
              <a:buNone/>
            </a:pPr>
            <a:r>
              <a:rPr lang="en-US" altLang="en-US" sz="1800" dirty="0">
                <a:ea typeface="MS Mincho" pitchFamily="49" charset="-128"/>
              </a:rPr>
              <a:t>Simulated </a:t>
            </a:r>
            <a:r>
              <a:rPr lang="en-US" altLang="en-US" sz="1800" dirty="0" smtClean="0">
                <a:ea typeface="MS Mincho" pitchFamily="49" charset="-128"/>
              </a:rPr>
              <a:t>AD</a:t>
            </a:r>
            <a:endParaRPr lang="en-US" altLang="en-US" sz="1800" dirty="0">
              <a:ea typeface="MS Mincho" pitchFamily="49" charset="-128"/>
            </a:endParaRP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331788" y="1114425"/>
            <a:ext cx="8202612" cy="2466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/>
            </a:pPr>
            <a:endParaRPr lang="en-US" altLang="en-US" sz="800" dirty="0" smtClean="0">
              <a:latin typeface="Times New Roman" pitchFamily="18" charset="0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/>
            </a:pPr>
            <a:endParaRPr lang="en-US" altLang="en-US" sz="800" dirty="0" smtClean="0">
              <a:latin typeface="Times New Roman" pitchFamily="18" charset="0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/>
            </a:pPr>
            <a:endParaRPr lang="en-US" altLang="en-US" sz="800" dirty="0" smtClean="0">
              <a:latin typeface="Times New Roman" pitchFamily="18" charset="0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/>
            </a:pPr>
            <a:r>
              <a:rPr lang="en-US" altLang="en-US" sz="1600" b="1" dirty="0" smtClean="0">
                <a:latin typeface="Times New Roman" pitchFamily="18" charset="0"/>
              </a:rPr>
              <a:t>Example:</a:t>
            </a:r>
            <a:r>
              <a:rPr lang="en-US" altLang="en-US" sz="1600" dirty="0" smtClean="0">
                <a:latin typeface="Times New Roman" pitchFamily="18" charset="0"/>
              </a:rPr>
              <a:t> </a:t>
            </a:r>
            <a:r>
              <a:rPr lang="en-US" altLang="en-US" sz="1600" b="0" dirty="0" smtClean="0">
                <a:latin typeface="Times New Roman" pitchFamily="18" charset="0"/>
              </a:rPr>
              <a:t>Suppose consumer wealth is $8 trillion (</a:t>
            </a:r>
            <a:r>
              <a:rPr lang="en-US" altLang="en-US" sz="1600" b="0" i="1" dirty="0" smtClean="0">
                <a:latin typeface="Times New Roman" pitchFamily="18" charset="0"/>
              </a:rPr>
              <a:t>W</a:t>
            </a:r>
            <a:r>
              <a:rPr lang="en-US" altLang="en-US" sz="1600" b="0" dirty="0" smtClean="0">
                <a:latin typeface="Times New Roman" pitchFamily="18" charset="0"/>
              </a:rPr>
              <a:t> = 8), expected future consumer </a:t>
            </a:r>
            <a:r>
              <a:rPr lang="en-US" altLang="en-US" sz="1600" b="0" dirty="0">
                <a:latin typeface="Times New Roman" pitchFamily="18" charset="0"/>
              </a:rPr>
              <a:t>income </a:t>
            </a:r>
            <a:r>
              <a:rPr lang="en-US" altLang="en-US" sz="1600" b="0" dirty="0" smtClean="0">
                <a:latin typeface="Times New Roman" pitchFamily="18" charset="0"/>
              </a:rPr>
              <a:t>is $</a:t>
            </a:r>
            <a:r>
              <a:rPr lang="en-US" altLang="en-US" sz="1600" b="0" dirty="0">
                <a:latin typeface="Times New Roman" pitchFamily="18" charset="0"/>
              </a:rPr>
              <a:t>12 </a:t>
            </a:r>
            <a:r>
              <a:rPr lang="en-US" altLang="en-US" sz="1600" b="0" dirty="0" smtClean="0">
                <a:latin typeface="Times New Roman" pitchFamily="18" charset="0"/>
              </a:rPr>
              <a:t>trillion (</a:t>
            </a:r>
            <a:r>
              <a:rPr lang="en-US" altLang="en-US" sz="1600" b="0" i="1" dirty="0" smtClean="0">
                <a:latin typeface="Times New Roman" pitchFamily="18" charset="0"/>
              </a:rPr>
              <a:t>Y</a:t>
            </a:r>
            <a:r>
              <a:rPr lang="en-US" altLang="en-US" sz="1600" b="0" i="1" baseline="-25000" dirty="0" smtClean="0">
                <a:latin typeface="Times New Roman" pitchFamily="18" charset="0"/>
              </a:rPr>
              <a:t>e</a:t>
            </a:r>
            <a:r>
              <a:rPr lang="en-US" altLang="en-US" sz="1600" b="0" dirty="0" smtClean="0">
                <a:latin typeface="Times New Roman" pitchFamily="18" charset="0"/>
              </a:rPr>
              <a:t> = 12), the price level is $14.5 thousand (</a:t>
            </a:r>
            <a:r>
              <a:rPr lang="en-US" altLang="en-US" sz="1600" b="0" i="1" dirty="0" smtClean="0">
                <a:latin typeface="Times New Roman" pitchFamily="18" charset="0"/>
              </a:rPr>
              <a:t>PL</a:t>
            </a:r>
            <a:r>
              <a:rPr lang="en-US" altLang="en-US" sz="1600" b="0" dirty="0" smtClean="0">
                <a:latin typeface="Times New Roman" pitchFamily="18" charset="0"/>
              </a:rPr>
              <a:t> = 14.5), the real rate of interest is 3.5 percent (</a:t>
            </a:r>
            <a:r>
              <a:rPr lang="en-US" altLang="en-US" sz="1600" b="0" i="1" dirty="0" smtClean="0">
                <a:latin typeface="Times New Roman" pitchFamily="18" charset="0"/>
              </a:rPr>
              <a:t>r</a:t>
            </a:r>
            <a:r>
              <a:rPr lang="en-US" altLang="en-US" sz="1600" b="0" dirty="0" smtClean="0">
                <a:latin typeface="Times New Roman" pitchFamily="18" charset="0"/>
              </a:rPr>
              <a:t> = 3.5), net tax </a:t>
            </a:r>
            <a:r>
              <a:rPr lang="en-US" altLang="en-US" sz="1600" b="0" dirty="0">
                <a:latin typeface="Times New Roman" pitchFamily="18" charset="0"/>
              </a:rPr>
              <a:t>revenues is </a:t>
            </a:r>
            <a:r>
              <a:rPr lang="en-US" altLang="en-US" sz="1600" b="0" dirty="0" smtClean="0">
                <a:latin typeface="Times New Roman" pitchFamily="18" charset="0"/>
              </a:rPr>
              <a:t>$</a:t>
            </a:r>
            <a:r>
              <a:rPr lang="en-US" altLang="en-US" sz="1600" b="0" dirty="0">
                <a:latin typeface="Times New Roman" pitchFamily="18" charset="0"/>
              </a:rPr>
              <a:t>3</a:t>
            </a:r>
            <a:r>
              <a:rPr lang="en-US" altLang="en-US" sz="1600" b="0" dirty="0" smtClean="0">
                <a:latin typeface="Times New Roman" pitchFamily="18" charset="0"/>
              </a:rPr>
              <a:t> trillion (</a:t>
            </a:r>
            <a:r>
              <a:rPr lang="en-US" altLang="en-US" sz="1600" b="0" i="1" dirty="0" smtClean="0">
                <a:latin typeface="Times New Roman" pitchFamily="18" charset="0"/>
              </a:rPr>
              <a:t>T</a:t>
            </a:r>
            <a:r>
              <a:rPr lang="en-US" altLang="en-US" sz="1600" b="0" dirty="0" smtClean="0">
                <a:latin typeface="Times New Roman" pitchFamily="18" charset="0"/>
              </a:rPr>
              <a:t> = 3), investment expenditures total $2.75 trillion (</a:t>
            </a:r>
            <a:r>
              <a:rPr lang="en-US" altLang="en-US" sz="1600" b="0" i="1" dirty="0" smtClean="0">
                <a:latin typeface="Times New Roman" pitchFamily="18" charset="0"/>
              </a:rPr>
              <a:t>I</a:t>
            </a:r>
            <a:r>
              <a:rPr lang="en-US" altLang="en-US" sz="1600" b="0" dirty="0" smtClean="0">
                <a:latin typeface="Times New Roman" pitchFamily="18" charset="0"/>
              </a:rPr>
              <a:t> = 2.75), government expenditure is $3 trillion (</a:t>
            </a:r>
            <a:r>
              <a:rPr lang="en-US" altLang="en-US" sz="1600" b="0" i="1" dirty="0" smtClean="0">
                <a:latin typeface="Times New Roman" pitchFamily="18" charset="0"/>
              </a:rPr>
              <a:t>G</a:t>
            </a:r>
            <a:r>
              <a:rPr lang="en-US" altLang="en-US" sz="1600" b="0" dirty="0" smtClean="0">
                <a:latin typeface="Times New Roman" pitchFamily="18" charset="0"/>
              </a:rPr>
              <a:t> = 3), exports are $2 trillion (</a:t>
            </a:r>
            <a:r>
              <a:rPr lang="en-US" altLang="en-US" sz="1600" b="0" i="1" dirty="0" smtClean="0">
                <a:latin typeface="Times New Roman" pitchFamily="18" charset="0"/>
              </a:rPr>
              <a:t>X</a:t>
            </a:r>
            <a:r>
              <a:rPr lang="en-US" altLang="en-US" sz="1600" b="0" dirty="0" smtClean="0">
                <a:latin typeface="Times New Roman" pitchFamily="18" charset="0"/>
              </a:rPr>
              <a:t> = </a:t>
            </a:r>
            <a:r>
              <a:rPr lang="en-US" altLang="en-US" sz="1600" b="0" dirty="0">
                <a:latin typeface="Times New Roman" pitchFamily="18" charset="0"/>
              </a:rPr>
              <a:t>2</a:t>
            </a:r>
            <a:r>
              <a:rPr lang="en-US" altLang="en-US" sz="1600" b="0" dirty="0" smtClean="0">
                <a:latin typeface="Times New Roman" pitchFamily="18" charset="0"/>
              </a:rPr>
              <a:t>), </a:t>
            </a:r>
            <a:r>
              <a:rPr lang="en-US" altLang="en-US" sz="1600" b="0" i="1" dirty="0" err="1">
                <a:latin typeface="Times New Roman" pitchFamily="18" charset="0"/>
              </a:rPr>
              <a:t>mpc</a:t>
            </a:r>
            <a:r>
              <a:rPr lang="en-US" altLang="en-US" sz="1600" b="0" i="1" dirty="0">
                <a:latin typeface="Times New Roman" pitchFamily="18" charset="0"/>
              </a:rPr>
              <a:t> = </a:t>
            </a:r>
            <a:r>
              <a:rPr lang="en-US" altLang="en-US" sz="1600" b="0" dirty="0" smtClean="0">
                <a:latin typeface="Times New Roman" pitchFamily="18" charset="0"/>
              </a:rPr>
              <a:t>0.75, and </a:t>
            </a:r>
            <a:r>
              <a:rPr lang="en-US" altLang="en-US" sz="1600" b="0" i="1" dirty="0" err="1" smtClean="0">
                <a:latin typeface="Times New Roman" pitchFamily="18" charset="0"/>
              </a:rPr>
              <a:t>mpm</a:t>
            </a:r>
            <a:r>
              <a:rPr lang="en-US" altLang="en-US" sz="1600" b="0" i="1" dirty="0" smtClean="0">
                <a:latin typeface="Times New Roman" pitchFamily="18" charset="0"/>
              </a:rPr>
              <a:t> </a:t>
            </a:r>
            <a:r>
              <a:rPr lang="en-US" altLang="en-US" sz="1600" b="0" dirty="0" smtClean="0">
                <a:latin typeface="Times New Roman" pitchFamily="18" charset="0"/>
              </a:rPr>
              <a:t>= 0.25. Derive the AE equation.</a:t>
            </a: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/>
            </a:pPr>
            <a:endParaRPr lang="en-US" altLang="en-US" sz="1600" b="0" dirty="0" smtClean="0">
              <a:latin typeface="Times New Roman" pitchFamily="18" charset="0"/>
            </a:endParaRPr>
          </a:p>
          <a:p>
            <a:pPr marL="0" indent="0" algn="ctr"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defRPr/>
            </a:pPr>
            <a:r>
              <a:rPr lang="en-US" altLang="en-US" sz="1600" b="0" i="1" dirty="0" smtClean="0">
                <a:latin typeface="Times New Roman" pitchFamily="18" charset="0"/>
                <a:ea typeface="MS Mincho" pitchFamily="49" charset="-128"/>
              </a:rPr>
              <a:t>First, ignore the fact that PL = 8 because AD is</a:t>
            </a:r>
            <a:br>
              <a:rPr lang="en-US" altLang="en-US" sz="1600" b="0" i="1" dirty="0" smtClean="0">
                <a:latin typeface="Times New Roman" pitchFamily="18" charset="0"/>
                <a:ea typeface="MS Mincho" pitchFamily="49" charset="-128"/>
              </a:rPr>
            </a:br>
            <a:r>
              <a:rPr lang="en-US" altLang="en-US" sz="1600" b="0" i="1" dirty="0" smtClean="0">
                <a:latin typeface="Times New Roman" pitchFamily="18" charset="0"/>
                <a:ea typeface="MS Mincho" pitchFamily="49" charset="-128"/>
              </a:rPr>
              <a:t>the relationship between real GDP and PL</a:t>
            </a: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961317" y="3748158"/>
            <a:ext cx="7268283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 algn="ctr"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tabLst>
                <a:tab pos="685800" algn="l"/>
                <a:tab pos="1714500" algn="l"/>
              </a:tabLst>
              <a:defRPr/>
            </a:pPr>
            <a:r>
              <a:rPr lang="en-US" altLang="en-US" sz="1600" b="0" i="1" dirty="0" smtClean="0">
                <a:latin typeface="Times New Roman" pitchFamily="18" charset="0"/>
                <a:ea typeface="MS Mincho" pitchFamily="49" charset="-128"/>
              </a:rPr>
              <a:t>PL </a:t>
            </a:r>
            <a:r>
              <a:rPr lang="en-US" altLang="en-US" sz="1600" b="0" i="1" dirty="0" smtClean="0">
                <a:latin typeface="Times New Roman" pitchFamily="18" charset="0"/>
                <a:ea typeface="MS Mincho" pitchFamily="49" charset="-128"/>
              </a:rPr>
              <a:t>= </a:t>
            </a:r>
            <a:r>
              <a:rPr lang="en-US" altLang="en-US" sz="1800" b="0" dirty="0" smtClean="0">
                <a:latin typeface="Times New Roman" pitchFamily="18" charset="0"/>
                <a:ea typeface="MS Mincho" pitchFamily="49" charset="-128"/>
              </a:rPr>
              <a:t>[</a:t>
            </a:r>
            <a:r>
              <a:rPr lang="en-US" altLang="en-US" sz="1600" b="0" dirty="0" smtClean="0">
                <a:latin typeface="Times New Roman" pitchFamily="18" charset="0"/>
              </a:rPr>
              <a:t>8</a:t>
            </a:r>
            <a:r>
              <a:rPr lang="en-US" altLang="en-US" sz="1600" b="0" i="1" dirty="0" smtClean="0">
                <a:latin typeface="Times New Roman" pitchFamily="18" charset="0"/>
              </a:rPr>
              <a:t> + </a:t>
            </a:r>
            <a:r>
              <a:rPr lang="en-US" altLang="en-US" sz="1600" b="0" dirty="0" smtClean="0">
                <a:latin typeface="Times New Roman" pitchFamily="18" charset="0"/>
              </a:rPr>
              <a:t>12</a:t>
            </a:r>
            <a:r>
              <a:rPr lang="en-US" altLang="en-US" sz="1600" b="0" i="1" dirty="0" smtClean="0">
                <a:latin typeface="Times New Roman" pitchFamily="18" charset="0"/>
              </a:rPr>
              <a:t> – </a:t>
            </a:r>
            <a:r>
              <a:rPr lang="en-US" altLang="en-US" sz="1600" b="0" dirty="0" smtClean="0">
                <a:latin typeface="Times New Roman" pitchFamily="18" charset="0"/>
              </a:rPr>
              <a:t>3.5</a:t>
            </a:r>
            <a:r>
              <a:rPr lang="en-US" altLang="en-US" sz="1600" b="0" i="1" dirty="0" smtClean="0">
                <a:latin typeface="Times New Roman" pitchFamily="18" charset="0"/>
              </a:rPr>
              <a:t> </a:t>
            </a:r>
            <a:r>
              <a:rPr lang="en-US" altLang="en-US" sz="1600" b="0" dirty="0" smtClean="0">
                <a:latin typeface="Times" pitchFamily="18" charset="0"/>
              </a:rPr>
              <a:t> – 0.75</a:t>
            </a:r>
            <a:r>
              <a:rPr lang="en-US" altLang="en-US" sz="1600" b="0" i="1" dirty="0" smtClean="0">
                <a:latin typeface="Times New Roman" pitchFamily="18" charset="0"/>
              </a:rPr>
              <a:t> </a:t>
            </a:r>
            <a:r>
              <a:rPr lang="en-US" altLang="en-US" sz="1600" b="0" i="1" dirty="0" smtClean="0"/>
              <a:t>∙ </a:t>
            </a:r>
            <a:r>
              <a:rPr lang="en-US" altLang="en-US" sz="1600" b="0" i="1" dirty="0" smtClean="0">
                <a:latin typeface="Times" pitchFamily="18" charset="0"/>
              </a:rPr>
              <a:t>T </a:t>
            </a:r>
            <a:r>
              <a:rPr lang="en-US" altLang="en-US" sz="1600" b="0" i="1" dirty="0" smtClean="0">
                <a:latin typeface="Times New Roman" pitchFamily="18" charset="0"/>
                <a:ea typeface="MS Mincho" pitchFamily="49" charset="-128"/>
              </a:rPr>
              <a:t>+ I + G + X</a:t>
            </a:r>
            <a:r>
              <a:rPr lang="en-US" altLang="en-US" sz="1600" b="0" i="1" dirty="0" smtClean="0">
                <a:latin typeface="Times" pitchFamily="18" charset="0"/>
              </a:rPr>
              <a:t> </a:t>
            </a:r>
            <a:r>
              <a:rPr lang="en-US" altLang="en-US" sz="1800" b="0" dirty="0" smtClean="0">
                <a:latin typeface="Times New Roman" pitchFamily="18" charset="0"/>
                <a:ea typeface="MS Mincho" pitchFamily="49" charset="-128"/>
              </a:rPr>
              <a:t>]</a:t>
            </a:r>
            <a:r>
              <a:rPr lang="en-US" altLang="en-US" sz="1600" b="0" i="1" dirty="0" smtClean="0">
                <a:latin typeface="Times New Roman" pitchFamily="18" charset="0"/>
                <a:ea typeface="MS Mincho" pitchFamily="49" charset="-128"/>
              </a:rPr>
              <a:t> </a:t>
            </a:r>
            <a:r>
              <a:rPr lang="en-US" altLang="en-US" sz="1600" b="0" i="1" dirty="0" smtClean="0">
                <a:latin typeface="Times New Roman" pitchFamily="18" charset="0"/>
              </a:rPr>
              <a:t>– </a:t>
            </a:r>
            <a:r>
              <a:rPr lang="en-US" altLang="en-US" sz="1800" b="0" dirty="0" smtClean="0">
                <a:latin typeface="Times New Roman" pitchFamily="18" charset="0"/>
                <a:ea typeface="MS Mincho" pitchFamily="49" charset="-128"/>
              </a:rPr>
              <a:t>{</a:t>
            </a:r>
            <a:r>
              <a:rPr lang="en-US" altLang="en-US" sz="1600" b="0" i="1" dirty="0" smtClean="0">
                <a:latin typeface="Times New Roman" pitchFamily="18" charset="0"/>
              </a:rPr>
              <a:t> </a:t>
            </a:r>
            <a:r>
              <a:rPr lang="en-US" altLang="en-US" sz="1600" b="0" dirty="0" smtClean="0">
                <a:latin typeface="Times New Roman" pitchFamily="18" charset="0"/>
              </a:rPr>
              <a:t>0.25</a:t>
            </a:r>
            <a:r>
              <a:rPr lang="en-US" altLang="en-US" sz="1600" b="0" i="1" dirty="0" smtClean="0">
                <a:latin typeface="Times New Roman" pitchFamily="18" charset="0"/>
              </a:rPr>
              <a:t> </a:t>
            </a:r>
            <a:r>
              <a:rPr lang="en-US" altLang="en-US" sz="1600" b="0" i="1" dirty="0" smtClean="0">
                <a:latin typeface="Times New Roman" pitchFamily="18" charset="0"/>
                <a:ea typeface="MS Mincho" pitchFamily="49" charset="-128"/>
              </a:rPr>
              <a:t>+ </a:t>
            </a:r>
            <a:r>
              <a:rPr lang="en-US" altLang="en-US" sz="1600" b="0" i="1" dirty="0" err="1" smtClean="0">
                <a:latin typeface="Times New Roman" pitchFamily="18" charset="0"/>
                <a:ea typeface="MS Mincho" pitchFamily="49" charset="-128"/>
              </a:rPr>
              <a:t>mpm</a:t>
            </a:r>
            <a:r>
              <a:rPr lang="en-US" altLang="en-US" sz="1600" b="0" i="1" dirty="0" smtClean="0">
                <a:latin typeface="Times New Roman" pitchFamily="18" charset="0"/>
                <a:ea typeface="MS Mincho" pitchFamily="49" charset="-128"/>
              </a:rPr>
              <a:t> </a:t>
            </a:r>
            <a:r>
              <a:rPr lang="en-US" altLang="en-US" sz="1800" b="0" dirty="0" smtClean="0">
                <a:latin typeface="Times New Roman" pitchFamily="18" charset="0"/>
                <a:ea typeface="MS Mincho" pitchFamily="49" charset="-128"/>
              </a:rPr>
              <a:t>}</a:t>
            </a:r>
            <a:r>
              <a:rPr lang="en-US" altLang="en-US" sz="1600" b="0" i="1" dirty="0" smtClean="0">
                <a:ea typeface="MS Mincho" pitchFamily="49" charset="-128"/>
              </a:rPr>
              <a:t>∙ </a:t>
            </a:r>
            <a:r>
              <a:rPr lang="en-US" altLang="en-US" sz="1600" b="0" i="1" dirty="0" smtClean="0">
                <a:latin typeface="Times New Roman" pitchFamily="18" charset="0"/>
                <a:ea typeface="MS Mincho" pitchFamily="49" charset="-128"/>
              </a:rPr>
              <a:t>Y</a:t>
            </a:r>
          </a:p>
        </p:txBody>
      </p:sp>
    </p:spTree>
    <p:extLst>
      <p:ext uri="{BB962C8B-B14F-4D97-AF65-F5344CB8AC3E}">
        <p14:creationId xmlns:p14="http://schemas.microsoft.com/office/powerpoint/2010/main" val="403473991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6" name="Text Box 3"/>
          <p:cNvSpPr txBox="1">
            <a:spLocks noChangeArrowheads="1"/>
          </p:cNvSpPr>
          <p:nvPr/>
        </p:nvSpPr>
        <p:spPr bwMode="auto">
          <a:xfrm>
            <a:off x="381000" y="152400"/>
            <a:ext cx="845820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en-US" sz="2600" b="1">
                <a:solidFill>
                  <a:srgbClr val="FF0000"/>
                </a:solidFill>
              </a:rPr>
              <a:t>A</a:t>
            </a:r>
            <a:r>
              <a:rPr lang="en-US" altLang="en-US" sz="2600" b="1"/>
              <a:t>ggregate </a:t>
            </a:r>
            <a:r>
              <a:rPr lang="en-US" altLang="en-US" sz="2600" b="1">
                <a:solidFill>
                  <a:srgbClr val="FF0000"/>
                </a:solidFill>
              </a:rPr>
              <a:t>D</a:t>
            </a:r>
            <a:r>
              <a:rPr lang="en-US" altLang="en-US" sz="2600" b="1"/>
              <a:t>emand</a:t>
            </a: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304800" y="988029"/>
            <a:ext cx="4019550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 algn="l" rtl="0" eaLnBrk="0" fontAlgn="base" hangingPunct="0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90000"/>
              </a:lnSpc>
              <a:buNone/>
            </a:pPr>
            <a:r>
              <a:rPr lang="en-US" altLang="en-US" sz="1800" dirty="0">
                <a:ea typeface="MS Mincho" pitchFamily="49" charset="-128"/>
              </a:rPr>
              <a:t>Simulated </a:t>
            </a:r>
            <a:r>
              <a:rPr lang="en-US" altLang="en-US" sz="1800" dirty="0" smtClean="0">
                <a:ea typeface="MS Mincho" pitchFamily="49" charset="-128"/>
              </a:rPr>
              <a:t>AD</a:t>
            </a:r>
            <a:endParaRPr lang="en-US" altLang="en-US" sz="1800" dirty="0">
              <a:ea typeface="MS Mincho" pitchFamily="49" charset="-128"/>
            </a:endParaRP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331788" y="1114425"/>
            <a:ext cx="8202612" cy="2466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/>
            </a:pPr>
            <a:endParaRPr lang="en-US" altLang="en-US" sz="800" dirty="0" smtClean="0">
              <a:latin typeface="Times New Roman" pitchFamily="18" charset="0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/>
            </a:pPr>
            <a:endParaRPr lang="en-US" altLang="en-US" sz="800" dirty="0" smtClean="0">
              <a:latin typeface="Times New Roman" pitchFamily="18" charset="0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/>
            </a:pPr>
            <a:endParaRPr lang="en-US" altLang="en-US" sz="800" dirty="0" smtClean="0">
              <a:latin typeface="Times New Roman" pitchFamily="18" charset="0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/>
            </a:pPr>
            <a:r>
              <a:rPr lang="en-US" altLang="en-US" sz="1600" b="1" dirty="0" smtClean="0">
                <a:latin typeface="Times New Roman" pitchFamily="18" charset="0"/>
              </a:rPr>
              <a:t>Example:</a:t>
            </a:r>
            <a:r>
              <a:rPr lang="en-US" altLang="en-US" sz="1600" dirty="0" smtClean="0">
                <a:latin typeface="Times New Roman" pitchFamily="18" charset="0"/>
              </a:rPr>
              <a:t> </a:t>
            </a:r>
            <a:r>
              <a:rPr lang="en-US" altLang="en-US" sz="1600" b="0" dirty="0" smtClean="0">
                <a:latin typeface="Times New Roman" pitchFamily="18" charset="0"/>
              </a:rPr>
              <a:t>Suppose consumer wealth is $8 trillion (</a:t>
            </a:r>
            <a:r>
              <a:rPr lang="en-US" altLang="en-US" sz="1600" b="0" i="1" dirty="0" smtClean="0">
                <a:latin typeface="Times New Roman" pitchFamily="18" charset="0"/>
              </a:rPr>
              <a:t>W</a:t>
            </a:r>
            <a:r>
              <a:rPr lang="en-US" altLang="en-US" sz="1600" b="0" dirty="0" smtClean="0">
                <a:latin typeface="Times New Roman" pitchFamily="18" charset="0"/>
              </a:rPr>
              <a:t> = 8), expected future consumer </a:t>
            </a:r>
            <a:r>
              <a:rPr lang="en-US" altLang="en-US" sz="1600" b="0" dirty="0">
                <a:latin typeface="Times New Roman" pitchFamily="18" charset="0"/>
              </a:rPr>
              <a:t>income </a:t>
            </a:r>
            <a:r>
              <a:rPr lang="en-US" altLang="en-US" sz="1600" b="0" dirty="0" smtClean="0">
                <a:latin typeface="Times New Roman" pitchFamily="18" charset="0"/>
              </a:rPr>
              <a:t>is $</a:t>
            </a:r>
            <a:r>
              <a:rPr lang="en-US" altLang="en-US" sz="1600" b="0" dirty="0">
                <a:latin typeface="Times New Roman" pitchFamily="18" charset="0"/>
              </a:rPr>
              <a:t>12 </a:t>
            </a:r>
            <a:r>
              <a:rPr lang="en-US" altLang="en-US" sz="1600" b="0" dirty="0" smtClean="0">
                <a:latin typeface="Times New Roman" pitchFamily="18" charset="0"/>
              </a:rPr>
              <a:t>trillion (</a:t>
            </a:r>
            <a:r>
              <a:rPr lang="en-US" altLang="en-US" sz="1600" b="0" i="1" dirty="0" smtClean="0">
                <a:latin typeface="Times New Roman" pitchFamily="18" charset="0"/>
              </a:rPr>
              <a:t>Y</a:t>
            </a:r>
            <a:r>
              <a:rPr lang="en-US" altLang="en-US" sz="1600" b="0" i="1" baseline="-25000" dirty="0" smtClean="0">
                <a:latin typeface="Times New Roman" pitchFamily="18" charset="0"/>
              </a:rPr>
              <a:t>e</a:t>
            </a:r>
            <a:r>
              <a:rPr lang="en-US" altLang="en-US" sz="1600" b="0" dirty="0" smtClean="0">
                <a:latin typeface="Times New Roman" pitchFamily="18" charset="0"/>
              </a:rPr>
              <a:t> = 12), the price level is $14.5 thousand (</a:t>
            </a:r>
            <a:r>
              <a:rPr lang="en-US" altLang="en-US" sz="1600" b="0" i="1" dirty="0" smtClean="0">
                <a:latin typeface="Times New Roman" pitchFamily="18" charset="0"/>
              </a:rPr>
              <a:t>PL</a:t>
            </a:r>
            <a:r>
              <a:rPr lang="en-US" altLang="en-US" sz="1600" b="0" dirty="0" smtClean="0">
                <a:latin typeface="Times New Roman" pitchFamily="18" charset="0"/>
              </a:rPr>
              <a:t> = 14.5), the real rate of interest is 3.5 percent (</a:t>
            </a:r>
            <a:r>
              <a:rPr lang="en-US" altLang="en-US" sz="1600" b="0" i="1" dirty="0" smtClean="0">
                <a:latin typeface="Times New Roman" pitchFamily="18" charset="0"/>
              </a:rPr>
              <a:t>r</a:t>
            </a:r>
            <a:r>
              <a:rPr lang="en-US" altLang="en-US" sz="1600" b="0" dirty="0" smtClean="0">
                <a:latin typeface="Times New Roman" pitchFamily="18" charset="0"/>
              </a:rPr>
              <a:t> = 3.5), net tax </a:t>
            </a:r>
            <a:r>
              <a:rPr lang="en-US" altLang="en-US" sz="1600" b="0" dirty="0">
                <a:latin typeface="Times New Roman" pitchFamily="18" charset="0"/>
              </a:rPr>
              <a:t>revenues is </a:t>
            </a:r>
            <a:r>
              <a:rPr lang="en-US" altLang="en-US" sz="1600" b="0" dirty="0" smtClean="0">
                <a:latin typeface="Times New Roman" pitchFamily="18" charset="0"/>
              </a:rPr>
              <a:t>$</a:t>
            </a:r>
            <a:r>
              <a:rPr lang="en-US" altLang="en-US" sz="1600" b="0" dirty="0">
                <a:latin typeface="Times New Roman" pitchFamily="18" charset="0"/>
              </a:rPr>
              <a:t>3</a:t>
            </a:r>
            <a:r>
              <a:rPr lang="en-US" altLang="en-US" sz="1600" b="0" dirty="0" smtClean="0">
                <a:latin typeface="Times New Roman" pitchFamily="18" charset="0"/>
              </a:rPr>
              <a:t> trillion (</a:t>
            </a:r>
            <a:r>
              <a:rPr lang="en-US" altLang="en-US" sz="1600" b="0" i="1" dirty="0" smtClean="0">
                <a:latin typeface="Times New Roman" pitchFamily="18" charset="0"/>
              </a:rPr>
              <a:t>T</a:t>
            </a:r>
            <a:r>
              <a:rPr lang="en-US" altLang="en-US" sz="1600" b="0" dirty="0" smtClean="0">
                <a:latin typeface="Times New Roman" pitchFamily="18" charset="0"/>
              </a:rPr>
              <a:t> = 3), investment expenditures total $2.75 trillion (</a:t>
            </a:r>
            <a:r>
              <a:rPr lang="en-US" altLang="en-US" sz="1600" b="0" i="1" dirty="0" smtClean="0">
                <a:latin typeface="Times New Roman" pitchFamily="18" charset="0"/>
              </a:rPr>
              <a:t>I</a:t>
            </a:r>
            <a:r>
              <a:rPr lang="en-US" altLang="en-US" sz="1600" b="0" dirty="0" smtClean="0">
                <a:latin typeface="Times New Roman" pitchFamily="18" charset="0"/>
              </a:rPr>
              <a:t> = 2.75), government expenditure is $3 trillion (</a:t>
            </a:r>
            <a:r>
              <a:rPr lang="en-US" altLang="en-US" sz="1600" b="0" i="1" dirty="0" smtClean="0">
                <a:latin typeface="Times New Roman" pitchFamily="18" charset="0"/>
              </a:rPr>
              <a:t>G</a:t>
            </a:r>
            <a:r>
              <a:rPr lang="en-US" altLang="en-US" sz="1600" b="0" dirty="0" smtClean="0">
                <a:latin typeface="Times New Roman" pitchFamily="18" charset="0"/>
              </a:rPr>
              <a:t> = 3), exports are $2 trillion (</a:t>
            </a:r>
            <a:r>
              <a:rPr lang="en-US" altLang="en-US" sz="1600" b="0" i="1" dirty="0" smtClean="0">
                <a:latin typeface="Times New Roman" pitchFamily="18" charset="0"/>
              </a:rPr>
              <a:t>X</a:t>
            </a:r>
            <a:r>
              <a:rPr lang="en-US" altLang="en-US" sz="1600" b="0" dirty="0" smtClean="0">
                <a:latin typeface="Times New Roman" pitchFamily="18" charset="0"/>
              </a:rPr>
              <a:t> = </a:t>
            </a:r>
            <a:r>
              <a:rPr lang="en-US" altLang="en-US" sz="1600" b="0" dirty="0">
                <a:latin typeface="Times New Roman" pitchFamily="18" charset="0"/>
              </a:rPr>
              <a:t>2</a:t>
            </a:r>
            <a:r>
              <a:rPr lang="en-US" altLang="en-US" sz="1600" b="0" dirty="0" smtClean="0">
                <a:latin typeface="Times New Roman" pitchFamily="18" charset="0"/>
              </a:rPr>
              <a:t>), </a:t>
            </a:r>
            <a:r>
              <a:rPr lang="en-US" altLang="en-US" sz="1600" b="0" i="1" dirty="0" err="1">
                <a:latin typeface="Times New Roman" pitchFamily="18" charset="0"/>
              </a:rPr>
              <a:t>mpc</a:t>
            </a:r>
            <a:r>
              <a:rPr lang="en-US" altLang="en-US" sz="1600" b="0" i="1" dirty="0">
                <a:latin typeface="Times New Roman" pitchFamily="18" charset="0"/>
              </a:rPr>
              <a:t> = </a:t>
            </a:r>
            <a:r>
              <a:rPr lang="en-US" altLang="en-US" sz="1600" b="0" dirty="0" smtClean="0">
                <a:latin typeface="Times New Roman" pitchFamily="18" charset="0"/>
              </a:rPr>
              <a:t>0.75, and </a:t>
            </a:r>
            <a:r>
              <a:rPr lang="en-US" altLang="en-US" sz="1600" b="0" i="1" dirty="0" err="1" smtClean="0">
                <a:latin typeface="Times New Roman" pitchFamily="18" charset="0"/>
              </a:rPr>
              <a:t>mpm</a:t>
            </a:r>
            <a:r>
              <a:rPr lang="en-US" altLang="en-US" sz="1600" b="0" i="1" dirty="0" smtClean="0">
                <a:latin typeface="Times New Roman" pitchFamily="18" charset="0"/>
              </a:rPr>
              <a:t> </a:t>
            </a:r>
            <a:r>
              <a:rPr lang="en-US" altLang="en-US" sz="1600" b="0" dirty="0" smtClean="0">
                <a:latin typeface="Times New Roman" pitchFamily="18" charset="0"/>
              </a:rPr>
              <a:t>= 0.25. Derive the AE equation.</a:t>
            </a: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/>
            </a:pPr>
            <a:endParaRPr lang="en-US" altLang="en-US" sz="1600" b="0" dirty="0" smtClean="0">
              <a:latin typeface="Times New Roman" pitchFamily="18" charset="0"/>
            </a:endParaRPr>
          </a:p>
          <a:p>
            <a:pPr marL="0" indent="0" algn="ctr"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defRPr/>
            </a:pPr>
            <a:r>
              <a:rPr lang="en-US" altLang="en-US" sz="1600" b="0" i="1" dirty="0" smtClean="0">
                <a:latin typeface="Times New Roman" pitchFamily="18" charset="0"/>
                <a:ea typeface="MS Mincho" pitchFamily="49" charset="-128"/>
              </a:rPr>
              <a:t>First, ignore the fact that PL = 8 because AD is</a:t>
            </a:r>
            <a:br>
              <a:rPr lang="en-US" altLang="en-US" sz="1600" b="0" i="1" dirty="0" smtClean="0">
                <a:latin typeface="Times New Roman" pitchFamily="18" charset="0"/>
                <a:ea typeface="MS Mincho" pitchFamily="49" charset="-128"/>
              </a:rPr>
            </a:br>
            <a:r>
              <a:rPr lang="en-US" altLang="en-US" sz="1600" b="0" i="1" dirty="0" smtClean="0">
                <a:latin typeface="Times New Roman" pitchFamily="18" charset="0"/>
                <a:ea typeface="MS Mincho" pitchFamily="49" charset="-128"/>
              </a:rPr>
              <a:t>the relationship between real GDP and PL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961317" y="3748158"/>
            <a:ext cx="7268283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 algn="ctr"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tabLst>
                <a:tab pos="685800" algn="l"/>
                <a:tab pos="1714500" algn="l"/>
              </a:tabLst>
              <a:defRPr/>
            </a:pPr>
            <a:r>
              <a:rPr lang="en-US" altLang="en-US" sz="1600" b="0" i="1" dirty="0" smtClean="0">
                <a:latin typeface="Times New Roman" pitchFamily="18" charset="0"/>
                <a:ea typeface="MS Mincho" pitchFamily="49" charset="-128"/>
              </a:rPr>
              <a:t>PL </a:t>
            </a:r>
            <a:r>
              <a:rPr lang="en-US" altLang="en-US" sz="1600" b="0" i="1" dirty="0" smtClean="0">
                <a:latin typeface="Times New Roman" pitchFamily="18" charset="0"/>
                <a:ea typeface="MS Mincho" pitchFamily="49" charset="-128"/>
              </a:rPr>
              <a:t>= </a:t>
            </a:r>
            <a:r>
              <a:rPr lang="en-US" altLang="en-US" sz="1800" b="0" dirty="0" smtClean="0">
                <a:latin typeface="Times New Roman" pitchFamily="18" charset="0"/>
                <a:ea typeface="MS Mincho" pitchFamily="49" charset="-128"/>
              </a:rPr>
              <a:t>[</a:t>
            </a:r>
            <a:r>
              <a:rPr lang="en-US" altLang="en-US" sz="1600" b="0" dirty="0" smtClean="0">
                <a:latin typeface="Times New Roman" pitchFamily="18" charset="0"/>
              </a:rPr>
              <a:t>8</a:t>
            </a:r>
            <a:r>
              <a:rPr lang="en-US" altLang="en-US" sz="1600" b="0" i="1" dirty="0" smtClean="0">
                <a:latin typeface="Times New Roman" pitchFamily="18" charset="0"/>
              </a:rPr>
              <a:t> + </a:t>
            </a:r>
            <a:r>
              <a:rPr lang="en-US" altLang="en-US" sz="1600" b="0" dirty="0" smtClean="0">
                <a:latin typeface="Times New Roman" pitchFamily="18" charset="0"/>
              </a:rPr>
              <a:t>12</a:t>
            </a:r>
            <a:r>
              <a:rPr lang="en-US" altLang="en-US" sz="1600" b="0" i="1" dirty="0" smtClean="0">
                <a:latin typeface="Times New Roman" pitchFamily="18" charset="0"/>
              </a:rPr>
              <a:t> – </a:t>
            </a:r>
            <a:r>
              <a:rPr lang="en-US" altLang="en-US" sz="1600" b="0" dirty="0" smtClean="0">
                <a:latin typeface="Times New Roman" pitchFamily="18" charset="0"/>
              </a:rPr>
              <a:t>3.5</a:t>
            </a:r>
            <a:r>
              <a:rPr lang="en-US" altLang="en-US" sz="1600" b="0" i="1" dirty="0" smtClean="0">
                <a:latin typeface="Times New Roman" pitchFamily="18" charset="0"/>
              </a:rPr>
              <a:t> </a:t>
            </a:r>
            <a:r>
              <a:rPr lang="en-US" altLang="en-US" sz="1600" b="0" dirty="0" smtClean="0">
                <a:latin typeface="Times" pitchFamily="18" charset="0"/>
              </a:rPr>
              <a:t> – 0.75</a:t>
            </a:r>
            <a:r>
              <a:rPr lang="en-US" altLang="en-US" sz="1600" b="0" i="1" dirty="0" smtClean="0">
                <a:latin typeface="Times New Roman" pitchFamily="18" charset="0"/>
              </a:rPr>
              <a:t> </a:t>
            </a:r>
            <a:r>
              <a:rPr lang="en-US" altLang="en-US" sz="1600" b="0" i="1" dirty="0" smtClean="0"/>
              <a:t>∙ </a:t>
            </a:r>
            <a:r>
              <a:rPr lang="en-US" altLang="en-US" sz="1600" b="0" dirty="0" smtClean="0">
                <a:latin typeface="Times" pitchFamily="18" charset="0"/>
              </a:rPr>
              <a:t>3 </a:t>
            </a:r>
            <a:r>
              <a:rPr lang="en-US" altLang="en-US" sz="1600" b="0" i="1" dirty="0" smtClean="0">
                <a:latin typeface="Times New Roman" pitchFamily="18" charset="0"/>
                <a:ea typeface="MS Mincho" pitchFamily="49" charset="-128"/>
              </a:rPr>
              <a:t>+ I + G + X</a:t>
            </a:r>
            <a:r>
              <a:rPr lang="en-US" altLang="en-US" sz="1600" b="0" i="1" dirty="0" smtClean="0">
                <a:latin typeface="Times" pitchFamily="18" charset="0"/>
              </a:rPr>
              <a:t> </a:t>
            </a:r>
            <a:r>
              <a:rPr lang="en-US" altLang="en-US" sz="1800" b="0" dirty="0" smtClean="0">
                <a:latin typeface="Times New Roman" pitchFamily="18" charset="0"/>
                <a:ea typeface="MS Mincho" pitchFamily="49" charset="-128"/>
              </a:rPr>
              <a:t>]</a:t>
            </a:r>
            <a:r>
              <a:rPr lang="en-US" altLang="en-US" sz="1600" b="0" i="1" dirty="0" smtClean="0">
                <a:latin typeface="Times New Roman" pitchFamily="18" charset="0"/>
                <a:ea typeface="MS Mincho" pitchFamily="49" charset="-128"/>
              </a:rPr>
              <a:t> </a:t>
            </a:r>
            <a:r>
              <a:rPr lang="en-US" altLang="en-US" sz="1600" b="0" i="1" dirty="0" smtClean="0">
                <a:latin typeface="Times New Roman" pitchFamily="18" charset="0"/>
              </a:rPr>
              <a:t>– </a:t>
            </a:r>
            <a:r>
              <a:rPr lang="en-US" altLang="en-US" sz="1800" b="0" dirty="0" smtClean="0">
                <a:latin typeface="Times New Roman" pitchFamily="18" charset="0"/>
                <a:ea typeface="MS Mincho" pitchFamily="49" charset="-128"/>
              </a:rPr>
              <a:t>{</a:t>
            </a:r>
            <a:r>
              <a:rPr lang="en-US" altLang="en-US" sz="1600" b="0" i="1" dirty="0" smtClean="0">
                <a:latin typeface="Times New Roman" pitchFamily="18" charset="0"/>
              </a:rPr>
              <a:t> </a:t>
            </a:r>
            <a:r>
              <a:rPr lang="en-US" altLang="en-US" sz="1600" b="0" dirty="0" smtClean="0">
                <a:latin typeface="Times New Roman" pitchFamily="18" charset="0"/>
              </a:rPr>
              <a:t>0.25</a:t>
            </a:r>
            <a:r>
              <a:rPr lang="en-US" altLang="en-US" sz="1600" b="0" i="1" dirty="0" smtClean="0">
                <a:latin typeface="Times New Roman" pitchFamily="18" charset="0"/>
              </a:rPr>
              <a:t> </a:t>
            </a:r>
            <a:r>
              <a:rPr lang="en-US" altLang="en-US" sz="1600" b="0" i="1" dirty="0" smtClean="0">
                <a:latin typeface="Times New Roman" pitchFamily="18" charset="0"/>
                <a:ea typeface="MS Mincho" pitchFamily="49" charset="-128"/>
              </a:rPr>
              <a:t>+ </a:t>
            </a:r>
            <a:r>
              <a:rPr lang="en-US" altLang="en-US" sz="1600" b="0" i="1" dirty="0" err="1" smtClean="0">
                <a:latin typeface="Times New Roman" pitchFamily="18" charset="0"/>
                <a:ea typeface="MS Mincho" pitchFamily="49" charset="-128"/>
              </a:rPr>
              <a:t>mpm</a:t>
            </a:r>
            <a:r>
              <a:rPr lang="en-US" altLang="en-US" sz="1600" b="0" i="1" dirty="0" smtClean="0">
                <a:latin typeface="Times New Roman" pitchFamily="18" charset="0"/>
                <a:ea typeface="MS Mincho" pitchFamily="49" charset="-128"/>
              </a:rPr>
              <a:t> </a:t>
            </a:r>
            <a:r>
              <a:rPr lang="en-US" altLang="en-US" sz="1800" b="0" dirty="0" smtClean="0">
                <a:latin typeface="Times New Roman" pitchFamily="18" charset="0"/>
                <a:ea typeface="MS Mincho" pitchFamily="49" charset="-128"/>
              </a:rPr>
              <a:t>}</a:t>
            </a:r>
            <a:r>
              <a:rPr lang="en-US" altLang="en-US" sz="1600" b="0" i="1" dirty="0" smtClean="0">
                <a:ea typeface="MS Mincho" pitchFamily="49" charset="-128"/>
              </a:rPr>
              <a:t>∙ </a:t>
            </a:r>
            <a:r>
              <a:rPr lang="en-US" altLang="en-US" sz="1600" b="0" i="1" dirty="0" smtClean="0">
                <a:latin typeface="Times New Roman" pitchFamily="18" charset="0"/>
                <a:ea typeface="MS Mincho" pitchFamily="49" charset="-128"/>
              </a:rPr>
              <a:t>Y</a:t>
            </a:r>
          </a:p>
        </p:txBody>
      </p:sp>
    </p:spTree>
    <p:extLst>
      <p:ext uri="{BB962C8B-B14F-4D97-AF65-F5344CB8AC3E}">
        <p14:creationId xmlns:p14="http://schemas.microsoft.com/office/powerpoint/2010/main" val="285859703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80" name="Text Box 3"/>
          <p:cNvSpPr txBox="1">
            <a:spLocks noChangeArrowheads="1"/>
          </p:cNvSpPr>
          <p:nvPr/>
        </p:nvSpPr>
        <p:spPr bwMode="auto">
          <a:xfrm>
            <a:off x="381000" y="152400"/>
            <a:ext cx="845820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en-US" sz="2600" b="1">
                <a:solidFill>
                  <a:srgbClr val="FF0000"/>
                </a:solidFill>
              </a:rPr>
              <a:t>A</a:t>
            </a:r>
            <a:r>
              <a:rPr lang="en-US" altLang="en-US" sz="2600" b="1"/>
              <a:t>ggregate </a:t>
            </a:r>
            <a:r>
              <a:rPr lang="en-US" altLang="en-US" sz="2600" b="1">
                <a:solidFill>
                  <a:srgbClr val="FF0000"/>
                </a:solidFill>
              </a:rPr>
              <a:t>D</a:t>
            </a:r>
            <a:r>
              <a:rPr lang="en-US" altLang="en-US" sz="2600" b="1"/>
              <a:t>emand</a:t>
            </a: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304800" y="988029"/>
            <a:ext cx="4019550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 algn="l" rtl="0" eaLnBrk="0" fontAlgn="base" hangingPunct="0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90000"/>
              </a:lnSpc>
              <a:buNone/>
            </a:pPr>
            <a:r>
              <a:rPr lang="en-US" altLang="en-US" sz="1800" dirty="0">
                <a:ea typeface="MS Mincho" pitchFamily="49" charset="-128"/>
              </a:rPr>
              <a:t>Simulated </a:t>
            </a:r>
            <a:r>
              <a:rPr lang="en-US" altLang="en-US" sz="1800" dirty="0" smtClean="0">
                <a:ea typeface="MS Mincho" pitchFamily="49" charset="-128"/>
              </a:rPr>
              <a:t>AD</a:t>
            </a:r>
            <a:endParaRPr lang="en-US" altLang="en-US" sz="1800" dirty="0">
              <a:ea typeface="MS Mincho" pitchFamily="49" charset="-128"/>
            </a:endParaRP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331788" y="1114425"/>
            <a:ext cx="8202612" cy="2466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/>
            </a:pPr>
            <a:endParaRPr lang="en-US" altLang="en-US" sz="800" dirty="0" smtClean="0">
              <a:latin typeface="Times New Roman" pitchFamily="18" charset="0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/>
            </a:pPr>
            <a:endParaRPr lang="en-US" altLang="en-US" sz="800" dirty="0" smtClean="0">
              <a:latin typeface="Times New Roman" pitchFamily="18" charset="0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/>
            </a:pPr>
            <a:endParaRPr lang="en-US" altLang="en-US" sz="800" dirty="0" smtClean="0">
              <a:latin typeface="Times New Roman" pitchFamily="18" charset="0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/>
            </a:pPr>
            <a:r>
              <a:rPr lang="en-US" altLang="en-US" sz="1600" b="1" dirty="0" smtClean="0">
                <a:latin typeface="Times New Roman" pitchFamily="18" charset="0"/>
              </a:rPr>
              <a:t>Example:</a:t>
            </a:r>
            <a:r>
              <a:rPr lang="en-US" altLang="en-US" sz="1600" dirty="0" smtClean="0">
                <a:latin typeface="Times New Roman" pitchFamily="18" charset="0"/>
              </a:rPr>
              <a:t> </a:t>
            </a:r>
            <a:r>
              <a:rPr lang="en-US" altLang="en-US" sz="1600" b="0" dirty="0" smtClean="0">
                <a:latin typeface="Times New Roman" pitchFamily="18" charset="0"/>
              </a:rPr>
              <a:t>Suppose consumer wealth is $8 trillion (</a:t>
            </a:r>
            <a:r>
              <a:rPr lang="en-US" altLang="en-US" sz="1600" b="0" i="1" dirty="0" smtClean="0">
                <a:latin typeface="Times New Roman" pitchFamily="18" charset="0"/>
              </a:rPr>
              <a:t>W</a:t>
            </a:r>
            <a:r>
              <a:rPr lang="en-US" altLang="en-US" sz="1600" b="0" dirty="0" smtClean="0">
                <a:latin typeface="Times New Roman" pitchFamily="18" charset="0"/>
              </a:rPr>
              <a:t> = 8), expected future consumer </a:t>
            </a:r>
            <a:r>
              <a:rPr lang="en-US" altLang="en-US" sz="1600" b="0" dirty="0">
                <a:latin typeface="Times New Roman" pitchFamily="18" charset="0"/>
              </a:rPr>
              <a:t>income </a:t>
            </a:r>
            <a:r>
              <a:rPr lang="en-US" altLang="en-US" sz="1600" b="0" dirty="0" smtClean="0">
                <a:latin typeface="Times New Roman" pitchFamily="18" charset="0"/>
              </a:rPr>
              <a:t>is $</a:t>
            </a:r>
            <a:r>
              <a:rPr lang="en-US" altLang="en-US" sz="1600" b="0" dirty="0">
                <a:latin typeface="Times New Roman" pitchFamily="18" charset="0"/>
              </a:rPr>
              <a:t>12 </a:t>
            </a:r>
            <a:r>
              <a:rPr lang="en-US" altLang="en-US" sz="1600" b="0" dirty="0" smtClean="0">
                <a:latin typeface="Times New Roman" pitchFamily="18" charset="0"/>
              </a:rPr>
              <a:t>trillion (</a:t>
            </a:r>
            <a:r>
              <a:rPr lang="en-US" altLang="en-US" sz="1600" b="0" i="1" dirty="0" smtClean="0">
                <a:latin typeface="Times New Roman" pitchFamily="18" charset="0"/>
              </a:rPr>
              <a:t>Y</a:t>
            </a:r>
            <a:r>
              <a:rPr lang="en-US" altLang="en-US" sz="1600" b="0" i="1" baseline="-25000" dirty="0" smtClean="0">
                <a:latin typeface="Times New Roman" pitchFamily="18" charset="0"/>
              </a:rPr>
              <a:t>e</a:t>
            </a:r>
            <a:r>
              <a:rPr lang="en-US" altLang="en-US" sz="1600" b="0" dirty="0" smtClean="0">
                <a:latin typeface="Times New Roman" pitchFamily="18" charset="0"/>
              </a:rPr>
              <a:t> = 12), the price level is $14.5 thousand (</a:t>
            </a:r>
            <a:r>
              <a:rPr lang="en-US" altLang="en-US" sz="1600" b="0" i="1" dirty="0" smtClean="0">
                <a:latin typeface="Times New Roman" pitchFamily="18" charset="0"/>
              </a:rPr>
              <a:t>PL</a:t>
            </a:r>
            <a:r>
              <a:rPr lang="en-US" altLang="en-US" sz="1600" b="0" dirty="0" smtClean="0">
                <a:latin typeface="Times New Roman" pitchFamily="18" charset="0"/>
              </a:rPr>
              <a:t> = 14.5), the real rate of interest is 3.5 percent (</a:t>
            </a:r>
            <a:r>
              <a:rPr lang="en-US" altLang="en-US" sz="1600" b="0" i="1" dirty="0" smtClean="0">
                <a:latin typeface="Times New Roman" pitchFamily="18" charset="0"/>
              </a:rPr>
              <a:t>r</a:t>
            </a:r>
            <a:r>
              <a:rPr lang="en-US" altLang="en-US" sz="1600" b="0" dirty="0" smtClean="0">
                <a:latin typeface="Times New Roman" pitchFamily="18" charset="0"/>
              </a:rPr>
              <a:t> = 3.5), net tax </a:t>
            </a:r>
            <a:r>
              <a:rPr lang="en-US" altLang="en-US" sz="1600" b="0" dirty="0">
                <a:latin typeface="Times New Roman" pitchFamily="18" charset="0"/>
              </a:rPr>
              <a:t>revenues is </a:t>
            </a:r>
            <a:r>
              <a:rPr lang="en-US" altLang="en-US" sz="1600" b="0" dirty="0" smtClean="0">
                <a:latin typeface="Times New Roman" pitchFamily="18" charset="0"/>
              </a:rPr>
              <a:t>$</a:t>
            </a:r>
            <a:r>
              <a:rPr lang="en-US" altLang="en-US" sz="1600" b="0" dirty="0">
                <a:latin typeface="Times New Roman" pitchFamily="18" charset="0"/>
              </a:rPr>
              <a:t>3</a:t>
            </a:r>
            <a:r>
              <a:rPr lang="en-US" altLang="en-US" sz="1600" b="0" dirty="0" smtClean="0">
                <a:latin typeface="Times New Roman" pitchFamily="18" charset="0"/>
              </a:rPr>
              <a:t> trillion (</a:t>
            </a:r>
            <a:r>
              <a:rPr lang="en-US" altLang="en-US" sz="1600" b="0" i="1" dirty="0" smtClean="0">
                <a:latin typeface="Times New Roman" pitchFamily="18" charset="0"/>
              </a:rPr>
              <a:t>T</a:t>
            </a:r>
            <a:r>
              <a:rPr lang="en-US" altLang="en-US" sz="1600" b="0" dirty="0" smtClean="0">
                <a:latin typeface="Times New Roman" pitchFamily="18" charset="0"/>
              </a:rPr>
              <a:t> = 3), investment expenditures total $2.75 trillion (</a:t>
            </a:r>
            <a:r>
              <a:rPr lang="en-US" altLang="en-US" sz="1600" b="0" i="1" dirty="0" smtClean="0">
                <a:latin typeface="Times New Roman" pitchFamily="18" charset="0"/>
              </a:rPr>
              <a:t>I</a:t>
            </a:r>
            <a:r>
              <a:rPr lang="en-US" altLang="en-US" sz="1600" b="0" dirty="0" smtClean="0">
                <a:latin typeface="Times New Roman" pitchFamily="18" charset="0"/>
              </a:rPr>
              <a:t> = 2.75), government expenditure is $3 trillion (</a:t>
            </a:r>
            <a:r>
              <a:rPr lang="en-US" altLang="en-US" sz="1600" b="0" i="1" dirty="0" smtClean="0">
                <a:latin typeface="Times New Roman" pitchFamily="18" charset="0"/>
              </a:rPr>
              <a:t>G</a:t>
            </a:r>
            <a:r>
              <a:rPr lang="en-US" altLang="en-US" sz="1600" b="0" dirty="0" smtClean="0">
                <a:latin typeface="Times New Roman" pitchFamily="18" charset="0"/>
              </a:rPr>
              <a:t> = 3), exports are $2 trillion (</a:t>
            </a:r>
            <a:r>
              <a:rPr lang="en-US" altLang="en-US" sz="1600" b="0" i="1" dirty="0" smtClean="0">
                <a:latin typeface="Times New Roman" pitchFamily="18" charset="0"/>
              </a:rPr>
              <a:t>X</a:t>
            </a:r>
            <a:r>
              <a:rPr lang="en-US" altLang="en-US" sz="1600" b="0" dirty="0" smtClean="0">
                <a:latin typeface="Times New Roman" pitchFamily="18" charset="0"/>
              </a:rPr>
              <a:t> = </a:t>
            </a:r>
            <a:r>
              <a:rPr lang="en-US" altLang="en-US" sz="1600" b="0" dirty="0">
                <a:latin typeface="Times New Roman" pitchFamily="18" charset="0"/>
              </a:rPr>
              <a:t>2</a:t>
            </a:r>
            <a:r>
              <a:rPr lang="en-US" altLang="en-US" sz="1600" b="0" dirty="0" smtClean="0">
                <a:latin typeface="Times New Roman" pitchFamily="18" charset="0"/>
              </a:rPr>
              <a:t>), </a:t>
            </a:r>
            <a:r>
              <a:rPr lang="en-US" altLang="en-US" sz="1600" b="0" i="1" dirty="0" err="1">
                <a:latin typeface="Times New Roman" pitchFamily="18" charset="0"/>
              </a:rPr>
              <a:t>mpc</a:t>
            </a:r>
            <a:r>
              <a:rPr lang="en-US" altLang="en-US" sz="1600" b="0" i="1" dirty="0">
                <a:latin typeface="Times New Roman" pitchFamily="18" charset="0"/>
              </a:rPr>
              <a:t> = </a:t>
            </a:r>
            <a:r>
              <a:rPr lang="en-US" altLang="en-US" sz="1600" b="0" dirty="0" smtClean="0">
                <a:latin typeface="Times New Roman" pitchFamily="18" charset="0"/>
              </a:rPr>
              <a:t>0.75, and </a:t>
            </a:r>
            <a:r>
              <a:rPr lang="en-US" altLang="en-US" sz="1600" b="0" i="1" dirty="0" err="1" smtClean="0">
                <a:latin typeface="Times New Roman" pitchFamily="18" charset="0"/>
              </a:rPr>
              <a:t>mpm</a:t>
            </a:r>
            <a:r>
              <a:rPr lang="en-US" altLang="en-US" sz="1600" b="0" i="1" dirty="0" smtClean="0">
                <a:latin typeface="Times New Roman" pitchFamily="18" charset="0"/>
              </a:rPr>
              <a:t> </a:t>
            </a:r>
            <a:r>
              <a:rPr lang="en-US" altLang="en-US" sz="1600" b="0" dirty="0" smtClean="0">
                <a:latin typeface="Times New Roman" pitchFamily="18" charset="0"/>
              </a:rPr>
              <a:t>= 0.25. Derive the AE equation.</a:t>
            </a: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/>
            </a:pPr>
            <a:endParaRPr lang="en-US" altLang="en-US" sz="1600" b="0" dirty="0" smtClean="0">
              <a:latin typeface="Times New Roman" pitchFamily="18" charset="0"/>
            </a:endParaRPr>
          </a:p>
          <a:p>
            <a:pPr marL="0" indent="0" algn="ctr"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defRPr/>
            </a:pPr>
            <a:r>
              <a:rPr lang="en-US" altLang="en-US" sz="1600" b="0" i="1" dirty="0" smtClean="0">
                <a:latin typeface="Times New Roman" pitchFamily="18" charset="0"/>
                <a:ea typeface="MS Mincho" pitchFamily="49" charset="-128"/>
              </a:rPr>
              <a:t>First, ignore the fact that PL = 8 because AD is</a:t>
            </a:r>
            <a:br>
              <a:rPr lang="en-US" altLang="en-US" sz="1600" b="0" i="1" dirty="0" smtClean="0">
                <a:latin typeface="Times New Roman" pitchFamily="18" charset="0"/>
                <a:ea typeface="MS Mincho" pitchFamily="49" charset="-128"/>
              </a:rPr>
            </a:br>
            <a:r>
              <a:rPr lang="en-US" altLang="en-US" sz="1600" b="0" i="1" dirty="0" smtClean="0">
                <a:latin typeface="Times New Roman" pitchFamily="18" charset="0"/>
                <a:ea typeface="MS Mincho" pitchFamily="49" charset="-128"/>
              </a:rPr>
              <a:t>the relationship between real GDP and PL</a:t>
            </a: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961317" y="3748158"/>
            <a:ext cx="7268283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 algn="ctr"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tabLst>
                <a:tab pos="685800" algn="l"/>
                <a:tab pos="1714500" algn="l"/>
              </a:tabLst>
              <a:defRPr/>
            </a:pPr>
            <a:r>
              <a:rPr lang="en-US" altLang="en-US" sz="1600" b="0" i="1" dirty="0" smtClean="0">
                <a:latin typeface="Times New Roman" pitchFamily="18" charset="0"/>
                <a:ea typeface="MS Mincho" pitchFamily="49" charset="-128"/>
              </a:rPr>
              <a:t>PL </a:t>
            </a:r>
            <a:r>
              <a:rPr lang="en-US" altLang="en-US" sz="1600" b="0" i="1" dirty="0" smtClean="0">
                <a:latin typeface="Times New Roman" pitchFamily="18" charset="0"/>
                <a:ea typeface="MS Mincho" pitchFamily="49" charset="-128"/>
              </a:rPr>
              <a:t>= </a:t>
            </a:r>
            <a:r>
              <a:rPr lang="en-US" altLang="en-US" sz="1800" b="0" dirty="0" smtClean="0">
                <a:latin typeface="Times New Roman" pitchFamily="18" charset="0"/>
                <a:ea typeface="MS Mincho" pitchFamily="49" charset="-128"/>
              </a:rPr>
              <a:t>[</a:t>
            </a:r>
            <a:r>
              <a:rPr lang="en-US" altLang="en-US" sz="1600" b="0" dirty="0" smtClean="0">
                <a:latin typeface="Times New Roman" pitchFamily="18" charset="0"/>
              </a:rPr>
              <a:t>8</a:t>
            </a:r>
            <a:r>
              <a:rPr lang="en-US" altLang="en-US" sz="1600" b="0" i="1" dirty="0" smtClean="0">
                <a:latin typeface="Times New Roman" pitchFamily="18" charset="0"/>
              </a:rPr>
              <a:t> + </a:t>
            </a:r>
            <a:r>
              <a:rPr lang="en-US" altLang="en-US" sz="1600" b="0" dirty="0" smtClean="0">
                <a:latin typeface="Times New Roman" pitchFamily="18" charset="0"/>
              </a:rPr>
              <a:t>12</a:t>
            </a:r>
            <a:r>
              <a:rPr lang="en-US" altLang="en-US" sz="1600" b="0" i="1" dirty="0" smtClean="0">
                <a:latin typeface="Times New Roman" pitchFamily="18" charset="0"/>
              </a:rPr>
              <a:t> – </a:t>
            </a:r>
            <a:r>
              <a:rPr lang="en-US" altLang="en-US" sz="1600" b="0" dirty="0" smtClean="0">
                <a:latin typeface="Times New Roman" pitchFamily="18" charset="0"/>
              </a:rPr>
              <a:t>3.5</a:t>
            </a:r>
            <a:r>
              <a:rPr lang="en-US" altLang="en-US" sz="1600" b="0" i="1" dirty="0" smtClean="0">
                <a:latin typeface="Times New Roman" pitchFamily="18" charset="0"/>
              </a:rPr>
              <a:t> </a:t>
            </a:r>
            <a:r>
              <a:rPr lang="en-US" altLang="en-US" sz="1600" b="0" dirty="0" smtClean="0">
                <a:latin typeface="Times" pitchFamily="18" charset="0"/>
              </a:rPr>
              <a:t> – 0.75</a:t>
            </a:r>
            <a:r>
              <a:rPr lang="en-US" altLang="en-US" sz="1600" b="0" i="1" dirty="0" smtClean="0">
                <a:latin typeface="Times New Roman" pitchFamily="18" charset="0"/>
              </a:rPr>
              <a:t> </a:t>
            </a:r>
            <a:r>
              <a:rPr lang="en-US" altLang="en-US" sz="1600" b="0" i="1" dirty="0" smtClean="0"/>
              <a:t>∙ </a:t>
            </a:r>
            <a:r>
              <a:rPr lang="en-US" altLang="en-US" sz="1600" b="0" dirty="0" smtClean="0">
                <a:latin typeface="Times" pitchFamily="18" charset="0"/>
              </a:rPr>
              <a:t>3 </a:t>
            </a:r>
            <a:r>
              <a:rPr lang="en-US" altLang="en-US" sz="1600" b="0" i="1" dirty="0" smtClean="0">
                <a:latin typeface="Times New Roman" pitchFamily="18" charset="0"/>
                <a:ea typeface="MS Mincho" pitchFamily="49" charset="-128"/>
              </a:rPr>
              <a:t>+ </a:t>
            </a:r>
            <a:r>
              <a:rPr lang="en-US" altLang="en-US" sz="1600" b="0" dirty="0" smtClean="0">
                <a:latin typeface="Times New Roman" pitchFamily="18" charset="0"/>
                <a:ea typeface="MS Mincho" pitchFamily="49" charset="-128"/>
              </a:rPr>
              <a:t>2.75</a:t>
            </a:r>
            <a:r>
              <a:rPr lang="en-US" altLang="en-US" sz="1600" b="0" i="1" dirty="0" smtClean="0">
                <a:latin typeface="Times New Roman" pitchFamily="18" charset="0"/>
                <a:ea typeface="MS Mincho" pitchFamily="49" charset="-128"/>
              </a:rPr>
              <a:t> + G + X</a:t>
            </a:r>
            <a:r>
              <a:rPr lang="en-US" altLang="en-US" sz="1600" b="0" i="1" dirty="0" smtClean="0">
                <a:latin typeface="Times" pitchFamily="18" charset="0"/>
              </a:rPr>
              <a:t> </a:t>
            </a:r>
            <a:r>
              <a:rPr lang="en-US" altLang="en-US" sz="1800" b="0" dirty="0" smtClean="0">
                <a:latin typeface="Times New Roman" pitchFamily="18" charset="0"/>
                <a:ea typeface="MS Mincho" pitchFamily="49" charset="-128"/>
              </a:rPr>
              <a:t>]</a:t>
            </a:r>
            <a:r>
              <a:rPr lang="en-US" altLang="en-US" sz="1600" b="0" i="1" dirty="0" smtClean="0">
                <a:latin typeface="Times New Roman" pitchFamily="18" charset="0"/>
                <a:ea typeface="MS Mincho" pitchFamily="49" charset="-128"/>
              </a:rPr>
              <a:t> </a:t>
            </a:r>
            <a:r>
              <a:rPr lang="en-US" altLang="en-US" sz="1600" b="0" i="1" dirty="0" smtClean="0">
                <a:latin typeface="Times New Roman" pitchFamily="18" charset="0"/>
              </a:rPr>
              <a:t>– </a:t>
            </a:r>
            <a:r>
              <a:rPr lang="en-US" altLang="en-US" sz="1800" b="0" dirty="0" smtClean="0">
                <a:latin typeface="Times New Roman" pitchFamily="18" charset="0"/>
                <a:ea typeface="MS Mincho" pitchFamily="49" charset="-128"/>
              </a:rPr>
              <a:t>{</a:t>
            </a:r>
            <a:r>
              <a:rPr lang="en-US" altLang="en-US" sz="1600" b="0" i="1" dirty="0" smtClean="0">
                <a:latin typeface="Times New Roman" pitchFamily="18" charset="0"/>
              </a:rPr>
              <a:t> </a:t>
            </a:r>
            <a:r>
              <a:rPr lang="en-US" altLang="en-US" sz="1600" b="0" dirty="0" smtClean="0">
                <a:latin typeface="Times New Roman" pitchFamily="18" charset="0"/>
              </a:rPr>
              <a:t>0.25</a:t>
            </a:r>
            <a:r>
              <a:rPr lang="en-US" altLang="en-US" sz="1600" b="0" i="1" dirty="0" smtClean="0">
                <a:latin typeface="Times New Roman" pitchFamily="18" charset="0"/>
              </a:rPr>
              <a:t> </a:t>
            </a:r>
            <a:r>
              <a:rPr lang="en-US" altLang="en-US" sz="1600" b="0" i="1" dirty="0" smtClean="0">
                <a:latin typeface="Times New Roman" pitchFamily="18" charset="0"/>
                <a:ea typeface="MS Mincho" pitchFamily="49" charset="-128"/>
              </a:rPr>
              <a:t>+ </a:t>
            </a:r>
            <a:r>
              <a:rPr lang="en-US" altLang="en-US" sz="1600" b="0" i="1" dirty="0" err="1" smtClean="0">
                <a:latin typeface="Times New Roman" pitchFamily="18" charset="0"/>
                <a:ea typeface="MS Mincho" pitchFamily="49" charset="-128"/>
              </a:rPr>
              <a:t>mpm</a:t>
            </a:r>
            <a:r>
              <a:rPr lang="en-US" altLang="en-US" sz="1600" b="0" i="1" dirty="0" smtClean="0">
                <a:latin typeface="Times New Roman" pitchFamily="18" charset="0"/>
                <a:ea typeface="MS Mincho" pitchFamily="49" charset="-128"/>
              </a:rPr>
              <a:t> </a:t>
            </a:r>
            <a:r>
              <a:rPr lang="en-US" altLang="en-US" sz="1800" b="0" dirty="0" smtClean="0">
                <a:latin typeface="Times New Roman" pitchFamily="18" charset="0"/>
                <a:ea typeface="MS Mincho" pitchFamily="49" charset="-128"/>
              </a:rPr>
              <a:t>}</a:t>
            </a:r>
            <a:r>
              <a:rPr lang="en-US" altLang="en-US" sz="1600" b="0" i="1" dirty="0" smtClean="0">
                <a:ea typeface="MS Mincho" pitchFamily="49" charset="-128"/>
              </a:rPr>
              <a:t>∙ </a:t>
            </a:r>
            <a:r>
              <a:rPr lang="en-US" altLang="en-US" sz="1600" b="0" i="1" dirty="0" smtClean="0">
                <a:latin typeface="Times New Roman" pitchFamily="18" charset="0"/>
                <a:ea typeface="MS Mincho" pitchFamily="49" charset="-128"/>
              </a:rPr>
              <a:t>Y</a:t>
            </a:r>
          </a:p>
        </p:txBody>
      </p:sp>
    </p:spTree>
    <p:extLst>
      <p:ext uri="{BB962C8B-B14F-4D97-AF65-F5344CB8AC3E}">
        <p14:creationId xmlns:p14="http://schemas.microsoft.com/office/powerpoint/2010/main" val="120473625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4" name="Text Box 3"/>
          <p:cNvSpPr txBox="1">
            <a:spLocks noChangeArrowheads="1"/>
          </p:cNvSpPr>
          <p:nvPr/>
        </p:nvSpPr>
        <p:spPr bwMode="auto">
          <a:xfrm>
            <a:off x="381000" y="152400"/>
            <a:ext cx="845820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en-US" sz="2600" b="1">
                <a:solidFill>
                  <a:srgbClr val="FF0000"/>
                </a:solidFill>
              </a:rPr>
              <a:t>A</a:t>
            </a:r>
            <a:r>
              <a:rPr lang="en-US" altLang="en-US" sz="2600" b="1"/>
              <a:t>ggregate </a:t>
            </a:r>
            <a:r>
              <a:rPr lang="en-US" altLang="en-US" sz="2600" b="1">
                <a:solidFill>
                  <a:srgbClr val="FF0000"/>
                </a:solidFill>
              </a:rPr>
              <a:t>D</a:t>
            </a:r>
            <a:r>
              <a:rPr lang="en-US" altLang="en-US" sz="2600" b="1"/>
              <a:t>emand</a:t>
            </a: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304800" y="988029"/>
            <a:ext cx="4019550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 algn="l" rtl="0" eaLnBrk="0" fontAlgn="base" hangingPunct="0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90000"/>
              </a:lnSpc>
              <a:buNone/>
            </a:pPr>
            <a:r>
              <a:rPr lang="en-US" altLang="en-US" sz="1800" dirty="0">
                <a:ea typeface="MS Mincho" pitchFamily="49" charset="-128"/>
              </a:rPr>
              <a:t>Simulated </a:t>
            </a:r>
            <a:r>
              <a:rPr lang="en-US" altLang="en-US" sz="1800" dirty="0" smtClean="0">
                <a:ea typeface="MS Mincho" pitchFamily="49" charset="-128"/>
              </a:rPr>
              <a:t>AD</a:t>
            </a:r>
            <a:endParaRPr lang="en-US" altLang="en-US" sz="1800" dirty="0">
              <a:ea typeface="MS Mincho" pitchFamily="49" charset="-128"/>
            </a:endParaRP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331788" y="1114425"/>
            <a:ext cx="8202612" cy="2466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/>
            </a:pPr>
            <a:endParaRPr lang="en-US" altLang="en-US" sz="800" dirty="0" smtClean="0">
              <a:latin typeface="Times New Roman" pitchFamily="18" charset="0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/>
            </a:pPr>
            <a:endParaRPr lang="en-US" altLang="en-US" sz="800" dirty="0" smtClean="0">
              <a:latin typeface="Times New Roman" pitchFamily="18" charset="0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/>
            </a:pPr>
            <a:endParaRPr lang="en-US" altLang="en-US" sz="800" dirty="0" smtClean="0">
              <a:latin typeface="Times New Roman" pitchFamily="18" charset="0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/>
            </a:pPr>
            <a:r>
              <a:rPr lang="en-US" altLang="en-US" sz="1600" b="1" dirty="0" smtClean="0">
                <a:latin typeface="Times New Roman" pitchFamily="18" charset="0"/>
              </a:rPr>
              <a:t>Example:</a:t>
            </a:r>
            <a:r>
              <a:rPr lang="en-US" altLang="en-US" sz="1600" dirty="0" smtClean="0">
                <a:latin typeface="Times New Roman" pitchFamily="18" charset="0"/>
              </a:rPr>
              <a:t> </a:t>
            </a:r>
            <a:r>
              <a:rPr lang="en-US" altLang="en-US" sz="1600" b="0" dirty="0" smtClean="0">
                <a:latin typeface="Times New Roman" pitchFamily="18" charset="0"/>
              </a:rPr>
              <a:t>Suppose consumer wealth is $8 trillion (</a:t>
            </a:r>
            <a:r>
              <a:rPr lang="en-US" altLang="en-US" sz="1600" b="0" i="1" dirty="0" smtClean="0">
                <a:latin typeface="Times New Roman" pitchFamily="18" charset="0"/>
              </a:rPr>
              <a:t>W</a:t>
            </a:r>
            <a:r>
              <a:rPr lang="en-US" altLang="en-US" sz="1600" b="0" dirty="0" smtClean="0">
                <a:latin typeface="Times New Roman" pitchFamily="18" charset="0"/>
              </a:rPr>
              <a:t> = 8), expected future consumer </a:t>
            </a:r>
            <a:r>
              <a:rPr lang="en-US" altLang="en-US" sz="1600" b="0" dirty="0">
                <a:latin typeface="Times New Roman" pitchFamily="18" charset="0"/>
              </a:rPr>
              <a:t>income </a:t>
            </a:r>
            <a:r>
              <a:rPr lang="en-US" altLang="en-US" sz="1600" b="0" dirty="0" smtClean="0">
                <a:latin typeface="Times New Roman" pitchFamily="18" charset="0"/>
              </a:rPr>
              <a:t>is $</a:t>
            </a:r>
            <a:r>
              <a:rPr lang="en-US" altLang="en-US" sz="1600" b="0" dirty="0">
                <a:latin typeface="Times New Roman" pitchFamily="18" charset="0"/>
              </a:rPr>
              <a:t>12 </a:t>
            </a:r>
            <a:r>
              <a:rPr lang="en-US" altLang="en-US" sz="1600" b="0" dirty="0" smtClean="0">
                <a:latin typeface="Times New Roman" pitchFamily="18" charset="0"/>
              </a:rPr>
              <a:t>trillion (</a:t>
            </a:r>
            <a:r>
              <a:rPr lang="en-US" altLang="en-US" sz="1600" b="0" i="1" dirty="0" smtClean="0">
                <a:latin typeface="Times New Roman" pitchFamily="18" charset="0"/>
              </a:rPr>
              <a:t>Y</a:t>
            </a:r>
            <a:r>
              <a:rPr lang="en-US" altLang="en-US" sz="1600" b="0" i="1" baseline="-25000" dirty="0" smtClean="0">
                <a:latin typeface="Times New Roman" pitchFamily="18" charset="0"/>
              </a:rPr>
              <a:t>e</a:t>
            </a:r>
            <a:r>
              <a:rPr lang="en-US" altLang="en-US" sz="1600" b="0" dirty="0" smtClean="0">
                <a:latin typeface="Times New Roman" pitchFamily="18" charset="0"/>
              </a:rPr>
              <a:t> = 12), the price level is $14.5 thousand (</a:t>
            </a:r>
            <a:r>
              <a:rPr lang="en-US" altLang="en-US" sz="1600" b="0" i="1" dirty="0" smtClean="0">
                <a:latin typeface="Times New Roman" pitchFamily="18" charset="0"/>
              </a:rPr>
              <a:t>PL</a:t>
            </a:r>
            <a:r>
              <a:rPr lang="en-US" altLang="en-US" sz="1600" b="0" dirty="0" smtClean="0">
                <a:latin typeface="Times New Roman" pitchFamily="18" charset="0"/>
              </a:rPr>
              <a:t> = 14.5), the real rate of interest is 3.5 percent (</a:t>
            </a:r>
            <a:r>
              <a:rPr lang="en-US" altLang="en-US" sz="1600" b="0" i="1" dirty="0" smtClean="0">
                <a:latin typeface="Times New Roman" pitchFamily="18" charset="0"/>
              </a:rPr>
              <a:t>r</a:t>
            </a:r>
            <a:r>
              <a:rPr lang="en-US" altLang="en-US" sz="1600" b="0" dirty="0" smtClean="0">
                <a:latin typeface="Times New Roman" pitchFamily="18" charset="0"/>
              </a:rPr>
              <a:t> = 3.5), net tax </a:t>
            </a:r>
            <a:r>
              <a:rPr lang="en-US" altLang="en-US" sz="1600" b="0" dirty="0">
                <a:latin typeface="Times New Roman" pitchFamily="18" charset="0"/>
              </a:rPr>
              <a:t>revenues is </a:t>
            </a:r>
            <a:r>
              <a:rPr lang="en-US" altLang="en-US" sz="1600" b="0" dirty="0" smtClean="0">
                <a:latin typeface="Times New Roman" pitchFamily="18" charset="0"/>
              </a:rPr>
              <a:t>$</a:t>
            </a:r>
            <a:r>
              <a:rPr lang="en-US" altLang="en-US" sz="1600" b="0" dirty="0">
                <a:latin typeface="Times New Roman" pitchFamily="18" charset="0"/>
              </a:rPr>
              <a:t>3</a:t>
            </a:r>
            <a:r>
              <a:rPr lang="en-US" altLang="en-US" sz="1600" b="0" dirty="0" smtClean="0">
                <a:latin typeface="Times New Roman" pitchFamily="18" charset="0"/>
              </a:rPr>
              <a:t> trillion (</a:t>
            </a:r>
            <a:r>
              <a:rPr lang="en-US" altLang="en-US" sz="1600" b="0" i="1" dirty="0" smtClean="0">
                <a:latin typeface="Times New Roman" pitchFamily="18" charset="0"/>
              </a:rPr>
              <a:t>T</a:t>
            </a:r>
            <a:r>
              <a:rPr lang="en-US" altLang="en-US" sz="1600" b="0" dirty="0" smtClean="0">
                <a:latin typeface="Times New Roman" pitchFamily="18" charset="0"/>
              </a:rPr>
              <a:t> = 3), investment expenditures total $2.75 trillion (</a:t>
            </a:r>
            <a:r>
              <a:rPr lang="en-US" altLang="en-US" sz="1600" b="0" i="1" dirty="0" smtClean="0">
                <a:latin typeface="Times New Roman" pitchFamily="18" charset="0"/>
              </a:rPr>
              <a:t>I</a:t>
            </a:r>
            <a:r>
              <a:rPr lang="en-US" altLang="en-US" sz="1600" b="0" dirty="0" smtClean="0">
                <a:latin typeface="Times New Roman" pitchFamily="18" charset="0"/>
              </a:rPr>
              <a:t> = 2.75), government expenditure is $3 trillion (</a:t>
            </a:r>
            <a:r>
              <a:rPr lang="en-US" altLang="en-US" sz="1600" b="0" i="1" dirty="0" smtClean="0">
                <a:latin typeface="Times New Roman" pitchFamily="18" charset="0"/>
              </a:rPr>
              <a:t>G</a:t>
            </a:r>
            <a:r>
              <a:rPr lang="en-US" altLang="en-US" sz="1600" b="0" dirty="0" smtClean="0">
                <a:latin typeface="Times New Roman" pitchFamily="18" charset="0"/>
              </a:rPr>
              <a:t> = 3), exports are $2 trillion (</a:t>
            </a:r>
            <a:r>
              <a:rPr lang="en-US" altLang="en-US" sz="1600" b="0" i="1" dirty="0" smtClean="0">
                <a:latin typeface="Times New Roman" pitchFamily="18" charset="0"/>
              </a:rPr>
              <a:t>X</a:t>
            </a:r>
            <a:r>
              <a:rPr lang="en-US" altLang="en-US" sz="1600" b="0" dirty="0" smtClean="0">
                <a:latin typeface="Times New Roman" pitchFamily="18" charset="0"/>
              </a:rPr>
              <a:t> = </a:t>
            </a:r>
            <a:r>
              <a:rPr lang="en-US" altLang="en-US" sz="1600" b="0" dirty="0">
                <a:latin typeface="Times New Roman" pitchFamily="18" charset="0"/>
              </a:rPr>
              <a:t>2</a:t>
            </a:r>
            <a:r>
              <a:rPr lang="en-US" altLang="en-US" sz="1600" b="0" dirty="0" smtClean="0">
                <a:latin typeface="Times New Roman" pitchFamily="18" charset="0"/>
              </a:rPr>
              <a:t>), </a:t>
            </a:r>
            <a:r>
              <a:rPr lang="en-US" altLang="en-US" sz="1600" b="0" i="1" dirty="0" err="1">
                <a:latin typeface="Times New Roman" pitchFamily="18" charset="0"/>
              </a:rPr>
              <a:t>mpc</a:t>
            </a:r>
            <a:r>
              <a:rPr lang="en-US" altLang="en-US" sz="1600" b="0" i="1" dirty="0">
                <a:latin typeface="Times New Roman" pitchFamily="18" charset="0"/>
              </a:rPr>
              <a:t> = </a:t>
            </a:r>
            <a:r>
              <a:rPr lang="en-US" altLang="en-US" sz="1600" b="0" dirty="0" smtClean="0">
                <a:latin typeface="Times New Roman" pitchFamily="18" charset="0"/>
              </a:rPr>
              <a:t>0.75, and </a:t>
            </a:r>
            <a:r>
              <a:rPr lang="en-US" altLang="en-US" sz="1600" b="0" i="1" dirty="0" err="1" smtClean="0">
                <a:latin typeface="Times New Roman" pitchFamily="18" charset="0"/>
              </a:rPr>
              <a:t>mpm</a:t>
            </a:r>
            <a:r>
              <a:rPr lang="en-US" altLang="en-US" sz="1600" b="0" i="1" dirty="0" smtClean="0">
                <a:latin typeface="Times New Roman" pitchFamily="18" charset="0"/>
              </a:rPr>
              <a:t> </a:t>
            </a:r>
            <a:r>
              <a:rPr lang="en-US" altLang="en-US" sz="1600" b="0" dirty="0" smtClean="0">
                <a:latin typeface="Times New Roman" pitchFamily="18" charset="0"/>
              </a:rPr>
              <a:t>= 0.25. Derive the AE equation.</a:t>
            </a: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/>
            </a:pPr>
            <a:endParaRPr lang="en-US" altLang="en-US" sz="1600" b="0" dirty="0" smtClean="0">
              <a:latin typeface="Times New Roman" pitchFamily="18" charset="0"/>
            </a:endParaRPr>
          </a:p>
          <a:p>
            <a:pPr marL="0" indent="0" algn="ctr"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defRPr/>
            </a:pPr>
            <a:r>
              <a:rPr lang="en-US" altLang="en-US" sz="1600" b="0" i="1" dirty="0" smtClean="0">
                <a:latin typeface="Times New Roman" pitchFamily="18" charset="0"/>
                <a:ea typeface="MS Mincho" pitchFamily="49" charset="-128"/>
              </a:rPr>
              <a:t>First, ignore the fact that PL = 8 because AD is</a:t>
            </a:r>
            <a:br>
              <a:rPr lang="en-US" altLang="en-US" sz="1600" b="0" i="1" dirty="0" smtClean="0">
                <a:latin typeface="Times New Roman" pitchFamily="18" charset="0"/>
                <a:ea typeface="MS Mincho" pitchFamily="49" charset="-128"/>
              </a:rPr>
            </a:br>
            <a:r>
              <a:rPr lang="en-US" altLang="en-US" sz="1600" b="0" i="1" dirty="0" smtClean="0">
                <a:latin typeface="Times New Roman" pitchFamily="18" charset="0"/>
                <a:ea typeface="MS Mincho" pitchFamily="49" charset="-128"/>
              </a:rPr>
              <a:t>the relationship between real GDP and PL</a:t>
            </a: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961317" y="3748158"/>
            <a:ext cx="7268283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 algn="ctr"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tabLst>
                <a:tab pos="685800" algn="l"/>
                <a:tab pos="1714500" algn="l"/>
              </a:tabLst>
              <a:defRPr/>
            </a:pPr>
            <a:r>
              <a:rPr lang="en-US" altLang="en-US" sz="1600" b="0" i="1" dirty="0" smtClean="0">
                <a:latin typeface="Times New Roman" pitchFamily="18" charset="0"/>
                <a:ea typeface="MS Mincho" pitchFamily="49" charset="-128"/>
              </a:rPr>
              <a:t>PL </a:t>
            </a:r>
            <a:r>
              <a:rPr lang="en-US" altLang="en-US" sz="1600" b="0" i="1" dirty="0" smtClean="0">
                <a:latin typeface="Times New Roman" pitchFamily="18" charset="0"/>
                <a:ea typeface="MS Mincho" pitchFamily="49" charset="-128"/>
              </a:rPr>
              <a:t>= </a:t>
            </a:r>
            <a:r>
              <a:rPr lang="en-US" altLang="en-US" sz="1800" b="0" dirty="0" smtClean="0">
                <a:latin typeface="Times New Roman" pitchFamily="18" charset="0"/>
                <a:ea typeface="MS Mincho" pitchFamily="49" charset="-128"/>
              </a:rPr>
              <a:t>[</a:t>
            </a:r>
            <a:r>
              <a:rPr lang="en-US" altLang="en-US" sz="1600" b="0" dirty="0" smtClean="0">
                <a:latin typeface="Times New Roman" pitchFamily="18" charset="0"/>
              </a:rPr>
              <a:t>8</a:t>
            </a:r>
            <a:r>
              <a:rPr lang="en-US" altLang="en-US" sz="1600" b="0" i="1" dirty="0" smtClean="0">
                <a:latin typeface="Times New Roman" pitchFamily="18" charset="0"/>
              </a:rPr>
              <a:t> + </a:t>
            </a:r>
            <a:r>
              <a:rPr lang="en-US" altLang="en-US" sz="1600" b="0" dirty="0" smtClean="0">
                <a:latin typeface="Times New Roman" pitchFamily="18" charset="0"/>
              </a:rPr>
              <a:t>12</a:t>
            </a:r>
            <a:r>
              <a:rPr lang="en-US" altLang="en-US" sz="1600" b="0" i="1" dirty="0" smtClean="0">
                <a:latin typeface="Times New Roman" pitchFamily="18" charset="0"/>
              </a:rPr>
              <a:t> – </a:t>
            </a:r>
            <a:r>
              <a:rPr lang="en-US" altLang="en-US" sz="1600" b="0" dirty="0" smtClean="0">
                <a:latin typeface="Times New Roman" pitchFamily="18" charset="0"/>
              </a:rPr>
              <a:t>3.5</a:t>
            </a:r>
            <a:r>
              <a:rPr lang="en-US" altLang="en-US" sz="1600" b="0" i="1" dirty="0" smtClean="0">
                <a:latin typeface="Times New Roman" pitchFamily="18" charset="0"/>
              </a:rPr>
              <a:t> </a:t>
            </a:r>
            <a:r>
              <a:rPr lang="en-US" altLang="en-US" sz="1600" b="0" dirty="0" smtClean="0">
                <a:latin typeface="Times" pitchFamily="18" charset="0"/>
              </a:rPr>
              <a:t> – 0.75</a:t>
            </a:r>
            <a:r>
              <a:rPr lang="en-US" altLang="en-US" sz="1600" b="0" i="1" dirty="0" smtClean="0">
                <a:latin typeface="Times New Roman" pitchFamily="18" charset="0"/>
              </a:rPr>
              <a:t> </a:t>
            </a:r>
            <a:r>
              <a:rPr lang="en-US" altLang="en-US" sz="1600" b="0" i="1" dirty="0" smtClean="0"/>
              <a:t>∙ </a:t>
            </a:r>
            <a:r>
              <a:rPr lang="en-US" altLang="en-US" sz="1600" b="0" dirty="0" smtClean="0">
                <a:latin typeface="Times" pitchFamily="18" charset="0"/>
              </a:rPr>
              <a:t>3 </a:t>
            </a:r>
            <a:r>
              <a:rPr lang="en-US" altLang="en-US" sz="1600" b="0" i="1" dirty="0" smtClean="0">
                <a:latin typeface="Times New Roman" pitchFamily="18" charset="0"/>
                <a:ea typeface="MS Mincho" pitchFamily="49" charset="-128"/>
              </a:rPr>
              <a:t>+ </a:t>
            </a:r>
            <a:r>
              <a:rPr lang="en-US" altLang="en-US" sz="1600" b="0" dirty="0" smtClean="0">
                <a:latin typeface="Times New Roman" pitchFamily="18" charset="0"/>
                <a:ea typeface="MS Mincho" pitchFamily="49" charset="-128"/>
              </a:rPr>
              <a:t>2.75</a:t>
            </a:r>
            <a:r>
              <a:rPr lang="en-US" altLang="en-US" sz="1600" b="0" i="1" dirty="0" smtClean="0">
                <a:latin typeface="Times New Roman" pitchFamily="18" charset="0"/>
                <a:ea typeface="MS Mincho" pitchFamily="49" charset="-128"/>
              </a:rPr>
              <a:t> + </a:t>
            </a:r>
            <a:r>
              <a:rPr lang="en-US" altLang="en-US" sz="1600" b="0" dirty="0" smtClean="0">
                <a:latin typeface="Times New Roman" pitchFamily="18" charset="0"/>
                <a:ea typeface="MS Mincho" pitchFamily="49" charset="-128"/>
              </a:rPr>
              <a:t>3</a:t>
            </a:r>
            <a:r>
              <a:rPr lang="en-US" altLang="en-US" sz="1600" b="0" i="1" dirty="0" smtClean="0">
                <a:latin typeface="Times New Roman" pitchFamily="18" charset="0"/>
                <a:ea typeface="MS Mincho" pitchFamily="49" charset="-128"/>
              </a:rPr>
              <a:t> + X</a:t>
            </a:r>
            <a:r>
              <a:rPr lang="en-US" altLang="en-US" sz="1600" b="0" i="1" dirty="0" smtClean="0">
                <a:latin typeface="Times" pitchFamily="18" charset="0"/>
              </a:rPr>
              <a:t> </a:t>
            </a:r>
            <a:r>
              <a:rPr lang="en-US" altLang="en-US" sz="1800" b="0" dirty="0" smtClean="0">
                <a:latin typeface="Times New Roman" pitchFamily="18" charset="0"/>
                <a:ea typeface="MS Mincho" pitchFamily="49" charset="-128"/>
              </a:rPr>
              <a:t>]</a:t>
            </a:r>
            <a:r>
              <a:rPr lang="en-US" altLang="en-US" sz="1600" b="0" i="1" dirty="0" smtClean="0">
                <a:latin typeface="Times New Roman" pitchFamily="18" charset="0"/>
                <a:ea typeface="MS Mincho" pitchFamily="49" charset="-128"/>
              </a:rPr>
              <a:t> </a:t>
            </a:r>
            <a:r>
              <a:rPr lang="en-US" altLang="en-US" sz="1600" b="0" i="1" dirty="0" smtClean="0">
                <a:latin typeface="Times New Roman" pitchFamily="18" charset="0"/>
              </a:rPr>
              <a:t>– </a:t>
            </a:r>
            <a:r>
              <a:rPr lang="en-US" altLang="en-US" sz="1800" b="0" dirty="0" smtClean="0">
                <a:latin typeface="Times New Roman" pitchFamily="18" charset="0"/>
                <a:ea typeface="MS Mincho" pitchFamily="49" charset="-128"/>
              </a:rPr>
              <a:t>{</a:t>
            </a:r>
            <a:r>
              <a:rPr lang="en-US" altLang="en-US" sz="1600" b="0" i="1" dirty="0" smtClean="0">
                <a:latin typeface="Times New Roman" pitchFamily="18" charset="0"/>
              </a:rPr>
              <a:t> </a:t>
            </a:r>
            <a:r>
              <a:rPr lang="en-US" altLang="en-US" sz="1600" b="0" dirty="0" smtClean="0">
                <a:latin typeface="Times New Roman" pitchFamily="18" charset="0"/>
              </a:rPr>
              <a:t>0.25</a:t>
            </a:r>
            <a:r>
              <a:rPr lang="en-US" altLang="en-US" sz="1600" b="0" i="1" dirty="0" smtClean="0">
                <a:latin typeface="Times New Roman" pitchFamily="18" charset="0"/>
              </a:rPr>
              <a:t> </a:t>
            </a:r>
            <a:r>
              <a:rPr lang="en-US" altLang="en-US" sz="1600" b="0" i="1" dirty="0" smtClean="0">
                <a:latin typeface="Times New Roman" pitchFamily="18" charset="0"/>
                <a:ea typeface="MS Mincho" pitchFamily="49" charset="-128"/>
              </a:rPr>
              <a:t>+ </a:t>
            </a:r>
            <a:r>
              <a:rPr lang="en-US" altLang="en-US" sz="1600" b="0" i="1" dirty="0" err="1" smtClean="0">
                <a:latin typeface="Times New Roman" pitchFamily="18" charset="0"/>
                <a:ea typeface="MS Mincho" pitchFamily="49" charset="-128"/>
              </a:rPr>
              <a:t>mpm</a:t>
            </a:r>
            <a:r>
              <a:rPr lang="en-US" altLang="en-US" sz="1600" b="0" i="1" dirty="0" smtClean="0">
                <a:latin typeface="Times New Roman" pitchFamily="18" charset="0"/>
                <a:ea typeface="MS Mincho" pitchFamily="49" charset="-128"/>
              </a:rPr>
              <a:t> </a:t>
            </a:r>
            <a:r>
              <a:rPr lang="en-US" altLang="en-US" sz="1800" b="0" dirty="0" smtClean="0">
                <a:latin typeface="Times New Roman" pitchFamily="18" charset="0"/>
                <a:ea typeface="MS Mincho" pitchFamily="49" charset="-128"/>
              </a:rPr>
              <a:t>}</a:t>
            </a:r>
            <a:r>
              <a:rPr lang="en-US" altLang="en-US" sz="1600" b="0" i="1" dirty="0" smtClean="0">
                <a:ea typeface="MS Mincho" pitchFamily="49" charset="-128"/>
              </a:rPr>
              <a:t>∙ </a:t>
            </a:r>
            <a:r>
              <a:rPr lang="en-US" altLang="en-US" sz="1600" b="0" i="1" dirty="0" smtClean="0">
                <a:latin typeface="Times New Roman" pitchFamily="18" charset="0"/>
                <a:ea typeface="MS Mincho" pitchFamily="49" charset="-128"/>
              </a:rPr>
              <a:t>Y</a:t>
            </a:r>
          </a:p>
        </p:txBody>
      </p:sp>
    </p:spTree>
    <p:extLst>
      <p:ext uri="{BB962C8B-B14F-4D97-AF65-F5344CB8AC3E}">
        <p14:creationId xmlns:p14="http://schemas.microsoft.com/office/powerpoint/2010/main" val="305255100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8" name="Text Box 3"/>
          <p:cNvSpPr txBox="1">
            <a:spLocks noChangeArrowheads="1"/>
          </p:cNvSpPr>
          <p:nvPr/>
        </p:nvSpPr>
        <p:spPr bwMode="auto">
          <a:xfrm>
            <a:off x="381000" y="152400"/>
            <a:ext cx="845820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en-US" sz="2600" b="1">
                <a:solidFill>
                  <a:srgbClr val="FF0000"/>
                </a:solidFill>
              </a:rPr>
              <a:t>A</a:t>
            </a:r>
            <a:r>
              <a:rPr lang="en-US" altLang="en-US" sz="2600" b="1"/>
              <a:t>ggregate </a:t>
            </a:r>
            <a:r>
              <a:rPr lang="en-US" altLang="en-US" sz="2600" b="1">
                <a:solidFill>
                  <a:srgbClr val="FF0000"/>
                </a:solidFill>
              </a:rPr>
              <a:t>D</a:t>
            </a:r>
            <a:r>
              <a:rPr lang="en-US" altLang="en-US" sz="2600" b="1"/>
              <a:t>emand</a:t>
            </a: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304800" y="988029"/>
            <a:ext cx="4019550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 algn="l" rtl="0" eaLnBrk="0" fontAlgn="base" hangingPunct="0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90000"/>
              </a:lnSpc>
              <a:buNone/>
            </a:pPr>
            <a:r>
              <a:rPr lang="en-US" altLang="en-US" sz="1800" dirty="0">
                <a:ea typeface="MS Mincho" pitchFamily="49" charset="-128"/>
              </a:rPr>
              <a:t>Simulated </a:t>
            </a:r>
            <a:r>
              <a:rPr lang="en-US" altLang="en-US" sz="1800" dirty="0" smtClean="0">
                <a:ea typeface="MS Mincho" pitchFamily="49" charset="-128"/>
              </a:rPr>
              <a:t>AD</a:t>
            </a:r>
            <a:endParaRPr lang="en-US" altLang="en-US" sz="1800" dirty="0">
              <a:ea typeface="MS Mincho" pitchFamily="49" charset="-128"/>
            </a:endParaRP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331788" y="1114425"/>
            <a:ext cx="8202612" cy="2466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/>
            </a:pPr>
            <a:endParaRPr lang="en-US" altLang="en-US" sz="800" dirty="0" smtClean="0">
              <a:latin typeface="Times New Roman" pitchFamily="18" charset="0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/>
            </a:pPr>
            <a:endParaRPr lang="en-US" altLang="en-US" sz="800" dirty="0" smtClean="0">
              <a:latin typeface="Times New Roman" pitchFamily="18" charset="0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/>
            </a:pPr>
            <a:endParaRPr lang="en-US" altLang="en-US" sz="800" dirty="0" smtClean="0">
              <a:latin typeface="Times New Roman" pitchFamily="18" charset="0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/>
            </a:pPr>
            <a:r>
              <a:rPr lang="en-US" altLang="en-US" sz="1600" b="1" dirty="0" smtClean="0">
                <a:latin typeface="Times New Roman" pitchFamily="18" charset="0"/>
              </a:rPr>
              <a:t>Example:</a:t>
            </a:r>
            <a:r>
              <a:rPr lang="en-US" altLang="en-US" sz="1600" dirty="0" smtClean="0">
                <a:latin typeface="Times New Roman" pitchFamily="18" charset="0"/>
              </a:rPr>
              <a:t> </a:t>
            </a:r>
            <a:r>
              <a:rPr lang="en-US" altLang="en-US" sz="1600" b="0" dirty="0" smtClean="0">
                <a:latin typeface="Times New Roman" pitchFamily="18" charset="0"/>
              </a:rPr>
              <a:t>Suppose consumer wealth is $8 trillion (</a:t>
            </a:r>
            <a:r>
              <a:rPr lang="en-US" altLang="en-US" sz="1600" b="0" i="1" dirty="0" smtClean="0">
                <a:latin typeface="Times New Roman" pitchFamily="18" charset="0"/>
              </a:rPr>
              <a:t>W</a:t>
            </a:r>
            <a:r>
              <a:rPr lang="en-US" altLang="en-US" sz="1600" b="0" dirty="0" smtClean="0">
                <a:latin typeface="Times New Roman" pitchFamily="18" charset="0"/>
              </a:rPr>
              <a:t> = 8), expected future consumer </a:t>
            </a:r>
            <a:r>
              <a:rPr lang="en-US" altLang="en-US" sz="1600" b="0" dirty="0">
                <a:latin typeface="Times New Roman" pitchFamily="18" charset="0"/>
              </a:rPr>
              <a:t>income </a:t>
            </a:r>
            <a:r>
              <a:rPr lang="en-US" altLang="en-US" sz="1600" b="0" dirty="0" smtClean="0">
                <a:latin typeface="Times New Roman" pitchFamily="18" charset="0"/>
              </a:rPr>
              <a:t>is $</a:t>
            </a:r>
            <a:r>
              <a:rPr lang="en-US" altLang="en-US" sz="1600" b="0" dirty="0">
                <a:latin typeface="Times New Roman" pitchFamily="18" charset="0"/>
              </a:rPr>
              <a:t>12 </a:t>
            </a:r>
            <a:r>
              <a:rPr lang="en-US" altLang="en-US" sz="1600" b="0" dirty="0" smtClean="0">
                <a:latin typeface="Times New Roman" pitchFamily="18" charset="0"/>
              </a:rPr>
              <a:t>trillion (</a:t>
            </a:r>
            <a:r>
              <a:rPr lang="en-US" altLang="en-US" sz="1600" b="0" i="1" dirty="0" smtClean="0">
                <a:latin typeface="Times New Roman" pitchFamily="18" charset="0"/>
              </a:rPr>
              <a:t>Y</a:t>
            </a:r>
            <a:r>
              <a:rPr lang="en-US" altLang="en-US" sz="1600" b="0" i="1" baseline="-25000" dirty="0" smtClean="0">
                <a:latin typeface="Times New Roman" pitchFamily="18" charset="0"/>
              </a:rPr>
              <a:t>e</a:t>
            </a:r>
            <a:r>
              <a:rPr lang="en-US" altLang="en-US" sz="1600" b="0" dirty="0" smtClean="0">
                <a:latin typeface="Times New Roman" pitchFamily="18" charset="0"/>
              </a:rPr>
              <a:t> = 12), the price level is $14.5 thousand (</a:t>
            </a:r>
            <a:r>
              <a:rPr lang="en-US" altLang="en-US" sz="1600" b="0" i="1" dirty="0" smtClean="0">
                <a:latin typeface="Times New Roman" pitchFamily="18" charset="0"/>
              </a:rPr>
              <a:t>PL</a:t>
            </a:r>
            <a:r>
              <a:rPr lang="en-US" altLang="en-US" sz="1600" b="0" dirty="0" smtClean="0">
                <a:latin typeface="Times New Roman" pitchFamily="18" charset="0"/>
              </a:rPr>
              <a:t> = 14.5), the real rate of interest is 3.5 percent (</a:t>
            </a:r>
            <a:r>
              <a:rPr lang="en-US" altLang="en-US" sz="1600" b="0" i="1" dirty="0" smtClean="0">
                <a:latin typeface="Times New Roman" pitchFamily="18" charset="0"/>
              </a:rPr>
              <a:t>r</a:t>
            </a:r>
            <a:r>
              <a:rPr lang="en-US" altLang="en-US" sz="1600" b="0" dirty="0" smtClean="0">
                <a:latin typeface="Times New Roman" pitchFamily="18" charset="0"/>
              </a:rPr>
              <a:t> = 3.5), net tax </a:t>
            </a:r>
            <a:r>
              <a:rPr lang="en-US" altLang="en-US" sz="1600" b="0" dirty="0">
                <a:latin typeface="Times New Roman" pitchFamily="18" charset="0"/>
              </a:rPr>
              <a:t>revenues is </a:t>
            </a:r>
            <a:r>
              <a:rPr lang="en-US" altLang="en-US" sz="1600" b="0" dirty="0" smtClean="0">
                <a:latin typeface="Times New Roman" pitchFamily="18" charset="0"/>
              </a:rPr>
              <a:t>$</a:t>
            </a:r>
            <a:r>
              <a:rPr lang="en-US" altLang="en-US" sz="1600" b="0" dirty="0">
                <a:latin typeface="Times New Roman" pitchFamily="18" charset="0"/>
              </a:rPr>
              <a:t>3</a:t>
            </a:r>
            <a:r>
              <a:rPr lang="en-US" altLang="en-US" sz="1600" b="0" dirty="0" smtClean="0">
                <a:latin typeface="Times New Roman" pitchFamily="18" charset="0"/>
              </a:rPr>
              <a:t> trillion (</a:t>
            </a:r>
            <a:r>
              <a:rPr lang="en-US" altLang="en-US" sz="1600" b="0" i="1" dirty="0" smtClean="0">
                <a:latin typeface="Times New Roman" pitchFamily="18" charset="0"/>
              </a:rPr>
              <a:t>T</a:t>
            </a:r>
            <a:r>
              <a:rPr lang="en-US" altLang="en-US" sz="1600" b="0" dirty="0" smtClean="0">
                <a:latin typeface="Times New Roman" pitchFamily="18" charset="0"/>
              </a:rPr>
              <a:t> = 3), investment expenditures total $2.75 trillion (</a:t>
            </a:r>
            <a:r>
              <a:rPr lang="en-US" altLang="en-US" sz="1600" b="0" i="1" dirty="0" smtClean="0">
                <a:latin typeface="Times New Roman" pitchFamily="18" charset="0"/>
              </a:rPr>
              <a:t>I</a:t>
            </a:r>
            <a:r>
              <a:rPr lang="en-US" altLang="en-US" sz="1600" b="0" dirty="0" smtClean="0">
                <a:latin typeface="Times New Roman" pitchFamily="18" charset="0"/>
              </a:rPr>
              <a:t> = 2.75), government expenditure is $3 trillion (</a:t>
            </a:r>
            <a:r>
              <a:rPr lang="en-US" altLang="en-US" sz="1600" b="0" i="1" dirty="0" smtClean="0">
                <a:latin typeface="Times New Roman" pitchFamily="18" charset="0"/>
              </a:rPr>
              <a:t>G</a:t>
            </a:r>
            <a:r>
              <a:rPr lang="en-US" altLang="en-US" sz="1600" b="0" dirty="0" smtClean="0">
                <a:latin typeface="Times New Roman" pitchFamily="18" charset="0"/>
              </a:rPr>
              <a:t> = 3), exports are $2 trillion (</a:t>
            </a:r>
            <a:r>
              <a:rPr lang="en-US" altLang="en-US" sz="1600" b="0" i="1" dirty="0" smtClean="0">
                <a:latin typeface="Times New Roman" pitchFamily="18" charset="0"/>
              </a:rPr>
              <a:t>X</a:t>
            </a:r>
            <a:r>
              <a:rPr lang="en-US" altLang="en-US" sz="1600" b="0" dirty="0" smtClean="0">
                <a:latin typeface="Times New Roman" pitchFamily="18" charset="0"/>
              </a:rPr>
              <a:t> = </a:t>
            </a:r>
            <a:r>
              <a:rPr lang="en-US" altLang="en-US" sz="1600" b="0" dirty="0">
                <a:latin typeface="Times New Roman" pitchFamily="18" charset="0"/>
              </a:rPr>
              <a:t>2</a:t>
            </a:r>
            <a:r>
              <a:rPr lang="en-US" altLang="en-US" sz="1600" b="0" dirty="0" smtClean="0">
                <a:latin typeface="Times New Roman" pitchFamily="18" charset="0"/>
              </a:rPr>
              <a:t>), </a:t>
            </a:r>
            <a:r>
              <a:rPr lang="en-US" altLang="en-US" sz="1600" b="0" i="1" dirty="0" err="1">
                <a:latin typeface="Times New Roman" pitchFamily="18" charset="0"/>
              </a:rPr>
              <a:t>mpc</a:t>
            </a:r>
            <a:r>
              <a:rPr lang="en-US" altLang="en-US" sz="1600" b="0" i="1" dirty="0">
                <a:latin typeface="Times New Roman" pitchFamily="18" charset="0"/>
              </a:rPr>
              <a:t> = </a:t>
            </a:r>
            <a:r>
              <a:rPr lang="en-US" altLang="en-US" sz="1600" b="0" dirty="0" smtClean="0">
                <a:latin typeface="Times New Roman" pitchFamily="18" charset="0"/>
              </a:rPr>
              <a:t>0.75, and </a:t>
            </a:r>
            <a:r>
              <a:rPr lang="en-US" altLang="en-US" sz="1600" b="0" i="1" dirty="0" err="1" smtClean="0">
                <a:latin typeface="Times New Roman" pitchFamily="18" charset="0"/>
              </a:rPr>
              <a:t>mpm</a:t>
            </a:r>
            <a:r>
              <a:rPr lang="en-US" altLang="en-US" sz="1600" b="0" i="1" dirty="0" smtClean="0">
                <a:latin typeface="Times New Roman" pitchFamily="18" charset="0"/>
              </a:rPr>
              <a:t> </a:t>
            </a:r>
            <a:r>
              <a:rPr lang="en-US" altLang="en-US" sz="1600" b="0" dirty="0" smtClean="0">
                <a:latin typeface="Times New Roman" pitchFamily="18" charset="0"/>
              </a:rPr>
              <a:t>= 0.25. Derive the AE equation.</a:t>
            </a: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/>
            </a:pPr>
            <a:endParaRPr lang="en-US" altLang="en-US" sz="1600" b="0" dirty="0" smtClean="0">
              <a:latin typeface="Times New Roman" pitchFamily="18" charset="0"/>
            </a:endParaRPr>
          </a:p>
          <a:p>
            <a:pPr marL="0" indent="0" algn="ctr"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defRPr/>
            </a:pPr>
            <a:r>
              <a:rPr lang="en-US" altLang="en-US" sz="1600" b="0" i="1" dirty="0" smtClean="0">
                <a:latin typeface="Times New Roman" pitchFamily="18" charset="0"/>
                <a:ea typeface="MS Mincho" pitchFamily="49" charset="-128"/>
              </a:rPr>
              <a:t>First, ignore the fact that PL = 8 because AD is</a:t>
            </a:r>
            <a:br>
              <a:rPr lang="en-US" altLang="en-US" sz="1600" b="0" i="1" dirty="0" smtClean="0">
                <a:latin typeface="Times New Roman" pitchFamily="18" charset="0"/>
                <a:ea typeface="MS Mincho" pitchFamily="49" charset="-128"/>
              </a:rPr>
            </a:br>
            <a:r>
              <a:rPr lang="en-US" altLang="en-US" sz="1600" b="0" i="1" dirty="0" smtClean="0">
                <a:latin typeface="Times New Roman" pitchFamily="18" charset="0"/>
                <a:ea typeface="MS Mincho" pitchFamily="49" charset="-128"/>
              </a:rPr>
              <a:t>the relationship between real GDP and PL</a:t>
            </a: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961317" y="3748158"/>
            <a:ext cx="7268283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 algn="ctr"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tabLst>
                <a:tab pos="685800" algn="l"/>
                <a:tab pos="1714500" algn="l"/>
              </a:tabLst>
              <a:defRPr/>
            </a:pPr>
            <a:r>
              <a:rPr lang="en-US" altLang="en-US" sz="1600" b="0" i="1" dirty="0" smtClean="0">
                <a:latin typeface="Times New Roman" pitchFamily="18" charset="0"/>
                <a:ea typeface="MS Mincho" pitchFamily="49" charset="-128"/>
              </a:rPr>
              <a:t>PL </a:t>
            </a:r>
            <a:r>
              <a:rPr lang="en-US" altLang="en-US" sz="1600" b="0" i="1" dirty="0" smtClean="0">
                <a:latin typeface="Times New Roman" pitchFamily="18" charset="0"/>
                <a:ea typeface="MS Mincho" pitchFamily="49" charset="-128"/>
              </a:rPr>
              <a:t>= </a:t>
            </a:r>
            <a:r>
              <a:rPr lang="en-US" altLang="en-US" sz="1800" b="0" dirty="0" smtClean="0">
                <a:latin typeface="Times New Roman" pitchFamily="18" charset="0"/>
                <a:ea typeface="MS Mincho" pitchFamily="49" charset="-128"/>
              </a:rPr>
              <a:t>[</a:t>
            </a:r>
            <a:r>
              <a:rPr lang="en-US" altLang="en-US" sz="1600" b="0" dirty="0" smtClean="0">
                <a:latin typeface="Times New Roman" pitchFamily="18" charset="0"/>
              </a:rPr>
              <a:t>8</a:t>
            </a:r>
            <a:r>
              <a:rPr lang="en-US" altLang="en-US" sz="1600" b="0" i="1" dirty="0" smtClean="0">
                <a:latin typeface="Times New Roman" pitchFamily="18" charset="0"/>
              </a:rPr>
              <a:t> + </a:t>
            </a:r>
            <a:r>
              <a:rPr lang="en-US" altLang="en-US" sz="1600" b="0" dirty="0" smtClean="0">
                <a:latin typeface="Times New Roman" pitchFamily="18" charset="0"/>
              </a:rPr>
              <a:t>12</a:t>
            </a:r>
            <a:r>
              <a:rPr lang="en-US" altLang="en-US" sz="1600" b="0" i="1" dirty="0" smtClean="0">
                <a:latin typeface="Times New Roman" pitchFamily="18" charset="0"/>
              </a:rPr>
              <a:t> – </a:t>
            </a:r>
            <a:r>
              <a:rPr lang="en-US" altLang="en-US" sz="1600" b="0" dirty="0" smtClean="0">
                <a:latin typeface="Times New Roman" pitchFamily="18" charset="0"/>
              </a:rPr>
              <a:t>3.5</a:t>
            </a:r>
            <a:r>
              <a:rPr lang="en-US" altLang="en-US" sz="1600" b="0" i="1" dirty="0" smtClean="0">
                <a:latin typeface="Times New Roman" pitchFamily="18" charset="0"/>
              </a:rPr>
              <a:t> </a:t>
            </a:r>
            <a:r>
              <a:rPr lang="en-US" altLang="en-US" sz="1600" b="0" dirty="0" smtClean="0">
                <a:latin typeface="Times" pitchFamily="18" charset="0"/>
              </a:rPr>
              <a:t> – 0.75</a:t>
            </a:r>
            <a:r>
              <a:rPr lang="en-US" altLang="en-US" sz="1600" b="0" i="1" dirty="0" smtClean="0">
                <a:latin typeface="Times New Roman" pitchFamily="18" charset="0"/>
              </a:rPr>
              <a:t> </a:t>
            </a:r>
            <a:r>
              <a:rPr lang="en-US" altLang="en-US" sz="1600" b="0" i="1" dirty="0" smtClean="0"/>
              <a:t>∙ </a:t>
            </a:r>
            <a:r>
              <a:rPr lang="en-US" altLang="en-US" sz="1600" b="0" dirty="0" smtClean="0">
                <a:latin typeface="Times" pitchFamily="18" charset="0"/>
              </a:rPr>
              <a:t>3 </a:t>
            </a:r>
            <a:r>
              <a:rPr lang="en-US" altLang="en-US" sz="1600" b="0" i="1" dirty="0" smtClean="0">
                <a:latin typeface="Times New Roman" pitchFamily="18" charset="0"/>
                <a:ea typeface="MS Mincho" pitchFamily="49" charset="-128"/>
              </a:rPr>
              <a:t>+ </a:t>
            </a:r>
            <a:r>
              <a:rPr lang="en-US" altLang="en-US" sz="1600" b="0" dirty="0" smtClean="0">
                <a:latin typeface="Times New Roman" pitchFamily="18" charset="0"/>
                <a:ea typeface="MS Mincho" pitchFamily="49" charset="-128"/>
              </a:rPr>
              <a:t>2.75</a:t>
            </a:r>
            <a:r>
              <a:rPr lang="en-US" altLang="en-US" sz="1600" b="0" i="1" dirty="0" smtClean="0">
                <a:latin typeface="Times New Roman" pitchFamily="18" charset="0"/>
                <a:ea typeface="MS Mincho" pitchFamily="49" charset="-128"/>
              </a:rPr>
              <a:t> + </a:t>
            </a:r>
            <a:r>
              <a:rPr lang="en-US" altLang="en-US" sz="1600" b="0" dirty="0" smtClean="0">
                <a:latin typeface="Times New Roman" pitchFamily="18" charset="0"/>
                <a:ea typeface="MS Mincho" pitchFamily="49" charset="-128"/>
              </a:rPr>
              <a:t>3</a:t>
            </a:r>
            <a:r>
              <a:rPr lang="en-US" altLang="en-US" sz="1600" b="0" i="1" dirty="0" smtClean="0">
                <a:latin typeface="Times New Roman" pitchFamily="18" charset="0"/>
                <a:ea typeface="MS Mincho" pitchFamily="49" charset="-128"/>
              </a:rPr>
              <a:t> + </a:t>
            </a:r>
            <a:r>
              <a:rPr lang="en-US" altLang="en-US" sz="1600" b="0" dirty="0" smtClean="0">
                <a:latin typeface="Times New Roman" pitchFamily="18" charset="0"/>
                <a:ea typeface="MS Mincho" pitchFamily="49" charset="-128"/>
              </a:rPr>
              <a:t>2</a:t>
            </a:r>
            <a:r>
              <a:rPr lang="en-US" altLang="en-US" sz="1600" b="0" i="1" dirty="0" smtClean="0">
                <a:latin typeface="Times" pitchFamily="18" charset="0"/>
              </a:rPr>
              <a:t> </a:t>
            </a:r>
            <a:r>
              <a:rPr lang="en-US" altLang="en-US" sz="1800" b="0" dirty="0" smtClean="0">
                <a:latin typeface="Times New Roman" pitchFamily="18" charset="0"/>
                <a:ea typeface="MS Mincho" pitchFamily="49" charset="-128"/>
              </a:rPr>
              <a:t>]</a:t>
            </a:r>
            <a:r>
              <a:rPr lang="en-US" altLang="en-US" sz="1600" b="0" i="1" dirty="0" smtClean="0">
                <a:latin typeface="Times New Roman" pitchFamily="18" charset="0"/>
                <a:ea typeface="MS Mincho" pitchFamily="49" charset="-128"/>
              </a:rPr>
              <a:t> </a:t>
            </a:r>
            <a:r>
              <a:rPr lang="en-US" altLang="en-US" sz="1600" b="0" i="1" dirty="0" smtClean="0">
                <a:latin typeface="Times New Roman" pitchFamily="18" charset="0"/>
              </a:rPr>
              <a:t>– </a:t>
            </a:r>
            <a:r>
              <a:rPr lang="en-US" altLang="en-US" sz="1800" b="0" dirty="0" smtClean="0">
                <a:latin typeface="Times New Roman" pitchFamily="18" charset="0"/>
                <a:ea typeface="MS Mincho" pitchFamily="49" charset="-128"/>
              </a:rPr>
              <a:t>{</a:t>
            </a:r>
            <a:r>
              <a:rPr lang="en-US" altLang="en-US" sz="1600" b="0" i="1" dirty="0" smtClean="0">
                <a:latin typeface="Times New Roman" pitchFamily="18" charset="0"/>
              </a:rPr>
              <a:t> </a:t>
            </a:r>
            <a:r>
              <a:rPr lang="en-US" altLang="en-US" sz="1600" b="0" dirty="0" smtClean="0">
                <a:latin typeface="Times New Roman" pitchFamily="18" charset="0"/>
              </a:rPr>
              <a:t>0.25</a:t>
            </a:r>
            <a:r>
              <a:rPr lang="en-US" altLang="en-US" sz="1600" b="0" i="1" dirty="0" smtClean="0">
                <a:latin typeface="Times New Roman" pitchFamily="18" charset="0"/>
              </a:rPr>
              <a:t> </a:t>
            </a:r>
            <a:r>
              <a:rPr lang="en-US" altLang="en-US" sz="1600" b="0" i="1" dirty="0" smtClean="0">
                <a:latin typeface="Times New Roman" pitchFamily="18" charset="0"/>
                <a:ea typeface="MS Mincho" pitchFamily="49" charset="-128"/>
              </a:rPr>
              <a:t>+ </a:t>
            </a:r>
            <a:r>
              <a:rPr lang="en-US" altLang="en-US" sz="1600" b="0" i="1" dirty="0" err="1" smtClean="0">
                <a:latin typeface="Times New Roman" pitchFamily="18" charset="0"/>
                <a:ea typeface="MS Mincho" pitchFamily="49" charset="-128"/>
              </a:rPr>
              <a:t>mpm</a:t>
            </a:r>
            <a:r>
              <a:rPr lang="en-US" altLang="en-US" sz="1600" b="0" i="1" dirty="0" smtClean="0">
                <a:latin typeface="Times New Roman" pitchFamily="18" charset="0"/>
                <a:ea typeface="MS Mincho" pitchFamily="49" charset="-128"/>
              </a:rPr>
              <a:t> </a:t>
            </a:r>
            <a:r>
              <a:rPr lang="en-US" altLang="en-US" sz="1800" b="0" dirty="0" smtClean="0">
                <a:latin typeface="Times New Roman" pitchFamily="18" charset="0"/>
                <a:ea typeface="MS Mincho" pitchFamily="49" charset="-128"/>
              </a:rPr>
              <a:t>}</a:t>
            </a:r>
            <a:r>
              <a:rPr lang="en-US" altLang="en-US" sz="1600" b="0" i="1" dirty="0" smtClean="0">
                <a:ea typeface="MS Mincho" pitchFamily="49" charset="-128"/>
              </a:rPr>
              <a:t>∙ </a:t>
            </a:r>
            <a:r>
              <a:rPr lang="en-US" altLang="en-US" sz="1600" b="0" i="1" dirty="0" smtClean="0">
                <a:latin typeface="Times New Roman" pitchFamily="18" charset="0"/>
                <a:ea typeface="MS Mincho" pitchFamily="49" charset="-128"/>
              </a:rPr>
              <a:t>Y</a:t>
            </a:r>
          </a:p>
        </p:txBody>
      </p:sp>
    </p:spTree>
    <p:extLst>
      <p:ext uri="{BB962C8B-B14F-4D97-AF65-F5344CB8AC3E}">
        <p14:creationId xmlns:p14="http://schemas.microsoft.com/office/powerpoint/2010/main" val="356241589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4" name="Text Box 3"/>
          <p:cNvSpPr txBox="1">
            <a:spLocks noChangeArrowheads="1"/>
          </p:cNvSpPr>
          <p:nvPr/>
        </p:nvSpPr>
        <p:spPr bwMode="auto">
          <a:xfrm>
            <a:off x="381000" y="152400"/>
            <a:ext cx="845820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en-US" sz="2600" b="1">
                <a:solidFill>
                  <a:srgbClr val="FF0000"/>
                </a:solidFill>
              </a:rPr>
              <a:t>A</a:t>
            </a:r>
            <a:r>
              <a:rPr lang="en-US" altLang="en-US" sz="2600" b="1"/>
              <a:t>ggregate </a:t>
            </a:r>
            <a:r>
              <a:rPr lang="en-US" altLang="en-US" sz="2600" b="1">
                <a:solidFill>
                  <a:srgbClr val="FF0000"/>
                </a:solidFill>
              </a:rPr>
              <a:t>D</a:t>
            </a:r>
            <a:r>
              <a:rPr lang="en-US" altLang="en-US" sz="2600" b="1"/>
              <a:t>emand</a:t>
            </a: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304800" y="988029"/>
            <a:ext cx="4019550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 algn="l" rtl="0" eaLnBrk="0" fontAlgn="base" hangingPunct="0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90000"/>
              </a:lnSpc>
              <a:buNone/>
            </a:pPr>
            <a:r>
              <a:rPr lang="en-US" altLang="en-US" sz="1800" dirty="0">
                <a:ea typeface="MS Mincho" pitchFamily="49" charset="-128"/>
              </a:rPr>
              <a:t>Simulated </a:t>
            </a:r>
            <a:r>
              <a:rPr lang="en-US" altLang="en-US" sz="1800" dirty="0" smtClean="0">
                <a:ea typeface="MS Mincho" pitchFamily="49" charset="-128"/>
              </a:rPr>
              <a:t>AD</a:t>
            </a:r>
            <a:endParaRPr lang="en-US" altLang="en-US" sz="1800" dirty="0">
              <a:ea typeface="MS Mincho" pitchFamily="49" charset="-128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331788" y="1114425"/>
            <a:ext cx="8202612" cy="2466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/>
            </a:pPr>
            <a:endParaRPr lang="en-US" altLang="en-US" sz="800" dirty="0" smtClean="0">
              <a:latin typeface="Times New Roman" pitchFamily="18" charset="0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/>
            </a:pPr>
            <a:endParaRPr lang="en-US" altLang="en-US" sz="800" dirty="0" smtClean="0">
              <a:latin typeface="Times New Roman" pitchFamily="18" charset="0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/>
            </a:pPr>
            <a:endParaRPr lang="en-US" altLang="en-US" sz="800" dirty="0" smtClean="0">
              <a:latin typeface="Times New Roman" pitchFamily="18" charset="0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/>
            </a:pPr>
            <a:r>
              <a:rPr lang="en-US" altLang="en-US" sz="1600" b="1" dirty="0" smtClean="0">
                <a:latin typeface="Times New Roman" pitchFamily="18" charset="0"/>
              </a:rPr>
              <a:t>Example:</a:t>
            </a:r>
            <a:r>
              <a:rPr lang="en-US" altLang="en-US" sz="1600" dirty="0" smtClean="0">
                <a:latin typeface="Times New Roman" pitchFamily="18" charset="0"/>
              </a:rPr>
              <a:t> </a:t>
            </a:r>
            <a:r>
              <a:rPr lang="en-US" altLang="en-US" sz="1600" b="0" dirty="0" smtClean="0">
                <a:latin typeface="Times New Roman" pitchFamily="18" charset="0"/>
              </a:rPr>
              <a:t>Suppose consumer wealth is $8 trillion (</a:t>
            </a:r>
            <a:r>
              <a:rPr lang="en-US" altLang="en-US" sz="1600" b="0" i="1" dirty="0" smtClean="0">
                <a:latin typeface="Times New Roman" pitchFamily="18" charset="0"/>
              </a:rPr>
              <a:t>W</a:t>
            </a:r>
            <a:r>
              <a:rPr lang="en-US" altLang="en-US" sz="1600" b="0" dirty="0" smtClean="0">
                <a:latin typeface="Times New Roman" pitchFamily="18" charset="0"/>
              </a:rPr>
              <a:t> = 8), expected future consumer </a:t>
            </a:r>
            <a:r>
              <a:rPr lang="en-US" altLang="en-US" sz="1600" b="0" dirty="0">
                <a:latin typeface="Times New Roman" pitchFamily="18" charset="0"/>
              </a:rPr>
              <a:t>income </a:t>
            </a:r>
            <a:r>
              <a:rPr lang="en-US" altLang="en-US" sz="1600" b="0" dirty="0" smtClean="0">
                <a:latin typeface="Times New Roman" pitchFamily="18" charset="0"/>
              </a:rPr>
              <a:t>is $</a:t>
            </a:r>
            <a:r>
              <a:rPr lang="en-US" altLang="en-US" sz="1600" b="0" dirty="0">
                <a:latin typeface="Times New Roman" pitchFamily="18" charset="0"/>
              </a:rPr>
              <a:t>12 </a:t>
            </a:r>
            <a:r>
              <a:rPr lang="en-US" altLang="en-US" sz="1600" b="0" dirty="0" smtClean="0">
                <a:latin typeface="Times New Roman" pitchFamily="18" charset="0"/>
              </a:rPr>
              <a:t>trillion (</a:t>
            </a:r>
            <a:r>
              <a:rPr lang="en-US" altLang="en-US" sz="1600" b="0" i="1" dirty="0" smtClean="0">
                <a:latin typeface="Times New Roman" pitchFamily="18" charset="0"/>
              </a:rPr>
              <a:t>Y</a:t>
            </a:r>
            <a:r>
              <a:rPr lang="en-US" altLang="en-US" sz="1600" b="0" i="1" baseline="-25000" dirty="0" smtClean="0">
                <a:latin typeface="Times New Roman" pitchFamily="18" charset="0"/>
              </a:rPr>
              <a:t>e</a:t>
            </a:r>
            <a:r>
              <a:rPr lang="en-US" altLang="en-US" sz="1600" b="0" dirty="0" smtClean="0">
                <a:latin typeface="Times New Roman" pitchFamily="18" charset="0"/>
              </a:rPr>
              <a:t> = 12), the price level is $14.5 thousand (</a:t>
            </a:r>
            <a:r>
              <a:rPr lang="en-US" altLang="en-US" sz="1600" b="0" i="1" dirty="0" smtClean="0">
                <a:latin typeface="Times New Roman" pitchFamily="18" charset="0"/>
              </a:rPr>
              <a:t>PL</a:t>
            </a:r>
            <a:r>
              <a:rPr lang="en-US" altLang="en-US" sz="1600" b="0" dirty="0" smtClean="0">
                <a:latin typeface="Times New Roman" pitchFamily="18" charset="0"/>
              </a:rPr>
              <a:t> = 14.5), the real rate of interest is 3.5 percent (</a:t>
            </a:r>
            <a:r>
              <a:rPr lang="en-US" altLang="en-US" sz="1600" b="0" i="1" dirty="0" smtClean="0">
                <a:latin typeface="Times New Roman" pitchFamily="18" charset="0"/>
              </a:rPr>
              <a:t>r</a:t>
            </a:r>
            <a:r>
              <a:rPr lang="en-US" altLang="en-US" sz="1600" b="0" dirty="0" smtClean="0">
                <a:latin typeface="Times New Roman" pitchFamily="18" charset="0"/>
              </a:rPr>
              <a:t> = 3.5), net tax </a:t>
            </a:r>
            <a:r>
              <a:rPr lang="en-US" altLang="en-US" sz="1600" b="0" dirty="0">
                <a:latin typeface="Times New Roman" pitchFamily="18" charset="0"/>
              </a:rPr>
              <a:t>revenues is </a:t>
            </a:r>
            <a:r>
              <a:rPr lang="en-US" altLang="en-US" sz="1600" b="0" dirty="0" smtClean="0">
                <a:latin typeface="Times New Roman" pitchFamily="18" charset="0"/>
              </a:rPr>
              <a:t>$</a:t>
            </a:r>
            <a:r>
              <a:rPr lang="en-US" altLang="en-US" sz="1600" b="0" dirty="0">
                <a:latin typeface="Times New Roman" pitchFamily="18" charset="0"/>
              </a:rPr>
              <a:t>3</a:t>
            </a:r>
            <a:r>
              <a:rPr lang="en-US" altLang="en-US" sz="1600" b="0" dirty="0" smtClean="0">
                <a:latin typeface="Times New Roman" pitchFamily="18" charset="0"/>
              </a:rPr>
              <a:t> trillion (</a:t>
            </a:r>
            <a:r>
              <a:rPr lang="en-US" altLang="en-US" sz="1600" b="0" i="1" dirty="0" smtClean="0">
                <a:latin typeface="Times New Roman" pitchFamily="18" charset="0"/>
              </a:rPr>
              <a:t>T</a:t>
            </a:r>
            <a:r>
              <a:rPr lang="en-US" altLang="en-US" sz="1600" b="0" dirty="0" smtClean="0">
                <a:latin typeface="Times New Roman" pitchFamily="18" charset="0"/>
              </a:rPr>
              <a:t> = 3), investment expenditures total $2.75 trillion (</a:t>
            </a:r>
            <a:r>
              <a:rPr lang="en-US" altLang="en-US" sz="1600" b="0" i="1" dirty="0" smtClean="0">
                <a:latin typeface="Times New Roman" pitchFamily="18" charset="0"/>
              </a:rPr>
              <a:t>I</a:t>
            </a:r>
            <a:r>
              <a:rPr lang="en-US" altLang="en-US" sz="1600" b="0" dirty="0" smtClean="0">
                <a:latin typeface="Times New Roman" pitchFamily="18" charset="0"/>
              </a:rPr>
              <a:t> = 2.75), government expenditure is $3 trillion (</a:t>
            </a:r>
            <a:r>
              <a:rPr lang="en-US" altLang="en-US" sz="1600" b="0" i="1" dirty="0" smtClean="0">
                <a:latin typeface="Times New Roman" pitchFamily="18" charset="0"/>
              </a:rPr>
              <a:t>G</a:t>
            </a:r>
            <a:r>
              <a:rPr lang="en-US" altLang="en-US" sz="1600" b="0" dirty="0" smtClean="0">
                <a:latin typeface="Times New Roman" pitchFamily="18" charset="0"/>
              </a:rPr>
              <a:t> = 3), exports are $2 trillion (</a:t>
            </a:r>
            <a:r>
              <a:rPr lang="en-US" altLang="en-US" sz="1600" b="0" i="1" dirty="0" smtClean="0">
                <a:latin typeface="Times New Roman" pitchFamily="18" charset="0"/>
              </a:rPr>
              <a:t>X</a:t>
            </a:r>
            <a:r>
              <a:rPr lang="en-US" altLang="en-US" sz="1600" b="0" dirty="0" smtClean="0">
                <a:latin typeface="Times New Roman" pitchFamily="18" charset="0"/>
              </a:rPr>
              <a:t> = </a:t>
            </a:r>
            <a:r>
              <a:rPr lang="en-US" altLang="en-US" sz="1600" b="0" dirty="0">
                <a:latin typeface="Times New Roman" pitchFamily="18" charset="0"/>
              </a:rPr>
              <a:t>2</a:t>
            </a:r>
            <a:r>
              <a:rPr lang="en-US" altLang="en-US" sz="1600" b="0" dirty="0" smtClean="0">
                <a:latin typeface="Times New Roman" pitchFamily="18" charset="0"/>
              </a:rPr>
              <a:t>), </a:t>
            </a:r>
            <a:r>
              <a:rPr lang="en-US" altLang="en-US" sz="1600" b="0" i="1" dirty="0" err="1">
                <a:latin typeface="Times New Roman" pitchFamily="18" charset="0"/>
              </a:rPr>
              <a:t>mpc</a:t>
            </a:r>
            <a:r>
              <a:rPr lang="en-US" altLang="en-US" sz="1600" b="0" i="1" dirty="0">
                <a:latin typeface="Times New Roman" pitchFamily="18" charset="0"/>
              </a:rPr>
              <a:t> = </a:t>
            </a:r>
            <a:r>
              <a:rPr lang="en-US" altLang="en-US" sz="1600" b="0" dirty="0" smtClean="0">
                <a:latin typeface="Times New Roman" pitchFamily="18" charset="0"/>
              </a:rPr>
              <a:t>0.75, and </a:t>
            </a:r>
            <a:r>
              <a:rPr lang="en-US" altLang="en-US" sz="1600" b="0" i="1" dirty="0" err="1" smtClean="0">
                <a:latin typeface="Times New Roman" pitchFamily="18" charset="0"/>
              </a:rPr>
              <a:t>mpm</a:t>
            </a:r>
            <a:r>
              <a:rPr lang="en-US" altLang="en-US" sz="1600" b="0" i="1" dirty="0" smtClean="0">
                <a:latin typeface="Times New Roman" pitchFamily="18" charset="0"/>
              </a:rPr>
              <a:t> </a:t>
            </a:r>
            <a:r>
              <a:rPr lang="en-US" altLang="en-US" sz="1600" b="0" dirty="0" smtClean="0">
                <a:latin typeface="Times New Roman" pitchFamily="18" charset="0"/>
              </a:rPr>
              <a:t>= 0.25. Derive the AE equation.</a:t>
            </a: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/>
            </a:pPr>
            <a:endParaRPr lang="en-US" altLang="en-US" sz="1600" b="0" dirty="0" smtClean="0">
              <a:latin typeface="Times New Roman" pitchFamily="18" charset="0"/>
            </a:endParaRPr>
          </a:p>
          <a:p>
            <a:pPr marL="0" indent="0" algn="ctr"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defRPr/>
            </a:pPr>
            <a:r>
              <a:rPr lang="en-US" altLang="en-US" sz="1600" b="0" i="1" dirty="0" smtClean="0">
                <a:latin typeface="Times New Roman" pitchFamily="18" charset="0"/>
                <a:ea typeface="MS Mincho" pitchFamily="49" charset="-128"/>
              </a:rPr>
              <a:t>First, ignore the fact that PL = 8 because AD is</a:t>
            </a:r>
            <a:br>
              <a:rPr lang="en-US" altLang="en-US" sz="1600" b="0" i="1" dirty="0" smtClean="0">
                <a:latin typeface="Times New Roman" pitchFamily="18" charset="0"/>
                <a:ea typeface="MS Mincho" pitchFamily="49" charset="-128"/>
              </a:rPr>
            </a:br>
            <a:r>
              <a:rPr lang="en-US" altLang="en-US" sz="1600" b="0" i="1" dirty="0" smtClean="0">
                <a:latin typeface="Times New Roman" pitchFamily="18" charset="0"/>
                <a:ea typeface="MS Mincho" pitchFamily="49" charset="-128"/>
              </a:rPr>
              <a:t>the relationship between real GDP and PL</a:t>
            </a: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961317" y="3748158"/>
            <a:ext cx="7268283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 algn="ctr"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tabLst>
                <a:tab pos="685800" algn="l"/>
                <a:tab pos="1714500" algn="l"/>
              </a:tabLst>
              <a:defRPr/>
            </a:pPr>
            <a:r>
              <a:rPr lang="en-US" altLang="en-US" sz="1600" b="0" i="1" dirty="0" smtClean="0">
                <a:latin typeface="Times New Roman" pitchFamily="18" charset="0"/>
                <a:ea typeface="MS Mincho" pitchFamily="49" charset="-128"/>
              </a:rPr>
              <a:t>PL </a:t>
            </a:r>
            <a:r>
              <a:rPr lang="en-US" altLang="en-US" sz="1600" b="0" i="1" dirty="0" smtClean="0">
                <a:latin typeface="Times New Roman" pitchFamily="18" charset="0"/>
                <a:ea typeface="MS Mincho" pitchFamily="49" charset="-128"/>
              </a:rPr>
              <a:t>= </a:t>
            </a:r>
            <a:r>
              <a:rPr lang="en-US" altLang="en-US" sz="1800" b="0" dirty="0" smtClean="0">
                <a:latin typeface="Times New Roman" pitchFamily="18" charset="0"/>
                <a:ea typeface="MS Mincho" pitchFamily="49" charset="-128"/>
              </a:rPr>
              <a:t>[</a:t>
            </a:r>
            <a:r>
              <a:rPr lang="en-US" altLang="en-US" sz="1600" b="0" dirty="0" smtClean="0">
                <a:latin typeface="Times New Roman" pitchFamily="18" charset="0"/>
              </a:rPr>
              <a:t>8</a:t>
            </a:r>
            <a:r>
              <a:rPr lang="en-US" altLang="en-US" sz="1600" b="0" i="1" dirty="0" smtClean="0">
                <a:latin typeface="Times New Roman" pitchFamily="18" charset="0"/>
              </a:rPr>
              <a:t> + </a:t>
            </a:r>
            <a:r>
              <a:rPr lang="en-US" altLang="en-US" sz="1600" b="0" dirty="0" smtClean="0">
                <a:latin typeface="Times New Roman" pitchFamily="18" charset="0"/>
              </a:rPr>
              <a:t>12</a:t>
            </a:r>
            <a:r>
              <a:rPr lang="en-US" altLang="en-US" sz="1600" b="0" i="1" dirty="0" smtClean="0">
                <a:latin typeface="Times New Roman" pitchFamily="18" charset="0"/>
              </a:rPr>
              <a:t> – </a:t>
            </a:r>
            <a:r>
              <a:rPr lang="en-US" altLang="en-US" sz="1600" b="0" dirty="0" smtClean="0">
                <a:latin typeface="Times New Roman" pitchFamily="18" charset="0"/>
              </a:rPr>
              <a:t>3.5</a:t>
            </a:r>
            <a:r>
              <a:rPr lang="en-US" altLang="en-US" sz="1600" b="0" i="1" dirty="0" smtClean="0">
                <a:latin typeface="Times New Roman" pitchFamily="18" charset="0"/>
              </a:rPr>
              <a:t> </a:t>
            </a:r>
            <a:r>
              <a:rPr lang="en-US" altLang="en-US" sz="1600" b="0" dirty="0" smtClean="0">
                <a:latin typeface="Times" pitchFamily="18" charset="0"/>
              </a:rPr>
              <a:t> – 0.75</a:t>
            </a:r>
            <a:r>
              <a:rPr lang="en-US" altLang="en-US" sz="1600" b="0" i="1" dirty="0" smtClean="0">
                <a:latin typeface="Times New Roman" pitchFamily="18" charset="0"/>
              </a:rPr>
              <a:t> </a:t>
            </a:r>
            <a:r>
              <a:rPr lang="en-US" altLang="en-US" sz="1600" b="0" i="1" dirty="0" smtClean="0"/>
              <a:t>∙ </a:t>
            </a:r>
            <a:r>
              <a:rPr lang="en-US" altLang="en-US" sz="1600" b="0" dirty="0" smtClean="0">
                <a:latin typeface="Times" pitchFamily="18" charset="0"/>
              </a:rPr>
              <a:t>3 </a:t>
            </a:r>
            <a:r>
              <a:rPr lang="en-US" altLang="en-US" sz="1600" b="0" i="1" dirty="0" smtClean="0">
                <a:latin typeface="Times New Roman" pitchFamily="18" charset="0"/>
                <a:ea typeface="MS Mincho" pitchFamily="49" charset="-128"/>
              </a:rPr>
              <a:t>+ </a:t>
            </a:r>
            <a:r>
              <a:rPr lang="en-US" altLang="en-US" sz="1600" b="0" dirty="0" smtClean="0">
                <a:latin typeface="Times New Roman" pitchFamily="18" charset="0"/>
                <a:ea typeface="MS Mincho" pitchFamily="49" charset="-128"/>
              </a:rPr>
              <a:t>2.75</a:t>
            </a:r>
            <a:r>
              <a:rPr lang="en-US" altLang="en-US" sz="1600" b="0" i="1" dirty="0" smtClean="0">
                <a:latin typeface="Times New Roman" pitchFamily="18" charset="0"/>
                <a:ea typeface="MS Mincho" pitchFamily="49" charset="-128"/>
              </a:rPr>
              <a:t> + </a:t>
            </a:r>
            <a:r>
              <a:rPr lang="en-US" altLang="en-US" sz="1600" b="0" dirty="0" smtClean="0">
                <a:latin typeface="Times New Roman" pitchFamily="18" charset="0"/>
                <a:ea typeface="MS Mincho" pitchFamily="49" charset="-128"/>
              </a:rPr>
              <a:t>3</a:t>
            </a:r>
            <a:r>
              <a:rPr lang="en-US" altLang="en-US" sz="1600" b="0" i="1" dirty="0" smtClean="0">
                <a:latin typeface="Times New Roman" pitchFamily="18" charset="0"/>
                <a:ea typeface="MS Mincho" pitchFamily="49" charset="-128"/>
              </a:rPr>
              <a:t> + </a:t>
            </a:r>
            <a:r>
              <a:rPr lang="en-US" altLang="en-US" sz="1600" b="0" dirty="0" smtClean="0">
                <a:latin typeface="Times New Roman" pitchFamily="18" charset="0"/>
                <a:ea typeface="MS Mincho" pitchFamily="49" charset="-128"/>
              </a:rPr>
              <a:t>2</a:t>
            </a:r>
            <a:r>
              <a:rPr lang="en-US" altLang="en-US" sz="1600" b="0" i="1" dirty="0" smtClean="0">
                <a:latin typeface="Times" pitchFamily="18" charset="0"/>
              </a:rPr>
              <a:t> </a:t>
            </a:r>
            <a:r>
              <a:rPr lang="en-US" altLang="en-US" sz="1800" b="0" dirty="0" smtClean="0">
                <a:latin typeface="Times New Roman" pitchFamily="18" charset="0"/>
                <a:ea typeface="MS Mincho" pitchFamily="49" charset="-128"/>
              </a:rPr>
              <a:t>]</a:t>
            </a:r>
            <a:r>
              <a:rPr lang="en-US" altLang="en-US" sz="1600" b="0" i="1" dirty="0" smtClean="0">
                <a:latin typeface="Times New Roman" pitchFamily="18" charset="0"/>
                <a:ea typeface="MS Mincho" pitchFamily="49" charset="-128"/>
              </a:rPr>
              <a:t> </a:t>
            </a:r>
            <a:r>
              <a:rPr lang="en-US" altLang="en-US" sz="1600" b="0" i="1" dirty="0" smtClean="0">
                <a:latin typeface="Times New Roman" pitchFamily="18" charset="0"/>
              </a:rPr>
              <a:t>– </a:t>
            </a:r>
            <a:r>
              <a:rPr lang="en-US" altLang="en-US" sz="1800" b="0" dirty="0" smtClean="0">
                <a:latin typeface="Times New Roman" pitchFamily="18" charset="0"/>
                <a:ea typeface="MS Mincho" pitchFamily="49" charset="-128"/>
              </a:rPr>
              <a:t>{</a:t>
            </a:r>
            <a:r>
              <a:rPr lang="en-US" altLang="en-US" sz="1600" b="0" i="1" dirty="0" smtClean="0">
                <a:latin typeface="Times New Roman" pitchFamily="18" charset="0"/>
              </a:rPr>
              <a:t> </a:t>
            </a:r>
            <a:r>
              <a:rPr lang="en-US" altLang="en-US" sz="1600" b="0" dirty="0" smtClean="0">
                <a:latin typeface="Times New Roman" pitchFamily="18" charset="0"/>
              </a:rPr>
              <a:t>0.25</a:t>
            </a:r>
            <a:r>
              <a:rPr lang="en-US" altLang="en-US" sz="1600" b="0" i="1" dirty="0" smtClean="0">
                <a:latin typeface="Times New Roman" pitchFamily="18" charset="0"/>
              </a:rPr>
              <a:t> </a:t>
            </a:r>
            <a:r>
              <a:rPr lang="en-US" altLang="en-US" sz="1600" b="0" i="1" dirty="0" smtClean="0">
                <a:latin typeface="Times New Roman" pitchFamily="18" charset="0"/>
                <a:ea typeface="MS Mincho" pitchFamily="49" charset="-128"/>
              </a:rPr>
              <a:t>+ </a:t>
            </a:r>
            <a:r>
              <a:rPr lang="en-US" altLang="en-US" sz="1600" b="0" dirty="0" smtClean="0">
                <a:latin typeface="Times New Roman" pitchFamily="18" charset="0"/>
                <a:ea typeface="MS Mincho" pitchFamily="49" charset="-128"/>
              </a:rPr>
              <a:t>0.25</a:t>
            </a:r>
            <a:r>
              <a:rPr lang="en-US" altLang="en-US" sz="1600" b="0" i="1" dirty="0" smtClean="0">
                <a:latin typeface="Times New Roman" pitchFamily="18" charset="0"/>
                <a:ea typeface="MS Mincho" pitchFamily="49" charset="-128"/>
              </a:rPr>
              <a:t> </a:t>
            </a:r>
            <a:r>
              <a:rPr lang="en-US" altLang="en-US" sz="1800" b="0" dirty="0" smtClean="0">
                <a:latin typeface="Times New Roman" pitchFamily="18" charset="0"/>
                <a:ea typeface="MS Mincho" pitchFamily="49" charset="-128"/>
              </a:rPr>
              <a:t>}</a:t>
            </a:r>
            <a:r>
              <a:rPr lang="en-US" altLang="en-US" sz="1600" b="0" i="1" dirty="0" smtClean="0">
                <a:ea typeface="MS Mincho" pitchFamily="49" charset="-128"/>
              </a:rPr>
              <a:t>∙ </a:t>
            </a:r>
            <a:r>
              <a:rPr lang="en-US" altLang="en-US" sz="1600" b="0" i="1" dirty="0" smtClean="0">
                <a:latin typeface="Times New Roman" pitchFamily="18" charset="0"/>
                <a:ea typeface="MS Mincho" pitchFamily="49" charset="-128"/>
              </a:rPr>
              <a:t>Y</a:t>
            </a:r>
          </a:p>
        </p:txBody>
      </p:sp>
    </p:spTree>
    <p:extLst>
      <p:ext uri="{BB962C8B-B14F-4D97-AF65-F5344CB8AC3E}">
        <p14:creationId xmlns:p14="http://schemas.microsoft.com/office/powerpoint/2010/main" val="214219049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4" name="Text Box 3"/>
          <p:cNvSpPr txBox="1">
            <a:spLocks noChangeArrowheads="1"/>
          </p:cNvSpPr>
          <p:nvPr/>
        </p:nvSpPr>
        <p:spPr bwMode="auto">
          <a:xfrm>
            <a:off x="381000" y="152400"/>
            <a:ext cx="845820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en-US" sz="2600" b="1">
                <a:solidFill>
                  <a:srgbClr val="FF0000"/>
                </a:solidFill>
              </a:rPr>
              <a:t>A</a:t>
            </a:r>
            <a:r>
              <a:rPr lang="en-US" altLang="en-US" sz="2600" b="1"/>
              <a:t>ggregate </a:t>
            </a:r>
            <a:r>
              <a:rPr lang="en-US" altLang="en-US" sz="2600" b="1">
                <a:solidFill>
                  <a:srgbClr val="FF0000"/>
                </a:solidFill>
              </a:rPr>
              <a:t>D</a:t>
            </a:r>
            <a:r>
              <a:rPr lang="en-US" altLang="en-US" sz="2600" b="1"/>
              <a:t>emand</a:t>
            </a: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304800" y="988029"/>
            <a:ext cx="4019550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 algn="l" rtl="0" eaLnBrk="0" fontAlgn="base" hangingPunct="0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90000"/>
              </a:lnSpc>
              <a:buNone/>
            </a:pPr>
            <a:r>
              <a:rPr lang="en-US" altLang="en-US" sz="1800" dirty="0">
                <a:ea typeface="MS Mincho" pitchFamily="49" charset="-128"/>
              </a:rPr>
              <a:t>Simulated </a:t>
            </a:r>
            <a:r>
              <a:rPr lang="en-US" altLang="en-US" sz="1800" dirty="0" smtClean="0">
                <a:ea typeface="MS Mincho" pitchFamily="49" charset="-128"/>
              </a:rPr>
              <a:t>AD</a:t>
            </a:r>
            <a:endParaRPr lang="en-US" altLang="en-US" sz="1800" dirty="0">
              <a:ea typeface="MS Mincho" pitchFamily="49" charset="-128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331788" y="1114425"/>
            <a:ext cx="8202612" cy="2466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/>
            </a:pPr>
            <a:endParaRPr lang="en-US" altLang="en-US" sz="800" dirty="0" smtClean="0">
              <a:latin typeface="Times New Roman" pitchFamily="18" charset="0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/>
            </a:pPr>
            <a:endParaRPr lang="en-US" altLang="en-US" sz="800" dirty="0" smtClean="0">
              <a:latin typeface="Times New Roman" pitchFamily="18" charset="0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/>
            </a:pPr>
            <a:endParaRPr lang="en-US" altLang="en-US" sz="800" dirty="0" smtClean="0">
              <a:latin typeface="Times New Roman" pitchFamily="18" charset="0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/>
            </a:pPr>
            <a:r>
              <a:rPr lang="en-US" altLang="en-US" sz="1600" b="1" dirty="0" smtClean="0">
                <a:latin typeface="Times New Roman" pitchFamily="18" charset="0"/>
              </a:rPr>
              <a:t>Example:</a:t>
            </a:r>
            <a:r>
              <a:rPr lang="en-US" altLang="en-US" sz="1600" dirty="0" smtClean="0">
                <a:latin typeface="Times New Roman" pitchFamily="18" charset="0"/>
              </a:rPr>
              <a:t> </a:t>
            </a:r>
            <a:r>
              <a:rPr lang="en-US" altLang="en-US" sz="1600" b="0" dirty="0" smtClean="0">
                <a:latin typeface="Times New Roman" pitchFamily="18" charset="0"/>
              </a:rPr>
              <a:t>Suppose consumer wealth is $8 trillion (</a:t>
            </a:r>
            <a:r>
              <a:rPr lang="en-US" altLang="en-US" sz="1600" b="0" i="1" dirty="0" smtClean="0">
                <a:latin typeface="Times New Roman" pitchFamily="18" charset="0"/>
              </a:rPr>
              <a:t>W</a:t>
            </a:r>
            <a:r>
              <a:rPr lang="en-US" altLang="en-US" sz="1600" b="0" dirty="0" smtClean="0">
                <a:latin typeface="Times New Roman" pitchFamily="18" charset="0"/>
              </a:rPr>
              <a:t> = 8), expected future consumer </a:t>
            </a:r>
            <a:r>
              <a:rPr lang="en-US" altLang="en-US" sz="1600" b="0" dirty="0">
                <a:latin typeface="Times New Roman" pitchFamily="18" charset="0"/>
              </a:rPr>
              <a:t>income </a:t>
            </a:r>
            <a:r>
              <a:rPr lang="en-US" altLang="en-US" sz="1600" b="0" dirty="0" smtClean="0">
                <a:latin typeface="Times New Roman" pitchFamily="18" charset="0"/>
              </a:rPr>
              <a:t>is $</a:t>
            </a:r>
            <a:r>
              <a:rPr lang="en-US" altLang="en-US" sz="1600" b="0" dirty="0">
                <a:latin typeface="Times New Roman" pitchFamily="18" charset="0"/>
              </a:rPr>
              <a:t>12 </a:t>
            </a:r>
            <a:r>
              <a:rPr lang="en-US" altLang="en-US" sz="1600" b="0" dirty="0" smtClean="0">
                <a:latin typeface="Times New Roman" pitchFamily="18" charset="0"/>
              </a:rPr>
              <a:t>trillion (</a:t>
            </a:r>
            <a:r>
              <a:rPr lang="en-US" altLang="en-US" sz="1600" b="0" i="1" dirty="0" smtClean="0">
                <a:latin typeface="Times New Roman" pitchFamily="18" charset="0"/>
              </a:rPr>
              <a:t>Y</a:t>
            </a:r>
            <a:r>
              <a:rPr lang="en-US" altLang="en-US" sz="1600" b="0" i="1" baseline="-25000" dirty="0" smtClean="0">
                <a:latin typeface="Times New Roman" pitchFamily="18" charset="0"/>
              </a:rPr>
              <a:t>e</a:t>
            </a:r>
            <a:r>
              <a:rPr lang="en-US" altLang="en-US" sz="1600" b="0" dirty="0" smtClean="0">
                <a:latin typeface="Times New Roman" pitchFamily="18" charset="0"/>
              </a:rPr>
              <a:t> = 12), the price level is $14.5 thousand (</a:t>
            </a:r>
            <a:r>
              <a:rPr lang="en-US" altLang="en-US" sz="1600" b="0" i="1" dirty="0" smtClean="0">
                <a:latin typeface="Times New Roman" pitchFamily="18" charset="0"/>
              </a:rPr>
              <a:t>PL</a:t>
            </a:r>
            <a:r>
              <a:rPr lang="en-US" altLang="en-US" sz="1600" b="0" dirty="0" smtClean="0">
                <a:latin typeface="Times New Roman" pitchFamily="18" charset="0"/>
              </a:rPr>
              <a:t> = 14.5), the real rate of interest is 3.5 percent (</a:t>
            </a:r>
            <a:r>
              <a:rPr lang="en-US" altLang="en-US" sz="1600" b="0" i="1" dirty="0" smtClean="0">
                <a:latin typeface="Times New Roman" pitchFamily="18" charset="0"/>
              </a:rPr>
              <a:t>r</a:t>
            </a:r>
            <a:r>
              <a:rPr lang="en-US" altLang="en-US" sz="1600" b="0" dirty="0" smtClean="0">
                <a:latin typeface="Times New Roman" pitchFamily="18" charset="0"/>
              </a:rPr>
              <a:t> = 3.5), net tax </a:t>
            </a:r>
            <a:r>
              <a:rPr lang="en-US" altLang="en-US" sz="1600" b="0" dirty="0">
                <a:latin typeface="Times New Roman" pitchFamily="18" charset="0"/>
              </a:rPr>
              <a:t>revenues is </a:t>
            </a:r>
            <a:r>
              <a:rPr lang="en-US" altLang="en-US" sz="1600" b="0" dirty="0" smtClean="0">
                <a:latin typeface="Times New Roman" pitchFamily="18" charset="0"/>
              </a:rPr>
              <a:t>$</a:t>
            </a:r>
            <a:r>
              <a:rPr lang="en-US" altLang="en-US" sz="1600" b="0" dirty="0">
                <a:latin typeface="Times New Roman" pitchFamily="18" charset="0"/>
              </a:rPr>
              <a:t>3</a:t>
            </a:r>
            <a:r>
              <a:rPr lang="en-US" altLang="en-US" sz="1600" b="0" dirty="0" smtClean="0">
                <a:latin typeface="Times New Roman" pitchFamily="18" charset="0"/>
              </a:rPr>
              <a:t> trillion (</a:t>
            </a:r>
            <a:r>
              <a:rPr lang="en-US" altLang="en-US" sz="1600" b="0" i="1" dirty="0" smtClean="0">
                <a:latin typeface="Times New Roman" pitchFamily="18" charset="0"/>
              </a:rPr>
              <a:t>T</a:t>
            </a:r>
            <a:r>
              <a:rPr lang="en-US" altLang="en-US" sz="1600" b="0" dirty="0" smtClean="0">
                <a:latin typeface="Times New Roman" pitchFamily="18" charset="0"/>
              </a:rPr>
              <a:t> = 3), investment expenditures total $2.75 trillion (</a:t>
            </a:r>
            <a:r>
              <a:rPr lang="en-US" altLang="en-US" sz="1600" b="0" i="1" dirty="0" smtClean="0">
                <a:latin typeface="Times New Roman" pitchFamily="18" charset="0"/>
              </a:rPr>
              <a:t>I</a:t>
            </a:r>
            <a:r>
              <a:rPr lang="en-US" altLang="en-US" sz="1600" b="0" dirty="0" smtClean="0">
                <a:latin typeface="Times New Roman" pitchFamily="18" charset="0"/>
              </a:rPr>
              <a:t> = 2.75), government expenditure is $3 trillion (</a:t>
            </a:r>
            <a:r>
              <a:rPr lang="en-US" altLang="en-US" sz="1600" b="0" i="1" dirty="0" smtClean="0">
                <a:latin typeface="Times New Roman" pitchFamily="18" charset="0"/>
              </a:rPr>
              <a:t>G</a:t>
            </a:r>
            <a:r>
              <a:rPr lang="en-US" altLang="en-US" sz="1600" b="0" dirty="0" smtClean="0">
                <a:latin typeface="Times New Roman" pitchFamily="18" charset="0"/>
              </a:rPr>
              <a:t> = 3), exports are $2 trillion (</a:t>
            </a:r>
            <a:r>
              <a:rPr lang="en-US" altLang="en-US" sz="1600" b="0" i="1" dirty="0" smtClean="0">
                <a:latin typeface="Times New Roman" pitchFamily="18" charset="0"/>
              </a:rPr>
              <a:t>X</a:t>
            </a:r>
            <a:r>
              <a:rPr lang="en-US" altLang="en-US" sz="1600" b="0" dirty="0" smtClean="0">
                <a:latin typeface="Times New Roman" pitchFamily="18" charset="0"/>
              </a:rPr>
              <a:t> = </a:t>
            </a:r>
            <a:r>
              <a:rPr lang="en-US" altLang="en-US" sz="1600" b="0" dirty="0">
                <a:latin typeface="Times New Roman" pitchFamily="18" charset="0"/>
              </a:rPr>
              <a:t>2</a:t>
            </a:r>
            <a:r>
              <a:rPr lang="en-US" altLang="en-US" sz="1600" b="0" dirty="0" smtClean="0">
                <a:latin typeface="Times New Roman" pitchFamily="18" charset="0"/>
              </a:rPr>
              <a:t>), </a:t>
            </a:r>
            <a:r>
              <a:rPr lang="en-US" altLang="en-US" sz="1600" b="0" i="1" dirty="0" err="1">
                <a:latin typeface="Times New Roman" pitchFamily="18" charset="0"/>
              </a:rPr>
              <a:t>mpc</a:t>
            </a:r>
            <a:r>
              <a:rPr lang="en-US" altLang="en-US" sz="1600" b="0" i="1" dirty="0">
                <a:latin typeface="Times New Roman" pitchFamily="18" charset="0"/>
              </a:rPr>
              <a:t> = </a:t>
            </a:r>
            <a:r>
              <a:rPr lang="en-US" altLang="en-US" sz="1600" b="0" dirty="0" smtClean="0">
                <a:latin typeface="Times New Roman" pitchFamily="18" charset="0"/>
              </a:rPr>
              <a:t>0.75, and </a:t>
            </a:r>
            <a:r>
              <a:rPr lang="en-US" altLang="en-US" sz="1600" b="0" i="1" dirty="0" err="1" smtClean="0">
                <a:latin typeface="Times New Roman" pitchFamily="18" charset="0"/>
              </a:rPr>
              <a:t>mpm</a:t>
            </a:r>
            <a:r>
              <a:rPr lang="en-US" altLang="en-US" sz="1600" b="0" i="1" dirty="0" smtClean="0">
                <a:latin typeface="Times New Roman" pitchFamily="18" charset="0"/>
              </a:rPr>
              <a:t> </a:t>
            </a:r>
            <a:r>
              <a:rPr lang="en-US" altLang="en-US" sz="1600" b="0" dirty="0" smtClean="0">
                <a:latin typeface="Times New Roman" pitchFamily="18" charset="0"/>
              </a:rPr>
              <a:t>= 0.25. Derive the AE equation.</a:t>
            </a: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/>
            </a:pPr>
            <a:endParaRPr lang="en-US" altLang="en-US" sz="1600" b="0" dirty="0" smtClean="0">
              <a:latin typeface="Times New Roman" pitchFamily="18" charset="0"/>
            </a:endParaRPr>
          </a:p>
          <a:p>
            <a:pPr marL="0" indent="0" algn="ctr"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defRPr/>
            </a:pPr>
            <a:r>
              <a:rPr lang="en-US" altLang="en-US" sz="1600" b="0" i="1" dirty="0" smtClean="0">
                <a:latin typeface="Times New Roman" pitchFamily="18" charset="0"/>
                <a:ea typeface="MS Mincho" pitchFamily="49" charset="-128"/>
              </a:rPr>
              <a:t>First, ignore the fact that PL = 8 because AD is</a:t>
            </a:r>
            <a:br>
              <a:rPr lang="en-US" altLang="en-US" sz="1600" b="0" i="1" dirty="0" smtClean="0">
                <a:latin typeface="Times New Roman" pitchFamily="18" charset="0"/>
                <a:ea typeface="MS Mincho" pitchFamily="49" charset="-128"/>
              </a:rPr>
            </a:br>
            <a:r>
              <a:rPr lang="en-US" altLang="en-US" sz="1600" b="0" i="1" dirty="0" smtClean="0">
                <a:latin typeface="Times New Roman" pitchFamily="18" charset="0"/>
                <a:ea typeface="MS Mincho" pitchFamily="49" charset="-128"/>
              </a:rPr>
              <a:t>the relationship between real GDP and PL</a:t>
            </a: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961317" y="3748158"/>
            <a:ext cx="7268283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 algn="ctr"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tabLst>
                <a:tab pos="685800" algn="l"/>
                <a:tab pos="1714500" algn="l"/>
              </a:tabLst>
              <a:defRPr/>
            </a:pPr>
            <a:r>
              <a:rPr lang="en-US" altLang="en-US" sz="1600" b="0" i="1" dirty="0" smtClean="0">
                <a:latin typeface="Times New Roman" pitchFamily="18" charset="0"/>
                <a:ea typeface="MS Mincho" pitchFamily="49" charset="-128"/>
              </a:rPr>
              <a:t>PL </a:t>
            </a:r>
            <a:r>
              <a:rPr lang="en-US" altLang="en-US" sz="1600" b="0" i="1" dirty="0" smtClean="0">
                <a:latin typeface="Times New Roman" pitchFamily="18" charset="0"/>
                <a:ea typeface="MS Mincho" pitchFamily="49" charset="-128"/>
              </a:rPr>
              <a:t>= </a:t>
            </a:r>
            <a:r>
              <a:rPr lang="en-US" altLang="en-US" sz="1600" b="0" dirty="0" smtClean="0">
                <a:latin typeface="Times New Roman" pitchFamily="18" charset="0"/>
                <a:ea typeface="MS Mincho" pitchFamily="49" charset="-128"/>
              </a:rPr>
              <a:t>22</a:t>
            </a:r>
            <a:r>
              <a:rPr lang="en-US" altLang="en-US" sz="1600" b="0" i="1" dirty="0" smtClean="0">
                <a:latin typeface="Times New Roman" pitchFamily="18" charset="0"/>
                <a:ea typeface="MS Mincho" pitchFamily="49" charset="-128"/>
              </a:rPr>
              <a:t> </a:t>
            </a:r>
            <a:r>
              <a:rPr lang="en-US" altLang="en-US" sz="1600" b="0" i="1" dirty="0" smtClean="0">
                <a:latin typeface="Times New Roman" pitchFamily="18" charset="0"/>
              </a:rPr>
              <a:t>–  </a:t>
            </a:r>
            <a:r>
              <a:rPr lang="en-US" altLang="en-US" sz="1600" b="0" dirty="0" smtClean="0">
                <a:latin typeface="Times New Roman" pitchFamily="18" charset="0"/>
              </a:rPr>
              <a:t>0.5</a:t>
            </a:r>
            <a:r>
              <a:rPr lang="en-US" altLang="en-US" sz="1600" b="0" i="1" dirty="0" smtClean="0">
                <a:ea typeface="MS Mincho" pitchFamily="49" charset="-128"/>
              </a:rPr>
              <a:t>∙</a:t>
            </a:r>
            <a:r>
              <a:rPr lang="en-US" altLang="en-US" sz="1600" b="0" i="1" dirty="0" smtClean="0">
                <a:latin typeface="Times New Roman" pitchFamily="18" charset="0"/>
                <a:ea typeface="MS Mincho" pitchFamily="49" charset="-128"/>
              </a:rPr>
              <a:t>Y</a:t>
            </a:r>
            <a:r>
              <a:rPr lang="en-US" altLang="en-US" sz="1800" b="0" i="1" dirty="0" smtClean="0">
                <a:solidFill>
                  <a:schemeClr val="bg1"/>
                </a:solidFill>
                <a:latin typeface="Times New Roman" pitchFamily="18" charset="0"/>
                <a:ea typeface="MS Mincho" pitchFamily="49" charset="-128"/>
              </a:rPr>
              <a:t>[</a:t>
            </a:r>
            <a:endParaRPr lang="en-US" altLang="en-US" sz="1600" b="0" i="1" dirty="0" smtClean="0">
              <a:solidFill>
                <a:schemeClr val="bg1"/>
              </a:solidFill>
              <a:latin typeface="Times New Roman" pitchFamily="18" charset="0"/>
              <a:ea typeface="MS Mincho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0326771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Line 2"/>
          <p:cNvSpPr>
            <a:spLocks noChangeShapeType="1"/>
          </p:cNvSpPr>
          <p:nvPr/>
        </p:nvSpPr>
        <p:spPr bwMode="auto">
          <a:xfrm>
            <a:off x="4114800" y="5278438"/>
            <a:ext cx="453390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 b="0"/>
          </a:p>
        </p:txBody>
      </p:sp>
      <p:sp>
        <p:nvSpPr>
          <p:cNvPr id="54275" name="Line 3"/>
          <p:cNvSpPr>
            <a:spLocks noChangeShapeType="1"/>
          </p:cNvSpPr>
          <p:nvPr/>
        </p:nvSpPr>
        <p:spPr bwMode="auto">
          <a:xfrm flipH="1">
            <a:off x="4114800" y="1828800"/>
            <a:ext cx="0" cy="3449638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 b="0"/>
          </a:p>
        </p:txBody>
      </p:sp>
      <p:sp>
        <p:nvSpPr>
          <p:cNvPr id="982023" name="Line 7"/>
          <p:cNvSpPr>
            <a:spLocks noChangeShapeType="1"/>
          </p:cNvSpPr>
          <p:nvPr/>
        </p:nvSpPr>
        <p:spPr bwMode="auto">
          <a:xfrm flipH="1" flipV="1">
            <a:off x="4108450" y="2438400"/>
            <a:ext cx="0" cy="2840038"/>
          </a:xfrm>
          <a:prstGeom prst="line">
            <a:avLst/>
          </a:prstGeom>
          <a:noFill/>
          <a:ln w="19050">
            <a:solidFill>
              <a:srgbClr val="FF0000"/>
            </a:solidFill>
            <a:prstDash val="dash"/>
            <a:round/>
            <a:headEnd/>
            <a:tailEnd type="oval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b="0"/>
          </a:p>
        </p:txBody>
      </p:sp>
      <p:sp>
        <p:nvSpPr>
          <p:cNvPr id="982024" name="Oval 8"/>
          <p:cNvSpPr>
            <a:spLocks noChangeAspect="1" noChangeArrowheads="1"/>
          </p:cNvSpPr>
          <p:nvPr/>
        </p:nvSpPr>
        <p:spPr bwMode="auto">
          <a:xfrm>
            <a:off x="3935413" y="5181600"/>
            <a:ext cx="446087" cy="682625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prstDash val="dash"/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800" b="0"/>
              <a:t>0</a:t>
            </a:r>
          </a:p>
        </p:txBody>
      </p:sp>
      <p:sp>
        <p:nvSpPr>
          <p:cNvPr id="982025" name="Line 9"/>
          <p:cNvSpPr>
            <a:spLocks noChangeShapeType="1"/>
          </p:cNvSpPr>
          <p:nvPr/>
        </p:nvSpPr>
        <p:spPr bwMode="auto">
          <a:xfrm>
            <a:off x="4121150" y="2438400"/>
            <a:ext cx="4038600" cy="12192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b="0"/>
          </a:p>
        </p:txBody>
      </p:sp>
      <p:sp>
        <p:nvSpPr>
          <p:cNvPr id="982026" name="Oval 10"/>
          <p:cNvSpPr>
            <a:spLocks noChangeAspect="1" noChangeArrowheads="1"/>
          </p:cNvSpPr>
          <p:nvPr/>
        </p:nvSpPr>
        <p:spPr bwMode="auto">
          <a:xfrm>
            <a:off x="3429000" y="2195513"/>
            <a:ext cx="1219200" cy="471487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prstDash val="dash"/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800" b="0" dirty="0" smtClean="0"/>
              <a:t>22</a:t>
            </a:r>
            <a:endParaRPr lang="en-US" altLang="en-US" sz="1800" b="0" dirty="0"/>
          </a:p>
        </p:txBody>
      </p:sp>
      <p:sp>
        <p:nvSpPr>
          <p:cNvPr id="54281" name="Rectangle 11"/>
          <p:cNvSpPr>
            <a:spLocks noChangeArrowheads="1"/>
          </p:cNvSpPr>
          <p:nvPr/>
        </p:nvSpPr>
        <p:spPr bwMode="auto">
          <a:xfrm>
            <a:off x="8159750" y="5256213"/>
            <a:ext cx="311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800" b="0" i="1"/>
              <a:t>Y</a:t>
            </a:r>
          </a:p>
        </p:txBody>
      </p:sp>
      <p:sp>
        <p:nvSpPr>
          <p:cNvPr id="54282" name="Rectangle 12"/>
          <p:cNvSpPr>
            <a:spLocks noChangeArrowheads="1"/>
          </p:cNvSpPr>
          <p:nvPr/>
        </p:nvSpPr>
        <p:spPr bwMode="auto">
          <a:xfrm>
            <a:off x="3657600" y="1828800"/>
            <a:ext cx="4508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800" b="0" i="1"/>
              <a:t>PL</a:t>
            </a:r>
          </a:p>
        </p:txBody>
      </p:sp>
      <p:sp>
        <p:nvSpPr>
          <p:cNvPr id="982029" name="Line 13"/>
          <p:cNvSpPr>
            <a:spLocks noChangeShapeType="1"/>
          </p:cNvSpPr>
          <p:nvPr/>
        </p:nvSpPr>
        <p:spPr bwMode="auto">
          <a:xfrm flipV="1">
            <a:off x="6858000" y="3276600"/>
            <a:ext cx="0" cy="2001838"/>
          </a:xfrm>
          <a:prstGeom prst="line">
            <a:avLst/>
          </a:prstGeom>
          <a:noFill/>
          <a:ln w="19050">
            <a:solidFill>
              <a:srgbClr val="E50030"/>
            </a:solidFill>
            <a:prstDash val="dash"/>
            <a:round/>
            <a:headEnd/>
            <a:tailEnd type="oval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b="0"/>
          </a:p>
        </p:txBody>
      </p:sp>
      <p:sp>
        <p:nvSpPr>
          <p:cNvPr id="982030" name="Line 14"/>
          <p:cNvSpPr>
            <a:spLocks noChangeShapeType="1"/>
          </p:cNvSpPr>
          <p:nvPr/>
        </p:nvSpPr>
        <p:spPr bwMode="auto">
          <a:xfrm flipH="1">
            <a:off x="4108450" y="3276600"/>
            <a:ext cx="2749550" cy="1588"/>
          </a:xfrm>
          <a:prstGeom prst="line">
            <a:avLst/>
          </a:prstGeom>
          <a:noFill/>
          <a:ln w="19050">
            <a:solidFill>
              <a:srgbClr val="E5003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b="0"/>
          </a:p>
        </p:txBody>
      </p:sp>
      <p:sp>
        <p:nvSpPr>
          <p:cNvPr id="982031" name="Oval 15"/>
          <p:cNvSpPr>
            <a:spLocks noChangeAspect="1" noChangeArrowheads="1"/>
          </p:cNvSpPr>
          <p:nvPr/>
        </p:nvSpPr>
        <p:spPr bwMode="auto">
          <a:xfrm>
            <a:off x="6527800" y="5207000"/>
            <a:ext cx="668338" cy="657225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prstDash val="dash"/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800" b="0" dirty="0"/>
              <a:t>1</a:t>
            </a:r>
            <a:r>
              <a:rPr lang="en-US" altLang="en-US" sz="1800" b="0" dirty="0" smtClean="0"/>
              <a:t>5</a:t>
            </a:r>
            <a:endParaRPr lang="en-US" altLang="en-US" sz="1800" b="0" dirty="0"/>
          </a:p>
        </p:txBody>
      </p:sp>
      <p:sp>
        <p:nvSpPr>
          <p:cNvPr id="982032" name="Oval 16"/>
          <p:cNvSpPr>
            <a:spLocks noChangeAspect="1" noChangeArrowheads="1"/>
          </p:cNvSpPr>
          <p:nvPr/>
        </p:nvSpPr>
        <p:spPr bwMode="auto">
          <a:xfrm>
            <a:off x="3429000" y="3033713"/>
            <a:ext cx="933450" cy="471487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prstDash val="dash"/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800" b="0" dirty="0" smtClean="0"/>
              <a:t>14.5</a:t>
            </a:r>
            <a:endParaRPr lang="en-US" altLang="en-US" sz="1800" b="0" dirty="0"/>
          </a:p>
        </p:txBody>
      </p:sp>
      <p:sp>
        <p:nvSpPr>
          <p:cNvPr id="982036" name="Rectangle 20"/>
          <p:cNvSpPr>
            <a:spLocks noChangeArrowheads="1"/>
          </p:cNvSpPr>
          <p:nvPr/>
        </p:nvSpPr>
        <p:spPr bwMode="auto">
          <a:xfrm>
            <a:off x="8020050" y="3505200"/>
            <a:ext cx="4889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800" b="0" i="1" dirty="0">
                <a:solidFill>
                  <a:srgbClr val="E50030"/>
                </a:solidFill>
              </a:rPr>
              <a:t>AD</a:t>
            </a:r>
          </a:p>
        </p:txBody>
      </p:sp>
      <p:sp>
        <p:nvSpPr>
          <p:cNvPr id="54288" name="Text Box 21"/>
          <p:cNvSpPr txBox="1">
            <a:spLocks noChangeArrowheads="1"/>
          </p:cNvSpPr>
          <p:nvPr/>
        </p:nvSpPr>
        <p:spPr bwMode="auto">
          <a:xfrm>
            <a:off x="381000" y="152400"/>
            <a:ext cx="845820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en-US" sz="2600" b="1">
                <a:solidFill>
                  <a:srgbClr val="FF0000"/>
                </a:solidFill>
              </a:rPr>
              <a:t>A</a:t>
            </a:r>
            <a:r>
              <a:rPr lang="en-US" altLang="en-US" sz="2600" b="1"/>
              <a:t>ggregate </a:t>
            </a:r>
            <a:r>
              <a:rPr lang="en-US" altLang="en-US" sz="2600" b="1">
                <a:solidFill>
                  <a:srgbClr val="FF0000"/>
                </a:solidFill>
              </a:rPr>
              <a:t>D</a:t>
            </a:r>
            <a:r>
              <a:rPr lang="en-US" altLang="en-US" sz="2600" b="1"/>
              <a:t>emand</a:t>
            </a:r>
          </a:p>
        </p:txBody>
      </p:sp>
      <p:sp>
        <p:nvSpPr>
          <p:cNvPr id="19" name="Rectangle 5"/>
          <p:cNvSpPr>
            <a:spLocks noChangeArrowheads="1"/>
          </p:cNvSpPr>
          <p:nvPr/>
        </p:nvSpPr>
        <p:spPr bwMode="auto">
          <a:xfrm>
            <a:off x="331788" y="1114425"/>
            <a:ext cx="2640013" cy="533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/>
            </a:pPr>
            <a:endParaRPr lang="en-US" altLang="en-US" sz="800" dirty="0" smtClean="0">
              <a:latin typeface="+mj-lt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/>
            </a:pPr>
            <a:endParaRPr lang="en-US" altLang="en-US" sz="800" dirty="0" smtClean="0">
              <a:latin typeface="+mj-lt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/>
            </a:pPr>
            <a:endParaRPr lang="en-US" altLang="en-US" sz="800" dirty="0" smtClean="0">
              <a:latin typeface="+mj-lt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/>
            </a:pPr>
            <a:r>
              <a:rPr lang="en-US" altLang="en-US" sz="1600" b="1" dirty="0" smtClean="0">
                <a:latin typeface="+mj-lt"/>
              </a:rPr>
              <a:t>Example:</a:t>
            </a:r>
            <a:r>
              <a:rPr lang="en-US" altLang="en-US" sz="1600" dirty="0" smtClean="0">
                <a:latin typeface="+mj-lt"/>
              </a:rPr>
              <a:t> </a:t>
            </a:r>
            <a:endParaRPr lang="en-US" altLang="en-US" sz="1600" b="0" dirty="0" smtClean="0">
              <a:latin typeface="+mj-lt"/>
            </a:endParaRPr>
          </a:p>
          <a:p>
            <a:pPr eaLnBrk="1" hangingPunct="1">
              <a:defRPr/>
            </a:pPr>
            <a:endParaRPr lang="en-US" altLang="en-US" sz="1600" b="0" i="1" dirty="0" smtClean="0">
              <a:latin typeface="+mj-lt"/>
            </a:endParaRPr>
          </a:p>
          <a:p>
            <a:pPr eaLnBrk="1" hangingPunct="1">
              <a:defRPr/>
            </a:pPr>
            <a:r>
              <a:rPr lang="en-US" altLang="en-US" sz="1600" b="0" i="1" dirty="0" smtClean="0">
                <a:latin typeface="+mj-lt"/>
              </a:rPr>
              <a:t>	</a:t>
            </a:r>
            <a:r>
              <a:rPr lang="en-US" altLang="en-US" sz="1600" b="0" i="1" dirty="0">
                <a:latin typeface="Times New Roman" pitchFamily="18" charset="0"/>
                <a:ea typeface="MS Mincho" pitchFamily="49" charset="-128"/>
              </a:rPr>
              <a:t>PL = </a:t>
            </a:r>
            <a:r>
              <a:rPr lang="en-US" altLang="en-US" sz="1600" b="0" dirty="0" smtClean="0">
                <a:latin typeface="Times New Roman" pitchFamily="18" charset="0"/>
                <a:ea typeface="MS Mincho" pitchFamily="49" charset="-128"/>
              </a:rPr>
              <a:t>22 </a:t>
            </a:r>
            <a:r>
              <a:rPr lang="en-US" altLang="en-US" sz="1600" b="0" dirty="0">
                <a:latin typeface="Times New Roman" pitchFamily="18" charset="0"/>
              </a:rPr>
              <a:t>– </a:t>
            </a:r>
            <a:r>
              <a:rPr lang="en-US" altLang="en-US" sz="1600" b="0" dirty="0">
                <a:latin typeface="Times New Roman" pitchFamily="18" charset="0"/>
                <a:ea typeface="MS Mincho" pitchFamily="49" charset="-128"/>
              </a:rPr>
              <a:t>0.5</a:t>
            </a:r>
            <a:r>
              <a:rPr lang="en-US" altLang="en-US" sz="1600" b="0" dirty="0">
                <a:ea typeface="MS Mincho" pitchFamily="49" charset="-128"/>
              </a:rPr>
              <a:t> </a:t>
            </a:r>
            <a:r>
              <a:rPr lang="en-US" altLang="en-US" sz="1600" b="0" i="1" dirty="0">
                <a:latin typeface="Times New Roman" pitchFamily="18" charset="0"/>
                <a:ea typeface="MS Mincho" pitchFamily="49" charset="-128"/>
              </a:rPr>
              <a:t>Y</a:t>
            </a:r>
            <a:endParaRPr lang="en-US" altLang="en-US" sz="1600" b="0" i="1" dirty="0">
              <a:latin typeface="Times New Roman" pitchFamily="18" charset="0"/>
            </a:endParaRPr>
          </a:p>
          <a:p>
            <a:pPr eaLnBrk="1" hangingPunct="1">
              <a:defRPr/>
            </a:pPr>
            <a:endParaRPr lang="en-US" altLang="en-US" sz="1600" b="0" dirty="0" smtClean="0">
              <a:latin typeface="+mj-lt"/>
            </a:endParaRPr>
          </a:p>
          <a:p>
            <a:pPr algn="ctr" eaLnBrk="1" hangingPunct="1">
              <a:defRPr/>
            </a:pPr>
            <a:endParaRPr lang="en-US" altLang="en-US" sz="1600" b="0" dirty="0" smtClean="0">
              <a:latin typeface="+mj-lt"/>
            </a:endParaRPr>
          </a:p>
          <a:p>
            <a:pPr eaLnBrk="1" hangingPunct="1">
              <a:buFont typeface="Arial" panose="020B0604020202020204" pitchFamily="34" charset="0"/>
              <a:buChar char="•"/>
              <a:defRPr/>
            </a:pPr>
            <a:r>
              <a:rPr lang="en-US" altLang="en-US" sz="1400" b="0" dirty="0" smtClean="0">
                <a:latin typeface="+mj-lt"/>
                <a:ea typeface="MS Mincho" pitchFamily="49" charset="-128"/>
              </a:rPr>
              <a:t>By assumption, aggregate planned expenditure equals real GDP (</a:t>
            </a:r>
            <a:r>
              <a:rPr lang="en-US" altLang="en-US" sz="1400" b="0" i="1" dirty="0" smtClean="0">
                <a:latin typeface="+mj-lt"/>
                <a:ea typeface="MS Mincho" pitchFamily="49" charset="-128"/>
              </a:rPr>
              <a:t>Y = AE</a:t>
            </a:r>
            <a:r>
              <a:rPr lang="en-US" altLang="en-US" sz="800" b="0" i="1" dirty="0" smtClean="0">
                <a:latin typeface="+mj-lt"/>
                <a:ea typeface="MS Mincho" pitchFamily="49" charset="-128"/>
              </a:rPr>
              <a:t> </a:t>
            </a:r>
            <a:r>
              <a:rPr lang="en-US" altLang="en-US" sz="1400" b="0" dirty="0" smtClean="0">
                <a:latin typeface="+mj-lt"/>
                <a:ea typeface="MS Mincho" pitchFamily="49" charset="-128"/>
              </a:rPr>
              <a:t>)</a:t>
            </a:r>
            <a:r>
              <a:rPr lang="en-US" altLang="en-US" sz="1400" b="0" i="1" dirty="0" smtClean="0">
                <a:latin typeface="+mj-lt"/>
                <a:ea typeface="MS Mincho" pitchFamily="49" charset="-128"/>
              </a:rPr>
              <a:t>.</a:t>
            </a:r>
          </a:p>
          <a:p>
            <a:pPr eaLnBrk="1" hangingPunct="1">
              <a:buFont typeface="Arial" panose="020B0604020202020204" pitchFamily="34" charset="0"/>
              <a:buChar char="•"/>
              <a:defRPr/>
            </a:pPr>
            <a:endParaRPr lang="en-US" altLang="en-US" sz="1400" b="0" dirty="0" smtClean="0">
              <a:latin typeface="+mj-lt"/>
              <a:ea typeface="MS Mincho" pitchFamily="49" charset="-128"/>
            </a:endParaRPr>
          </a:p>
          <a:p>
            <a:pPr eaLnBrk="1" hangingPunct="1">
              <a:buFont typeface="Arial" panose="020B0604020202020204" pitchFamily="34" charset="0"/>
              <a:buChar char="•"/>
              <a:defRPr/>
            </a:pPr>
            <a:r>
              <a:rPr lang="en-US" altLang="en-US" sz="1400" b="0" dirty="0" smtClean="0">
                <a:latin typeface="+mj-lt"/>
                <a:ea typeface="MS Mincho" pitchFamily="49" charset="-128"/>
              </a:rPr>
              <a:t>Recall that in the AE model, </a:t>
            </a:r>
            <a:r>
              <a:rPr lang="en-US" altLang="en-US" sz="1400" b="0" i="1" dirty="0" smtClean="0">
                <a:latin typeface="+mj-lt"/>
                <a:ea typeface="MS Mincho" pitchFamily="49" charset="-128"/>
              </a:rPr>
              <a:t>Y</a:t>
            </a:r>
            <a:r>
              <a:rPr lang="en-US" altLang="en-US" sz="1400" b="0" dirty="0" smtClean="0">
                <a:latin typeface="+mj-lt"/>
                <a:ea typeface="MS Mincho" pitchFamily="49" charset="-128"/>
              </a:rPr>
              <a:t> = </a:t>
            </a:r>
            <a:r>
              <a:rPr lang="en-US" altLang="en-US" sz="1400" b="0" dirty="0" smtClean="0">
                <a:latin typeface="+mj-lt"/>
                <a:ea typeface="MS Mincho" pitchFamily="49" charset="-128"/>
              </a:rPr>
              <a:t>15 </a:t>
            </a:r>
            <a:r>
              <a:rPr lang="en-US" altLang="en-US" sz="1400" b="0" dirty="0" smtClean="0">
                <a:latin typeface="+mj-lt"/>
                <a:ea typeface="MS Mincho" pitchFamily="49" charset="-128"/>
              </a:rPr>
              <a:t>when </a:t>
            </a:r>
            <a:r>
              <a:rPr lang="en-US" altLang="en-US" sz="1400" b="0" i="1" dirty="0" smtClean="0">
                <a:latin typeface="+mj-lt"/>
                <a:ea typeface="MS Mincho" pitchFamily="49" charset="-128"/>
              </a:rPr>
              <a:t>PL</a:t>
            </a:r>
            <a:r>
              <a:rPr lang="en-US" altLang="en-US" sz="1400" b="0" dirty="0" smtClean="0">
                <a:latin typeface="+mj-lt"/>
                <a:ea typeface="MS Mincho" pitchFamily="49" charset="-128"/>
              </a:rPr>
              <a:t> = </a:t>
            </a:r>
            <a:r>
              <a:rPr lang="en-US" altLang="en-US" sz="1400" b="0" dirty="0" smtClean="0">
                <a:latin typeface="+mj-lt"/>
                <a:ea typeface="MS Mincho" pitchFamily="49" charset="-128"/>
              </a:rPr>
              <a:t>14.5 </a:t>
            </a:r>
            <a:r>
              <a:rPr lang="en-US" altLang="en-US" sz="1400" b="0" dirty="0" smtClean="0">
                <a:latin typeface="+mj-lt"/>
                <a:ea typeface="MS Mincho" pitchFamily="49" charset="-128"/>
              </a:rPr>
              <a:t>at the Keynesian equilibrium point. </a:t>
            </a:r>
            <a:endParaRPr lang="en-US" altLang="en-US" sz="1400" b="0" dirty="0" smtClean="0">
              <a:latin typeface="+mj-lt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/>
            </a:pPr>
            <a:endParaRPr lang="en-US" altLang="en-US" sz="1600" b="0" i="1" dirty="0" smtClean="0">
              <a:latin typeface="+mj-lt"/>
              <a:ea typeface="MS Mincho" pitchFamily="49" charset="-128"/>
            </a:endParaRPr>
          </a:p>
        </p:txBody>
      </p:sp>
      <p:sp>
        <p:nvSpPr>
          <p:cNvPr id="18" name="Rectangle 2"/>
          <p:cNvSpPr txBox="1">
            <a:spLocks noChangeArrowheads="1"/>
          </p:cNvSpPr>
          <p:nvPr/>
        </p:nvSpPr>
        <p:spPr bwMode="auto">
          <a:xfrm>
            <a:off x="304800" y="988029"/>
            <a:ext cx="4019550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 algn="l" rtl="0" eaLnBrk="0" fontAlgn="base" hangingPunct="0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90000"/>
              </a:lnSpc>
              <a:buNone/>
            </a:pPr>
            <a:r>
              <a:rPr lang="en-US" altLang="en-US" sz="1800" dirty="0">
                <a:ea typeface="MS Mincho" pitchFamily="49" charset="-128"/>
              </a:rPr>
              <a:t>Simulated </a:t>
            </a:r>
            <a:r>
              <a:rPr lang="en-US" altLang="en-US" sz="1800" dirty="0" smtClean="0">
                <a:ea typeface="MS Mincho" pitchFamily="49" charset="-128"/>
              </a:rPr>
              <a:t>AD</a:t>
            </a:r>
            <a:endParaRPr lang="en-US" altLang="en-US" sz="1800" dirty="0">
              <a:ea typeface="MS Mincho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0342753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2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2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9820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2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2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2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982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2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982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2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2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9820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2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82023" grpId="0" animBg="1"/>
      <p:bldP spid="982024" grpId="0"/>
      <p:bldP spid="982025" grpId="0" animBg="1"/>
      <p:bldP spid="982026" grpId="0"/>
      <p:bldP spid="982029" grpId="0" animBg="1"/>
      <p:bldP spid="982030" grpId="0" animBg="1"/>
      <p:bldP spid="982031" grpId="0"/>
      <p:bldP spid="982032" grpId="0"/>
      <p:bldP spid="98203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4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 b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Text Box 18"/>
          <p:cNvSpPr txBox="1">
            <a:spLocks noChangeArrowheads="1"/>
          </p:cNvSpPr>
          <p:nvPr/>
        </p:nvSpPr>
        <p:spPr bwMode="auto">
          <a:xfrm>
            <a:off x="381000" y="152400"/>
            <a:ext cx="845820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en-US" sz="2600" dirty="0">
                <a:solidFill>
                  <a:srgbClr val="FF0000"/>
                </a:solidFill>
                <a:cs typeface="Arial" charset="0"/>
              </a:rPr>
              <a:t>A</a:t>
            </a:r>
            <a:r>
              <a:rPr lang="en-US" altLang="en-US" sz="2600" dirty="0">
                <a:solidFill>
                  <a:srgbClr val="000000"/>
                </a:solidFill>
                <a:cs typeface="Arial" charset="0"/>
              </a:rPr>
              <a:t>ggregate </a:t>
            </a:r>
            <a:r>
              <a:rPr lang="en-US" altLang="en-US" sz="2600" dirty="0" smtClean="0">
                <a:solidFill>
                  <a:srgbClr val="FF0000"/>
                </a:solidFill>
                <a:cs typeface="Arial" charset="0"/>
              </a:rPr>
              <a:t>D</a:t>
            </a:r>
            <a:r>
              <a:rPr lang="en-US" altLang="en-US" sz="2600" dirty="0" smtClean="0">
                <a:solidFill>
                  <a:srgbClr val="000000"/>
                </a:solidFill>
                <a:cs typeface="Arial" charset="0"/>
              </a:rPr>
              <a:t>emand</a:t>
            </a:r>
            <a:endParaRPr lang="en-US" altLang="en-US" sz="2600" dirty="0">
              <a:solidFill>
                <a:srgbClr val="000000"/>
              </a:solidFill>
              <a:cs typeface="Arial" charset="0"/>
            </a:endParaRPr>
          </a:p>
        </p:txBody>
      </p:sp>
      <p:pic>
        <p:nvPicPr>
          <p:cNvPr id="3074" name="Picture 2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6675" y="6414827"/>
            <a:ext cx="1390650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19"/>
          <p:cNvSpPr>
            <a:spLocks noChangeArrowheads="1"/>
          </p:cNvSpPr>
          <p:nvPr/>
        </p:nvSpPr>
        <p:spPr bwMode="auto">
          <a:xfrm>
            <a:off x="342232" y="1538287"/>
            <a:ext cx="7924800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tabLst>
                <a:tab pos="1714500" algn="l"/>
              </a:tabLst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tabLst>
                <a:tab pos="1714500" algn="l"/>
              </a:tabLst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tabLst>
                <a:tab pos="1714500" algn="l"/>
              </a:tabLst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tabLst>
                <a:tab pos="17145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tabLst>
                <a:tab pos="17145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145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145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145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145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7663" indent="0" eaLnBrk="1" hangingPunct="1">
              <a:lnSpc>
                <a:spcPct val="90000"/>
              </a:lnSpc>
              <a:buClr>
                <a:srgbClr val="000000"/>
              </a:buClr>
              <a:buNone/>
            </a:pPr>
            <a:r>
              <a:rPr lang="en-US" altLang="en-US" sz="1600" b="0" dirty="0" smtClean="0">
                <a:solidFill>
                  <a:srgbClr val="000000"/>
                </a:solidFill>
                <a:cs typeface="Arial" charset="0"/>
              </a:rPr>
              <a:t>                  With real GDP held constant at 15 trillion dollars, show what happens to the consumption model when</a:t>
            </a:r>
          </a:p>
          <a:p>
            <a:pPr lvl="1" eaLnBrk="1" hangingPunct="1">
              <a:lnSpc>
                <a:spcPct val="9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altLang="en-US" sz="1600" b="0" i="1" dirty="0" smtClean="0">
                <a:solidFill>
                  <a:srgbClr val="000000"/>
                </a:solidFill>
                <a:cs typeface="Arial" charset="0"/>
              </a:rPr>
              <a:t>consumer </a:t>
            </a:r>
            <a:r>
              <a:rPr lang="en-US" altLang="en-US" sz="1600" b="0" i="1" dirty="0">
                <a:solidFill>
                  <a:srgbClr val="000000"/>
                </a:solidFill>
                <a:cs typeface="Arial" charset="0"/>
              </a:rPr>
              <a:t>wealth </a:t>
            </a:r>
            <a:r>
              <a:rPr lang="en-US" altLang="en-US" sz="1600" b="0" dirty="0">
                <a:solidFill>
                  <a:srgbClr val="000000"/>
                </a:solidFill>
                <a:cs typeface="Arial" charset="0"/>
              </a:rPr>
              <a:t>rises to 8</a:t>
            </a:r>
            <a:r>
              <a:rPr lang="en-US" altLang="en-US" sz="1600" b="0" dirty="0" smtClean="0">
                <a:solidFill>
                  <a:srgbClr val="000000"/>
                </a:solidFill>
                <a:cs typeface="Arial" charset="0"/>
              </a:rPr>
              <a:t>.5 trillion dollars</a:t>
            </a:r>
          </a:p>
          <a:p>
            <a:pPr lvl="1" eaLnBrk="1" hangingPunct="1">
              <a:lnSpc>
                <a:spcPct val="9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altLang="en-US" sz="1600" b="0" i="1" dirty="0" smtClean="0">
                <a:solidFill>
                  <a:srgbClr val="000000"/>
                </a:solidFill>
                <a:cs typeface="Arial" charset="0"/>
              </a:rPr>
              <a:t>expected </a:t>
            </a:r>
            <a:r>
              <a:rPr lang="en-US" altLang="en-US" sz="1600" b="0" i="1" dirty="0">
                <a:solidFill>
                  <a:srgbClr val="000000"/>
                </a:solidFill>
                <a:cs typeface="Arial" charset="0"/>
              </a:rPr>
              <a:t>future income </a:t>
            </a:r>
            <a:r>
              <a:rPr lang="en-US" altLang="en-US" sz="1600" b="0" dirty="0" smtClean="0">
                <a:solidFill>
                  <a:srgbClr val="000000"/>
                </a:solidFill>
                <a:cs typeface="Arial" charset="0"/>
              </a:rPr>
              <a:t>decreases </a:t>
            </a:r>
            <a:r>
              <a:rPr lang="en-US" altLang="en-US" sz="1600" b="0" dirty="0">
                <a:solidFill>
                  <a:srgbClr val="000000"/>
                </a:solidFill>
                <a:cs typeface="Arial" charset="0"/>
              </a:rPr>
              <a:t>to </a:t>
            </a:r>
            <a:r>
              <a:rPr lang="en-US" altLang="en-US" sz="1600" b="0" dirty="0" smtClean="0">
                <a:solidFill>
                  <a:srgbClr val="000000"/>
                </a:solidFill>
                <a:cs typeface="Arial" charset="0"/>
              </a:rPr>
              <a:t>11.5 </a:t>
            </a:r>
            <a:r>
              <a:rPr lang="en-US" altLang="en-US" sz="1600" b="0" dirty="0">
                <a:solidFill>
                  <a:srgbClr val="000000"/>
                </a:solidFill>
                <a:cs typeface="Arial" charset="0"/>
              </a:rPr>
              <a:t>trillion dollars </a:t>
            </a:r>
            <a:endParaRPr lang="en-US" altLang="en-US" sz="1600" b="0" dirty="0" smtClean="0">
              <a:solidFill>
                <a:srgbClr val="000000"/>
              </a:solidFill>
              <a:cs typeface="Arial" charset="0"/>
            </a:endParaRPr>
          </a:p>
          <a:p>
            <a:pPr lvl="1" eaLnBrk="1" hangingPunct="1">
              <a:lnSpc>
                <a:spcPct val="9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altLang="en-US" sz="1600" b="0" i="1" dirty="0" smtClean="0">
                <a:solidFill>
                  <a:srgbClr val="000000"/>
                </a:solidFill>
                <a:cs typeface="Arial" charset="0"/>
              </a:rPr>
              <a:t>price </a:t>
            </a:r>
            <a:r>
              <a:rPr lang="en-US" altLang="en-US" sz="1600" b="0" i="1" dirty="0">
                <a:solidFill>
                  <a:srgbClr val="000000"/>
                </a:solidFill>
                <a:cs typeface="Arial" charset="0"/>
              </a:rPr>
              <a:t>level</a:t>
            </a:r>
            <a:r>
              <a:rPr lang="en-US" altLang="en-US" sz="1600" b="0" dirty="0">
                <a:solidFill>
                  <a:srgbClr val="000000"/>
                </a:solidFill>
                <a:cs typeface="Arial" charset="0"/>
              </a:rPr>
              <a:t> increases to </a:t>
            </a:r>
            <a:r>
              <a:rPr lang="en-US" altLang="en-US" sz="1600" b="0" dirty="0" smtClean="0">
                <a:solidFill>
                  <a:srgbClr val="000000"/>
                </a:solidFill>
                <a:cs typeface="Arial" charset="0"/>
              </a:rPr>
              <a:t>15.5 </a:t>
            </a:r>
            <a:r>
              <a:rPr lang="en-US" altLang="en-US" sz="1600" b="0" dirty="0" smtClean="0">
                <a:solidFill>
                  <a:srgbClr val="000000"/>
                </a:solidFill>
                <a:cs typeface="Arial" charset="0"/>
              </a:rPr>
              <a:t>thousand dollars</a:t>
            </a:r>
            <a:endParaRPr lang="en-US" altLang="en-US" sz="1600" b="0" dirty="0">
              <a:solidFill>
                <a:srgbClr val="000000"/>
              </a:solidFill>
              <a:cs typeface="Arial" charset="0"/>
            </a:endParaRPr>
          </a:p>
          <a:p>
            <a:pPr lvl="1" eaLnBrk="1" hangingPunct="1">
              <a:lnSpc>
                <a:spcPct val="9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altLang="en-US" sz="1600" b="0" i="1" dirty="0" err="1" smtClean="0">
                <a:solidFill>
                  <a:srgbClr val="000000"/>
                </a:solidFill>
                <a:cs typeface="Arial" charset="0"/>
              </a:rPr>
              <a:t>mpc</a:t>
            </a:r>
            <a:r>
              <a:rPr lang="en-US" altLang="en-US" sz="1600" b="0" dirty="0" smtClean="0">
                <a:solidFill>
                  <a:srgbClr val="000000"/>
                </a:solidFill>
                <a:cs typeface="Arial" charset="0"/>
              </a:rPr>
              <a:t> increases to 0.8 </a:t>
            </a:r>
          </a:p>
          <a:p>
            <a:pPr lvl="1" eaLnBrk="1" hangingPunct="1">
              <a:lnSpc>
                <a:spcPct val="9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altLang="en-US" sz="1600" b="0" i="1" dirty="0" smtClean="0">
                <a:solidFill>
                  <a:srgbClr val="000000"/>
                </a:solidFill>
                <a:cs typeface="Arial" charset="0"/>
              </a:rPr>
              <a:t>real rate of interest</a:t>
            </a:r>
            <a:r>
              <a:rPr lang="en-US" altLang="en-US" sz="1600" b="0" dirty="0" smtClean="0">
                <a:solidFill>
                  <a:srgbClr val="000000"/>
                </a:solidFill>
                <a:cs typeface="Arial" charset="0"/>
              </a:rPr>
              <a:t> </a:t>
            </a:r>
            <a:r>
              <a:rPr lang="en-US" altLang="en-US" sz="1600" b="0" dirty="0">
                <a:solidFill>
                  <a:srgbClr val="000000"/>
                </a:solidFill>
                <a:cs typeface="Arial" charset="0"/>
              </a:rPr>
              <a:t>increases </a:t>
            </a:r>
            <a:r>
              <a:rPr lang="en-US" altLang="en-US" sz="1600" b="0" dirty="0" smtClean="0">
                <a:solidFill>
                  <a:srgbClr val="000000"/>
                </a:solidFill>
                <a:cs typeface="Arial" charset="0"/>
              </a:rPr>
              <a:t>by 0.5 pct. points</a:t>
            </a:r>
          </a:p>
          <a:p>
            <a:pPr lvl="1" eaLnBrk="1" hangingPunct="1">
              <a:lnSpc>
                <a:spcPct val="9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altLang="en-US" sz="1600" b="0" i="1" dirty="0">
                <a:solidFill>
                  <a:srgbClr val="000000"/>
                </a:solidFill>
                <a:cs typeface="Arial" charset="0"/>
              </a:rPr>
              <a:t>tax revenue</a:t>
            </a:r>
            <a:r>
              <a:rPr lang="en-US" altLang="en-US" sz="1600" b="0" dirty="0">
                <a:solidFill>
                  <a:srgbClr val="000000"/>
                </a:solidFill>
                <a:cs typeface="Arial" charset="0"/>
              </a:rPr>
              <a:t> is cut by 0.5 trillion dollars. </a:t>
            </a:r>
            <a:r>
              <a:rPr lang="en-US" altLang="en-US" sz="1600" b="0" dirty="0" smtClean="0">
                <a:solidFill>
                  <a:srgbClr val="000000"/>
                </a:solidFill>
                <a:cs typeface="Arial" charset="0"/>
              </a:rPr>
              <a:t>Compute </a:t>
            </a:r>
            <a:r>
              <a:rPr lang="en-US" altLang="en-US" sz="1600" b="0" dirty="0">
                <a:solidFill>
                  <a:srgbClr val="000000"/>
                </a:solidFill>
                <a:cs typeface="Arial" charset="0"/>
              </a:rPr>
              <a:t>the budget balance. </a:t>
            </a:r>
          </a:p>
          <a:p>
            <a:pPr lvl="1" eaLnBrk="1" hangingPunct="1">
              <a:lnSpc>
                <a:spcPct val="9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altLang="en-US" sz="1600" b="0" i="1" dirty="0">
                <a:solidFill>
                  <a:srgbClr val="000000"/>
                </a:solidFill>
                <a:cs typeface="Arial" charset="0"/>
              </a:rPr>
              <a:t>government expenditure</a:t>
            </a:r>
            <a:r>
              <a:rPr lang="en-US" altLang="en-US" sz="1600" b="0" dirty="0">
                <a:solidFill>
                  <a:srgbClr val="000000"/>
                </a:solidFill>
                <a:cs typeface="Arial" charset="0"/>
              </a:rPr>
              <a:t> is raised by 0.5 trillion dollars. </a:t>
            </a:r>
            <a:r>
              <a:rPr lang="en-US" altLang="en-US" sz="1600" b="0" dirty="0" smtClean="0">
                <a:solidFill>
                  <a:srgbClr val="000000"/>
                </a:solidFill>
                <a:cs typeface="Arial" charset="0"/>
              </a:rPr>
              <a:t>Compute </a:t>
            </a:r>
            <a:r>
              <a:rPr lang="en-US" altLang="en-US" sz="1600" b="0" dirty="0">
                <a:solidFill>
                  <a:srgbClr val="000000"/>
                </a:solidFill>
                <a:cs typeface="Arial" charset="0"/>
              </a:rPr>
              <a:t>the budget balance.</a:t>
            </a:r>
          </a:p>
          <a:p>
            <a:pPr marL="457200" lvl="1" indent="0" eaLnBrk="1" hangingPunct="1">
              <a:lnSpc>
                <a:spcPct val="90000"/>
              </a:lnSpc>
              <a:buClr>
                <a:srgbClr val="000000"/>
              </a:buClr>
              <a:buFont typeface="Wingdings" pitchFamily="2" charset="2"/>
              <a:buNone/>
            </a:pPr>
            <a:r>
              <a:rPr lang="en-US" altLang="en-US" sz="1600" b="0" dirty="0">
                <a:solidFill>
                  <a:srgbClr val="000000"/>
                </a:solidFill>
                <a:cs typeface="Arial" charset="0"/>
              </a:rPr>
              <a:t>What is monetary policy, and who conducts it?</a:t>
            </a:r>
          </a:p>
          <a:p>
            <a:pPr marL="457200" lvl="1" indent="0" eaLnBrk="1" hangingPunct="1">
              <a:lnSpc>
                <a:spcPct val="90000"/>
              </a:lnSpc>
              <a:buClr>
                <a:srgbClr val="000000"/>
              </a:buClr>
              <a:buFont typeface="Wingdings" pitchFamily="2" charset="2"/>
              <a:buNone/>
            </a:pPr>
            <a:r>
              <a:rPr lang="en-US" altLang="en-US" sz="1600" b="0" dirty="0">
                <a:solidFill>
                  <a:srgbClr val="000000"/>
                </a:solidFill>
                <a:cs typeface="Arial" charset="0"/>
              </a:rPr>
              <a:t>What is fiscal policy, and who conducts it?</a:t>
            </a:r>
          </a:p>
          <a:p>
            <a:pPr lvl="1" eaLnBrk="1" hangingPunct="1">
              <a:lnSpc>
                <a:spcPct val="9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endParaRPr lang="en-US" altLang="en-US" sz="1600" b="0" dirty="0">
              <a:solidFill>
                <a:srgbClr val="000000"/>
              </a:solidFill>
              <a:cs typeface="Arial" charset="0"/>
            </a:endParaRPr>
          </a:p>
          <a:p>
            <a:pPr marL="457200" lvl="1" indent="0" eaLnBrk="1" hangingPunct="1">
              <a:lnSpc>
                <a:spcPct val="90000"/>
              </a:lnSpc>
              <a:buClr>
                <a:srgbClr val="000000"/>
              </a:buClr>
              <a:buFont typeface="Wingdings" pitchFamily="2" charset="2"/>
              <a:buNone/>
            </a:pPr>
            <a:endParaRPr lang="en-US" altLang="en-US" sz="1600" b="0" dirty="0">
              <a:solidFill>
                <a:srgbClr val="000000"/>
              </a:solidFill>
              <a:cs typeface="Arial" charset="0"/>
            </a:endParaRPr>
          </a:p>
          <a:p>
            <a:pPr marL="457200" lvl="1" indent="0" eaLnBrk="1" hangingPunct="1">
              <a:lnSpc>
                <a:spcPct val="90000"/>
              </a:lnSpc>
              <a:buClr>
                <a:srgbClr val="000000"/>
              </a:buClr>
              <a:buFont typeface="Wingdings" pitchFamily="2" charset="2"/>
              <a:buNone/>
            </a:pPr>
            <a:endParaRPr lang="en-US" altLang="en-US" sz="1600" b="0" dirty="0" smtClean="0">
              <a:solidFill>
                <a:srgbClr val="000000"/>
              </a:solidFill>
              <a:cs typeface="Arial" charset="0"/>
            </a:endParaRPr>
          </a:p>
          <a:p>
            <a:pPr lvl="1" eaLnBrk="1" hangingPunct="1">
              <a:lnSpc>
                <a:spcPct val="9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endParaRPr lang="en-US" altLang="en-US" sz="1600" b="0" dirty="0">
              <a:solidFill>
                <a:srgbClr val="000000"/>
              </a:solidFill>
              <a:cs typeface="Arial" charset="0"/>
            </a:endParaRPr>
          </a:p>
          <a:p>
            <a:pPr lvl="1" eaLnBrk="1" hangingPunct="1">
              <a:lnSpc>
                <a:spcPct val="9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endParaRPr lang="en-US" altLang="en-US" sz="1600" b="0" dirty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304800" y="988029"/>
            <a:ext cx="4019550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 algn="l" rtl="0" eaLnBrk="0" fontAlgn="base" hangingPunct="0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90000"/>
              </a:lnSpc>
              <a:buNone/>
            </a:pPr>
            <a:r>
              <a:rPr lang="en-US" altLang="en-US" sz="1800" dirty="0">
                <a:ea typeface="MS Mincho" pitchFamily="49" charset="-128"/>
              </a:rPr>
              <a:t>Simulated </a:t>
            </a:r>
            <a:r>
              <a:rPr lang="en-US" altLang="en-US" sz="1800" dirty="0" smtClean="0">
                <a:ea typeface="MS Mincho" pitchFamily="49" charset="-128"/>
              </a:rPr>
              <a:t>AD</a:t>
            </a:r>
            <a:endParaRPr lang="en-US" altLang="en-US" sz="1800" dirty="0">
              <a:ea typeface="MS Mincho" pitchFamily="49" charset="-128"/>
            </a:endParaRPr>
          </a:p>
        </p:txBody>
      </p:sp>
      <p:sp>
        <p:nvSpPr>
          <p:cNvPr id="12" name="Rectangle 5"/>
          <p:cNvSpPr>
            <a:spLocks noChangeArrowheads="1"/>
          </p:cNvSpPr>
          <p:nvPr/>
        </p:nvSpPr>
        <p:spPr bwMode="auto">
          <a:xfrm>
            <a:off x="331788" y="1114425"/>
            <a:ext cx="2944812" cy="1171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/>
            </a:pPr>
            <a:endParaRPr lang="en-US" altLang="en-US" sz="800" dirty="0" smtClean="0">
              <a:latin typeface="+mj-lt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/>
            </a:pPr>
            <a:endParaRPr lang="en-US" altLang="en-US" sz="800" dirty="0" smtClean="0">
              <a:latin typeface="+mj-lt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/>
            </a:pPr>
            <a:endParaRPr lang="en-US" altLang="en-US" sz="800" dirty="0" smtClean="0">
              <a:latin typeface="+mj-lt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/>
            </a:pPr>
            <a:r>
              <a:rPr lang="en-US" altLang="en-US" sz="1600" b="1" dirty="0" smtClean="0">
                <a:latin typeface="+mj-lt"/>
              </a:rPr>
              <a:t>Example:</a:t>
            </a:r>
            <a:endParaRPr lang="en-US" altLang="en-US" sz="1600" b="0" i="1" dirty="0" smtClean="0">
              <a:latin typeface="+mj-lt"/>
              <a:ea typeface="MS Mincho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0908356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243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-128027" y="1142002"/>
            <a:ext cx="8327231" cy="5410200"/>
          </a:xfrm>
        </p:spPr>
        <p:txBody>
          <a:bodyPr/>
          <a:lstStyle/>
          <a:p>
            <a:pPr marL="795338" lvl="1" indent="-338138" eaLnBrk="1" hangingPunct="1">
              <a:buNone/>
            </a:pPr>
            <a:endParaRPr lang="en-US" altLang="en-US" sz="1600" b="1" dirty="0" smtClean="0"/>
          </a:p>
          <a:p>
            <a:pPr lvl="1" indent="0" eaLnBrk="1" hangingPunct="1">
              <a:buNone/>
            </a:pPr>
            <a:r>
              <a:rPr lang="en-US" altLang="en-US" sz="1600" b="1" dirty="0"/>
              <a:t> </a:t>
            </a:r>
            <a:r>
              <a:rPr lang="en-US" altLang="en-US" sz="1600" b="1" dirty="0" smtClean="0"/>
              <a:t>                 </a:t>
            </a:r>
            <a:r>
              <a:rPr lang="en-US" altLang="en-US" sz="1600" dirty="0" smtClean="0"/>
              <a:t>Suppose the economy’s production function shows the volume of output that can be produced by its labor force (</a:t>
            </a:r>
            <a:r>
              <a:rPr lang="en-US" altLang="en-US" sz="1600" i="1" dirty="0" smtClean="0"/>
              <a:t>L</a:t>
            </a:r>
            <a:r>
              <a:rPr lang="en-US" altLang="en-US" sz="1600" dirty="0" smtClean="0"/>
              <a:t>)</a:t>
            </a:r>
            <a:r>
              <a:rPr lang="en-US" altLang="en-US" sz="1600" i="1" dirty="0" smtClean="0"/>
              <a:t> </a:t>
            </a:r>
            <a:r>
              <a:rPr lang="en-US" altLang="en-US" sz="1600" dirty="0" smtClean="0"/>
              <a:t>given its physical capital (</a:t>
            </a:r>
            <a:r>
              <a:rPr lang="en-US" altLang="en-US" sz="1600" i="1" dirty="0" smtClean="0"/>
              <a:t>K</a:t>
            </a:r>
            <a:r>
              <a:rPr lang="en-US" altLang="en-US" sz="1600" dirty="0" smtClean="0"/>
              <a:t>), land and natural resources (</a:t>
            </a:r>
            <a:r>
              <a:rPr lang="en-US" altLang="en-US" sz="1600" i="1" dirty="0" smtClean="0"/>
              <a:t>R</a:t>
            </a:r>
            <a:r>
              <a:rPr lang="en-US" altLang="en-US" sz="1600" dirty="0" smtClean="0"/>
              <a:t>), and technology and entrepreneurial talent (</a:t>
            </a:r>
            <a:r>
              <a:rPr lang="en-US" altLang="en-US" sz="1600" i="1" dirty="0" smtClean="0"/>
              <a:t>Z</a:t>
            </a:r>
            <a:r>
              <a:rPr lang="en-US" altLang="en-US" sz="1600" dirty="0" smtClean="0"/>
              <a:t>).</a:t>
            </a:r>
          </a:p>
          <a:p>
            <a:pPr marL="795338" lvl="1" indent="-338138" eaLnBrk="1" hangingPunct="1"/>
            <a:endParaRPr lang="en-US" altLang="en-US" sz="1600" dirty="0" smtClean="0"/>
          </a:p>
          <a:p>
            <a:pPr marL="795338" lvl="1" indent="-338138" eaLnBrk="1" hangingPunct="1">
              <a:buNone/>
            </a:pPr>
            <a:r>
              <a:rPr lang="en-US" altLang="en-US" sz="1600" dirty="0" smtClean="0"/>
              <a:t>	Suppose </a:t>
            </a:r>
            <a:r>
              <a:rPr lang="en-US" altLang="en-US" sz="1600" i="1" dirty="0" smtClean="0"/>
              <a:t>R </a:t>
            </a:r>
            <a:r>
              <a:rPr lang="en-US" altLang="en-US" sz="1600" dirty="0" smtClean="0"/>
              <a:t>= 0.4 (trillion dollars of land, oil, coal, natural gas…), </a:t>
            </a:r>
            <a:r>
              <a:rPr lang="en-US" altLang="en-US" sz="1600" i="1" dirty="0" smtClean="0"/>
              <a:t>K</a:t>
            </a:r>
            <a:r>
              <a:rPr lang="en-US" altLang="en-US" sz="1600" dirty="0" smtClean="0"/>
              <a:t> = 2.5 (trillion dollars of physical capital like machines, roads, networks…) and </a:t>
            </a:r>
            <a:r>
              <a:rPr lang="en-US" altLang="en-US" sz="1600" i="1" dirty="0" smtClean="0"/>
              <a:t>z</a:t>
            </a:r>
            <a:r>
              <a:rPr lang="en-US" altLang="en-US" sz="1600" dirty="0" smtClean="0"/>
              <a:t> = 1.25 (percent of all knowledge in the universe is known on Earth). </a:t>
            </a:r>
          </a:p>
          <a:p>
            <a:pPr marL="795338" lvl="1" indent="-338138" eaLnBrk="1" hangingPunct="1">
              <a:buNone/>
            </a:pPr>
            <a:endParaRPr lang="en-US" altLang="en-US" sz="1600" dirty="0" smtClean="0"/>
          </a:p>
          <a:p>
            <a:pPr marL="1314450" lvl="2" indent="-404813" eaLnBrk="1" hangingPunct="1">
              <a:buFont typeface="Wingdings" pitchFamily="2" charset="2"/>
              <a:buAutoNum type="arabicPeriod"/>
            </a:pPr>
            <a:r>
              <a:rPr lang="en-US" altLang="en-US" sz="1600" dirty="0" smtClean="0"/>
              <a:t>What is the economy’s short-run production function? </a:t>
            </a:r>
          </a:p>
        </p:txBody>
      </p:sp>
      <p:graphicFrame>
        <p:nvGraphicFramePr>
          <p:cNvPr id="1042443" name="Object 11"/>
          <p:cNvGraphicFramePr>
            <a:graphicFrameLocks noGrp="1" noChangeAspect="1"/>
          </p:cNvGraphicFramePr>
          <p:nvPr>
            <p:ph sz="quarter" idx="2"/>
            <p:extLst>
              <p:ext uri="{D42A27DB-BD31-4B8C-83A1-F6EECF244321}">
                <p14:modId xmlns:p14="http://schemas.microsoft.com/office/powerpoint/2010/main" val="1220238641"/>
              </p:ext>
            </p:extLst>
          </p:nvPr>
        </p:nvGraphicFramePr>
        <p:xfrm>
          <a:off x="3690258" y="4597400"/>
          <a:ext cx="1741787" cy="3108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46" name="Equation" r:id="rId4" imgW="1282680" imgH="228600" progId="Equation.DSMT4">
                  <p:embed/>
                </p:oleObj>
              </mc:Choice>
              <mc:Fallback>
                <p:oleObj name="Equation" r:id="rId4" imgW="1282680" imgH="228600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90258" y="4597400"/>
                        <a:ext cx="1741787" cy="31089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18" name="Rectangle 6"/>
          <p:cNvSpPr>
            <a:spLocks noChangeArrowheads="1"/>
          </p:cNvSpPr>
          <p:nvPr/>
        </p:nvSpPr>
        <p:spPr bwMode="auto">
          <a:xfrm>
            <a:off x="0" y="331946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3319" name="Rectangle 7"/>
          <p:cNvSpPr>
            <a:spLocks noChangeArrowheads="1"/>
          </p:cNvSpPr>
          <p:nvPr/>
        </p:nvSpPr>
        <p:spPr bwMode="auto">
          <a:xfrm>
            <a:off x="0" y="331946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graphicFrame>
        <p:nvGraphicFramePr>
          <p:cNvPr id="1042442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14752142"/>
              </p:ext>
            </p:extLst>
          </p:nvPr>
        </p:nvGraphicFramePr>
        <p:xfrm>
          <a:off x="3908425" y="2439987"/>
          <a:ext cx="1313190" cy="2834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47" name="Equation" r:id="rId6" imgW="990360" imgH="215640" progId="Equation.DSMT4">
                  <p:embed/>
                </p:oleObj>
              </mc:Choice>
              <mc:Fallback>
                <p:oleObj name="Equation" r:id="rId6" imgW="990360" imgH="215640" progId="Equation.DSMT4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08425" y="2439987"/>
                        <a:ext cx="1313190" cy="28346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42459" name="Object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46979889"/>
              </p:ext>
            </p:extLst>
          </p:nvPr>
        </p:nvGraphicFramePr>
        <p:xfrm>
          <a:off x="4052888" y="5192713"/>
          <a:ext cx="1017587" cy="293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48" name="Equation" r:id="rId8" imgW="749160" imgH="215640" progId="Equation.DSMT4">
                  <p:embed/>
                </p:oleObj>
              </mc:Choice>
              <mc:Fallback>
                <p:oleObj name="Equation" r:id="rId8" imgW="749160" imgH="215640" progId="Equation.DSMT4">
                  <p:embed/>
                  <p:pic>
                    <p:nvPicPr>
                      <p:cNvPr id="0" name="Object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52888" y="5192713"/>
                        <a:ext cx="1017587" cy="2936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Text Box 31"/>
          <p:cNvSpPr txBox="1">
            <a:spLocks noChangeArrowheads="1"/>
          </p:cNvSpPr>
          <p:nvPr/>
        </p:nvSpPr>
        <p:spPr bwMode="auto">
          <a:xfrm>
            <a:off x="381000" y="152400"/>
            <a:ext cx="845820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en-US" sz="2600" dirty="0" smtClean="0">
                <a:solidFill>
                  <a:srgbClr val="FF0000"/>
                </a:solidFill>
              </a:rPr>
              <a:t>L</a:t>
            </a:r>
            <a:r>
              <a:rPr lang="en-US" altLang="en-US" sz="2600" b="1" dirty="0" smtClean="0"/>
              <a:t>ong </a:t>
            </a:r>
            <a:r>
              <a:rPr lang="en-US" altLang="en-US" sz="2600" b="1" dirty="0" smtClean="0">
                <a:solidFill>
                  <a:srgbClr val="FF0000"/>
                </a:solidFill>
              </a:rPr>
              <a:t>R</a:t>
            </a:r>
            <a:r>
              <a:rPr lang="en-US" altLang="en-US" sz="2600" b="1" dirty="0" smtClean="0"/>
              <a:t>un </a:t>
            </a:r>
            <a:r>
              <a:rPr lang="en-US" altLang="en-US" sz="2600" dirty="0" smtClean="0">
                <a:solidFill>
                  <a:srgbClr val="FF0000"/>
                </a:solidFill>
              </a:rPr>
              <a:t>A</a:t>
            </a:r>
            <a:r>
              <a:rPr lang="en-US" altLang="en-US" sz="2600" b="1" dirty="0" smtClean="0"/>
              <a:t>ggregate </a:t>
            </a:r>
            <a:r>
              <a:rPr lang="en-US" altLang="en-US" sz="2600" dirty="0" smtClean="0">
                <a:solidFill>
                  <a:srgbClr val="FF0000"/>
                </a:solidFill>
              </a:rPr>
              <a:t>S</a:t>
            </a:r>
            <a:r>
              <a:rPr lang="en-US" altLang="en-US" sz="2600" b="1" dirty="0" smtClean="0"/>
              <a:t>upply</a:t>
            </a:r>
            <a:endParaRPr lang="en-US" altLang="en-US" sz="2600" b="1" dirty="0"/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 bwMode="auto">
          <a:xfrm>
            <a:off x="304800" y="988029"/>
            <a:ext cx="4019550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 algn="l" rtl="0" eaLnBrk="0" fontAlgn="base" hangingPunct="0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90000"/>
              </a:lnSpc>
              <a:buNone/>
            </a:pPr>
            <a:r>
              <a:rPr lang="en-US" altLang="en-US" sz="1800" dirty="0">
                <a:ea typeface="MS Mincho" pitchFamily="49" charset="-128"/>
              </a:rPr>
              <a:t>Simulated </a:t>
            </a:r>
            <a:r>
              <a:rPr lang="en-US" altLang="en-US" sz="1800" dirty="0" smtClean="0">
                <a:ea typeface="MS Mincho" pitchFamily="49" charset="-128"/>
              </a:rPr>
              <a:t>LRAS</a:t>
            </a:r>
            <a:endParaRPr lang="en-US" altLang="en-US" sz="1800" dirty="0">
              <a:ea typeface="MS Mincho" pitchFamily="49" charset="-128"/>
            </a:endParaRPr>
          </a:p>
        </p:txBody>
      </p:sp>
      <p:sp>
        <p:nvSpPr>
          <p:cNvPr id="12" name="Rectangle 5"/>
          <p:cNvSpPr>
            <a:spLocks noChangeArrowheads="1"/>
          </p:cNvSpPr>
          <p:nvPr/>
        </p:nvSpPr>
        <p:spPr bwMode="auto">
          <a:xfrm>
            <a:off x="331788" y="1114425"/>
            <a:ext cx="2944812" cy="1171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/>
            </a:pPr>
            <a:endParaRPr lang="en-US" altLang="en-US" sz="800" dirty="0" smtClean="0">
              <a:latin typeface="+mj-lt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/>
            </a:pPr>
            <a:endParaRPr lang="en-US" altLang="en-US" sz="800" dirty="0" smtClean="0">
              <a:latin typeface="+mj-lt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/>
            </a:pPr>
            <a:endParaRPr lang="en-US" altLang="en-US" sz="800" dirty="0" smtClean="0">
              <a:latin typeface="+mj-lt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/>
            </a:pPr>
            <a:r>
              <a:rPr lang="en-US" altLang="en-US" sz="1600" b="1" dirty="0" smtClean="0">
                <a:latin typeface="+mj-lt"/>
              </a:rPr>
              <a:t>Example:</a:t>
            </a:r>
            <a:endParaRPr lang="en-US" altLang="en-US" sz="1600" b="0" i="1" dirty="0" smtClean="0">
              <a:latin typeface="+mj-lt"/>
              <a:ea typeface="MS Mincho" pitchFamily="49" charset="-128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2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2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24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2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2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43400" y="3276600"/>
            <a:ext cx="3237257" cy="2755631"/>
          </a:xfrm>
          <a:prstGeom prst="rect">
            <a:avLst/>
          </a:prstGeom>
        </p:spPr>
      </p:pic>
      <p:graphicFrame>
        <p:nvGraphicFramePr>
          <p:cNvPr id="1052689" name="Object 17"/>
          <p:cNvGraphicFramePr>
            <a:graphicFrameLocks noGrp="1" noChangeAspect="1"/>
          </p:cNvGraphicFramePr>
          <p:nvPr>
            <p:ph sz="quarter" idx="2"/>
            <p:extLst>
              <p:ext uri="{D42A27DB-BD31-4B8C-83A1-F6EECF244321}">
                <p14:modId xmlns:p14="http://schemas.microsoft.com/office/powerpoint/2010/main" val="820733027"/>
              </p:ext>
            </p:extLst>
          </p:nvPr>
        </p:nvGraphicFramePr>
        <p:xfrm>
          <a:off x="1905000" y="2743200"/>
          <a:ext cx="1077614" cy="3108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611" name="Equation" r:id="rId5" imgW="749160" imgH="215640" progId="Equation.DSMT4">
                  <p:embed/>
                </p:oleObj>
              </mc:Choice>
              <mc:Fallback>
                <p:oleObj name="Equation" r:id="rId5" imgW="749160" imgH="215640" progId="Equation.DSMT4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5000" y="2743200"/>
                        <a:ext cx="1077614" cy="31089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52816" name="Group 144"/>
          <p:cNvGraphicFramePr>
            <a:graphicFrameLocks noGrp="1"/>
          </p:cNvGraphicFramePr>
          <p:nvPr>
            <p:ph sz="quarter" idx="3"/>
            <p:extLst>
              <p:ext uri="{D42A27DB-BD31-4B8C-83A1-F6EECF244321}">
                <p14:modId xmlns:p14="http://schemas.microsoft.com/office/powerpoint/2010/main" val="885043555"/>
              </p:ext>
            </p:extLst>
          </p:nvPr>
        </p:nvGraphicFramePr>
        <p:xfrm>
          <a:off x="1676400" y="3630613"/>
          <a:ext cx="1676400" cy="2216152"/>
        </p:xfrm>
        <a:graphic>
          <a:graphicData uri="http://schemas.openxmlformats.org/drawingml/2006/table">
            <a:tbl>
              <a:tblPr/>
              <a:tblGrid>
                <a:gridCol w="793750"/>
                <a:gridCol w="882650"/>
              </a:tblGrid>
              <a:tr h="442913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L</a:t>
                      </a:r>
                      <a:endParaRPr kumimoji="0" lang="en-CA" sz="18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Y</a:t>
                      </a:r>
                      <a:endParaRPr kumimoji="0" lang="en-CA" sz="18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291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4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8.839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291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12.500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291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15.309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052742" name="Rectangle 70"/>
          <p:cNvSpPr>
            <a:spLocks noChangeArrowheads="1"/>
          </p:cNvSpPr>
          <p:nvPr/>
        </p:nvSpPr>
        <p:spPr bwMode="auto">
          <a:xfrm>
            <a:off x="2523958" y="4136231"/>
            <a:ext cx="762000" cy="3048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052743" name="Rectangle 71"/>
          <p:cNvSpPr>
            <a:spLocks noChangeArrowheads="1"/>
          </p:cNvSpPr>
          <p:nvPr/>
        </p:nvSpPr>
        <p:spPr bwMode="auto">
          <a:xfrm>
            <a:off x="2523958" y="4586288"/>
            <a:ext cx="762000" cy="3048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052744" name="Rectangle 72"/>
          <p:cNvSpPr>
            <a:spLocks noChangeArrowheads="1"/>
          </p:cNvSpPr>
          <p:nvPr/>
        </p:nvSpPr>
        <p:spPr bwMode="auto">
          <a:xfrm>
            <a:off x="2528721" y="5007183"/>
            <a:ext cx="762000" cy="3048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052745" name="Rectangle 73"/>
          <p:cNvSpPr>
            <a:spLocks noChangeArrowheads="1"/>
          </p:cNvSpPr>
          <p:nvPr/>
        </p:nvSpPr>
        <p:spPr bwMode="auto">
          <a:xfrm>
            <a:off x="2559050" y="5486400"/>
            <a:ext cx="762000" cy="3048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3" name="Text Box 31"/>
          <p:cNvSpPr txBox="1">
            <a:spLocks noChangeArrowheads="1"/>
          </p:cNvSpPr>
          <p:nvPr/>
        </p:nvSpPr>
        <p:spPr bwMode="auto">
          <a:xfrm>
            <a:off x="381000" y="152400"/>
            <a:ext cx="845820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en-US" sz="2600" dirty="0" smtClean="0">
                <a:solidFill>
                  <a:srgbClr val="FF0000"/>
                </a:solidFill>
              </a:rPr>
              <a:t>L</a:t>
            </a:r>
            <a:r>
              <a:rPr lang="en-US" altLang="en-US" sz="2600" b="1" dirty="0" smtClean="0"/>
              <a:t>ong </a:t>
            </a:r>
            <a:r>
              <a:rPr lang="en-US" altLang="en-US" sz="2600" b="1" dirty="0" smtClean="0">
                <a:solidFill>
                  <a:srgbClr val="FF0000"/>
                </a:solidFill>
              </a:rPr>
              <a:t>R</a:t>
            </a:r>
            <a:r>
              <a:rPr lang="en-US" altLang="en-US" sz="2600" b="1" dirty="0" smtClean="0"/>
              <a:t>un </a:t>
            </a:r>
            <a:r>
              <a:rPr lang="en-US" altLang="en-US" sz="2600" dirty="0" smtClean="0">
                <a:solidFill>
                  <a:srgbClr val="FF0000"/>
                </a:solidFill>
              </a:rPr>
              <a:t>A</a:t>
            </a:r>
            <a:r>
              <a:rPr lang="en-US" altLang="en-US" sz="2600" b="1" dirty="0" smtClean="0"/>
              <a:t>ggregate </a:t>
            </a:r>
            <a:r>
              <a:rPr lang="en-US" altLang="en-US" sz="2600" dirty="0" smtClean="0">
                <a:solidFill>
                  <a:srgbClr val="FF0000"/>
                </a:solidFill>
              </a:rPr>
              <a:t>S</a:t>
            </a:r>
            <a:r>
              <a:rPr lang="en-US" altLang="en-US" sz="2600" b="1" dirty="0" smtClean="0"/>
              <a:t>upply</a:t>
            </a:r>
            <a:endParaRPr lang="en-US" altLang="en-US" sz="2600" b="1" dirty="0"/>
          </a:p>
        </p:txBody>
      </p:sp>
      <p:sp>
        <p:nvSpPr>
          <p:cNvPr id="18" name="Rectangle 2"/>
          <p:cNvSpPr txBox="1">
            <a:spLocks noChangeArrowheads="1"/>
          </p:cNvSpPr>
          <p:nvPr/>
        </p:nvSpPr>
        <p:spPr bwMode="auto">
          <a:xfrm>
            <a:off x="304800" y="988029"/>
            <a:ext cx="4019550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 algn="l" rtl="0" eaLnBrk="0" fontAlgn="base" hangingPunct="0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90000"/>
              </a:lnSpc>
              <a:buNone/>
            </a:pPr>
            <a:r>
              <a:rPr lang="en-US" altLang="en-US" sz="1800" dirty="0">
                <a:ea typeface="MS Mincho" pitchFamily="49" charset="-128"/>
              </a:rPr>
              <a:t>Simulated </a:t>
            </a:r>
            <a:r>
              <a:rPr lang="en-US" altLang="en-US" sz="1800" dirty="0" smtClean="0">
                <a:ea typeface="MS Mincho" pitchFamily="49" charset="-128"/>
              </a:rPr>
              <a:t>LRAS</a:t>
            </a:r>
            <a:endParaRPr lang="en-US" altLang="en-US" sz="1800" dirty="0">
              <a:ea typeface="MS Mincho" pitchFamily="49" charset="-128"/>
            </a:endParaRPr>
          </a:p>
        </p:txBody>
      </p:sp>
      <p:sp>
        <p:nvSpPr>
          <p:cNvPr id="20" name="Rectangle 5"/>
          <p:cNvSpPr>
            <a:spLocks noChangeArrowheads="1"/>
          </p:cNvSpPr>
          <p:nvPr/>
        </p:nvSpPr>
        <p:spPr bwMode="auto">
          <a:xfrm>
            <a:off x="331788" y="1114425"/>
            <a:ext cx="2944812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/>
            </a:pPr>
            <a:endParaRPr lang="en-US" altLang="en-US" sz="800" dirty="0" smtClean="0">
              <a:latin typeface="+mj-lt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/>
            </a:pPr>
            <a:endParaRPr lang="en-US" altLang="en-US" sz="800" dirty="0" smtClean="0">
              <a:latin typeface="+mj-lt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/>
            </a:pPr>
            <a:endParaRPr lang="en-US" altLang="en-US" sz="800" dirty="0" smtClean="0">
              <a:latin typeface="+mj-lt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/>
            </a:pPr>
            <a:r>
              <a:rPr lang="en-US" altLang="en-US" sz="1600" b="1" dirty="0" smtClean="0">
                <a:latin typeface="+mj-lt"/>
              </a:rPr>
              <a:t>Example (</a:t>
            </a:r>
            <a:r>
              <a:rPr lang="en-US" altLang="en-US" sz="1600" b="1" i="1" dirty="0" smtClean="0">
                <a:latin typeface="+mj-lt"/>
              </a:rPr>
              <a:t>continued</a:t>
            </a:r>
            <a:r>
              <a:rPr lang="en-US" altLang="en-US" sz="1600" b="1" dirty="0" smtClean="0">
                <a:latin typeface="+mj-lt"/>
              </a:rPr>
              <a:t>):</a:t>
            </a:r>
            <a:endParaRPr lang="en-US" altLang="en-US" sz="1600" b="0" i="1" dirty="0" smtClean="0">
              <a:latin typeface="+mj-lt"/>
              <a:ea typeface="MS Mincho" pitchFamily="49" charset="-128"/>
            </a:endParaRPr>
          </a:p>
        </p:txBody>
      </p:sp>
      <p:sp>
        <p:nvSpPr>
          <p:cNvPr id="21" name="Rectangle 3"/>
          <p:cNvSpPr txBox="1">
            <a:spLocks noChangeArrowheads="1"/>
          </p:cNvSpPr>
          <p:nvPr/>
        </p:nvSpPr>
        <p:spPr bwMode="auto">
          <a:xfrm>
            <a:off x="708485" y="1922546"/>
            <a:ext cx="7825915" cy="973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 algn="l" rtl="0" eaLnBrk="0" fontAlgn="base" hangingPunct="0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285750" lvl="1" indent="-285750" eaLnBrk="1" hangingPunct="1">
              <a:buNone/>
            </a:pPr>
            <a:r>
              <a:rPr lang="en-US" altLang="en-US" sz="1600" b="0" kern="0" dirty="0"/>
              <a:t>2</a:t>
            </a:r>
            <a:r>
              <a:rPr lang="en-US" altLang="en-US" sz="1600" b="0" kern="0" dirty="0" smtClean="0"/>
              <a:t>.</a:t>
            </a:r>
            <a:r>
              <a:rPr lang="en-US" altLang="en-US" sz="1600" b="0" kern="0" dirty="0"/>
              <a:t>	Graph the economy’s short-run production </a:t>
            </a:r>
            <a:r>
              <a:rPr lang="en-US" altLang="en-US" sz="1600" b="0" kern="0" dirty="0" smtClean="0"/>
              <a:t>function.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43400" y="3276600"/>
            <a:ext cx="3237257" cy="275563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343400" y="3276600"/>
            <a:ext cx="3237257" cy="275563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43400" y="3276600"/>
            <a:ext cx="3237257" cy="275563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343400" y="3276600"/>
            <a:ext cx="3237257" cy="275563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343400" y="3276600"/>
            <a:ext cx="3237257" cy="2755631"/>
          </a:xfrm>
          <a:prstGeom prst="rect">
            <a:avLst/>
          </a:prstGeom>
        </p:spPr>
      </p:pic>
      <p:sp>
        <p:nvSpPr>
          <p:cNvPr id="34" name="Rectangle 1"/>
          <p:cNvSpPr>
            <a:spLocks noChangeArrowheads="1"/>
          </p:cNvSpPr>
          <p:nvPr/>
        </p:nvSpPr>
        <p:spPr bwMode="auto">
          <a:xfrm>
            <a:off x="5751857" y="5770294"/>
            <a:ext cx="304800" cy="2428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200" dirty="0" smtClean="0"/>
              <a:t>L</a:t>
            </a:r>
            <a:endParaRPr lang="en-US" altLang="en-US" sz="2000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2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2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2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2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2742" grpId="0" animBg="1"/>
      <p:bldP spid="1052743" grpId="0" animBg="1"/>
      <p:bldP spid="1052744" grpId="0" animBg="1"/>
      <p:bldP spid="105274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708485" y="1922546"/>
            <a:ext cx="7825915" cy="973054"/>
          </a:xfrm>
        </p:spPr>
        <p:txBody>
          <a:bodyPr/>
          <a:lstStyle/>
          <a:p>
            <a:pPr marL="285750" lvl="1" indent="-285750" eaLnBrk="1" hangingPunct="1">
              <a:buNone/>
            </a:pPr>
            <a:r>
              <a:rPr lang="en-US" altLang="en-US" sz="1600" dirty="0" smtClean="0"/>
              <a:t>3.	Suppose </a:t>
            </a:r>
            <a:r>
              <a:rPr lang="en-US" altLang="en-US" sz="1600" dirty="0"/>
              <a:t>there are </a:t>
            </a:r>
            <a:r>
              <a:rPr lang="en-US" altLang="en-US" sz="1600" b="1" dirty="0">
                <a:solidFill>
                  <a:srgbClr val="00B050"/>
                </a:solidFill>
              </a:rPr>
              <a:t>9</a:t>
            </a:r>
            <a:r>
              <a:rPr lang="en-US" altLang="en-US" sz="1600" dirty="0"/>
              <a:t> million workers that are frictionally or structurally unemployed, and </a:t>
            </a:r>
            <a:r>
              <a:rPr lang="en-US" altLang="en-US" sz="1600" b="1" dirty="0">
                <a:solidFill>
                  <a:srgbClr val="FF0000"/>
                </a:solidFill>
              </a:rPr>
              <a:t>135 </a:t>
            </a:r>
            <a:r>
              <a:rPr lang="en-US" altLang="en-US" sz="1600" dirty="0"/>
              <a:t>million</a:t>
            </a:r>
            <a:r>
              <a:rPr lang="en-US" altLang="en-US" sz="1600" b="1" dirty="0"/>
              <a:t> </a:t>
            </a:r>
            <a:r>
              <a:rPr lang="en-US" altLang="en-US" sz="1600" dirty="0"/>
              <a:t>of the </a:t>
            </a:r>
            <a:r>
              <a:rPr lang="en-US" altLang="en-US" sz="1600" b="1" dirty="0">
                <a:solidFill>
                  <a:srgbClr val="0000CC"/>
                </a:solidFill>
              </a:rPr>
              <a:t>144</a:t>
            </a:r>
            <a:r>
              <a:rPr lang="en-US" altLang="en-US" sz="1600" dirty="0"/>
              <a:t> million in the labor force are employed. Compute </a:t>
            </a:r>
            <a:r>
              <a:rPr lang="en-US" altLang="en-US" sz="1600" i="1" dirty="0"/>
              <a:t>u</a:t>
            </a:r>
            <a:r>
              <a:rPr lang="en-US" altLang="en-US" sz="1600" dirty="0"/>
              <a:t>, </a:t>
            </a:r>
            <a:r>
              <a:rPr lang="en-US" altLang="en-US" sz="1600" i="1" dirty="0"/>
              <a:t>u</a:t>
            </a:r>
            <a:r>
              <a:rPr lang="en-US" altLang="en-US" sz="1600" i="1" baseline="-25000" dirty="0"/>
              <a:t>n</a:t>
            </a:r>
            <a:r>
              <a:rPr lang="en-US" altLang="en-US" sz="1600" dirty="0"/>
              <a:t>, </a:t>
            </a:r>
            <a:r>
              <a:rPr lang="en-US" altLang="en-US" sz="1600" i="1" dirty="0" err="1"/>
              <a:t>u</a:t>
            </a:r>
            <a:r>
              <a:rPr lang="en-US" altLang="en-US" sz="1600" i="1" baseline="-25000" dirty="0" err="1"/>
              <a:t>c</a:t>
            </a:r>
            <a:r>
              <a:rPr lang="en-US" altLang="en-US" sz="1600" dirty="0"/>
              <a:t>, real GDP, and </a:t>
            </a:r>
            <a:r>
              <a:rPr lang="en-US" altLang="en-US" sz="1600" i="1" dirty="0" err="1" smtClean="0"/>
              <a:t>Y</a:t>
            </a:r>
            <a:r>
              <a:rPr lang="en-US" altLang="en-US" sz="1600" i="1" baseline="-25000" dirty="0" err="1" smtClean="0"/>
              <a:t>p</a:t>
            </a:r>
            <a:r>
              <a:rPr lang="en-US" altLang="en-US" sz="1600" i="1" baseline="-25000" dirty="0" smtClean="0"/>
              <a:t>. </a:t>
            </a:r>
            <a:endParaRPr lang="en-US" altLang="en-US" sz="1600" dirty="0" smtClean="0"/>
          </a:p>
          <a:p>
            <a:pPr marL="795338" lvl="1" indent="-338138" eaLnBrk="1" hangingPunct="1"/>
            <a:endParaRPr lang="en-US" altLang="en-US" sz="1600" dirty="0" smtClean="0"/>
          </a:p>
          <a:p>
            <a:pPr marL="795338" lvl="1" indent="-338138" eaLnBrk="1" hangingPunct="1">
              <a:buNone/>
            </a:pPr>
            <a:r>
              <a:rPr lang="en-US" altLang="en-US" sz="1600" dirty="0" smtClean="0"/>
              <a:t>	</a:t>
            </a: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00307462"/>
              </p:ext>
            </p:extLst>
          </p:nvPr>
        </p:nvGraphicFramePr>
        <p:xfrm>
          <a:off x="873125" y="6205538"/>
          <a:ext cx="3230563" cy="369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627" name="Equation" r:id="rId4" imgW="2311200" imgH="266400" progId="Equation.DSMT4">
                  <p:embed/>
                </p:oleObj>
              </mc:Choice>
              <mc:Fallback>
                <p:oleObj name="Equation" r:id="rId4" imgW="2311200" imgH="26640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3125" y="6205538"/>
                        <a:ext cx="3230563" cy="3698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2" name="Picture 5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9091" y="6148137"/>
            <a:ext cx="1430909" cy="481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</p:pic>
      <p:pic>
        <p:nvPicPr>
          <p:cNvPr id="38" name="Picture 5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5672" y="6172200"/>
            <a:ext cx="1246048" cy="379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43400" y="3276600"/>
            <a:ext cx="3237257" cy="2755631"/>
          </a:xfrm>
          <a:prstGeom prst="rect">
            <a:avLst/>
          </a:prstGeom>
        </p:spPr>
      </p:pic>
      <p:graphicFrame>
        <p:nvGraphicFramePr>
          <p:cNvPr id="1049616" name="Object 16"/>
          <p:cNvGraphicFramePr>
            <a:graphicFrameLocks noGrp="1" noChangeAspect="1"/>
          </p:cNvGraphicFramePr>
          <p:nvPr>
            <p:ph sz="quarter" idx="3"/>
            <p:extLst>
              <p:ext uri="{D42A27DB-BD31-4B8C-83A1-F6EECF244321}">
                <p14:modId xmlns:p14="http://schemas.microsoft.com/office/powerpoint/2010/main" val="3827885927"/>
              </p:ext>
            </p:extLst>
          </p:nvPr>
        </p:nvGraphicFramePr>
        <p:xfrm>
          <a:off x="1504950" y="2743200"/>
          <a:ext cx="1820863" cy="549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628" name="Equation" r:id="rId8" imgW="1473120" imgH="444240" progId="Equation.DSMT4">
                  <p:embed/>
                </p:oleObj>
              </mc:Choice>
              <mc:Fallback>
                <p:oleObj name="Equation" r:id="rId8" imgW="1473120" imgH="444240" progId="Equation.DSMT4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04950" y="2743200"/>
                        <a:ext cx="1820863" cy="549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67" name="Rectangle 5"/>
          <p:cNvSpPr>
            <a:spLocks noChangeArrowheads="1"/>
          </p:cNvSpPr>
          <p:nvPr/>
        </p:nvSpPr>
        <p:spPr bwMode="auto">
          <a:xfrm>
            <a:off x="0" y="331946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5368" name="Rectangle 6"/>
          <p:cNvSpPr>
            <a:spLocks noChangeArrowheads="1"/>
          </p:cNvSpPr>
          <p:nvPr/>
        </p:nvSpPr>
        <p:spPr bwMode="auto">
          <a:xfrm>
            <a:off x="0" y="331946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049625" name="Line 25"/>
          <p:cNvSpPr>
            <a:spLocks noChangeShapeType="1"/>
          </p:cNvSpPr>
          <p:nvPr/>
        </p:nvSpPr>
        <p:spPr bwMode="auto">
          <a:xfrm flipH="1" flipV="1">
            <a:off x="4669067" y="3810000"/>
            <a:ext cx="2560320" cy="0"/>
          </a:xfrm>
          <a:prstGeom prst="line">
            <a:avLst/>
          </a:prstGeom>
          <a:noFill/>
          <a:ln w="19050">
            <a:solidFill>
              <a:srgbClr val="000099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49626" name="Line 26"/>
          <p:cNvSpPr>
            <a:spLocks noChangeShapeType="1"/>
          </p:cNvSpPr>
          <p:nvPr/>
        </p:nvSpPr>
        <p:spPr bwMode="auto">
          <a:xfrm flipV="1">
            <a:off x="7242087" y="3810000"/>
            <a:ext cx="0" cy="1920240"/>
          </a:xfrm>
          <a:prstGeom prst="line">
            <a:avLst/>
          </a:prstGeom>
          <a:noFill/>
          <a:ln w="19050">
            <a:solidFill>
              <a:srgbClr val="000099"/>
            </a:solidFill>
            <a:prstDash val="dash"/>
            <a:round/>
            <a:headEnd/>
            <a:tailEnd type="oval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49630" name="Oval 30"/>
          <p:cNvSpPr>
            <a:spLocks noChangeArrowheads="1"/>
          </p:cNvSpPr>
          <p:nvPr/>
        </p:nvSpPr>
        <p:spPr bwMode="auto">
          <a:xfrm>
            <a:off x="4381500" y="3680142"/>
            <a:ext cx="228600" cy="182880"/>
          </a:xfrm>
          <a:prstGeom prst="ellipse">
            <a:avLst/>
          </a:prstGeom>
          <a:noFill/>
          <a:ln>
            <a:noFill/>
          </a:ln>
          <a:extLst/>
        </p:spPr>
        <p:txBody>
          <a:bodyPr lIns="0" tIns="0" rIns="0" bIns="0"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altLang="en-US" sz="1200" dirty="0" smtClean="0">
                <a:solidFill>
                  <a:srgbClr val="000099"/>
                </a:solidFill>
                <a:latin typeface="Times New Roman" pitchFamily="18" charset="0"/>
              </a:rPr>
              <a:t>15</a:t>
            </a:r>
            <a:endParaRPr lang="en-US" altLang="en-US" sz="1200" dirty="0">
              <a:solidFill>
                <a:srgbClr val="000099"/>
              </a:solidFill>
              <a:latin typeface="Times New Roman" pitchFamily="18" charset="0"/>
            </a:endParaRPr>
          </a:p>
        </p:txBody>
      </p:sp>
      <p:sp>
        <p:nvSpPr>
          <p:cNvPr id="1049631" name="Text Box 31"/>
          <p:cNvSpPr txBox="1">
            <a:spLocks noChangeArrowheads="1"/>
          </p:cNvSpPr>
          <p:nvPr/>
        </p:nvSpPr>
        <p:spPr bwMode="auto">
          <a:xfrm>
            <a:off x="7098030" y="5794459"/>
            <a:ext cx="365760" cy="184666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square" lIns="0" tIns="0" rIns="0" bIns="0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200" dirty="0">
                <a:solidFill>
                  <a:srgbClr val="000099"/>
                </a:solidFill>
              </a:rPr>
              <a:t>144</a:t>
            </a:r>
          </a:p>
        </p:txBody>
      </p:sp>
      <p:sp>
        <p:nvSpPr>
          <p:cNvPr id="19" name="Text Box 31"/>
          <p:cNvSpPr txBox="1">
            <a:spLocks noChangeArrowheads="1"/>
          </p:cNvSpPr>
          <p:nvPr/>
        </p:nvSpPr>
        <p:spPr bwMode="auto">
          <a:xfrm>
            <a:off x="381000" y="152400"/>
            <a:ext cx="845820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en-US" sz="2600" dirty="0" smtClean="0">
                <a:solidFill>
                  <a:srgbClr val="FF0000"/>
                </a:solidFill>
              </a:rPr>
              <a:t>L</a:t>
            </a:r>
            <a:r>
              <a:rPr lang="en-US" altLang="en-US" sz="2600" b="1" dirty="0" smtClean="0"/>
              <a:t>ong </a:t>
            </a:r>
            <a:r>
              <a:rPr lang="en-US" altLang="en-US" sz="2600" b="1" dirty="0" smtClean="0">
                <a:solidFill>
                  <a:srgbClr val="FF0000"/>
                </a:solidFill>
              </a:rPr>
              <a:t>R</a:t>
            </a:r>
            <a:r>
              <a:rPr lang="en-US" altLang="en-US" sz="2600" b="1" dirty="0" smtClean="0"/>
              <a:t>un </a:t>
            </a:r>
            <a:r>
              <a:rPr lang="en-US" altLang="en-US" sz="2600" dirty="0" smtClean="0">
                <a:solidFill>
                  <a:srgbClr val="FF0000"/>
                </a:solidFill>
              </a:rPr>
              <a:t>A</a:t>
            </a:r>
            <a:r>
              <a:rPr lang="en-US" altLang="en-US" sz="2600" b="1" dirty="0" smtClean="0"/>
              <a:t>ggregate </a:t>
            </a:r>
            <a:r>
              <a:rPr lang="en-US" altLang="en-US" sz="2600" dirty="0" smtClean="0">
                <a:solidFill>
                  <a:srgbClr val="FF0000"/>
                </a:solidFill>
              </a:rPr>
              <a:t>S</a:t>
            </a:r>
            <a:r>
              <a:rPr lang="en-US" altLang="en-US" sz="2600" b="1" dirty="0" smtClean="0"/>
              <a:t>upply</a:t>
            </a:r>
            <a:endParaRPr lang="en-US" altLang="en-US" sz="2600" b="1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65784482"/>
              </p:ext>
            </p:extLst>
          </p:nvPr>
        </p:nvGraphicFramePr>
        <p:xfrm>
          <a:off x="954088" y="4727575"/>
          <a:ext cx="2803525" cy="655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629" name="Equation" r:id="rId10" imgW="2006280" imgH="469800" progId="Equation.DSMT4">
                  <p:embed/>
                </p:oleObj>
              </mc:Choice>
              <mc:Fallback>
                <p:oleObj name="Equation" r:id="rId10" imgW="2006280" imgH="469800" progId="Equation.DSMT4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54088" y="4727575"/>
                        <a:ext cx="2803525" cy="6556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55837509"/>
              </p:ext>
            </p:extLst>
          </p:nvPr>
        </p:nvGraphicFramePr>
        <p:xfrm>
          <a:off x="955926" y="5569950"/>
          <a:ext cx="2573337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630" name="Equation" r:id="rId12" imgW="1841400" imgH="228600" progId="Equation.DSMT4">
                  <p:embed/>
                </p:oleObj>
              </mc:Choice>
              <mc:Fallback>
                <p:oleObj name="Equation" r:id="rId12" imgW="1841400" imgH="22860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55926" y="5569950"/>
                        <a:ext cx="2573337" cy="317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5415" name="Picture 5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1848" y="2701038"/>
            <a:ext cx="549215" cy="666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</p:pic>
      <p:pic>
        <p:nvPicPr>
          <p:cNvPr id="29" name="Picture 5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7672" y="2712683"/>
            <a:ext cx="852541" cy="666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</p:pic>
      <p:pic>
        <p:nvPicPr>
          <p:cNvPr id="30" name="Picture 5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1954" y="4737881"/>
            <a:ext cx="1026112" cy="666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</p:pic>
      <p:pic>
        <p:nvPicPr>
          <p:cNvPr id="31" name="Picture 5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7591" y="4676775"/>
            <a:ext cx="852541" cy="666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</p:pic>
      <p:pic>
        <p:nvPicPr>
          <p:cNvPr id="33" name="Picture 5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3963" y="5429249"/>
            <a:ext cx="852541" cy="666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</p:pic>
      <p:pic>
        <p:nvPicPr>
          <p:cNvPr id="34" name="Picture 5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2342" y="5546137"/>
            <a:ext cx="1518822" cy="423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</p:pic>
      <p:sp>
        <p:nvSpPr>
          <p:cNvPr id="26" name="Rectangle 2"/>
          <p:cNvSpPr txBox="1">
            <a:spLocks noChangeArrowheads="1"/>
          </p:cNvSpPr>
          <p:nvPr/>
        </p:nvSpPr>
        <p:spPr bwMode="auto">
          <a:xfrm>
            <a:off x="304800" y="988029"/>
            <a:ext cx="4019550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 algn="l" rtl="0" eaLnBrk="0" fontAlgn="base" hangingPunct="0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90000"/>
              </a:lnSpc>
              <a:buNone/>
            </a:pPr>
            <a:r>
              <a:rPr lang="en-US" altLang="en-US" sz="1800" dirty="0">
                <a:ea typeface="MS Mincho" pitchFamily="49" charset="-128"/>
              </a:rPr>
              <a:t>Simulated </a:t>
            </a:r>
            <a:r>
              <a:rPr lang="en-US" altLang="en-US" sz="1800" dirty="0" smtClean="0">
                <a:ea typeface="MS Mincho" pitchFamily="49" charset="-128"/>
              </a:rPr>
              <a:t>LRAS</a:t>
            </a:r>
            <a:endParaRPr lang="en-US" altLang="en-US" sz="1800" dirty="0">
              <a:ea typeface="MS Mincho" pitchFamily="49" charset="-128"/>
            </a:endParaRPr>
          </a:p>
        </p:txBody>
      </p:sp>
      <p:graphicFrame>
        <p:nvGraphicFramePr>
          <p:cNvPr id="28" name="Object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10369952"/>
              </p:ext>
            </p:extLst>
          </p:nvPr>
        </p:nvGraphicFramePr>
        <p:xfrm>
          <a:off x="1073150" y="3511551"/>
          <a:ext cx="2643188" cy="387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631" name="Equation" r:id="rId14" imgW="1892160" imgH="279360" progId="Equation.DSMT4">
                  <p:embed/>
                </p:oleObj>
              </mc:Choice>
              <mc:Fallback>
                <p:oleObj name="Equation" r:id="rId14" imgW="1892160" imgH="2793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3150" y="3511551"/>
                        <a:ext cx="2643188" cy="387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5" name="Picture 5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1178" y="3506787"/>
            <a:ext cx="1518822" cy="379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</p:pic>
      <p:sp>
        <p:nvSpPr>
          <p:cNvPr id="40" name="Rectangle 5"/>
          <p:cNvSpPr>
            <a:spLocks noChangeArrowheads="1"/>
          </p:cNvSpPr>
          <p:nvPr/>
        </p:nvSpPr>
        <p:spPr bwMode="auto">
          <a:xfrm>
            <a:off x="331788" y="1114425"/>
            <a:ext cx="2944812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/>
            </a:pPr>
            <a:endParaRPr lang="en-US" altLang="en-US" sz="800" dirty="0" smtClean="0">
              <a:latin typeface="+mj-lt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/>
            </a:pPr>
            <a:endParaRPr lang="en-US" altLang="en-US" sz="800" dirty="0" smtClean="0">
              <a:latin typeface="+mj-lt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/>
            </a:pPr>
            <a:endParaRPr lang="en-US" altLang="en-US" sz="800" dirty="0" smtClean="0">
              <a:latin typeface="+mj-lt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/>
            </a:pPr>
            <a:r>
              <a:rPr lang="en-US" altLang="en-US" sz="1600" b="1" dirty="0" smtClean="0">
                <a:latin typeface="+mj-lt"/>
              </a:rPr>
              <a:t>Example (</a:t>
            </a:r>
            <a:r>
              <a:rPr lang="en-US" altLang="en-US" sz="1600" b="1" i="1" dirty="0" smtClean="0">
                <a:latin typeface="+mj-lt"/>
              </a:rPr>
              <a:t>continued</a:t>
            </a:r>
            <a:r>
              <a:rPr lang="en-US" altLang="en-US" sz="1600" b="1" dirty="0" smtClean="0">
                <a:latin typeface="+mj-lt"/>
              </a:rPr>
              <a:t>):</a:t>
            </a:r>
            <a:endParaRPr lang="en-US" altLang="en-US" sz="1600" b="0" i="1" dirty="0" smtClean="0">
              <a:latin typeface="+mj-lt"/>
              <a:ea typeface="MS Mincho" pitchFamily="49" charset="-128"/>
            </a:endParaRPr>
          </a:p>
        </p:txBody>
      </p:sp>
      <p:sp>
        <p:nvSpPr>
          <p:cNvPr id="42" name="Rectangle 1"/>
          <p:cNvSpPr>
            <a:spLocks noChangeArrowheads="1"/>
          </p:cNvSpPr>
          <p:nvPr/>
        </p:nvSpPr>
        <p:spPr bwMode="auto">
          <a:xfrm>
            <a:off x="5751857" y="5770294"/>
            <a:ext cx="304800" cy="2428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200" dirty="0" smtClean="0"/>
              <a:t>L</a:t>
            </a:r>
            <a:endParaRPr lang="en-US" altLang="en-US" sz="2000" dirty="0"/>
          </a:p>
        </p:txBody>
      </p:sp>
      <p:pic>
        <p:nvPicPr>
          <p:cNvPr id="36" name="Picture 5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5314" y="3429000"/>
            <a:ext cx="428486" cy="446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</p:pic>
      <p:sp>
        <p:nvSpPr>
          <p:cNvPr id="37" name="Line 25"/>
          <p:cNvSpPr>
            <a:spLocks noChangeShapeType="1"/>
          </p:cNvSpPr>
          <p:nvPr/>
        </p:nvSpPr>
        <p:spPr bwMode="auto">
          <a:xfrm flipH="1" flipV="1">
            <a:off x="4668723" y="3811522"/>
            <a:ext cx="2560320" cy="0"/>
          </a:xfrm>
          <a:prstGeom prst="line">
            <a:avLst/>
          </a:prstGeom>
          <a:noFill/>
          <a:ln w="19050">
            <a:solidFill>
              <a:srgbClr val="FF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" name="Line 26"/>
          <p:cNvSpPr>
            <a:spLocks noChangeShapeType="1"/>
          </p:cNvSpPr>
          <p:nvPr/>
        </p:nvSpPr>
        <p:spPr bwMode="auto">
          <a:xfrm flipV="1">
            <a:off x="7241743" y="3811522"/>
            <a:ext cx="0" cy="1920240"/>
          </a:xfrm>
          <a:prstGeom prst="line">
            <a:avLst/>
          </a:prstGeom>
          <a:noFill/>
          <a:ln w="19050">
            <a:solidFill>
              <a:srgbClr val="FF0000"/>
            </a:solidFill>
            <a:prstDash val="dash"/>
            <a:round/>
            <a:headEnd/>
            <a:tailEnd type="oval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" name="Oval 30"/>
          <p:cNvSpPr>
            <a:spLocks noChangeArrowheads="1"/>
          </p:cNvSpPr>
          <p:nvPr/>
        </p:nvSpPr>
        <p:spPr bwMode="auto">
          <a:xfrm>
            <a:off x="4381156" y="3677992"/>
            <a:ext cx="228600" cy="182880"/>
          </a:xfrm>
          <a:prstGeom prst="ellipse">
            <a:avLst/>
          </a:prstGeom>
          <a:noFill/>
          <a:ln>
            <a:noFill/>
          </a:ln>
          <a:extLst/>
        </p:spPr>
        <p:txBody>
          <a:bodyPr lIns="0" tIns="0" rIns="0" bIns="0"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altLang="en-US" sz="1200" dirty="0" smtClean="0">
                <a:solidFill>
                  <a:srgbClr val="FF0000"/>
                </a:solidFill>
                <a:latin typeface="Times New Roman" pitchFamily="18" charset="0"/>
              </a:rPr>
              <a:t>15</a:t>
            </a:r>
            <a:endParaRPr lang="en-US" altLang="en-US" sz="1200" dirty="0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44" name="Text Box 31"/>
          <p:cNvSpPr txBox="1">
            <a:spLocks noChangeArrowheads="1"/>
          </p:cNvSpPr>
          <p:nvPr/>
        </p:nvSpPr>
        <p:spPr bwMode="auto">
          <a:xfrm>
            <a:off x="7094014" y="5795981"/>
            <a:ext cx="365760" cy="184666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square" lIns="0" tIns="0" rIns="0" bIns="0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200" dirty="0">
                <a:solidFill>
                  <a:srgbClr val="FF0000"/>
                </a:solidFill>
              </a:rPr>
              <a:t>144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9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9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9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049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9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10496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9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500"/>
                            </p:stCondLst>
                            <p:childTnLst>
                              <p:par>
                                <p:cTn id="9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9625" grpId="0" animBg="1"/>
      <p:bldP spid="1049626" grpId="0" animBg="1"/>
      <p:bldP spid="1049630" grpId="0"/>
      <p:bldP spid="1049631" grpId="0" animBg="1"/>
      <p:bldP spid="37" grpId="0" animBg="1"/>
      <p:bldP spid="39" grpId="0" animBg="1"/>
      <p:bldP spid="43" grpId="0"/>
      <p:bldP spid="4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0" name="Rectangle 6"/>
          <p:cNvSpPr>
            <a:spLocks noChangeArrowheads="1"/>
          </p:cNvSpPr>
          <p:nvPr/>
        </p:nvSpPr>
        <p:spPr bwMode="auto">
          <a:xfrm>
            <a:off x="0" y="331946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9461" name="Rectangle 7"/>
          <p:cNvSpPr>
            <a:spLocks noChangeArrowheads="1"/>
          </p:cNvSpPr>
          <p:nvPr/>
        </p:nvSpPr>
        <p:spPr bwMode="auto">
          <a:xfrm>
            <a:off x="0" y="331946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9466" name="Line 21"/>
          <p:cNvSpPr>
            <a:spLocks noChangeShapeType="1"/>
          </p:cNvSpPr>
          <p:nvPr/>
        </p:nvSpPr>
        <p:spPr bwMode="auto">
          <a:xfrm>
            <a:off x="4076700" y="6438900"/>
            <a:ext cx="453390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9467" name="Line 22"/>
          <p:cNvSpPr>
            <a:spLocks noChangeShapeType="1"/>
          </p:cNvSpPr>
          <p:nvPr/>
        </p:nvSpPr>
        <p:spPr bwMode="auto">
          <a:xfrm flipH="1">
            <a:off x="4076700" y="2989263"/>
            <a:ext cx="0" cy="3449637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9469" name="Rectangle 27"/>
          <p:cNvSpPr>
            <a:spLocks noChangeArrowheads="1"/>
          </p:cNvSpPr>
          <p:nvPr/>
        </p:nvSpPr>
        <p:spPr bwMode="auto">
          <a:xfrm>
            <a:off x="8121650" y="6416675"/>
            <a:ext cx="311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800" b="0" i="1">
                <a:latin typeface="Times New Roman" pitchFamily="18" charset="0"/>
              </a:rPr>
              <a:t>Y</a:t>
            </a:r>
          </a:p>
        </p:txBody>
      </p:sp>
      <p:sp>
        <p:nvSpPr>
          <p:cNvPr id="19470" name="Rectangle 28"/>
          <p:cNvSpPr>
            <a:spLocks noChangeArrowheads="1"/>
          </p:cNvSpPr>
          <p:nvPr/>
        </p:nvSpPr>
        <p:spPr bwMode="auto">
          <a:xfrm>
            <a:off x="3619500" y="2989263"/>
            <a:ext cx="4508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800" b="0" i="1">
                <a:latin typeface="Times New Roman" pitchFamily="18" charset="0"/>
              </a:rPr>
              <a:t>PL</a:t>
            </a:r>
          </a:p>
        </p:txBody>
      </p:sp>
      <p:sp>
        <p:nvSpPr>
          <p:cNvPr id="1046561" name="Rectangle 33"/>
          <p:cNvSpPr>
            <a:spLocks noChangeArrowheads="1"/>
          </p:cNvSpPr>
          <p:nvPr/>
        </p:nvSpPr>
        <p:spPr bwMode="auto">
          <a:xfrm>
            <a:off x="6717909" y="2971800"/>
            <a:ext cx="71045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800" b="0" i="1" dirty="0" smtClean="0">
                <a:latin typeface="Times New Roman" pitchFamily="18" charset="0"/>
              </a:rPr>
              <a:t>LRAS</a:t>
            </a:r>
            <a:endParaRPr lang="en-US" altLang="en-US" sz="1800" b="0" i="1" baseline="-25000" dirty="0">
              <a:latin typeface="Times New Roman" pitchFamily="18" charset="0"/>
            </a:endParaRPr>
          </a:p>
        </p:txBody>
      </p:sp>
      <p:sp>
        <p:nvSpPr>
          <p:cNvPr id="19472" name="Text Box 35"/>
          <p:cNvSpPr txBox="1">
            <a:spLocks noChangeArrowheads="1"/>
          </p:cNvSpPr>
          <p:nvPr/>
        </p:nvSpPr>
        <p:spPr bwMode="auto">
          <a:xfrm>
            <a:off x="3778250" y="6416675"/>
            <a:ext cx="609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1400" b="0">
                <a:latin typeface="Times New Roman" pitchFamily="18" charset="0"/>
              </a:rPr>
              <a:t>0</a:t>
            </a:r>
          </a:p>
        </p:txBody>
      </p:sp>
      <p:sp>
        <p:nvSpPr>
          <p:cNvPr id="1046565" name="Rectangle 37"/>
          <p:cNvSpPr>
            <a:spLocks noChangeArrowheads="1"/>
          </p:cNvSpPr>
          <p:nvPr/>
        </p:nvSpPr>
        <p:spPr bwMode="auto">
          <a:xfrm>
            <a:off x="6786563" y="6465888"/>
            <a:ext cx="36420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400" b="0" dirty="0" smtClean="0">
                <a:latin typeface="Times New Roman" pitchFamily="18" charset="0"/>
              </a:rPr>
              <a:t>15</a:t>
            </a:r>
            <a:endParaRPr lang="en-US" altLang="en-US" sz="1400" b="0" dirty="0">
              <a:latin typeface="Times New Roman" pitchFamily="18" charset="0"/>
            </a:endParaRPr>
          </a:p>
        </p:txBody>
      </p:sp>
      <p:sp>
        <p:nvSpPr>
          <p:cNvPr id="1046566" name="Line 38"/>
          <p:cNvSpPr>
            <a:spLocks noChangeShapeType="1"/>
          </p:cNvSpPr>
          <p:nvPr/>
        </p:nvSpPr>
        <p:spPr bwMode="auto">
          <a:xfrm flipV="1">
            <a:off x="6950075" y="3355975"/>
            <a:ext cx="0" cy="30607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non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" name="Text Box 31"/>
          <p:cNvSpPr txBox="1">
            <a:spLocks noChangeArrowheads="1"/>
          </p:cNvSpPr>
          <p:nvPr/>
        </p:nvSpPr>
        <p:spPr bwMode="auto">
          <a:xfrm>
            <a:off x="381000" y="152400"/>
            <a:ext cx="845820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en-US" sz="2600" dirty="0" smtClean="0">
                <a:solidFill>
                  <a:srgbClr val="FF0000"/>
                </a:solidFill>
              </a:rPr>
              <a:t>L</a:t>
            </a:r>
            <a:r>
              <a:rPr lang="en-US" altLang="en-US" sz="2600" b="1" dirty="0" smtClean="0"/>
              <a:t>ong </a:t>
            </a:r>
            <a:r>
              <a:rPr lang="en-US" altLang="en-US" sz="2600" b="1" dirty="0" smtClean="0">
                <a:solidFill>
                  <a:srgbClr val="FF0000"/>
                </a:solidFill>
              </a:rPr>
              <a:t>R</a:t>
            </a:r>
            <a:r>
              <a:rPr lang="en-US" altLang="en-US" sz="2600" b="1" dirty="0" smtClean="0"/>
              <a:t>un </a:t>
            </a:r>
            <a:r>
              <a:rPr lang="en-US" altLang="en-US" sz="2600" dirty="0" smtClean="0">
                <a:solidFill>
                  <a:srgbClr val="FF0000"/>
                </a:solidFill>
              </a:rPr>
              <a:t>A</a:t>
            </a:r>
            <a:r>
              <a:rPr lang="en-US" altLang="en-US" sz="2600" b="1" dirty="0" smtClean="0"/>
              <a:t>ggregate </a:t>
            </a:r>
            <a:r>
              <a:rPr lang="en-US" altLang="en-US" sz="2600" dirty="0" smtClean="0">
                <a:solidFill>
                  <a:srgbClr val="FF0000"/>
                </a:solidFill>
              </a:rPr>
              <a:t>S</a:t>
            </a:r>
            <a:r>
              <a:rPr lang="en-US" altLang="en-US" sz="2600" b="1" dirty="0" smtClean="0"/>
              <a:t>upply</a:t>
            </a:r>
            <a:endParaRPr lang="en-US" altLang="en-US" sz="2600" b="1" dirty="0"/>
          </a:p>
        </p:txBody>
      </p:sp>
      <p:sp>
        <p:nvSpPr>
          <p:cNvPr id="26" name="Line 41"/>
          <p:cNvSpPr>
            <a:spLocks noChangeShapeType="1"/>
          </p:cNvSpPr>
          <p:nvPr/>
        </p:nvSpPr>
        <p:spPr bwMode="auto">
          <a:xfrm flipH="1">
            <a:off x="4084320" y="5638800"/>
            <a:ext cx="2871216" cy="1588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" name="Oval 43"/>
          <p:cNvSpPr>
            <a:spLocks noChangeAspect="1" noChangeArrowheads="1"/>
          </p:cNvSpPr>
          <p:nvPr/>
        </p:nvSpPr>
        <p:spPr bwMode="auto">
          <a:xfrm>
            <a:off x="3390900" y="5410200"/>
            <a:ext cx="1114425" cy="471487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prstDash val="dash"/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400" b="0" dirty="0" smtClean="0">
                <a:latin typeface="Times New Roman" pitchFamily="18" charset="0"/>
              </a:rPr>
              <a:t>10</a:t>
            </a:r>
            <a:endParaRPr lang="en-US" altLang="en-US" sz="1400" b="0" dirty="0">
              <a:latin typeface="Times New Roman" pitchFamily="18" charset="0"/>
            </a:endParaRPr>
          </a:p>
        </p:txBody>
      </p:sp>
      <p:sp>
        <p:nvSpPr>
          <p:cNvPr id="25" name="Rectangle 2"/>
          <p:cNvSpPr txBox="1">
            <a:spLocks noChangeArrowheads="1"/>
          </p:cNvSpPr>
          <p:nvPr/>
        </p:nvSpPr>
        <p:spPr bwMode="auto">
          <a:xfrm>
            <a:off x="304800" y="988029"/>
            <a:ext cx="4019550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 algn="l" rtl="0" eaLnBrk="0" fontAlgn="base" hangingPunct="0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90000"/>
              </a:lnSpc>
              <a:buNone/>
            </a:pPr>
            <a:r>
              <a:rPr lang="en-US" altLang="en-US" sz="1800" dirty="0">
                <a:ea typeface="MS Mincho" pitchFamily="49" charset="-128"/>
              </a:rPr>
              <a:t>Simulated </a:t>
            </a:r>
            <a:r>
              <a:rPr lang="en-US" altLang="en-US" sz="1800" dirty="0" smtClean="0">
                <a:ea typeface="MS Mincho" pitchFamily="49" charset="-128"/>
              </a:rPr>
              <a:t>LRAS</a:t>
            </a:r>
            <a:endParaRPr lang="en-US" altLang="en-US" sz="1800" dirty="0">
              <a:ea typeface="MS Mincho" pitchFamily="49" charset="-128"/>
            </a:endParaRPr>
          </a:p>
        </p:txBody>
      </p:sp>
      <p:sp>
        <p:nvSpPr>
          <p:cNvPr id="31" name="Line 41"/>
          <p:cNvSpPr>
            <a:spLocks noChangeShapeType="1"/>
          </p:cNvSpPr>
          <p:nvPr/>
        </p:nvSpPr>
        <p:spPr bwMode="auto">
          <a:xfrm flipH="1">
            <a:off x="4090336" y="4710113"/>
            <a:ext cx="2871216" cy="1588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" name="Oval 43"/>
          <p:cNvSpPr>
            <a:spLocks noChangeAspect="1" noChangeArrowheads="1"/>
          </p:cNvSpPr>
          <p:nvPr/>
        </p:nvSpPr>
        <p:spPr bwMode="auto">
          <a:xfrm>
            <a:off x="3396916" y="4481513"/>
            <a:ext cx="1114425" cy="471487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prstDash val="dash"/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400" b="0" dirty="0" smtClean="0">
                <a:latin typeface="Times New Roman" pitchFamily="18" charset="0"/>
              </a:rPr>
              <a:t>20</a:t>
            </a:r>
            <a:endParaRPr lang="en-US" altLang="en-US" sz="1400" b="0" dirty="0">
              <a:latin typeface="Times New Roman" pitchFamily="18" charset="0"/>
            </a:endParaRPr>
          </a:p>
        </p:txBody>
      </p:sp>
      <p:sp>
        <p:nvSpPr>
          <p:cNvPr id="33" name="Line 41"/>
          <p:cNvSpPr>
            <a:spLocks noChangeShapeType="1"/>
          </p:cNvSpPr>
          <p:nvPr/>
        </p:nvSpPr>
        <p:spPr bwMode="auto">
          <a:xfrm flipH="1">
            <a:off x="4090336" y="3733800"/>
            <a:ext cx="2871216" cy="1588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" name="Oval 43"/>
          <p:cNvSpPr>
            <a:spLocks noChangeAspect="1" noChangeArrowheads="1"/>
          </p:cNvSpPr>
          <p:nvPr/>
        </p:nvSpPr>
        <p:spPr bwMode="auto">
          <a:xfrm>
            <a:off x="3396916" y="3505200"/>
            <a:ext cx="1114425" cy="471487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prstDash val="dash"/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400" b="0" dirty="0" smtClean="0">
                <a:latin typeface="Times New Roman" pitchFamily="18" charset="0"/>
              </a:rPr>
              <a:t>30</a:t>
            </a:r>
            <a:endParaRPr lang="en-US" altLang="en-US" sz="1400" b="0" dirty="0">
              <a:latin typeface="Times New Roman" pitchFamily="18" charset="0"/>
            </a:endParaRP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73852118"/>
              </p:ext>
            </p:extLst>
          </p:nvPr>
        </p:nvGraphicFramePr>
        <p:xfrm>
          <a:off x="4403725" y="1903246"/>
          <a:ext cx="1463675" cy="366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886" name="Equation" r:id="rId4" imgW="1104840" imgH="279360" progId="Equation.DSMT4">
                  <p:embed/>
                </p:oleObj>
              </mc:Choice>
              <mc:Fallback>
                <p:oleObj name="Equation" r:id="rId4" imgW="1104840" imgH="279360" progId="Equation.DSMT4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03725" y="1903246"/>
                        <a:ext cx="1463675" cy="3667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18598338"/>
              </p:ext>
            </p:extLst>
          </p:nvPr>
        </p:nvGraphicFramePr>
        <p:xfrm>
          <a:off x="4911725" y="2401888"/>
          <a:ext cx="620713" cy="315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887" name="Equation" r:id="rId6" imgW="469800" imgH="241200" progId="Equation.DSMT4">
                  <p:embed/>
                </p:oleObj>
              </mc:Choice>
              <mc:Fallback>
                <p:oleObj name="Equation" r:id="rId6" imgW="469800" imgH="241200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11725" y="2401888"/>
                        <a:ext cx="620713" cy="3159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Rectangle 5"/>
          <p:cNvSpPr>
            <a:spLocks noChangeArrowheads="1"/>
          </p:cNvSpPr>
          <p:nvPr/>
        </p:nvSpPr>
        <p:spPr bwMode="auto">
          <a:xfrm>
            <a:off x="331788" y="1114425"/>
            <a:ext cx="2944812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/>
            </a:pPr>
            <a:endParaRPr lang="en-US" altLang="en-US" sz="800" dirty="0" smtClean="0">
              <a:latin typeface="+mj-lt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/>
            </a:pPr>
            <a:endParaRPr lang="en-US" altLang="en-US" sz="800" dirty="0" smtClean="0">
              <a:latin typeface="+mj-lt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/>
            </a:pPr>
            <a:endParaRPr lang="en-US" altLang="en-US" sz="800" dirty="0" smtClean="0">
              <a:latin typeface="+mj-lt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/>
            </a:pPr>
            <a:r>
              <a:rPr lang="en-US" altLang="en-US" sz="1600" b="1" dirty="0" smtClean="0">
                <a:latin typeface="+mj-lt"/>
              </a:rPr>
              <a:t>Example (</a:t>
            </a:r>
            <a:r>
              <a:rPr lang="en-US" altLang="en-US" sz="1600" b="1" i="1" dirty="0" smtClean="0">
                <a:latin typeface="+mj-lt"/>
              </a:rPr>
              <a:t>continued</a:t>
            </a:r>
            <a:r>
              <a:rPr lang="en-US" altLang="en-US" sz="1600" b="1" dirty="0" smtClean="0">
                <a:latin typeface="+mj-lt"/>
              </a:rPr>
              <a:t>):</a:t>
            </a:r>
            <a:endParaRPr lang="en-US" altLang="en-US" sz="1600" b="0" i="1" dirty="0" smtClean="0">
              <a:latin typeface="+mj-lt"/>
              <a:ea typeface="MS Mincho" pitchFamily="49" charset="-128"/>
            </a:endParaRPr>
          </a:p>
        </p:txBody>
      </p:sp>
      <p:sp>
        <p:nvSpPr>
          <p:cNvPr id="28" name="Rectangle 3"/>
          <p:cNvSpPr txBox="1">
            <a:spLocks noChangeArrowheads="1"/>
          </p:cNvSpPr>
          <p:nvPr/>
        </p:nvSpPr>
        <p:spPr bwMode="auto">
          <a:xfrm>
            <a:off x="708485" y="1922546"/>
            <a:ext cx="2595103" cy="4513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 algn="l" rtl="0" eaLnBrk="0" fontAlgn="base" hangingPunct="0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285750" lvl="1" indent="-285750" eaLnBrk="1" hangingPunct="1">
              <a:buNone/>
            </a:pPr>
            <a:r>
              <a:rPr lang="en-US" altLang="en-US" sz="1600" b="0" kern="0" dirty="0" smtClean="0"/>
              <a:t>4.</a:t>
            </a:r>
            <a:r>
              <a:rPr lang="en-US" altLang="en-US" sz="1600" b="0" kern="0" dirty="0"/>
              <a:t>	Graph </a:t>
            </a:r>
            <a:r>
              <a:rPr lang="en-US" altLang="en-US" sz="1600" b="0" kern="0" dirty="0" smtClean="0"/>
              <a:t>LRAS.	</a:t>
            </a:r>
          </a:p>
        </p:txBody>
      </p:sp>
    </p:spTree>
    <p:extLst>
      <p:ext uri="{BB962C8B-B14F-4D97-AF65-F5344CB8AC3E}">
        <p14:creationId xmlns:p14="http://schemas.microsoft.com/office/powerpoint/2010/main" val="161673415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6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6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0465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6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6561" grpId="0"/>
      <p:bldP spid="1046566" grpId="0" animBg="1"/>
      <p:bldP spid="26" grpId="0" animBg="1"/>
      <p:bldP spid="27" grpId="0"/>
      <p:bldP spid="31" grpId="0" animBg="1"/>
      <p:bldP spid="32" grpId="0"/>
      <p:bldP spid="33" grpId="0" animBg="1"/>
      <p:bldP spid="3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708485" y="1922546"/>
            <a:ext cx="7825915" cy="973054"/>
          </a:xfrm>
        </p:spPr>
        <p:txBody>
          <a:bodyPr/>
          <a:lstStyle/>
          <a:p>
            <a:pPr marL="285750" lvl="1" indent="-285750" eaLnBrk="1" hangingPunct="1">
              <a:buNone/>
            </a:pPr>
            <a:r>
              <a:rPr lang="en-US" altLang="en-US" sz="1600" dirty="0"/>
              <a:t>4</a:t>
            </a:r>
            <a:r>
              <a:rPr lang="en-US" altLang="en-US" sz="1600" dirty="0" smtClean="0"/>
              <a:t>.</a:t>
            </a:r>
            <a:r>
              <a:rPr lang="en-US" altLang="en-US" sz="1600" dirty="0" smtClean="0"/>
              <a:t>	Suppose </a:t>
            </a:r>
            <a:r>
              <a:rPr lang="en-US" altLang="en-US" sz="1600" dirty="0"/>
              <a:t>there are </a:t>
            </a:r>
            <a:r>
              <a:rPr lang="en-US" altLang="en-US" sz="1600" b="1" dirty="0">
                <a:solidFill>
                  <a:srgbClr val="00B050"/>
                </a:solidFill>
              </a:rPr>
              <a:t>9</a:t>
            </a:r>
            <a:r>
              <a:rPr lang="en-US" altLang="en-US" sz="1600" dirty="0"/>
              <a:t> million workers that are frictionally or structurally unemployed, and </a:t>
            </a:r>
            <a:r>
              <a:rPr lang="en-US" altLang="en-US" sz="1600" b="1" dirty="0">
                <a:solidFill>
                  <a:srgbClr val="FF0000"/>
                </a:solidFill>
              </a:rPr>
              <a:t>112 </a:t>
            </a:r>
            <a:r>
              <a:rPr lang="en-US" altLang="en-US" sz="1600" dirty="0"/>
              <a:t>million of </a:t>
            </a:r>
            <a:r>
              <a:rPr lang="en-US" altLang="en-US" sz="1600" dirty="0"/>
              <a:t>the </a:t>
            </a:r>
            <a:r>
              <a:rPr lang="en-US" altLang="en-US" sz="1600" b="1" dirty="0">
                <a:solidFill>
                  <a:srgbClr val="0000CC"/>
                </a:solidFill>
              </a:rPr>
              <a:t>144</a:t>
            </a:r>
            <a:r>
              <a:rPr lang="en-US" altLang="en-US" sz="1600" dirty="0"/>
              <a:t> million </a:t>
            </a:r>
            <a:r>
              <a:rPr lang="en-US" altLang="en-US" sz="1600" dirty="0"/>
              <a:t>in the labor force are employed. Compute </a:t>
            </a:r>
            <a:r>
              <a:rPr lang="en-US" altLang="en-US" sz="1600" i="1" dirty="0"/>
              <a:t>u</a:t>
            </a:r>
            <a:r>
              <a:rPr lang="en-US" altLang="en-US" sz="1600" dirty="0"/>
              <a:t>, </a:t>
            </a:r>
            <a:r>
              <a:rPr lang="en-US" altLang="en-US" sz="1600" i="1" dirty="0"/>
              <a:t>u</a:t>
            </a:r>
            <a:r>
              <a:rPr lang="en-US" altLang="en-US" sz="1600" i="1" baseline="-25000" dirty="0"/>
              <a:t>n</a:t>
            </a:r>
            <a:r>
              <a:rPr lang="en-US" altLang="en-US" sz="1600" dirty="0"/>
              <a:t>, </a:t>
            </a:r>
            <a:r>
              <a:rPr lang="en-US" altLang="en-US" sz="1600" i="1" dirty="0" err="1"/>
              <a:t>u</a:t>
            </a:r>
            <a:r>
              <a:rPr lang="en-US" altLang="en-US" sz="1600" i="1" baseline="-25000" dirty="0" err="1"/>
              <a:t>c</a:t>
            </a:r>
            <a:r>
              <a:rPr lang="en-US" altLang="en-US" sz="1600" dirty="0"/>
              <a:t>, real GDP, and </a:t>
            </a:r>
            <a:r>
              <a:rPr lang="en-US" altLang="en-US" sz="1600" i="1" dirty="0" err="1" smtClean="0"/>
              <a:t>Y</a:t>
            </a:r>
            <a:r>
              <a:rPr lang="en-US" altLang="en-US" sz="1600" i="1" baseline="-25000" dirty="0" err="1" smtClean="0"/>
              <a:t>p</a:t>
            </a:r>
            <a:r>
              <a:rPr lang="en-US" altLang="en-US" sz="1600" i="1" baseline="-25000" dirty="0" smtClean="0"/>
              <a:t>. </a:t>
            </a:r>
            <a:endParaRPr lang="en-US" altLang="en-US" sz="1600" dirty="0" smtClean="0"/>
          </a:p>
          <a:p>
            <a:pPr marL="795338" lvl="1" indent="-338138" eaLnBrk="1" hangingPunct="1"/>
            <a:endParaRPr lang="en-US" altLang="en-US" sz="1600" dirty="0" smtClean="0"/>
          </a:p>
          <a:p>
            <a:pPr marL="795338" lvl="1" indent="-338138" eaLnBrk="1" hangingPunct="1">
              <a:buNone/>
            </a:pPr>
            <a:r>
              <a:rPr lang="en-US" altLang="en-US" sz="1600" dirty="0" smtClean="0"/>
              <a:t>	</a:t>
            </a: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58457251"/>
              </p:ext>
            </p:extLst>
          </p:nvPr>
        </p:nvGraphicFramePr>
        <p:xfrm>
          <a:off x="739775" y="6205538"/>
          <a:ext cx="3497263" cy="369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034" name="Equation" r:id="rId4" imgW="2501640" imgH="266400" progId="Equation.DSMT4">
                  <p:embed/>
                </p:oleObj>
              </mc:Choice>
              <mc:Fallback>
                <p:oleObj name="Equation" r:id="rId4" imgW="2501640" imgH="266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9775" y="6205538"/>
                        <a:ext cx="3497263" cy="3698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2" name="Picture 5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6691" y="6071937"/>
            <a:ext cx="1430909" cy="481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</p:pic>
      <p:pic>
        <p:nvPicPr>
          <p:cNvPr id="38" name="Picture 5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2322" y="6172200"/>
            <a:ext cx="1246048" cy="379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43400" y="3276600"/>
            <a:ext cx="3237257" cy="2755631"/>
          </a:xfrm>
          <a:prstGeom prst="rect">
            <a:avLst/>
          </a:prstGeom>
        </p:spPr>
      </p:pic>
      <p:graphicFrame>
        <p:nvGraphicFramePr>
          <p:cNvPr id="1049616" name="Object 16"/>
          <p:cNvGraphicFramePr>
            <a:graphicFrameLocks noGrp="1" noChangeAspect="1"/>
          </p:cNvGraphicFramePr>
          <p:nvPr>
            <p:ph sz="quarter" idx="3"/>
            <p:extLst>
              <p:ext uri="{D42A27DB-BD31-4B8C-83A1-F6EECF244321}">
                <p14:modId xmlns:p14="http://schemas.microsoft.com/office/powerpoint/2010/main" val="1195437531"/>
              </p:ext>
            </p:extLst>
          </p:nvPr>
        </p:nvGraphicFramePr>
        <p:xfrm>
          <a:off x="1504950" y="2743200"/>
          <a:ext cx="1820863" cy="549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035" name="Equation" r:id="rId8" imgW="1473120" imgH="444240" progId="Equation.DSMT4">
                  <p:embed/>
                </p:oleObj>
              </mc:Choice>
              <mc:Fallback>
                <p:oleObj name="Equation" r:id="rId8" imgW="1473120" imgH="4442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04950" y="2743200"/>
                        <a:ext cx="1820863" cy="549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68" name="Rectangle 6"/>
          <p:cNvSpPr>
            <a:spLocks noChangeArrowheads="1"/>
          </p:cNvSpPr>
          <p:nvPr/>
        </p:nvSpPr>
        <p:spPr bwMode="auto">
          <a:xfrm>
            <a:off x="0" y="331946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049625" name="Line 25"/>
          <p:cNvSpPr>
            <a:spLocks noChangeShapeType="1"/>
          </p:cNvSpPr>
          <p:nvPr/>
        </p:nvSpPr>
        <p:spPr bwMode="auto">
          <a:xfrm flipH="1" flipV="1">
            <a:off x="4669067" y="3810000"/>
            <a:ext cx="2560320" cy="0"/>
          </a:xfrm>
          <a:prstGeom prst="line">
            <a:avLst/>
          </a:prstGeom>
          <a:noFill/>
          <a:ln w="19050">
            <a:solidFill>
              <a:srgbClr val="000099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49626" name="Line 26"/>
          <p:cNvSpPr>
            <a:spLocks noChangeShapeType="1"/>
          </p:cNvSpPr>
          <p:nvPr/>
        </p:nvSpPr>
        <p:spPr bwMode="auto">
          <a:xfrm flipV="1">
            <a:off x="7242087" y="3810000"/>
            <a:ext cx="0" cy="1920240"/>
          </a:xfrm>
          <a:prstGeom prst="line">
            <a:avLst/>
          </a:prstGeom>
          <a:noFill/>
          <a:ln w="19050">
            <a:solidFill>
              <a:srgbClr val="000099"/>
            </a:solidFill>
            <a:prstDash val="dash"/>
            <a:round/>
            <a:headEnd/>
            <a:tailEnd type="oval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49630" name="Oval 30"/>
          <p:cNvSpPr>
            <a:spLocks noChangeArrowheads="1"/>
          </p:cNvSpPr>
          <p:nvPr/>
        </p:nvSpPr>
        <p:spPr bwMode="auto">
          <a:xfrm>
            <a:off x="4381500" y="3680142"/>
            <a:ext cx="228600" cy="182880"/>
          </a:xfrm>
          <a:prstGeom prst="ellipse">
            <a:avLst/>
          </a:prstGeom>
          <a:noFill/>
          <a:ln>
            <a:noFill/>
          </a:ln>
          <a:extLst/>
        </p:spPr>
        <p:txBody>
          <a:bodyPr lIns="0" tIns="0" rIns="0" bIns="0"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altLang="en-US" sz="1200" dirty="0" smtClean="0">
                <a:solidFill>
                  <a:srgbClr val="000099"/>
                </a:solidFill>
                <a:latin typeface="Times New Roman" pitchFamily="18" charset="0"/>
              </a:rPr>
              <a:t>15</a:t>
            </a:r>
            <a:endParaRPr lang="en-US" altLang="en-US" sz="1200" dirty="0">
              <a:solidFill>
                <a:srgbClr val="000099"/>
              </a:solidFill>
              <a:latin typeface="Times New Roman" pitchFamily="18" charset="0"/>
            </a:endParaRPr>
          </a:p>
        </p:txBody>
      </p:sp>
      <p:sp>
        <p:nvSpPr>
          <p:cNvPr id="1049631" name="Text Box 31"/>
          <p:cNvSpPr txBox="1">
            <a:spLocks noChangeArrowheads="1"/>
          </p:cNvSpPr>
          <p:nvPr/>
        </p:nvSpPr>
        <p:spPr bwMode="auto">
          <a:xfrm>
            <a:off x="7098030" y="5794459"/>
            <a:ext cx="365760" cy="184666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square" lIns="0" tIns="0" rIns="0" bIns="0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200" dirty="0">
                <a:solidFill>
                  <a:srgbClr val="000099"/>
                </a:solidFill>
              </a:rPr>
              <a:t>144</a:t>
            </a:r>
          </a:p>
        </p:txBody>
      </p:sp>
      <p:sp>
        <p:nvSpPr>
          <p:cNvPr id="19" name="Text Box 31"/>
          <p:cNvSpPr txBox="1">
            <a:spLocks noChangeArrowheads="1"/>
          </p:cNvSpPr>
          <p:nvPr/>
        </p:nvSpPr>
        <p:spPr bwMode="auto">
          <a:xfrm>
            <a:off x="381000" y="152400"/>
            <a:ext cx="845820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en-US" sz="2600" dirty="0" smtClean="0">
                <a:solidFill>
                  <a:srgbClr val="FF0000"/>
                </a:solidFill>
              </a:rPr>
              <a:t>L</a:t>
            </a:r>
            <a:r>
              <a:rPr lang="en-US" altLang="en-US" sz="2600" b="1" dirty="0" smtClean="0"/>
              <a:t>ong </a:t>
            </a:r>
            <a:r>
              <a:rPr lang="en-US" altLang="en-US" sz="2600" b="1" dirty="0" smtClean="0">
                <a:solidFill>
                  <a:srgbClr val="FF0000"/>
                </a:solidFill>
              </a:rPr>
              <a:t>R</a:t>
            </a:r>
            <a:r>
              <a:rPr lang="en-US" altLang="en-US" sz="2600" b="1" dirty="0" smtClean="0"/>
              <a:t>un </a:t>
            </a:r>
            <a:r>
              <a:rPr lang="en-US" altLang="en-US" sz="2600" dirty="0" smtClean="0">
                <a:solidFill>
                  <a:srgbClr val="FF0000"/>
                </a:solidFill>
              </a:rPr>
              <a:t>A</a:t>
            </a:r>
            <a:r>
              <a:rPr lang="en-US" altLang="en-US" sz="2600" b="1" dirty="0" smtClean="0"/>
              <a:t>ggregate </a:t>
            </a:r>
            <a:r>
              <a:rPr lang="en-US" altLang="en-US" sz="2600" dirty="0" smtClean="0">
                <a:solidFill>
                  <a:srgbClr val="FF0000"/>
                </a:solidFill>
              </a:rPr>
              <a:t>S</a:t>
            </a:r>
            <a:r>
              <a:rPr lang="en-US" altLang="en-US" sz="2600" b="1" dirty="0" smtClean="0"/>
              <a:t>upply</a:t>
            </a:r>
            <a:endParaRPr lang="en-US" altLang="en-US" sz="2600" b="1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84189808"/>
              </p:ext>
            </p:extLst>
          </p:nvPr>
        </p:nvGraphicFramePr>
        <p:xfrm>
          <a:off x="914400" y="4727575"/>
          <a:ext cx="2909887" cy="655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036" name="Equation" r:id="rId10" imgW="2082600" imgH="469800" progId="Equation.DSMT4">
                  <p:embed/>
                </p:oleObj>
              </mc:Choice>
              <mc:Fallback>
                <p:oleObj name="Equation" r:id="rId10" imgW="2082600" imgH="469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4727575"/>
                        <a:ext cx="2909887" cy="6556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61815411"/>
              </p:ext>
            </p:extLst>
          </p:nvPr>
        </p:nvGraphicFramePr>
        <p:xfrm>
          <a:off x="943213" y="5570538"/>
          <a:ext cx="30353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037" name="Equation" r:id="rId12" imgW="2171520" imgH="228600" progId="Equation.DSMT4">
                  <p:embed/>
                </p:oleObj>
              </mc:Choice>
              <mc:Fallback>
                <p:oleObj name="Equation" r:id="rId12" imgW="217152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43213" y="5570538"/>
                        <a:ext cx="3035300" cy="317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0" name="Picture 5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2429" y="4737881"/>
            <a:ext cx="1026112" cy="666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</p:pic>
      <p:pic>
        <p:nvPicPr>
          <p:cNvPr id="31" name="Picture 5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8541" y="4724400"/>
            <a:ext cx="852541" cy="666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</p:pic>
      <p:pic>
        <p:nvPicPr>
          <p:cNvPr id="33" name="Picture 5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5429249"/>
            <a:ext cx="1014263" cy="666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</p:pic>
      <p:pic>
        <p:nvPicPr>
          <p:cNvPr id="34" name="Picture 5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2342" y="5443537"/>
            <a:ext cx="1518822" cy="423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</p:pic>
      <p:sp>
        <p:nvSpPr>
          <p:cNvPr id="26" name="Rectangle 2"/>
          <p:cNvSpPr txBox="1">
            <a:spLocks noChangeArrowheads="1"/>
          </p:cNvSpPr>
          <p:nvPr/>
        </p:nvSpPr>
        <p:spPr bwMode="auto">
          <a:xfrm>
            <a:off x="304800" y="988029"/>
            <a:ext cx="4019550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 algn="l" rtl="0" eaLnBrk="0" fontAlgn="base" hangingPunct="0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90000"/>
              </a:lnSpc>
              <a:buNone/>
            </a:pPr>
            <a:r>
              <a:rPr lang="en-US" altLang="en-US" sz="1800" dirty="0">
                <a:ea typeface="MS Mincho" pitchFamily="49" charset="-128"/>
              </a:rPr>
              <a:t>Simulated </a:t>
            </a:r>
            <a:r>
              <a:rPr lang="en-US" altLang="en-US" sz="1800" dirty="0" smtClean="0">
                <a:ea typeface="MS Mincho" pitchFamily="49" charset="-128"/>
              </a:rPr>
              <a:t>LRAS</a:t>
            </a:r>
            <a:endParaRPr lang="en-US" altLang="en-US" sz="1800" dirty="0">
              <a:ea typeface="MS Mincho" pitchFamily="49" charset="-128"/>
            </a:endParaRPr>
          </a:p>
        </p:txBody>
      </p:sp>
      <p:graphicFrame>
        <p:nvGraphicFramePr>
          <p:cNvPr id="28" name="Object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34116571"/>
              </p:ext>
            </p:extLst>
          </p:nvPr>
        </p:nvGraphicFramePr>
        <p:xfrm>
          <a:off x="1073150" y="3511551"/>
          <a:ext cx="2643188" cy="387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038" name="Equation" r:id="rId14" imgW="1892160" imgH="279360" progId="Equation.DSMT4">
                  <p:embed/>
                </p:oleObj>
              </mc:Choice>
              <mc:Fallback>
                <p:oleObj name="Equation" r:id="rId14" imgW="1892160" imgH="2793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3150" y="3511551"/>
                        <a:ext cx="2643188" cy="387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" name="Rectangle 5"/>
          <p:cNvSpPr>
            <a:spLocks noChangeArrowheads="1"/>
          </p:cNvSpPr>
          <p:nvPr/>
        </p:nvSpPr>
        <p:spPr bwMode="auto">
          <a:xfrm>
            <a:off x="331788" y="1114425"/>
            <a:ext cx="2944812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/>
            </a:pPr>
            <a:endParaRPr lang="en-US" altLang="en-US" sz="800" dirty="0" smtClean="0">
              <a:latin typeface="+mj-lt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/>
            </a:pPr>
            <a:endParaRPr lang="en-US" altLang="en-US" sz="800" dirty="0" smtClean="0">
              <a:latin typeface="+mj-lt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/>
            </a:pPr>
            <a:endParaRPr lang="en-US" altLang="en-US" sz="800" dirty="0" smtClean="0">
              <a:latin typeface="+mj-lt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/>
            </a:pPr>
            <a:r>
              <a:rPr lang="en-US" altLang="en-US" sz="1600" b="1" dirty="0" smtClean="0">
                <a:latin typeface="+mj-lt"/>
              </a:rPr>
              <a:t>Example (</a:t>
            </a:r>
            <a:r>
              <a:rPr lang="en-US" altLang="en-US" sz="1600" b="1" i="1" dirty="0" smtClean="0">
                <a:latin typeface="+mj-lt"/>
              </a:rPr>
              <a:t>continued</a:t>
            </a:r>
            <a:r>
              <a:rPr lang="en-US" altLang="en-US" sz="1600" b="1" dirty="0" smtClean="0">
                <a:latin typeface="+mj-lt"/>
              </a:rPr>
              <a:t>):</a:t>
            </a:r>
            <a:endParaRPr lang="en-US" altLang="en-US" sz="1600" b="0" i="1" dirty="0" smtClean="0">
              <a:latin typeface="+mj-lt"/>
              <a:ea typeface="MS Mincho" pitchFamily="49" charset="-128"/>
            </a:endParaRPr>
          </a:p>
        </p:txBody>
      </p:sp>
      <p:sp>
        <p:nvSpPr>
          <p:cNvPr id="42" name="Rectangle 1"/>
          <p:cNvSpPr>
            <a:spLocks noChangeArrowheads="1"/>
          </p:cNvSpPr>
          <p:nvPr/>
        </p:nvSpPr>
        <p:spPr bwMode="auto">
          <a:xfrm>
            <a:off x="5751857" y="5770294"/>
            <a:ext cx="304800" cy="2428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200" dirty="0" smtClean="0"/>
              <a:t>L</a:t>
            </a:r>
            <a:endParaRPr lang="en-US" altLang="en-US" sz="2000" dirty="0"/>
          </a:p>
        </p:txBody>
      </p:sp>
      <p:sp>
        <p:nvSpPr>
          <p:cNvPr id="37" name="Line 25"/>
          <p:cNvSpPr>
            <a:spLocks noChangeShapeType="1"/>
          </p:cNvSpPr>
          <p:nvPr/>
        </p:nvSpPr>
        <p:spPr bwMode="auto">
          <a:xfrm flipH="1" flipV="1">
            <a:off x="4668723" y="3996768"/>
            <a:ext cx="2011680" cy="0"/>
          </a:xfrm>
          <a:prstGeom prst="line">
            <a:avLst/>
          </a:prstGeom>
          <a:noFill/>
          <a:ln w="19050">
            <a:solidFill>
              <a:srgbClr val="FF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" name="Line 26"/>
          <p:cNvSpPr>
            <a:spLocks noChangeShapeType="1"/>
          </p:cNvSpPr>
          <p:nvPr/>
        </p:nvSpPr>
        <p:spPr bwMode="auto">
          <a:xfrm flipV="1">
            <a:off x="6741456" y="3999456"/>
            <a:ext cx="0" cy="1737360"/>
          </a:xfrm>
          <a:prstGeom prst="line">
            <a:avLst/>
          </a:prstGeom>
          <a:noFill/>
          <a:ln w="19050">
            <a:solidFill>
              <a:srgbClr val="FF0000"/>
            </a:solidFill>
            <a:prstDash val="dash"/>
            <a:round/>
            <a:headEnd/>
            <a:tailEnd type="oval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" name="Oval 30"/>
          <p:cNvSpPr>
            <a:spLocks noChangeArrowheads="1"/>
          </p:cNvSpPr>
          <p:nvPr/>
        </p:nvSpPr>
        <p:spPr bwMode="auto">
          <a:xfrm>
            <a:off x="4205856" y="3912870"/>
            <a:ext cx="609075" cy="182880"/>
          </a:xfrm>
          <a:prstGeom prst="ellipse">
            <a:avLst/>
          </a:prstGeom>
          <a:noFill/>
          <a:ln>
            <a:noFill/>
          </a:ln>
          <a:extLst/>
        </p:spPr>
        <p:txBody>
          <a:bodyPr lIns="0" tIns="0" rIns="0" bIns="0"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altLang="en-US" sz="900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13.75</a:t>
            </a:r>
            <a:endParaRPr lang="en-US" altLang="en-US" sz="900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sp>
        <p:nvSpPr>
          <p:cNvPr id="44" name="Text Box 31"/>
          <p:cNvSpPr txBox="1">
            <a:spLocks noChangeArrowheads="1"/>
          </p:cNvSpPr>
          <p:nvPr/>
        </p:nvSpPr>
        <p:spPr bwMode="auto">
          <a:xfrm>
            <a:off x="6617448" y="5795981"/>
            <a:ext cx="365760" cy="184666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square" lIns="0" tIns="0" rIns="0" bIns="0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200" dirty="0" smtClean="0">
                <a:solidFill>
                  <a:srgbClr val="FF0000"/>
                </a:solidFill>
              </a:rPr>
              <a:t>121</a:t>
            </a:r>
            <a:endParaRPr lang="en-US" altLang="en-US" sz="1200" dirty="0">
              <a:solidFill>
                <a:srgbClr val="FF0000"/>
              </a:solidFill>
            </a:endParaRPr>
          </a:p>
        </p:txBody>
      </p:sp>
      <p:sp>
        <p:nvSpPr>
          <p:cNvPr id="46" name="Text Box 31"/>
          <p:cNvSpPr txBox="1">
            <a:spLocks noChangeArrowheads="1"/>
          </p:cNvSpPr>
          <p:nvPr/>
        </p:nvSpPr>
        <p:spPr bwMode="auto">
          <a:xfrm>
            <a:off x="7641710" y="4038600"/>
            <a:ext cx="1353805" cy="492443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square" lIns="0" tIns="0" rIns="0" bIns="0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1600" b="0" i="1" dirty="0" smtClean="0">
                <a:latin typeface="+mj-lt"/>
              </a:rPr>
              <a:t>Unemployment is too high</a:t>
            </a:r>
            <a:endParaRPr lang="en-US" altLang="en-US" sz="1600" b="0" i="1" dirty="0">
              <a:latin typeface="+mj-lt"/>
            </a:endParaRPr>
          </a:p>
        </p:txBody>
      </p:sp>
      <p:sp>
        <p:nvSpPr>
          <p:cNvPr id="47" name="Text Box 31"/>
          <p:cNvSpPr txBox="1">
            <a:spLocks noChangeArrowheads="1"/>
          </p:cNvSpPr>
          <p:nvPr/>
        </p:nvSpPr>
        <p:spPr bwMode="auto">
          <a:xfrm>
            <a:off x="7637795" y="4800600"/>
            <a:ext cx="1353805" cy="738664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square" lIns="0" tIns="0" rIns="0" bIns="0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1600" b="0" i="1" dirty="0" smtClean="0">
                <a:latin typeface="+mj-lt"/>
              </a:rPr>
              <a:t>GDP is lower than what it should be</a:t>
            </a:r>
            <a:endParaRPr lang="en-US" altLang="en-US" sz="1600" b="0" i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60231403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9" grpId="0" animBg="1"/>
      <p:bldP spid="43" grpId="0"/>
      <p:bldP spid="44" grpId="0" animBg="1"/>
      <p:bldP spid="46" grpId="0" animBg="1"/>
      <p:bldP spid="4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8932482"/>
              </p:ext>
            </p:extLst>
          </p:nvPr>
        </p:nvGraphicFramePr>
        <p:xfrm>
          <a:off x="739775" y="6205538"/>
          <a:ext cx="3497263" cy="369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058" name="Equation" r:id="rId4" imgW="2501640" imgH="266400" progId="Equation.DSMT4">
                  <p:embed/>
                </p:oleObj>
              </mc:Choice>
              <mc:Fallback>
                <p:oleObj name="Equation" r:id="rId4" imgW="2501640" imgH="266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9775" y="6205538"/>
                        <a:ext cx="3497263" cy="3698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2" name="Picture 5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6691" y="6172200"/>
            <a:ext cx="1430909" cy="481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</p:pic>
      <p:pic>
        <p:nvPicPr>
          <p:cNvPr id="38" name="Picture 5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2322" y="6172200"/>
            <a:ext cx="1246048" cy="379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43400" y="3276600"/>
            <a:ext cx="3237257" cy="2755631"/>
          </a:xfrm>
          <a:prstGeom prst="rect">
            <a:avLst/>
          </a:prstGeom>
        </p:spPr>
      </p:pic>
      <p:sp>
        <p:nvSpPr>
          <p:cNvPr id="15368" name="Rectangle 6"/>
          <p:cNvSpPr>
            <a:spLocks noChangeArrowheads="1"/>
          </p:cNvSpPr>
          <p:nvPr/>
        </p:nvSpPr>
        <p:spPr bwMode="auto">
          <a:xfrm>
            <a:off x="0" y="331946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049625" name="Line 25"/>
          <p:cNvSpPr>
            <a:spLocks noChangeShapeType="1"/>
          </p:cNvSpPr>
          <p:nvPr/>
        </p:nvSpPr>
        <p:spPr bwMode="auto">
          <a:xfrm flipH="1" flipV="1">
            <a:off x="4669067" y="3810000"/>
            <a:ext cx="2560320" cy="0"/>
          </a:xfrm>
          <a:prstGeom prst="line">
            <a:avLst/>
          </a:prstGeom>
          <a:noFill/>
          <a:ln w="19050">
            <a:solidFill>
              <a:srgbClr val="000099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49626" name="Line 26"/>
          <p:cNvSpPr>
            <a:spLocks noChangeShapeType="1"/>
          </p:cNvSpPr>
          <p:nvPr/>
        </p:nvSpPr>
        <p:spPr bwMode="auto">
          <a:xfrm flipV="1">
            <a:off x="7242087" y="3810000"/>
            <a:ext cx="0" cy="1920240"/>
          </a:xfrm>
          <a:prstGeom prst="line">
            <a:avLst/>
          </a:prstGeom>
          <a:noFill/>
          <a:ln w="19050">
            <a:solidFill>
              <a:srgbClr val="000099"/>
            </a:solidFill>
            <a:prstDash val="dash"/>
            <a:round/>
            <a:headEnd/>
            <a:tailEnd type="oval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49630" name="Oval 30"/>
          <p:cNvSpPr>
            <a:spLocks noChangeArrowheads="1"/>
          </p:cNvSpPr>
          <p:nvPr/>
        </p:nvSpPr>
        <p:spPr bwMode="auto">
          <a:xfrm>
            <a:off x="4381500" y="3680142"/>
            <a:ext cx="228600" cy="182880"/>
          </a:xfrm>
          <a:prstGeom prst="ellipse">
            <a:avLst/>
          </a:prstGeom>
          <a:noFill/>
          <a:ln>
            <a:noFill/>
          </a:ln>
          <a:extLst/>
        </p:spPr>
        <p:txBody>
          <a:bodyPr lIns="0" tIns="0" rIns="0" bIns="0"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altLang="en-US" sz="1200" dirty="0" smtClean="0">
                <a:solidFill>
                  <a:srgbClr val="000099"/>
                </a:solidFill>
                <a:latin typeface="Times New Roman" pitchFamily="18" charset="0"/>
              </a:rPr>
              <a:t>15</a:t>
            </a:r>
            <a:endParaRPr lang="en-US" altLang="en-US" sz="1200" dirty="0">
              <a:solidFill>
                <a:srgbClr val="000099"/>
              </a:solidFill>
              <a:latin typeface="Times New Roman" pitchFamily="18" charset="0"/>
            </a:endParaRPr>
          </a:p>
        </p:txBody>
      </p:sp>
      <p:sp>
        <p:nvSpPr>
          <p:cNvPr id="1049631" name="Text Box 31"/>
          <p:cNvSpPr txBox="1">
            <a:spLocks noChangeArrowheads="1"/>
          </p:cNvSpPr>
          <p:nvPr/>
        </p:nvSpPr>
        <p:spPr bwMode="auto">
          <a:xfrm>
            <a:off x="7098030" y="5794459"/>
            <a:ext cx="365760" cy="184666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square" lIns="0" tIns="0" rIns="0" bIns="0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200" dirty="0">
                <a:solidFill>
                  <a:srgbClr val="000099"/>
                </a:solidFill>
              </a:rPr>
              <a:t>144</a:t>
            </a:r>
          </a:p>
        </p:txBody>
      </p:sp>
      <p:sp>
        <p:nvSpPr>
          <p:cNvPr id="19" name="Text Box 31"/>
          <p:cNvSpPr txBox="1">
            <a:spLocks noChangeArrowheads="1"/>
          </p:cNvSpPr>
          <p:nvPr/>
        </p:nvSpPr>
        <p:spPr bwMode="auto">
          <a:xfrm>
            <a:off x="381000" y="152400"/>
            <a:ext cx="845820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en-US" sz="2600" dirty="0" smtClean="0">
                <a:solidFill>
                  <a:srgbClr val="FF0000"/>
                </a:solidFill>
              </a:rPr>
              <a:t>L</a:t>
            </a:r>
            <a:r>
              <a:rPr lang="en-US" altLang="en-US" sz="2600" b="1" dirty="0" smtClean="0"/>
              <a:t>ong </a:t>
            </a:r>
            <a:r>
              <a:rPr lang="en-US" altLang="en-US" sz="2600" b="1" dirty="0" smtClean="0">
                <a:solidFill>
                  <a:srgbClr val="FF0000"/>
                </a:solidFill>
              </a:rPr>
              <a:t>R</a:t>
            </a:r>
            <a:r>
              <a:rPr lang="en-US" altLang="en-US" sz="2600" b="1" dirty="0" smtClean="0"/>
              <a:t>un </a:t>
            </a:r>
            <a:r>
              <a:rPr lang="en-US" altLang="en-US" sz="2600" dirty="0" smtClean="0">
                <a:solidFill>
                  <a:srgbClr val="FF0000"/>
                </a:solidFill>
              </a:rPr>
              <a:t>A</a:t>
            </a:r>
            <a:r>
              <a:rPr lang="en-US" altLang="en-US" sz="2600" b="1" dirty="0" smtClean="0"/>
              <a:t>ggregate </a:t>
            </a:r>
            <a:r>
              <a:rPr lang="en-US" altLang="en-US" sz="2600" dirty="0" smtClean="0">
                <a:solidFill>
                  <a:srgbClr val="FF0000"/>
                </a:solidFill>
              </a:rPr>
              <a:t>S</a:t>
            </a:r>
            <a:r>
              <a:rPr lang="en-US" altLang="en-US" sz="2600" b="1" dirty="0" smtClean="0"/>
              <a:t>upply</a:t>
            </a:r>
            <a:endParaRPr lang="en-US" altLang="en-US" sz="2600" b="1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02945987"/>
              </p:ext>
            </p:extLst>
          </p:nvPr>
        </p:nvGraphicFramePr>
        <p:xfrm>
          <a:off x="938213" y="4727575"/>
          <a:ext cx="2805112" cy="655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059" name="Equation" r:id="rId8" imgW="2006280" imgH="469800" progId="Equation.DSMT4">
                  <p:embed/>
                </p:oleObj>
              </mc:Choice>
              <mc:Fallback>
                <p:oleObj name="Equation" r:id="rId8" imgW="2006280" imgH="469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38213" y="4727575"/>
                        <a:ext cx="2805112" cy="6556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92342163"/>
              </p:ext>
            </p:extLst>
          </p:nvPr>
        </p:nvGraphicFramePr>
        <p:xfrm>
          <a:off x="962025" y="5570538"/>
          <a:ext cx="2963863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060" name="Equation" r:id="rId10" imgW="2120760" imgH="228600" progId="Equation.DSMT4">
                  <p:embed/>
                </p:oleObj>
              </mc:Choice>
              <mc:Fallback>
                <p:oleObj name="Equation" r:id="rId10" imgW="212076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62025" y="5570538"/>
                        <a:ext cx="2963863" cy="317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0" name="Picture 5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2429" y="4737881"/>
            <a:ext cx="1026112" cy="666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</p:pic>
      <p:pic>
        <p:nvPicPr>
          <p:cNvPr id="31" name="Picture 5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8541" y="4724400"/>
            <a:ext cx="852541" cy="666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</p:pic>
      <p:pic>
        <p:nvPicPr>
          <p:cNvPr id="33" name="Picture 5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8475" y="5429249"/>
            <a:ext cx="1014263" cy="666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</p:pic>
      <p:pic>
        <p:nvPicPr>
          <p:cNvPr id="34" name="Picture 5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2342" y="5519737"/>
            <a:ext cx="1518822" cy="423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</p:pic>
      <p:sp>
        <p:nvSpPr>
          <p:cNvPr id="26" name="Rectangle 2"/>
          <p:cNvSpPr txBox="1">
            <a:spLocks noChangeArrowheads="1"/>
          </p:cNvSpPr>
          <p:nvPr/>
        </p:nvSpPr>
        <p:spPr bwMode="auto">
          <a:xfrm>
            <a:off x="304800" y="988029"/>
            <a:ext cx="4019550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 algn="l" rtl="0" eaLnBrk="0" fontAlgn="base" hangingPunct="0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90000"/>
              </a:lnSpc>
              <a:buNone/>
            </a:pPr>
            <a:r>
              <a:rPr lang="en-US" altLang="en-US" sz="1800" dirty="0">
                <a:ea typeface="MS Mincho" pitchFamily="49" charset="-128"/>
              </a:rPr>
              <a:t>Simulated </a:t>
            </a:r>
            <a:r>
              <a:rPr lang="en-US" altLang="en-US" sz="1800" dirty="0" smtClean="0">
                <a:ea typeface="MS Mincho" pitchFamily="49" charset="-128"/>
              </a:rPr>
              <a:t>LRAS</a:t>
            </a:r>
            <a:endParaRPr lang="en-US" altLang="en-US" sz="1800" dirty="0">
              <a:ea typeface="MS Mincho" pitchFamily="49" charset="-128"/>
            </a:endParaRPr>
          </a:p>
        </p:txBody>
      </p:sp>
      <p:sp>
        <p:nvSpPr>
          <p:cNvPr id="2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708485" y="1922546"/>
            <a:ext cx="7825915" cy="973054"/>
          </a:xfrm>
        </p:spPr>
        <p:txBody>
          <a:bodyPr/>
          <a:lstStyle/>
          <a:p>
            <a:pPr marL="285750" lvl="1" indent="-285750" eaLnBrk="1" hangingPunct="1">
              <a:buNone/>
            </a:pPr>
            <a:r>
              <a:rPr lang="en-US" altLang="en-US" sz="1600" dirty="0"/>
              <a:t>5</a:t>
            </a:r>
            <a:r>
              <a:rPr lang="en-US" altLang="en-US" sz="1600" dirty="0" smtClean="0"/>
              <a:t>.</a:t>
            </a:r>
            <a:r>
              <a:rPr lang="en-US" altLang="en-US" sz="1600" dirty="0" smtClean="0"/>
              <a:t>	Suppose </a:t>
            </a:r>
            <a:r>
              <a:rPr lang="en-US" altLang="en-US" sz="1600" dirty="0"/>
              <a:t>there are </a:t>
            </a:r>
            <a:r>
              <a:rPr lang="en-US" altLang="en-US" sz="1600" b="1" dirty="0">
                <a:solidFill>
                  <a:srgbClr val="00B050"/>
                </a:solidFill>
              </a:rPr>
              <a:t>9</a:t>
            </a:r>
            <a:r>
              <a:rPr lang="en-US" altLang="en-US" sz="1600" dirty="0"/>
              <a:t> million workers that are frictionally or structurally unemployed, and </a:t>
            </a:r>
            <a:r>
              <a:rPr lang="en-US" altLang="en-US" sz="1600" b="1" dirty="0" smtClean="0">
                <a:solidFill>
                  <a:srgbClr val="FF0000"/>
                </a:solidFill>
              </a:rPr>
              <a:t>140 </a:t>
            </a:r>
            <a:r>
              <a:rPr lang="en-US" altLang="en-US" sz="1600" dirty="0"/>
              <a:t>million of </a:t>
            </a:r>
            <a:r>
              <a:rPr lang="en-US" altLang="en-US" sz="1600" dirty="0"/>
              <a:t>the </a:t>
            </a:r>
            <a:r>
              <a:rPr lang="en-US" altLang="en-US" sz="1600" b="1" dirty="0">
                <a:solidFill>
                  <a:srgbClr val="0000CC"/>
                </a:solidFill>
              </a:rPr>
              <a:t>144</a:t>
            </a:r>
            <a:r>
              <a:rPr lang="en-US" altLang="en-US" sz="1600" dirty="0"/>
              <a:t> million </a:t>
            </a:r>
            <a:r>
              <a:rPr lang="en-US" altLang="en-US" sz="1600" dirty="0"/>
              <a:t>in the labor force are employed. Compute </a:t>
            </a:r>
            <a:r>
              <a:rPr lang="en-US" altLang="en-US" sz="1600" i="1" dirty="0"/>
              <a:t>u</a:t>
            </a:r>
            <a:r>
              <a:rPr lang="en-US" altLang="en-US" sz="1600" dirty="0"/>
              <a:t>, </a:t>
            </a:r>
            <a:r>
              <a:rPr lang="en-US" altLang="en-US" sz="1600" i="1" dirty="0"/>
              <a:t>u</a:t>
            </a:r>
            <a:r>
              <a:rPr lang="en-US" altLang="en-US" sz="1600" i="1" baseline="-25000" dirty="0"/>
              <a:t>n</a:t>
            </a:r>
            <a:r>
              <a:rPr lang="en-US" altLang="en-US" sz="1600" dirty="0"/>
              <a:t>, </a:t>
            </a:r>
            <a:r>
              <a:rPr lang="en-US" altLang="en-US" sz="1600" i="1" dirty="0" err="1"/>
              <a:t>u</a:t>
            </a:r>
            <a:r>
              <a:rPr lang="en-US" altLang="en-US" sz="1600" i="1" baseline="-25000" dirty="0" err="1"/>
              <a:t>c</a:t>
            </a:r>
            <a:r>
              <a:rPr lang="en-US" altLang="en-US" sz="1600" dirty="0"/>
              <a:t>, real GDP, and </a:t>
            </a:r>
            <a:r>
              <a:rPr lang="en-US" altLang="en-US" sz="1600" i="1" dirty="0" err="1" smtClean="0"/>
              <a:t>Y</a:t>
            </a:r>
            <a:r>
              <a:rPr lang="en-US" altLang="en-US" sz="1600" i="1" baseline="-25000" dirty="0" err="1" smtClean="0"/>
              <a:t>p</a:t>
            </a:r>
            <a:r>
              <a:rPr lang="en-US" altLang="en-US" sz="1600" i="1" baseline="-25000" dirty="0" smtClean="0"/>
              <a:t>. </a:t>
            </a:r>
            <a:endParaRPr lang="en-US" altLang="en-US" sz="1600" dirty="0" smtClean="0"/>
          </a:p>
        </p:txBody>
      </p:sp>
      <p:graphicFrame>
        <p:nvGraphicFramePr>
          <p:cNvPr id="28" name="Object 27"/>
          <p:cNvGraphicFramePr>
            <a:graphicFrameLocks noChangeAspect="1"/>
          </p:cNvGraphicFramePr>
          <p:nvPr>
            <p:extLst/>
          </p:nvPr>
        </p:nvGraphicFramePr>
        <p:xfrm>
          <a:off x="1073150" y="3511551"/>
          <a:ext cx="2643188" cy="387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061" name="Equation" r:id="rId12" imgW="1892160" imgH="279360" progId="Equation.DSMT4">
                  <p:embed/>
                </p:oleObj>
              </mc:Choice>
              <mc:Fallback>
                <p:oleObj name="Equation" r:id="rId12" imgW="1892160" imgH="2793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3150" y="3511551"/>
                        <a:ext cx="2643188" cy="387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" name="Rectangle 5"/>
          <p:cNvSpPr>
            <a:spLocks noChangeArrowheads="1"/>
          </p:cNvSpPr>
          <p:nvPr/>
        </p:nvSpPr>
        <p:spPr bwMode="auto">
          <a:xfrm>
            <a:off x="331788" y="1114425"/>
            <a:ext cx="2944812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/>
            </a:pPr>
            <a:endParaRPr lang="en-US" altLang="en-US" sz="800" dirty="0" smtClean="0">
              <a:latin typeface="+mj-lt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/>
            </a:pPr>
            <a:endParaRPr lang="en-US" altLang="en-US" sz="800" dirty="0" smtClean="0">
              <a:latin typeface="+mj-lt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/>
            </a:pPr>
            <a:endParaRPr lang="en-US" altLang="en-US" sz="800" dirty="0" smtClean="0">
              <a:latin typeface="+mj-lt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/>
            </a:pPr>
            <a:r>
              <a:rPr lang="en-US" altLang="en-US" sz="1600" b="1" dirty="0" smtClean="0">
                <a:latin typeface="+mj-lt"/>
              </a:rPr>
              <a:t>Example (</a:t>
            </a:r>
            <a:r>
              <a:rPr lang="en-US" altLang="en-US" sz="1600" b="1" i="1" dirty="0" smtClean="0">
                <a:latin typeface="+mj-lt"/>
              </a:rPr>
              <a:t>continued</a:t>
            </a:r>
            <a:r>
              <a:rPr lang="en-US" altLang="en-US" sz="1600" b="1" dirty="0" smtClean="0">
                <a:latin typeface="+mj-lt"/>
              </a:rPr>
              <a:t>):</a:t>
            </a:r>
            <a:endParaRPr lang="en-US" altLang="en-US" sz="1600" b="0" i="1" dirty="0" smtClean="0">
              <a:latin typeface="+mj-lt"/>
              <a:ea typeface="MS Mincho" pitchFamily="49" charset="-128"/>
            </a:endParaRPr>
          </a:p>
        </p:txBody>
      </p:sp>
      <p:sp>
        <p:nvSpPr>
          <p:cNvPr id="42" name="Rectangle 1"/>
          <p:cNvSpPr>
            <a:spLocks noChangeArrowheads="1"/>
          </p:cNvSpPr>
          <p:nvPr/>
        </p:nvSpPr>
        <p:spPr bwMode="auto">
          <a:xfrm>
            <a:off x="5751857" y="5770294"/>
            <a:ext cx="304800" cy="2428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200" dirty="0" smtClean="0"/>
              <a:t>L</a:t>
            </a:r>
            <a:endParaRPr lang="en-US" altLang="en-US" sz="2000" dirty="0"/>
          </a:p>
        </p:txBody>
      </p:sp>
      <p:sp>
        <p:nvSpPr>
          <p:cNvPr id="37" name="Line 25"/>
          <p:cNvSpPr>
            <a:spLocks noChangeShapeType="1"/>
          </p:cNvSpPr>
          <p:nvPr/>
        </p:nvSpPr>
        <p:spPr bwMode="auto">
          <a:xfrm flipH="1" flipV="1">
            <a:off x="4668723" y="3762375"/>
            <a:ext cx="2651760" cy="0"/>
          </a:xfrm>
          <a:prstGeom prst="line">
            <a:avLst/>
          </a:prstGeom>
          <a:noFill/>
          <a:ln w="19050">
            <a:solidFill>
              <a:srgbClr val="FF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" name="Line 26"/>
          <p:cNvSpPr>
            <a:spLocks noChangeShapeType="1"/>
          </p:cNvSpPr>
          <p:nvPr/>
        </p:nvSpPr>
        <p:spPr bwMode="auto">
          <a:xfrm flipV="1">
            <a:off x="7353300" y="3761331"/>
            <a:ext cx="0" cy="1965960"/>
          </a:xfrm>
          <a:prstGeom prst="line">
            <a:avLst/>
          </a:prstGeom>
          <a:noFill/>
          <a:ln w="19050">
            <a:solidFill>
              <a:srgbClr val="FF0000"/>
            </a:solidFill>
            <a:prstDash val="dash"/>
            <a:round/>
            <a:headEnd/>
            <a:tailEnd type="oval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" name="Oval 30"/>
          <p:cNvSpPr>
            <a:spLocks noChangeArrowheads="1"/>
          </p:cNvSpPr>
          <p:nvPr/>
        </p:nvSpPr>
        <p:spPr bwMode="auto">
          <a:xfrm>
            <a:off x="4364355" y="3569970"/>
            <a:ext cx="246888" cy="182880"/>
          </a:xfrm>
          <a:prstGeom prst="ellipse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none" lIns="0" tIns="0" rIns="0" bIns="0"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000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15.26</a:t>
            </a:r>
            <a:endParaRPr lang="en-US" altLang="en-US" sz="1000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sp>
        <p:nvSpPr>
          <p:cNvPr id="44" name="Text Box 31"/>
          <p:cNvSpPr txBox="1">
            <a:spLocks noChangeArrowheads="1"/>
          </p:cNvSpPr>
          <p:nvPr/>
        </p:nvSpPr>
        <p:spPr bwMode="auto">
          <a:xfrm>
            <a:off x="7353300" y="5805506"/>
            <a:ext cx="365760" cy="153888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000" dirty="0" smtClean="0">
                <a:solidFill>
                  <a:srgbClr val="FF0000"/>
                </a:solidFill>
              </a:rPr>
              <a:t>149</a:t>
            </a:r>
            <a:endParaRPr lang="en-US" altLang="en-US" sz="1000" dirty="0">
              <a:solidFill>
                <a:srgbClr val="FF0000"/>
              </a:solidFill>
            </a:endParaRPr>
          </a:p>
        </p:txBody>
      </p:sp>
      <p:sp>
        <p:nvSpPr>
          <p:cNvPr id="35" name="Text Box 31"/>
          <p:cNvSpPr txBox="1">
            <a:spLocks noChangeArrowheads="1"/>
          </p:cNvSpPr>
          <p:nvPr/>
        </p:nvSpPr>
        <p:spPr bwMode="auto">
          <a:xfrm>
            <a:off x="7641710" y="4038600"/>
            <a:ext cx="1353805" cy="492443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square" lIns="0" tIns="0" rIns="0" bIns="0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1600" b="0" i="1" dirty="0" smtClean="0">
                <a:latin typeface="+mj-lt"/>
              </a:rPr>
              <a:t>Unemployment is too low</a:t>
            </a:r>
            <a:endParaRPr lang="en-US" altLang="en-US" sz="1600" b="0" i="1" dirty="0">
              <a:latin typeface="+mj-lt"/>
            </a:endParaRPr>
          </a:p>
        </p:txBody>
      </p:sp>
      <p:sp>
        <p:nvSpPr>
          <p:cNvPr id="36" name="Text Box 31"/>
          <p:cNvSpPr txBox="1">
            <a:spLocks noChangeArrowheads="1"/>
          </p:cNvSpPr>
          <p:nvPr/>
        </p:nvSpPr>
        <p:spPr bwMode="auto">
          <a:xfrm>
            <a:off x="7637795" y="4800600"/>
            <a:ext cx="1353805" cy="738664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square" lIns="0" tIns="0" rIns="0" bIns="0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1600" b="0" i="1" dirty="0" smtClean="0">
                <a:latin typeface="+mj-lt"/>
              </a:rPr>
              <a:t>GDP is higher than what it should be</a:t>
            </a:r>
            <a:endParaRPr lang="en-US" altLang="en-US" sz="1600" b="0" i="1" dirty="0">
              <a:latin typeface="+mj-lt"/>
            </a:endParaRPr>
          </a:p>
        </p:txBody>
      </p:sp>
      <p:graphicFrame>
        <p:nvGraphicFramePr>
          <p:cNvPr id="45" name="Object 16"/>
          <p:cNvGraphicFramePr>
            <a:graphicFrameLocks noGrp="1" noChangeAspect="1"/>
          </p:cNvGraphicFramePr>
          <p:nvPr>
            <p:ph sz="quarter" idx="3"/>
            <p:extLst>
              <p:ext uri="{D42A27DB-BD31-4B8C-83A1-F6EECF244321}">
                <p14:modId xmlns:p14="http://schemas.microsoft.com/office/powerpoint/2010/main" val="1049331911"/>
              </p:ext>
            </p:extLst>
          </p:nvPr>
        </p:nvGraphicFramePr>
        <p:xfrm>
          <a:off x="1504950" y="2743200"/>
          <a:ext cx="1820863" cy="549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062" name="Equation" r:id="rId14" imgW="1473120" imgH="444240" progId="Equation.DSMT4">
                  <p:embed/>
                </p:oleObj>
              </mc:Choice>
              <mc:Fallback>
                <p:oleObj name="Equation" r:id="rId14" imgW="1473120" imgH="4442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04950" y="2743200"/>
                        <a:ext cx="1820863" cy="549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0438273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9" grpId="0" animBg="1"/>
      <p:bldP spid="43" grpId="0" animBg="1"/>
      <p:bldP spid="44" grpId="0"/>
      <p:bldP spid="35" grpId="0" animBg="1"/>
      <p:bldP spid="3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4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 b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Rectangle 19"/>
          <p:cNvSpPr>
            <a:spLocks noChangeArrowheads="1"/>
          </p:cNvSpPr>
          <p:nvPr/>
        </p:nvSpPr>
        <p:spPr bwMode="auto">
          <a:xfrm>
            <a:off x="317500" y="1981200"/>
            <a:ext cx="7924800" cy="403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tabLst>
                <a:tab pos="1714500" algn="l"/>
              </a:tabLst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tabLst>
                <a:tab pos="1714500" algn="l"/>
              </a:tabLst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tabLst>
                <a:tab pos="1714500" algn="l"/>
              </a:tabLst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tabLst>
                <a:tab pos="17145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tabLst>
                <a:tab pos="17145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145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145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145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145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lvl="1" eaLnBrk="1" hangingPunct="1">
              <a:lnSpc>
                <a:spcPct val="9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altLang="en-US" sz="1600" b="0" i="1" dirty="0" smtClean="0">
                <a:solidFill>
                  <a:srgbClr val="000000"/>
                </a:solidFill>
                <a:cs typeface="Arial" charset="0"/>
              </a:rPr>
              <a:t>Resources </a:t>
            </a:r>
            <a:r>
              <a:rPr lang="en-US" altLang="en-US" sz="1600" b="0" dirty="0" smtClean="0">
                <a:solidFill>
                  <a:srgbClr val="000000"/>
                </a:solidFill>
                <a:cs typeface="Arial" charset="0"/>
              </a:rPr>
              <a:t>rises by 0.5 trillion dollars</a:t>
            </a:r>
          </a:p>
          <a:p>
            <a:pPr lvl="1" eaLnBrk="1" hangingPunct="1">
              <a:lnSpc>
                <a:spcPct val="9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altLang="en-US" sz="1600" b="0" i="1" dirty="0" smtClean="0">
                <a:solidFill>
                  <a:srgbClr val="000000"/>
                </a:solidFill>
                <a:cs typeface="Arial" charset="0"/>
              </a:rPr>
              <a:t>Physical capital </a:t>
            </a:r>
            <a:r>
              <a:rPr lang="en-US" altLang="en-US" sz="1600" b="0" dirty="0" smtClean="0">
                <a:solidFill>
                  <a:srgbClr val="000000"/>
                </a:solidFill>
                <a:cs typeface="Arial" charset="0"/>
              </a:rPr>
              <a:t>increases by 0.5 </a:t>
            </a:r>
            <a:r>
              <a:rPr lang="en-US" altLang="en-US" sz="1600" b="0" dirty="0">
                <a:solidFill>
                  <a:srgbClr val="000000"/>
                </a:solidFill>
                <a:cs typeface="Arial" charset="0"/>
              </a:rPr>
              <a:t>trillion dollars </a:t>
            </a:r>
            <a:endParaRPr lang="en-US" altLang="en-US" sz="1600" b="0" dirty="0" smtClean="0">
              <a:solidFill>
                <a:srgbClr val="000000"/>
              </a:solidFill>
              <a:cs typeface="Arial" charset="0"/>
            </a:endParaRPr>
          </a:p>
          <a:p>
            <a:pPr lvl="1" eaLnBrk="1" hangingPunct="1">
              <a:lnSpc>
                <a:spcPct val="9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altLang="en-US" sz="1600" b="0" i="1" dirty="0" smtClean="0">
                <a:solidFill>
                  <a:srgbClr val="000000"/>
                </a:solidFill>
                <a:cs typeface="Arial" charset="0"/>
              </a:rPr>
              <a:t>The number of laborers </a:t>
            </a:r>
            <a:r>
              <a:rPr lang="en-US" altLang="en-US" sz="1600" b="0" dirty="0" smtClean="0">
                <a:solidFill>
                  <a:srgbClr val="000000"/>
                </a:solidFill>
                <a:cs typeface="Arial" charset="0"/>
              </a:rPr>
              <a:t>falls by 12 million</a:t>
            </a:r>
          </a:p>
          <a:p>
            <a:pPr lvl="1" eaLnBrk="1" hangingPunct="1">
              <a:lnSpc>
                <a:spcPct val="9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altLang="en-US" sz="1600" b="0" i="1" dirty="0" smtClean="0">
                <a:solidFill>
                  <a:srgbClr val="000000"/>
                </a:solidFill>
                <a:cs typeface="Arial" charset="0"/>
              </a:rPr>
              <a:t>Nominal wage rates </a:t>
            </a:r>
            <a:r>
              <a:rPr lang="en-US" altLang="en-US" sz="1600" b="0" dirty="0" smtClean="0">
                <a:solidFill>
                  <a:srgbClr val="000000"/>
                </a:solidFill>
                <a:cs typeface="Arial" charset="0"/>
              </a:rPr>
              <a:t>rise by 1 </a:t>
            </a:r>
            <a:r>
              <a:rPr lang="en-US" altLang="en-US" sz="1600" b="0" dirty="0" smtClean="0">
                <a:solidFill>
                  <a:srgbClr val="000000"/>
                </a:solidFill>
                <a:cs typeface="Arial" charset="0"/>
              </a:rPr>
              <a:t>dollar per hour</a:t>
            </a:r>
            <a:endParaRPr lang="en-US" altLang="en-US" sz="1600" b="0" dirty="0" smtClean="0">
              <a:solidFill>
                <a:srgbClr val="000000"/>
              </a:solidFill>
              <a:cs typeface="Arial" charset="0"/>
            </a:endParaRPr>
          </a:p>
          <a:p>
            <a:pPr lvl="1" eaLnBrk="1" hangingPunct="1">
              <a:lnSpc>
                <a:spcPct val="9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altLang="en-US" sz="1600" b="0" i="1" dirty="0" smtClean="0">
                <a:solidFill>
                  <a:srgbClr val="000000"/>
                </a:solidFill>
                <a:cs typeface="Arial" charset="0"/>
              </a:rPr>
              <a:t>Nominal prices of other inputs </a:t>
            </a:r>
            <a:r>
              <a:rPr lang="en-US" altLang="en-US" sz="1600" b="0" dirty="0" smtClean="0">
                <a:solidFill>
                  <a:srgbClr val="000000"/>
                </a:solidFill>
                <a:cs typeface="Arial" charset="0"/>
              </a:rPr>
              <a:t>increases by 1 </a:t>
            </a:r>
            <a:r>
              <a:rPr lang="en-US" altLang="en-US" sz="1600" b="0" dirty="0" smtClean="0">
                <a:solidFill>
                  <a:srgbClr val="000000"/>
                </a:solidFill>
                <a:cs typeface="Arial" charset="0"/>
              </a:rPr>
              <a:t>d</a:t>
            </a:r>
            <a:r>
              <a:rPr lang="en-US" altLang="en-US" sz="1600" b="0" dirty="0" smtClean="0">
                <a:solidFill>
                  <a:srgbClr val="000000"/>
                </a:solidFill>
                <a:cs typeface="Arial" charset="0"/>
              </a:rPr>
              <a:t>ollar per hour</a:t>
            </a:r>
            <a:endParaRPr lang="en-US" altLang="en-US" sz="1600" b="0" dirty="0" smtClean="0">
              <a:solidFill>
                <a:srgbClr val="000000"/>
              </a:solidFill>
              <a:cs typeface="Arial" charset="0"/>
            </a:endParaRPr>
          </a:p>
          <a:p>
            <a:pPr lvl="1" eaLnBrk="1" hangingPunct="1">
              <a:lnSpc>
                <a:spcPct val="9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altLang="en-US" sz="1600" b="0" i="1" dirty="0" smtClean="0">
                <a:solidFill>
                  <a:srgbClr val="000000"/>
                </a:solidFill>
                <a:cs typeface="Arial" charset="0"/>
              </a:rPr>
              <a:t>Supply side taxes</a:t>
            </a:r>
            <a:r>
              <a:rPr lang="en-US" altLang="en-US" sz="1600" b="0" dirty="0" smtClean="0">
                <a:solidFill>
                  <a:srgbClr val="000000"/>
                </a:solidFill>
                <a:cs typeface="Arial" charset="0"/>
              </a:rPr>
              <a:t> are cut by 1 percentage point.</a:t>
            </a:r>
            <a:endParaRPr lang="en-US" altLang="en-US" sz="1600" b="0" dirty="0">
              <a:solidFill>
                <a:srgbClr val="000000"/>
              </a:solidFill>
              <a:cs typeface="Arial" charset="0"/>
            </a:endParaRPr>
          </a:p>
          <a:p>
            <a:pPr marL="457200" lvl="1" indent="0" eaLnBrk="1" hangingPunct="1">
              <a:lnSpc>
                <a:spcPct val="90000"/>
              </a:lnSpc>
              <a:buClr>
                <a:srgbClr val="000000"/>
              </a:buClr>
              <a:buFont typeface="Wingdings" pitchFamily="2" charset="2"/>
              <a:buNone/>
            </a:pPr>
            <a:r>
              <a:rPr lang="en-US" altLang="en-US" sz="1600" b="0" dirty="0" smtClean="0">
                <a:solidFill>
                  <a:srgbClr val="000000"/>
                </a:solidFill>
                <a:cs typeface="Arial" charset="0"/>
              </a:rPr>
              <a:t>What </a:t>
            </a:r>
            <a:r>
              <a:rPr lang="en-US" altLang="en-US" sz="1600" b="0" dirty="0">
                <a:solidFill>
                  <a:srgbClr val="000000"/>
                </a:solidFill>
                <a:cs typeface="Arial" charset="0"/>
              </a:rPr>
              <a:t>is monetary policy, and who conducts it?</a:t>
            </a:r>
          </a:p>
          <a:p>
            <a:pPr marL="457200" lvl="1" indent="0" eaLnBrk="1" hangingPunct="1">
              <a:lnSpc>
                <a:spcPct val="90000"/>
              </a:lnSpc>
              <a:buClr>
                <a:srgbClr val="000000"/>
              </a:buClr>
              <a:buFont typeface="Wingdings" pitchFamily="2" charset="2"/>
              <a:buNone/>
            </a:pPr>
            <a:r>
              <a:rPr lang="en-US" altLang="en-US" sz="1600" b="0" dirty="0">
                <a:solidFill>
                  <a:srgbClr val="000000"/>
                </a:solidFill>
                <a:cs typeface="Arial" charset="0"/>
              </a:rPr>
              <a:t>What is fiscal policy, and who conducts it</a:t>
            </a:r>
            <a:r>
              <a:rPr lang="en-US" altLang="en-US" sz="1600" b="0" dirty="0" smtClean="0">
                <a:solidFill>
                  <a:srgbClr val="000000"/>
                </a:solidFill>
                <a:cs typeface="Arial" charset="0"/>
              </a:rPr>
              <a:t>?</a:t>
            </a:r>
            <a:endParaRPr lang="en-US" altLang="en-US" sz="1600" b="0" dirty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9" name="Rectangle 24"/>
          <p:cNvSpPr>
            <a:spLocks noChangeArrowheads="1"/>
          </p:cNvSpPr>
          <p:nvPr/>
        </p:nvSpPr>
        <p:spPr bwMode="auto">
          <a:xfrm>
            <a:off x="331870" y="1546955"/>
            <a:ext cx="8507329" cy="115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tabLst>
                <a:tab pos="1714500" algn="l"/>
              </a:tabLst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tabLst>
                <a:tab pos="1714500" algn="l"/>
              </a:tabLst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tabLst>
                <a:tab pos="1714500" algn="l"/>
              </a:tabLst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tabLst>
                <a:tab pos="17145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tabLst>
                <a:tab pos="17145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145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145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145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145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 eaLnBrk="1" hangingPunct="1">
              <a:lnSpc>
                <a:spcPct val="90000"/>
              </a:lnSpc>
              <a:buClr>
                <a:srgbClr val="000000"/>
              </a:buClr>
              <a:buNone/>
            </a:pPr>
            <a:r>
              <a:rPr lang="en-US" altLang="en-US" sz="1600" dirty="0">
                <a:solidFill>
                  <a:srgbClr val="000000"/>
                </a:solidFill>
                <a:cs typeface="Arial" charset="0"/>
              </a:rPr>
              <a:t> </a:t>
            </a:r>
            <a:r>
              <a:rPr lang="en-US" altLang="en-US" sz="1600" dirty="0" smtClean="0">
                <a:solidFill>
                  <a:srgbClr val="000000"/>
                </a:solidFill>
                <a:cs typeface="Arial" charset="0"/>
              </a:rPr>
              <a:t>                        </a:t>
            </a:r>
            <a:r>
              <a:rPr lang="en-US" altLang="en-US" sz="1600" b="0" dirty="0" smtClean="0">
                <a:solidFill>
                  <a:srgbClr val="000000"/>
                </a:solidFill>
                <a:cs typeface="Arial" charset="0"/>
              </a:rPr>
              <a:t>With the labor force equal to 144 million workers, show what happens if </a:t>
            </a:r>
            <a:endParaRPr lang="en-US" altLang="en-US" sz="1400" b="0" dirty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8" name="Text Box 31"/>
          <p:cNvSpPr txBox="1">
            <a:spLocks noChangeArrowheads="1"/>
          </p:cNvSpPr>
          <p:nvPr/>
        </p:nvSpPr>
        <p:spPr bwMode="auto">
          <a:xfrm>
            <a:off x="381000" y="152400"/>
            <a:ext cx="845820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en-US" sz="2600" dirty="0" smtClean="0">
                <a:solidFill>
                  <a:srgbClr val="FF0000"/>
                </a:solidFill>
              </a:rPr>
              <a:t>L</a:t>
            </a:r>
            <a:r>
              <a:rPr lang="en-US" altLang="en-US" sz="2600" b="1" dirty="0" smtClean="0"/>
              <a:t>ong </a:t>
            </a:r>
            <a:r>
              <a:rPr lang="en-US" altLang="en-US" sz="2600" b="1" dirty="0" smtClean="0">
                <a:solidFill>
                  <a:srgbClr val="FF0000"/>
                </a:solidFill>
              </a:rPr>
              <a:t>R</a:t>
            </a:r>
            <a:r>
              <a:rPr lang="en-US" altLang="en-US" sz="2600" b="1" dirty="0" smtClean="0"/>
              <a:t>un </a:t>
            </a:r>
            <a:r>
              <a:rPr lang="en-US" altLang="en-US" sz="2600" dirty="0" smtClean="0">
                <a:solidFill>
                  <a:srgbClr val="FF0000"/>
                </a:solidFill>
              </a:rPr>
              <a:t>A</a:t>
            </a:r>
            <a:r>
              <a:rPr lang="en-US" altLang="en-US" sz="2600" b="1" dirty="0" smtClean="0"/>
              <a:t>ggregate </a:t>
            </a:r>
            <a:r>
              <a:rPr lang="en-US" altLang="en-US" sz="2600" dirty="0" smtClean="0">
                <a:solidFill>
                  <a:srgbClr val="FF0000"/>
                </a:solidFill>
              </a:rPr>
              <a:t>S</a:t>
            </a:r>
            <a:r>
              <a:rPr lang="en-US" altLang="en-US" sz="2600" b="1" dirty="0" smtClean="0"/>
              <a:t>upply</a:t>
            </a:r>
            <a:endParaRPr lang="en-US" altLang="en-US" sz="2600" b="1" dirty="0"/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 bwMode="auto">
          <a:xfrm>
            <a:off x="304800" y="988029"/>
            <a:ext cx="4019550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 algn="l" rtl="0" eaLnBrk="0" fontAlgn="base" hangingPunct="0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90000"/>
              </a:lnSpc>
              <a:buNone/>
            </a:pPr>
            <a:r>
              <a:rPr lang="en-US" altLang="en-US" sz="1800" dirty="0">
                <a:ea typeface="MS Mincho" pitchFamily="49" charset="-128"/>
              </a:rPr>
              <a:t>Simulated </a:t>
            </a:r>
            <a:r>
              <a:rPr lang="en-US" altLang="en-US" sz="1800" dirty="0" smtClean="0">
                <a:ea typeface="MS Mincho" pitchFamily="49" charset="-128"/>
              </a:rPr>
              <a:t>LRAS</a:t>
            </a:r>
            <a:endParaRPr lang="en-US" altLang="en-US" sz="1800" dirty="0">
              <a:ea typeface="MS Mincho" pitchFamily="49" charset="-128"/>
            </a:endParaRPr>
          </a:p>
        </p:txBody>
      </p:sp>
      <p:pic>
        <p:nvPicPr>
          <p:cNvPr id="80898" name="Picture 2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2363" y="6343650"/>
            <a:ext cx="1819275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5"/>
          <p:cNvSpPr>
            <a:spLocks noChangeArrowheads="1"/>
          </p:cNvSpPr>
          <p:nvPr/>
        </p:nvSpPr>
        <p:spPr bwMode="auto">
          <a:xfrm>
            <a:off x="331788" y="1114425"/>
            <a:ext cx="2944812" cy="1171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/>
            </a:pPr>
            <a:endParaRPr lang="en-US" altLang="en-US" sz="800" dirty="0" smtClean="0">
              <a:latin typeface="+mj-lt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/>
            </a:pPr>
            <a:endParaRPr lang="en-US" altLang="en-US" sz="800" dirty="0" smtClean="0">
              <a:latin typeface="+mj-lt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/>
            </a:pPr>
            <a:endParaRPr lang="en-US" altLang="en-US" sz="800" dirty="0" smtClean="0">
              <a:latin typeface="+mj-lt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/>
            </a:pPr>
            <a:r>
              <a:rPr lang="en-US" altLang="en-US" sz="1600" b="1" dirty="0" smtClean="0">
                <a:latin typeface="+mj-lt"/>
              </a:rPr>
              <a:t>Example:</a:t>
            </a:r>
            <a:endParaRPr lang="en-US" altLang="en-US" sz="1600" b="0" i="1" dirty="0" smtClean="0">
              <a:latin typeface="+mj-lt"/>
              <a:ea typeface="MS Mincho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6609788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76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990600"/>
            <a:ext cx="8458200" cy="4800600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en-US" b="1" dirty="0" smtClean="0"/>
              <a:t>SRAS</a:t>
            </a:r>
            <a:r>
              <a:rPr lang="en-US" altLang="en-US" dirty="0" smtClean="0"/>
              <a:t> is the relationship between the </a:t>
            </a:r>
            <a:r>
              <a:rPr lang="en-US" altLang="en-US" dirty="0" smtClean="0">
                <a:solidFill>
                  <a:srgbClr val="000000"/>
                </a:solidFill>
              </a:rPr>
              <a:t>quantity of real GDP supplied and </a:t>
            </a:r>
            <a:r>
              <a:rPr lang="en-US" altLang="en-US" i="1" dirty="0" smtClean="0">
                <a:solidFill>
                  <a:srgbClr val="000000"/>
                </a:solidFill>
              </a:rPr>
              <a:t>PL </a:t>
            </a:r>
            <a:r>
              <a:rPr lang="en-US" altLang="en-US" dirty="0" smtClean="0">
                <a:solidFill>
                  <a:srgbClr val="000000"/>
                </a:solidFill>
              </a:rPr>
              <a:t>when all other influences on production plans remain the same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1600" dirty="0" smtClean="0"/>
              <a:t>The SRAS curve is positively sloped (</a:t>
            </a:r>
            <a:r>
              <a:rPr lang="en-US" altLang="en-US" sz="1600" i="1" dirty="0" smtClean="0"/>
              <a:t>b</a:t>
            </a:r>
            <a:r>
              <a:rPr lang="en-US" altLang="en-US" sz="1600" dirty="0" smtClean="0"/>
              <a:t>)</a:t>
            </a:r>
            <a:r>
              <a:rPr lang="en-US" altLang="en-US" sz="1600" b="1" dirty="0" smtClean="0"/>
              <a:t> </a:t>
            </a:r>
            <a:endParaRPr lang="en-US" altLang="en-US" sz="1600" dirty="0" smtClean="0"/>
          </a:p>
          <a:p>
            <a:pPr lvl="1" eaLnBrk="1" hangingPunct="1">
              <a:lnSpc>
                <a:spcPct val="95000"/>
              </a:lnSpc>
              <a:buFont typeface="Wingdings" pitchFamily="2" charset="2"/>
              <a:buChar char="ú"/>
            </a:pPr>
            <a:r>
              <a:rPr lang="en-US" altLang="en-US" sz="1600" dirty="0" smtClean="0"/>
              <a:t>Firms maximize profits. If prices increase while all other costs are constant, production rises because it is more profitable. Firm supply, industry supply and SRAS slope up.</a:t>
            </a:r>
          </a:p>
          <a:p>
            <a:pPr lvl="1" eaLnBrk="1" hangingPunct="1">
              <a:lnSpc>
                <a:spcPct val="95000"/>
              </a:lnSpc>
              <a:buFont typeface="Wingdings" pitchFamily="2" charset="2"/>
              <a:buChar char="ú"/>
            </a:pPr>
            <a:r>
              <a:rPr lang="en-US" altLang="en-US" sz="1600" dirty="0" smtClean="0"/>
              <a:t>Alternatively, when </a:t>
            </a:r>
            <a:r>
              <a:rPr lang="en-US" altLang="en-US" sz="1600" i="1" dirty="0" smtClean="0"/>
              <a:t>PL</a:t>
            </a:r>
            <a:r>
              <a:rPr lang="en-US" altLang="en-US" sz="1600" dirty="0" smtClean="0"/>
              <a:t> rises with constant wages, real wages falls, employment rises, and quantity of real GDP supplied rises.</a:t>
            </a:r>
          </a:p>
          <a:p>
            <a:pPr eaLnBrk="1" hangingPunct="1">
              <a:lnSpc>
                <a:spcPct val="120000"/>
              </a:lnSpc>
            </a:pPr>
            <a:r>
              <a:rPr lang="en-US" altLang="en-US" sz="1600" dirty="0" smtClean="0">
                <a:solidFill>
                  <a:srgbClr val="000000"/>
                </a:solidFill>
              </a:rPr>
              <a:t>Shifters of </a:t>
            </a:r>
            <a:r>
              <a:rPr lang="en-US" altLang="en-US" sz="1600" dirty="0" smtClean="0"/>
              <a:t>SR</a:t>
            </a:r>
            <a:r>
              <a:rPr lang="en-US" altLang="en-US" sz="1600" dirty="0" smtClean="0">
                <a:solidFill>
                  <a:srgbClr val="000000"/>
                </a:solidFill>
              </a:rPr>
              <a:t>AS are contained in its intercept:</a:t>
            </a:r>
          </a:p>
          <a:p>
            <a:pPr lvl="1" eaLnBrk="1" hangingPunct="1">
              <a:lnSpc>
                <a:spcPct val="55000"/>
              </a:lnSpc>
              <a:buFont typeface="Wingdings" pitchFamily="2" charset="2"/>
              <a:buChar char="ú"/>
            </a:pPr>
            <a:r>
              <a:rPr lang="en-US" altLang="en-US" sz="1600" dirty="0" smtClean="0">
                <a:solidFill>
                  <a:srgbClr val="000000"/>
                </a:solidFill>
              </a:rPr>
              <a:t>The money </a:t>
            </a:r>
            <a:r>
              <a:rPr lang="en-US" altLang="en-US" sz="1600" b="1" dirty="0" smtClean="0">
                <a:solidFill>
                  <a:srgbClr val="000000"/>
                </a:solidFill>
              </a:rPr>
              <a:t>wage </a:t>
            </a:r>
            <a:r>
              <a:rPr lang="en-US" altLang="en-US" sz="1600" dirty="0" smtClean="0">
                <a:solidFill>
                  <a:srgbClr val="000000"/>
                </a:solidFill>
              </a:rPr>
              <a:t>rate changes (</a:t>
            </a:r>
            <a:r>
              <a:rPr lang="en-US" altLang="en-US" sz="1600" i="1" dirty="0" smtClean="0">
                <a:solidFill>
                  <a:srgbClr val="000000"/>
                </a:solidFill>
              </a:rPr>
              <a:t>w</a:t>
            </a:r>
            <a:r>
              <a:rPr lang="en-US" altLang="en-US" sz="1600" dirty="0" smtClean="0">
                <a:solidFill>
                  <a:srgbClr val="000000"/>
                </a:solidFill>
              </a:rPr>
              <a:t>)</a:t>
            </a:r>
            <a:r>
              <a:rPr lang="en-US" altLang="en-US" sz="1600" i="1" dirty="0" smtClean="0">
                <a:solidFill>
                  <a:srgbClr val="000000"/>
                </a:solidFill>
              </a:rPr>
              <a:t>.</a:t>
            </a:r>
          </a:p>
          <a:p>
            <a:pPr lvl="1" eaLnBrk="1" hangingPunct="1">
              <a:lnSpc>
                <a:spcPct val="55000"/>
              </a:lnSpc>
              <a:buFont typeface="Wingdings" pitchFamily="2" charset="2"/>
              <a:buChar char="ú"/>
            </a:pPr>
            <a:r>
              <a:rPr lang="en-US" altLang="en-US" sz="1600" dirty="0" smtClean="0">
                <a:solidFill>
                  <a:srgbClr val="000000"/>
                </a:solidFill>
              </a:rPr>
              <a:t>The money </a:t>
            </a:r>
            <a:r>
              <a:rPr lang="en-US" altLang="en-US" sz="1600" b="1" dirty="0" smtClean="0">
                <a:solidFill>
                  <a:srgbClr val="000000"/>
                </a:solidFill>
              </a:rPr>
              <a:t>prices of other resources</a:t>
            </a:r>
            <a:r>
              <a:rPr lang="en-US" altLang="en-US" sz="1600" dirty="0" smtClean="0">
                <a:solidFill>
                  <a:srgbClr val="000000"/>
                </a:solidFill>
              </a:rPr>
              <a:t> change (</a:t>
            </a:r>
            <a:r>
              <a:rPr lang="en-US" altLang="en-US" sz="1600" i="1" dirty="0" smtClean="0">
                <a:solidFill>
                  <a:srgbClr val="000000"/>
                </a:solidFill>
              </a:rPr>
              <a:t>p</a:t>
            </a:r>
            <a:r>
              <a:rPr lang="en-US" altLang="en-US" sz="1600" dirty="0" smtClean="0">
                <a:solidFill>
                  <a:srgbClr val="000000"/>
                </a:solidFill>
              </a:rPr>
              <a:t>).</a:t>
            </a:r>
          </a:p>
          <a:p>
            <a:pPr lvl="1" eaLnBrk="1" hangingPunct="1">
              <a:lnSpc>
                <a:spcPct val="55000"/>
              </a:lnSpc>
              <a:buFont typeface="Wingdings" pitchFamily="2" charset="2"/>
              <a:buChar char="ú"/>
            </a:pPr>
            <a:r>
              <a:rPr lang="en-US" altLang="en-US" sz="1600" dirty="0" smtClean="0"/>
              <a:t>Government changes supply-side </a:t>
            </a:r>
            <a:r>
              <a:rPr lang="en-US" altLang="en-US" sz="1600" b="1" dirty="0" smtClean="0"/>
              <a:t>taxes</a:t>
            </a:r>
            <a:r>
              <a:rPr lang="en-US" altLang="en-US" sz="1600" dirty="0" smtClean="0"/>
              <a:t> (</a:t>
            </a:r>
            <a:r>
              <a:rPr lang="en-US" altLang="en-US" sz="1600" i="1" dirty="0" smtClean="0"/>
              <a:t>t</a:t>
            </a:r>
            <a:r>
              <a:rPr lang="en-US" altLang="en-US" sz="1600" dirty="0" smtClean="0"/>
              <a:t>)</a:t>
            </a:r>
          </a:p>
          <a:p>
            <a:pPr lvl="1" eaLnBrk="1" hangingPunct="1">
              <a:lnSpc>
                <a:spcPct val="55000"/>
              </a:lnSpc>
              <a:buFont typeface="Wingdings" pitchFamily="2" charset="2"/>
              <a:buChar char="ú"/>
            </a:pPr>
            <a:r>
              <a:rPr lang="en-US" altLang="en-US" sz="1600" dirty="0" smtClean="0">
                <a:solidFill>
                  <a:srgbClr val="000000"/>
                </a:solidFill>
              </a:rPr>
              <a:t>Factors that change </a:t>
            </a:r>
            <a:r>
              <a:rPr lang="en-US" altLang="en-US" sz="1600" i="1" dirty="0" err="1" smtClean="0">
                <a:solidFill>
                  <a:srgbClr val="000000"/>
                </a:solidFill>
              </a:rPr>
              <a:t>Y</a:t>
            </a:r>
            <a:r>
              <a:rPr lang="en-US" altLang="en-US" sz="1600" i="1" baseline="-25000" dirty="0" err="1" smtClean="0">
                <a:solidFill>
                  <a:srgbClr val="000000"/>
                </a:solidFill>
              </a:rPr>
              <a:t>p</a:t>
            </a:r>
            <a:endParaRPr lang="en-US" altLang="en-US" sz="1600" dirty="0" smtClean="0"/>
          </a:p>
          <a:p>
            <a:pPr eaLnBrk="1" hangingPunct="1">
              <a:lnSpc>
                <a:spcPct val="120000"/>
              </a:lnSpc>
            </a:pPr>
            <a:r>
              <a:rPr lang="en-US" altLang="en-US" sz="1600" dirty="0" smtClean="0">
                <a:solidFill>
                  <a:srgbClr val="000000"/>
                </a:solidFill>
              </a:rPr>
              <a:t>Simulated </a:t>
            </a:r>
            <a:r>
              <a:rPr lang="en-US" altLang="en-US" sz="1600" dirty="0" smtClean="0"/>
              <a:t>SR</a:t>
            </a:r>
            <a:r>
              <a:rPr lang="en-US" altLang="en-US" sz="1600" dirty="0" smtClean="0">
                <a:solidFill>
                  <a:srgbClr val="000000"/>
                </a:solidFill>
              </a:rPr>
              <a:t>AS has a slope of 1: </a:t>
            </a:r>
          </a:p>
          <a:p>
            <a:pPr algn="ctr" eaLnBrk="1" hangingPunct="1">
              <a:lnSpc>
                <a:spcPct val="120000"/>
              </a:lnSpc>
              <a:buNone/>
            </a:pPr>
            <a:r>
              <a:rPr lang="en-US" altLang="en-US" sz="1600" i="1" dirty="0" smtClean="0">
                <a:solidFill>
                  <a:srgbClr val="000000"/>
                </a:solidFill>
              </a:rPr>
              <a:t>PL = </a:t>
            </a:r>
            <a:r>
              <a:rPr lang="en-US" altLang="en-US" sz="1600" dirty="0" smtClean="0">
                <a:solidFill>
                  <a:srgbClr val="000000"/>
                </a:solidFill>
              </a:rPr>
              <a:t>[ </a:t>
            </a:r>
            <a:r>
              <a:rPr lang="en-US" altLang="en-US" sz="1600" i="1" dirty="0" smtClean="0">
                <a:solidFill>
                  <a:srgbClr val="000000"/>
                </a:solidFill>
              </a:rPr>
              <a:t>w + p + t – </a:t>
            </a:r>
            <a:r>
              <a:rPr lang="en-US" altLang="en-US" sz="1600" i="1" dirty="0" err="1" smtClean="0">
                <a:solidFill>
                  <a:srgbClr val="000000"/>
                </a:solidFill>
              </a:rPr>
              <a:t>b</a:t>
            </a:r>
            <a:r>
              <a:rPr lang="en-US" altLang="en-US" sz="1600" i="1" dirty="0" err="1">
                <a:solidFill>
                  <a:srgbClr val="000000"/>
                </a:solidFill>
                <a:cs typeface="Times New Roman"/>
              </a:rPr>
              <a:t>·</a:t>
            </a:r>
            <a:r>
              <a:rPr lang="en-US" altLang="en-US" sz="1600" i="1" dirty="0" err="1" smtClean="0">
                <a:solidFill>
                  <a:srgbClr val="000000"/>
                </a:solidFill>
              </a:rPr>
              <a:t>Y</a:t>
            </a:r>
            <a:r>
              <a:rPr lang="en-US" altLang="en-US" sz="1600" i="1" baseline="-25000" dirty="0" err="1" smtClean="0">
                <a:solidFill>
                  <a:srgbClr val="000000"/>
                </a:solidFill>
              </a:rPr>
              <a:t>p</a:t>
            </a:r>
            <a:r>
              <a:rPr lang="en-US" altLang="en-US" sz="1600" dirty="0" smtClean="0">
                <a:solidFill>
                  <a:srgbClr val="000000"/>
                </a:solidFill>
              </a:rPr>
              <a:t> ] + </a:t>
            </a:r>
            <a:r>
              <a:rPr lang="en-US" altLang="en-US" sz="1600" i="1" dirty="0" err="1" smtClean="0">
                <a:solidFill>
                  <a:srgbClr val="000000"/>
                </a:solidFill>
              </a:rPr>
              <a:t>b</a:t>
            </a:r>
            <a:r>
              <a:rPr lang="en-US" altLang="en-US" sz="1600" i="1" dirty="0" err="1" smtClean="0">
                <a:solidFill>
                  <a:srgbClr val="000000"/>
                </a:solidFill>
                <a:latin typeface="Times New Roman"/>
                <a:cs typeface="Times New Roman"/>
              </a:rPr>
              <a:t>·</a:t>
            </a:r>
            <a:r>
              <a:rPr lang="en-US" altLang="en-US" sz="1600" i="1" dirty="0" err="1" smtClean="0">
                <a:solidFill>
                  <a:srgbClr val="000000"/>
                </a:solidFill>
                <a:cs typeface="Arial" charset="0"/>
              </a:rPr>
              <a:t>Y</a:t>
            </a:r>
            <a:endParaRPr lang="en-US" altLang="en-US" sz="1600" i="1" baseline="-25000" dirty="0" smtClean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4" name="Text Box 31"/>
          <p:cNvSpPr txBox="1">
            <a:spLocks noChangeArrowheads="1"/>
          </p:cNvSpPr>
          <p:nvPr/>
        </p:nvSpPr>
        <p:spPr bwMode="auto">
          <a:xfrm>
            <a:off x="381000" y="152400"/>
            <a:ext cx="845820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en-US" sz="2600" dirty="0" smtClean="0">
                <a:solidFill>
                  <a:srgbClr val="FF0000"/>
                </a:solidFill>
              </a:rPr>
              <a:t>S</a:t>
            </a:r>
            <a:r>
              <a:rPr lang="en-US" altLang="en-US" sz="2600" b="1" dirty="0" smtClean="0"/>
              <a:t>hort </a:t>
            </a:r>
            <a:r>
              <a:rPr lang="en-US" altLang="en-US" sz="2600" b="1" dirty="0" smtClean="0">
                <a:solidFill>
                  <a:srgbClr val="FF0000"/>
                </a:solidFill>
              </a:rPr>
              <a:t>R</a:t>
            </a:r>
            <a:r>
              <a:rPr lang="en-US" altLang="en-US" sz="2600" b="1" dirty="0" smtClean="0"/>
              <a:t>un </a:t>
            </a:r>
            <a:r>
              <a:rPr lang="en-US" altLang="en-US" sz="2600" dirty="0" smtClean="0">
                <a:solidFill>
                  <a:srgbClr val="FF0000"/>
                </a:solidFill>
              </a:rPr>
              <a:t>A</a:t>
            </a:r>
            <a:r>
              <a:rPr lang="en-US" altLang="en-US" sz="2600" b="1" dirty="0" smtClean="0"/>
              <a:t>ggregate </a:t>
            </a:r>
            <a:r>
              <a:rPr lang="en-US" altLang="en-US" sz="2600" dirty="0" smtClean="0">
                <a:solidFill>
                  <a:srgbClr val="FF0000"/>
                </a:solidFill>
              </a:rPr>
              <a:t>S</a:t>
            </a:r>
            <a:r>
              <a:rPr lang="en-US" altLang="en-US" sz="2600" b="1" dirty="0" smtClean="0"/>
              <a:t>upply</a:t>
            </a:r>
            <a:endParaRPr lang="en-US" altLang="en-US" sz="2600" b="1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76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76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76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76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76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76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76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76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76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76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62" name="Rectangle 2"/>
          <p:cNvSpPr>
            <a:spLocks noChangeArrowheads="1"/>
          </p:cNvSpPr>
          <p:nvPr/>
        </p:nvSpPr>
        <p:spPr bwMode="auto">
          <a:xfrm>
            <a:off x="389467" y="3505200"/>
            <a:ext cx="8373533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tabLst>
                <a:tab pos="1714500" algn="l"/>
              </a:tabLst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800100" indent="-342900" eaLnBrk="0" hangingPunct="0">
              <a:tabLst>
                <a:tab pos="1714500" algn="l"/>
              </a:tabLst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tabLst>
                <a:tab pos="1714500" algn="l"/>
              </a:tabLst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tabLst>
                <a:tab pos="1714500" algn="l"/>
              </a:tabLst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tabLst>
                <a:tab pos="1714500" algn="l"/>
              </a:tabLst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 algn="ctr" eaLnBrk="1" hangingPunct="1">
              <a:lnSpc>
                <a:spcPct val="12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None/>
              <a:tabLst/>
            </a:pPr>
            <a:r>
              <a:rPr lang="en-US" altLang="en-US" sz="1600" b="0" i="1" dirty="0" err="1" smtClean="0">
                <a:solidFill>
                  <a:srgbClr val="000000"/>
                </a:solidFill>
                <a:latin typeface="+mj-lt"/>
              </a:rPr>
              <a:t>Y</a:t>
            </a:r>
            <a:r>
              <a:rPr lang="en-US" altLang="en-US" sz="1600" b="0" i="1" baseline="-25000" dirty="0" err="1" smtClean="0">
                <a:solidFill>
                  <a:srgbClr val="000000"/>
                </a:solidFill>
                <a:latin typeface="+mj-lt"/>
              </a:rPr>
              <a:t>p</a:t>
            </a:r>
            <a:r>
              <a:rPr lang="en-US" altLang="en-US" sz="1600" b="0" dirty="0" smtClean="0">
                <a:solidFill>
                  <a:srgbClr val="000000"/>
                </a:solidFill>
                <a:latin typeface="+mj-lt"/>
              </a:rPr>
              <a:t> = 15</a:t>
            </a:r>
            <a:endParaRPr lang="en-US" altLang="en-US" sz="1600" b="0" dirty="0">
              <a:latin typeface="+mj-lt"/>
            </a:endParaRPr>
          </a:p>
        </p:txBody>
      </p:sp>
      <p:sp>
        <p:nvSpPr>
          <p:cNvPr id="12" name="Text Box 31"/>
          <p:cNvSpPr txBox="1">
            <a:spLocks noChangeArrowheads="1"/>
          </p:cNvSpPr>
          <p:nvPr/>
        </p:nvSpPr>
        <p:spPr bwMode="auto">
          <a:xfrm>
            <a:off x="381000" y="152400"/>
            <a:ext cx="845820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en-US" sz="2600" dirty="0" smtClean="0">
                <a:solidFill>
                  <a:srgbClr val="FF0000"/>
                </a:solidFill>
              </a:rPr>
              <a:t>S</a:t>
            </a:r>
            <a:r>
              <a:rPr lang="en-US" altLang="en-US" sz="2600" b="1" dirty="0" smtClean="0"/>
              <a:t>hort </a:t>
            </a:r>
            <a:r>
              <a:rPr lang="en-US" altLang="en-US" sz="2600" b="1" dirty="0" smtClean="0">
                <a:solidFill>
                  <a:srgbClr val="FF0000"/>
                </a:solidFill>
              </a:rPr>
              <a:t>R</a:t>
            </a:r>
            <a:r>
              <a:rPr lang="en-US" altLang="en-US" sz="2600" b="1" dirty="0" smtClean="0"/>
              <a:t>un </a:t>
            </a:r>
            <a:r>
              <a:rPr lang="en-US" altLang="en-US" sz="2600" dirty="0" smtClean="0">
                <a:solidFill>
                  <a:srgbClr val="FF0000"/>
                </a:solidFill>
              </a:rPr>
              <a:t>A</a:t>
            </a:r>
            <a:r>
              <a:rPr lang="en-US" altLang="en-US" sz="2600" b="1" dirty="0" smtClean="0"/>
              <a:t>ggregate </a:t>
            </a:r>
            <a:r>
              <a:rPr lang="en-US" altLang="en-US" sz="2600" dirty="0" smtClean="0">
                <a:solidFill>
                  <a:srgbClr val="FF0000"/>
                </a:solidFill>
              </a:rPr>
              <a:t>S</a:t>
            </a:r>
            <a:r>
              <a:rPr lang="en-US" altLang="en-US" sz="2600" b="1" dirty="0" smtClean="0"/>
              <a:t>upply</a:t>
            </a:r>
            <a:endParaRPr lang="en-US" altLang="en-US" sz="2600" b="1" dirty="0"/>
          </a:p>
        </p:txBody>
      </p:sp>
      <p:sp>
        <p:nvSpPr>
          <p:cNvPr id="13" name="Rectangle 2"/>
          <p:cNvSpPr txBox="1">
            <a:spLocks noChangeArrowheads="1"/>
          </p:cNvSpPr>
          <p:nvPr/>
        </p:nvSpPr>
        <p:spPr bwMode="auto">
          <a:xfrm>
            <a:off x="304800" y="963966"/>
            <a:ext cx="4019550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 algn="l" rtl="0" eaLnBrk="0" fontAlgn="base" hangingPunct="0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 typeface="Wingdings" pitchFamily="2" charset="2"/>
              <a:buNone/>
              <a:defRPr/>
            </a:pPr>
            <a:r>
              <a:rPr lang="en-US" altLang="en-US" sz="1800" b="1" kern="0" dirty="0" smtClean="0">
                <a:ea typeface="MS Mincho" pitchFamily="49" charset="-128"/>
              </a:rPr>
              <a:t>Simulated SRAS</a:t>
            </a:r>
            <a:endParaRPr lang="en-US" altLang="en-US" sz="2000" b="1" kern="0" dirty="0">
              <a:ea typeface="MS Mincho" pitchFamily="49" charset="-128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304800" y="1373541"/>
            <a:ext cx="8686800" cy="16744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 algn="l" rtl="0" eaLnBrk="0" fontAlgn="base" hangingPunct="0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338138" indent="-338138" eaLnBrk="1" hangingPunct="1"/>
            <a:r>
              <a:rPr lang="en-US" altLang="en-US" sz="1600" b="1" kern="0" dirty="0" smtClean="0"/>
              <a:t>Example:</a:t>
            </a:r>
            <a:r>
              <a:rPr lang="en-US" altLang="en-US" sz="1600" b="0" kern="0" dirty="0" smtClean="0"/>
              <a:t> In addition to </a:t>
            </a:r>
            <a:r>
              <a:rPr lang="en-US" altLang="en-US" sz="1600" b="0" i="1" dirty="0" smtClean="0"/>
              <a:t>R</a:t>
            </a:r>
            <a:r>
              <a:rPr lang="en-US" altLang="en-US" sz="1600" b="0" dirty="0" smtClean="0"/>
              <a:t> = 0.4 </a:t>
            </a:r>
            <a:r>
              <a:rPr lang="en-US" altLang="en-US" sz="1600" b="0" dirty="0"/>
              <a:t>(trillion dollars of </a:t>
            </a:r>
            <a:r>
              <a:rPr lang="en-US" altLang="en-US" sz="1600" b="0" dirty="0" smtClean="0"/>
              <a:t>resources…), </a:t>
            </a:r>
            <a:r>
              <a:rPr lang="en-US" altLang="en-US" sz="1600" b="0" i="1" dirty="0" smtClean="0"/>
              <a:t>K =</a:t>
            </a:r>
            <a:r>
              <a:rPr lang="en-US" altLang="en-US" sz="1600" b="0" dirty="0" smtClean="0"/>
              <a:t> </a:t>
            </a:r>
            <a:r>
              <a:rPr lang="en-US" altLang="en-US" sz="1600" b="0" dirty="0"/>
              <a:t>2.5 (trillion dollars </a:t>
            </a:r>
            <a:r>
              <a:rPr lang="en-US" altLang="en-US" sz="1600" b="0" dirty="0" smtClean="0"/>
              <a:t>of physical capital), </a:t>
            </a:r>
            <a:r>
              <a:rPr lang="en-US" altLang="en-US" sz="1600" b="0" i="1" dirty="0" smtClean="0"/>
              <a:t>Z</a:t>
            </a:r>
            <a:r>
              <a:rPr lang="en-US" altLang="en-US" sz="1600" b="0" dirty="0" smtClean="0"/>
              <a:t> = 1.25 </a:t>
            </a:r>
            <a:r>
              <a:rPr lang="en-US" altLang="en-US" sz="1600" b="0" dirty="0"/>
              <a:t>(percent of all knowledge </a:t>
            </a:r>
            <a:r>
              <a:rPr lang="en-US" altLang="en-US" sz="1600" b="0" dirty="0" smtClean="0"/>
              <a:t>is known to man), </a:t>
            </a:r>
            <a:r>
              <a:rPr lang="en-US" altLang="en-US" sz="1600" b="0" i="1" dirty="0" smtClean="0"/>
              <a:t>U</a:t>
            </a:r>
            <a:r>
              <a:rPr lang="en-US" altLang="en-US" sz="1600" b="0" i="1" baseline="-25000" dirty="0" smtClean="0"/>
              <a:t>n</a:t>
            </a:r>
            <a:r>
              <a:rPr lang="en-US" altLang="en-US" sz="1600" b="0" dirty="0" smtClean="0"/>
              <a:t> = 9 (million frictionally </a:t>
            </a:r>
            <a:r>
              <a:rPr lang="en-US" altLang="en-US" sz="1600" b="0" dirty="0"/>
              <a:t>or structurally </a:t>
            </a:r>
            <a:r>
              <a:rPr lang="en-US" altLang="en-US" sz="1600" b="0" dirty="0" smtClean="0"/>
              <a:t>unemployed workers), </a:t>
            </a:r>
            <a:r>
              <a:rPr lang="en-US" altLang="en-US" sz="1600" b="0" i="1" dirty="0" smtClean="0"/>
              <a:t>E = </a:t>
            </a:r>
            <a:r>
              <a:rPr lang="en-US" altLang="en-US" sz="1600" b="0" dirty="0" smtClean="0"/>
              <a:t>135 (million), and </a:t>
            </a:r>
            <a:r>
              <a:rPr lang="en-US" altLang="en-US" sz="1600" b="0" i="1" dirty="0" smtClean="0"/>
              <a:t>L = </a:t>
            </a:r>
            <a:r>
              <a:rPr lang="en-US" altLang="en-US" sz="1600" b="0" dirty="0" smtClean="0"/>
              <a:t>144 (million), suppose </a:t>
            </a:r>
            <a:r>
              <a:rPr lang="en-US" sz="1600" b="0" dirty="0" smtClean="0"/>
              <a:t>nominal wages are </a:t>
            </a:r>
            <a:r>
              <a:rPr lang="en-US" sz="1600" b="0" dirty="0"/>
              <a:t>7</a:t>
            </a:r>
            <a:r>
              <a:rPr lang="en-US" sz="1600" b="0" dirty="0" smtClean="0"/>
              <a:t> (dollars per hour), </a:t>
            </a:r>
            <a:r>
              <a:rPr lang="en-US" sz="1600" b="0" dirty="0"/>
              <a:t>the nominal price of other production </a:t>
            </a:r>
            <a:r>
              <a:rPr lang="en-US" sz="1600" b="0" dirty="0" smtClean="0"/>
              <a:t>factors is </a:t>
            </a:r>
            <a:r>
              <a:rPr lang="en-US" sz="1600" b="0" dirty="0"/>
              <a:t>3</a:t>
            </a:r>
            <a:r>
              <a:rPr lang="en-US" sz="1600" b="0" dirty="0" smtClean="0"/>
              <a:t> (dollars per hour), the </a:t>
            </a:r>
            <a:r>
              <a:rPr lang="en-US" sz="1600" b="0" dirty="0"/>
              <a:t>supply-side tax </a:t>
            </a:r>
            <a:r>
              <a:rPr lang="en-US" sz="1600" b="0" dirty="0" smtClean="0"/>
              <a:t>rate is 9 (percent), and slope is 1.</a:t>
            </a:r>
            <a:endParaRPr lang="en-US" altLang="en-US" sz="1600" b="0" kern="0" dirty="0" smtClean="0"/>
          </a:p>
          <a:p>
            <a:pPr marL="1035050" lvl="1" indent="-469900" eaLnBrk="1" hangingPunct="1">
              <a:buNone/>
              <a:tabLst>
                <a:tab pos="1379538" algn="l"/>
              </a:tabLst>
            </a:pPr>
            <a:r>
              <a:rPr lang="en-US" altLang="en-US" sz="1600" b="0" kern="0" dirty="0" smtClean="0"/>
              <a:t>1.	</a:t>
            </a:r>
            <a:r>
              <a:rPr lang="en-US" altLang="en-US" sz="1600" b="0" dirty="0" smtClean="0">
                <a:latin typeface="Times New Roman" pitchFamily="18" charset="0"/>
              </a:rPr>
              <a:t>Graph the potential GDP you computed in part (3) with AD</a:t>
            </a:r>
            <a:endParaRPr lang="en-US" altLang="en-US" sz="1600" b="0" kern="0" dirty="0" smtClean="0"/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389467" y="4191000"/>
            <a:ext cx="837353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tabLst>
                <a:tab pos="1714500" algn="l"/>
              </a:tabLst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800100" indent="-342900" eaLnBrk="0" hangingPunct="0">
              <a:tabLst>
                <a:tab pos="1714500" algn="l"/>
              </a:tabLst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tabLst>
                <a:tab pos="1714500" algn="l"/>
              </a:tabLst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tabLst>
                <a:tab pos="1714500" algn="l"/>
              </a:tabLst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tabLst>
                <a:tab pos="1714500" algn="l"/>
              </a:tabLst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None/>
              <a:tabLst>
                <a:tab pos="2914650" algn="l"/>
              </a:tabLst>
            </a:pPr>
            <a:r>
              <a:rPr lang="en-US" altLang="en-US" sz="1600" b="0" i="1" dirty="0" smtClean="0">
                <a:solidFill>
                  <a:srgbClr val="000000"/>
                </a:solidFill>
                <a:latin typeface="+mj-lt"/>
              </a:rPr>
              <a:t>PL = </a:t>
            </a:r>
            <a:r>
              <a:rPr lang="en-US" altLang="en-US" sz="1600" b="0" dirty="0" smtClean="0">
                <a:solidFill>
                  <a:srgbClr val="000000"/>
                </a:solidFill>
                <a:latin typeface="+mj-lt"/>
              </a:rPr>
              <a:t>[ </a:t>
            </a:r>
            <a:r>
              <a:rPr lang="en-US" altLang="en-US" sz="1600" b="0" i="1" dirty="0" smtClean="0">
                <a:solidFill>
                  <a:srgbClr val="000000"/>
                </a:solidFill>
                <a:latin typeface="+mj-lt"/>
              </a:rPr>
              <a:t>w</a:t>
            </a:r>
            <a:r>
              <a:rPr lang="en-US" altLang="en-US" sz="1600" b="0" dirty="0" smtClean="0">
                <a:solidFill>
                  <a:srgbClr val="000000"/>
                </a:solidFill>
                <a:latin typeface="+mj-lt"/>
              </a:rPr>
              <a:t> + </a:t>
            </a:r>
            <a:r>
              <a:rPr lang="en-US" altLang="en-US" sz="1600" b="0" i="1" dirty="0" smtClean="0">
                <a:solidFill>
                  <a:srgbClr val="000000"/>
                </a:solidFill>
                <a:latin typeface="+mj-lt"/>
              </a:rPr>
              <a:t>p</a:t>
            </a:r>
            <a:r>
              <a:rPr lang="en-US" altLang="en-US" sz="1600" b="0" dirty="0" smtClean="0">
                <a:solidFill>
                  <a:srgbClr val="000000"/>
                </a:solidFill>
                <a:latin typeface="+mj-lt"/>
              </a:rPr>
              <a:t> + </a:t>
            </a:r>
            <a:r>
              <a:rPr lang="en-US" altLang="en-US" sz="1600" b="0" i="1" dirty="0" smtClean="0">
                <a:solidFill>
                  <a:srgbClr val="000000"/>
                </a:solidFill>
                <a:latin typeface="+mj-lt"/>
              </a:rPr>
              <a:t>t – </a:t>
            </a:r>
            <a:r>
              <a:rPr lang="en-US" altLang="en-US" sz="1600" b="0" i="1" dirty="0" err="1" smtClean="0">
                <a:solidFill>
                  <a:srgbClr val="000000"/>
                </a:solidFill>
                <a:latin typeface="+mj-lt"/>
              </a:rPr>
              <a:t>b</a:t>
            </a:r>
            <a:r>
              <a:rPr lang="en-US" altLang="en-US" sz="1600" b="0" i="1" dirty="0" err="1" smtClean="0">
                <a:solidFill>
                  <a:srgbClr val="000000"/>
                </a:solidFill>
                <a:latin typeface="+mj-lt"/>
                <a:cs typeface="Times New Roman"/>
              </a:rPr>
              <a:t>·</a:t>
            </a:r>
            <a:r>
              <a:rPr lang="en-US" altLang="en-US" sz="1600" b="0" i="1" dirty="0" err="1" smtClean="0">
                <a:solidFill>
                  <a:srgbClr val="000000"/>
                </a:solidFill>
                <a:latin typeface="+mj-lt"/>
              </a:rPr>
              <a:t>Y</a:t>
            </a:r>
            <a:r>
              <a:rPr lang="en-US" altLang="en-US" sz="1600" b="0" i="1" baseline="-25000" dirty="0" err="1" smtClean="0">
                <a:solidFill>
                  <a:srgbClr val="000000"/>
                </a:solidFill>
                <a:latin typeface="+mj-lt"/>
              </a:rPr>
              <a:t>p</a:t>
            </a:r>
            <a:r>
              <a:rPr lang="en-US" altLang="en-US" sz="1600" b="0" dirty="0" smtClean="0">
                <a:solidFill>
                  <a:srgbClr val="000000"/>
                </a:solidFill>
                <a:latin typeface="+mj-lt"/>
              </a:rPr>
              <a:t> ] + </a:t>
            </a:r>
            <a:r>
              <a:rPr lang="en-US" altLang="en-US" sz="1600" b="0" i="1" dirty="0" err="1">
                <a:solidFill>
                  <a:srgbClr val="000000"/>
                </a:solidFill>
                <a:latin typeface="+mj-lt"/>
              </a:rPr>
              <a:t>b</a:t>
            </a:r>
            <a:r>
              <a:rPr lang="en-US" altLang="en-US" sz="1600" b="0" i="1" dirty="0" err="1">
                <a:solidFill>
                  <a:srgbClr val="000000"/>
                </a:solidFill>
                <a:latin typeface="+mj-lt"/>
                <a:cs typeface="Times New Roman"/>
              </a:rPr>
              <a:t>·</a:t>
            </a:r>
            <a:r>
              <a:rPr lang="en-US" altLang="en-US" sz="1600" b="0" i="1" dirty="0" err="1" smtClean="0">
                <a:solidFill>
                  <a:srgbClr val="000000"/>
                </a:solidFill>
                <a:latin typeface="+mj-lt"/>
                <a:cs typeface="Arial" charset="0"/>
              </a:rPr>
              <a:t>Y</a:t>
            </a:r>
            <a:endParaRPr lang="en-US" altLang="en-US" sz="1600" b="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66762147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Box 31"/>
          <p:cNvSpPr txBox="1">
            <a:spLocks noChangeArrowheads="1"/>
          </p:cNvSpPr>
          <p:nvPr/>
        </p:nvSpPr>
        <p:spPr bwMode="auto">
          <a:xfrm>
            <a:off x="381000" y="152400"/>
            <a:ext cx="845820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en-US" sz="2600" dirty="0" smtClean="0">
                <a:solidFill>
                  <a:srgbClr val="FF0000"/>
                </a:solidFill>
              </a:rPr>
              <a:t>S</a:t>
            </a:r>
            <a:r>
              <a:rPr lang="en-US" altLang="en-US" sz="2600" b="1" dirty="0" smtClean="0"/>
              <a:t>hort </a:t>
            </a:r>
            <a:r>
              <a:rPr lang="en-US" altLang="en-US" sz="2600" b="1" dirty="0" smtClean="0">
                <a:solidFill>
                  <a:srgbClr val="FF0000"/>
                </a:solidFill>
              </a:rPr>
              <a:t>R</a:t>
            </a:r>
            <a:r>
              <a:rPr lang="en-US" altLang="en-US" sz="2600" b="1" dirty="0" smtClean="0"/>
              <a:t>un </a:t>
            </a:r>
            <a:r>
              <a:rPr lang="en-US" altLang="en-US" sz="2600" dirty="0" smtClean="0">
                <a:solidFill>
                  <a:srgbClr val="FF0000"/>
                </a:solidFill>
              </a:rPr>
              <a:t>A</a:t>
            </a:r>
            <a:r>
              <a:rPr lang="en-US" altLang="en-US" sz="2600" b="1" dirty="0" smtClean="0"/>
              <a:t>ggregate </a:t>
            </a:r>
            <a:r>
              <a:rPr lang="en-US" altLang="en-US" sz="2600" dirty="0" smtClean="0">
                <a:solidFill>
                  <a:srgbClr val="FF0000"/>
                </a:solidFill>
              </a:rPr>
              <a:t>S</a:t>
            </a:r>
            <a:r>
              <a:rPr lang="en-US" altLang="en-US" sz="2600" b="1" dirty="0" smtClean="0"/>
              <a:t>upply</a:t>
            </a:r>
            <a:endParaRPr lang="en-US" altLang="en-US" sz="2600" b="1" dirty="0"/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304800" y="963966"/>
            <a:ext cx="4019550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 algn="l" rtl="0" eaLnBrk="0" fontAlgn="base" hangingPunct="0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 typeface="Wingdings" pitchFamily="2" charset="2"/>
              <a:buNone/>
              <a:defRPr/>
            </a:pPr>
            <a:r>
              <a:rPr lang="en-US" altLang="en-US" sz="1800" b="1" kern="0" dirty="0" smtClean="0">
                <a:ea typeface="MS Mincho" pitchFamily="49" charset="-128"/>
              </a:rPr>
              <a:t>Simulated SRAS</a:t>
            </a:r>
            <a:endParaRPr lang="en-US" altLang="en-US" sz="2000" b="1" kern="0" dirty="0">
              <a:ea typeface="MS Mincho" pitchFamily="49" charset="-128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304800" y="1373541"/>
            <a:ext cx="8686800" cy="16744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 algn="l" rtl="0" eaLnBrk="0" fontAlgn="base" hangingPunct="0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338138" indent="-338138" eaLnBrk="1" hangingPunct="1"/>
            <a:r>
              <a:rPr lang="en-US" altLang="en-US" sz="1600" b="1" kern="0" dirty="0" smtClean="0"/>
              <a:t>Example:</a:t>
            </a:r>
            <a:r>
              <a:rPr lang="en-US" altLang="en-US" sz="1600" b="0" kern="0" dirty="0" smtClean="0"/>
              <a:t> In addition to </a:t>
            </a:r>
            <a:r>
              <a:rPr lang="en-US" altLang="en-US" sz="1600" b="0" i="1" dirty="0" smtClean="0"/>
              <a:t>R</a:t>
            </a:r>
            <a:r>
              <a:rPr lang="en-US" altLang="en-US" sz="1600" b="0" dirty="0" smtClean="0"/>
              <a:t> = 0.4 </a:t>
            </a:r>
            <a:r>
              <a:rPr lang="en-US" altLang="en-US" sz="1600" b="0" dirty="0"/>
              <a:t>(trillion dollars of </a:t>
            </a:r>
            <a:r>
              <a:rPr lang="en-US" altLang="en-US" sz="1600" b="0" dirty="0" smtClean="0"/>
              <a:t>resources…), </a:t>
            </a:r>
            <a:r>
              <a:rPr lang="en-US" altLang="en-US" sz="1600" b="0" i="1" dirty="0" smtClean="0"/>
              <a:t>K =</a:t>
            </a:r>
            <a:r>
              <a:rPr lang="en-US" altLang="en-US" sz="1600" b="0" dirty="0" smtClean="0"/>
              <a:t> </a:t>
            </a:r>
            <a:r>
              <a:rPr lang="en-US" altLang="en-US" sz="1600" b="0" dirty="0"/>
              <a:t>2.5 (trillion dollars </a:t>
            </a:r>
            <a:r>
              <a:rPr lang="en-US" altLang="en-US" sz="1600" b="0" dirty="0" smtClean="0"/>
              <a:t>of physical capital), </a:t>
            </a:r>
            <a:r>
              <a:rPr lang="en-US" altLang="en-US" sz="1600" b="0" i="1" dirty="0" smtClean="0"/>
              <a:t>Z</a:t>
            </a:r>
            <a:r>
              <a:rPr lang="en-US" altLang="en-US" sz="1600" b="0" dirty="0" smtClean="0"/>
              <a:t> = 1.25 </a:t>
            </a:r>
            <a:r>
              <a:rPr lang="en-US" altLang="en-US" sz="1600" b="0" dirty="0"/>
              <a:t>(percent of all knowledge </a:t>
            </a:r>
            <a:r>
              <a:rPr lang="en-US" altLang="en-US" sz="1600" b="0" dirty="0" smtClean="0"/>
              <a:t>is known to man), </a:t>
            </a:r>
            <a:r>
              <a:rPr lang="en-US" altLang="en-US" sz="1600" b="0" i="1" dirty="0" smtClean="0"/>
              <a:t>U</a:t>
            </a:r>
            <a:r>
              <a:rPr lang="en-US" altLang="en-US" sz="1600" b="0" i="1" baseline="-25000" dirty="0" smtClean="0"/>
              <a:t>n</a:t>
            </a:r>
            <a:r>
              <a:rPr lang="en-US" altLang="en-US" sz="1600" b="0" dirty="0" smtClean="0"/>
              <a:t> = 9 (million frictionally </a:t>
            </a:r>
            <a:r>
              <a:rPr lang="en-US" altLang="en-US" sz="1600" b="0" dirty="0"/>
              <a:t>or structurally </a:t>
            </a:r>
            <a:r>
              <a:rPr lang="en-US" altLang="en-US" sz="1600" b="0" dirty="0" smtClean="0"/>
              <a:t>unemployed workers), </a:t>
            </a:r>
            <a:r>
              <a:rPr lang="en-US" altLang="en-US" sz="1600" b="0" i="1" dirty="0" smtClean="0"/>
              <a:t>E = </a:t>
            </a:r>
            <a:r>
              <a:rPr lang="en-US" altLang="en-US" sz="1600" b="0" dirty="0" smtClean="0"/>
              <a:t>135 (million), and </a:t>
            </a:r>
            <a:r>
              <a:rPr lang="en-US" altLang="en-US" sz="1600" b="0" i="1" dirty="0" smtClean="0"/>
              <a:t>L = </a:t>
            </a:r>
            <a:r>
              <a:rPr lang="en-US" altLang="en-US" sz="1600" b="0" dirty="0" smtClean="0"/>
              <a:t>144 (million), suppose </a:t>
            </a:r>
            <a:r>
              <a:rPr lang="en-US" sz="1600" b="0" dirty="0" smtClean="0"/>
              <a:t>nominal wages are </a:t>
            </a:r>
            <a:r>
              <a:rPr lang="en-US" sz="1600" b="0" dirty="0"/>
              <a:t>7</a:t>
            </a:r>
            <a:r>
              <a:rPr lang="en-US" sz="1600" b="0" dirty="0" smtClean="0"/>
              <a:t> (dollars per hour), </a:t>
            </a:r>
            <a:r>
              <a:rPr lang="en-US" sz="1600" b="0" dirty="0"/>
              <a:t>the nominal price of other production </a:t>
            </a:r>
            <a:r>
              <a:rPr lang="en-US" sz="1600" b="0" dirty="0" smtClean="0"/>
              <a:t>factors is </a:t>
            </a:r>
            <a:r>
              <a:rPr lang="en-US" sz="1600" b="0" dirty="0"/>
              <a:t>3</a:t>
            </a:r>
            <a:r>
              <a:rPr lang="en-US" sz="1600" b="0" dirty="0" smtClean="0"/>
              <a:t> (dollars per hour), the </a:t>
            </a:r>
            <a:r>
              <a:rPr lang="en-US" sz="1600" b="0" dirty="0"/>
              <a:t>supply-side tax </a:t>
            </a:r>
            <a:r>
              <a:rPr lang="en-US" sz="1600" b="0" dirty="0" smtClean="0"/>
              <a:t>rate is 9 (percent), and slope is 1.</a:t>
            </a:r>
            <a:endParaRPr lang="en-US" altLang="en-US" sz="1600" b="0" kern="0" dirty="0" smtClean="0"/>
          </a:p>
          <a:p>
            <a:pPr marL="1035050" lvl="1" indent="-469900" eaLnBrk="1" hangingPunct="1">
              <a:buNone/>
              <a:tabLst>
                <a:tab pos="1379538" algn="l"/>
              </a:tabLst>
            </a:pPr>
            <a:r>
              <a:rPr lang="en-US" altLang="en-US" sz="1600" b="0" kern="0" dirty="0" smtClean="0"/>
              <a:t>1.	</a:t>
            </a:r>
            <a:r>
              <a:rPr lang="en-US" altLang="en-US" sz="1600" b="0" dirty="0" smtClean="0">
                <a:latin typeface="Times New Roman" pitchFamily="18" charset="0"/>
              </a:rPr>
              <a:t>Graph the potential GDP you computed in part (3) with AD</a:t>
            </a:r>
            <a:endParaRPr lang="en-US" altLang="en-US" sz="1600" b="0" kern="0" dirty="0" smtClean="0"/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389467" y="3505200"/>
            <a:ext cx="8373533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tabLst>
                <a:tab pos="1714500" algn="l"/>
              </a:tabLst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800100" indent="-342900" eaLnBrk="0" hangingPunct="0">
              <a:tabLst>
                <a:tab pos="1714500" algn="l"/>
              </a:tabLst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tabLst>
                <a:tab pos="1714500" algn="l"/>
              </a:tabLst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tabLst>
                <a:tab pos="1714500" algn="l"/>
              </a:tabLst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tabLst>
                <a:tab pos="1714500" algn="l"/>
              </a:tabLst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 algn="ctr" eaLnBrk="1" hangingPunct="1">
              <a:lnSpc>
                <a:spcPct val="12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None/>
              <a:tabLst/>
            </a:pPr>
            <a:r>
              <a:rPr lang="en-US" altLang="en-US" sz="1600" b="0" i="1" dirty="0" err="1" smtClean="0">
                <a:solidFill>
                  <a:srgbClr val="000000"/>
                </a:solidFill>
                <a:latin typeface="Times New Roman" pitchFamily="18" charset="0"/>
              </a:rPr>
              <a:t>Y</a:t>
            </a:r>
            <a:r>
              <a:rPr lang="en-US" altLang="en-US" sz="1600" b="0" i="1" baseline="-25000" dirty="0" err="1" smtClean="0">
                <a:solidFill>
                  <a:srgbClr val="000000"/>
                </a:solidFill>
                <a:latin typeface="Times New Roman" pitchFamily="18" charset="0"/>
              </a:rPr>
              <a:t>p</a:t>
            </a:r>
            <a:r>
              <a:rPr lang="en-US" altLang="en-US" sz="1600" b="0" dirty="0" smtClean="0">
                <a:solidFill>
                  <a:srgbClr val="000000"/>
                </a:solidFill>
                <a:latin typeface="Times New Roman" pitchFamily="18" charset="0"/>
              </a:rPr>
              <a:t> = 15</a:t>
            </a:r>
            <a:endParaRPr lang="en-US" altLang="en-US" sz="1600" b="0" dirty="0">
              <a:latin typeface="Times New Roman" pitchFamily="18" charset="0"/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389467" y="4191000"/>
            <a:ext cx="837353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tabLst>
                <a:tab pos="1714500" algn="l"/>
              </a:tabLst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800100" indent="-342900" eaLnBrk="0" hangingPunct="0">
              <a:tabLst>
                <a:tab pos="1714500" algn="l"/>
              </a:tabLst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tabLst>
                <a:tab pos="1714500" algn="l"/>
              </a:tabLst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tabLst>
                <a:tab pos="1714500" algn="l"/>
              </a:tabLst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tabLst>
                <a:tab pos="1714500" algn="l"/>
              </a:tabLst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None/>
              <a:tabLst>
                <a:tab pos="2914650" algn="l"/>
              </a:tabLst>
            </a:pPr>
            <a:r>
              <a:rPr lang="en-US" altLang="en-US" sz="1600" b="0" i="1" dirty="0" smtClean="0">
                <a:solidFill>
                  <a:srgbClr val="000000"/>
                </a:solidFill>
                <a:latin typeface="+mj-lt"/>
              </a:rPr>
              <a:t>PL = </a:t>
            </a:r>
            <a:r>
              <a:rPr lang="en-US" altLang="en-US" sz="1600" b="0" dirty="0" smtClean="0">
                <a:solidFill>
                  <a:srgbClr val="000000"/>
                </a:solidFill>
                <a:latin typeface="+mj-lt"/>
              </a:rPr>
              <a:t>[ </a:t>
            </a:r>
            <a:r>
              <a:rPr lang="en-US" altLang="en-US" sz="1600" b="0" i="1" dirty="0" smtClean="0">
                <a:solidFill>
                  <a:srgbClr val="000000"/>
                </a:solidFill>
                <a:latin typeface="+mj-lt"/>
              </a:rPr>
              <a:t>w</a:t>
            </a:r>
            <a:r>
              <a:rPr lang="en-US" altLang="en-US" sz="1600" b="0" dirty="0" smtClean="0">
                <a:solidFill>
                  <a:srgbClr val="000000"/>
                </a:solidFill>
                <a:latin typeface="+mj-lt"/>
              </a:rPr>
              <a:t> + </a:t>
            </a:r>
            <a:r>
              <a:rPr lang="en-US" altLang="en-US" sz="1600" b="0" i="1" dirty="0" smtClean="0">
                <a:solidFill>
                  <a:srgbClr val="000000"/>
                </a:solidFill>
                <a:latin typeface="+mj-lt"/>
              </a:rPr>
              <a:t>p</a:t>
            </a:r>
            <a:r>
              <a:rPr lang="en-US" altLang="en-US" sz="1600" b="0" dirty="0" smtClean="0">
                <a:solidFill>
                  <a:srgbClr val="000000"/>
                </a:solidFill>
                <a:latin typeface="+mj-lt"/>
              </a:rPr>
              <a:t> + </a:t>
            </a:r>
            <a:r>
              <a:rPr lang="en-US" altLang="en-US" sz="1600" b="0" i="1" dirty="0" smtClean="0">
                <a:solidFill>
                  <a:srgbClr val="000000"/>
                </a:solidFill>
                <a:latin typeface="+mj-lt"/>
              </a:rPr>
              <a:t>t – </a:t>
            </a:r>
            <a:r>
              <a:rPr lang="en-US" altLang="en-US" sz="1600" b="0" i="1" dirty="0" err="1" smtClean="0">
                <a:solidFill>
                  <a:srgbClr val="000000"/>
                </a:solidFill>
                <a:latin typeface="+mj-lt"/>
              </a:rPr>
              <a:t>Y</a:t>
            </a:r>
            <a:r>
              <a:rPr lang="en-US" altLang="en-US" sz="1600" b="0" i="1" baseline="-25000" dirty="0" err="1" smtClean="0">
                <a:solidFill>
                  <a:srgbClr val="000000"/>
                </a:solidFill>
                <a:latin typeface="+mj-lt"/>
              </a:rPr>
              <a:t>p</a:t>
            </a:r>
            <a:r>
              <a:rPr lang="en-US" altLang="en-US" sz="1600" b="0" dirty="0" smtClean="0">
                <a:solidFill>
                  <a:srgbClr val="000000"/>
                </a:solidFill>
                <a:latin typeface="+mj-lt"/>
              </a:rPr>
              <a:t> ] + </a:t>
            </a:r>
            <a:r>
              <a:rPr lang="en-US" altLang="en-US" sz="1600" b="0" i="1" dirty="0" smtClean="0">
                <a:solidFill>
                  <a:srgbClr val="000000"/>
                </a:solidFill>
                <a:latin typeface="+mj-lt"/>
                <a:cs typeface="Arial" charset="0"/>
              </a:rPr>
              <a:t>Y</a:t>
            </a:r>
            <a:endParaRPr lang="en-US" altLang="en-US" sz="1600" b="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21719899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Box 31"/>
          <p:cNvSpPr txBox="1">
            <a:spLocks noChangeArrowheads="1"/>
          </p:cNvSpPr>
          <p:nvPr/>
        </p:nvSpPr>
        <p:spPr bwMode="auto">
          <a:xfrm>
            <a:off x="381000" y="152400"/>
            <a:ext cx="845820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en-US" sz="2600" dirty="0" smtClean="0">
                <a:solidFill>
                  <a:srgbClr val="FF0000"/>
                </a:solidFill>
              </a:rPr>
              <a:t>S</a:t>
            </a:r>
            <a:r>
              <a:rPr lang="en-US" altLang="en-US" sz="2600" b="1" dirty="0" smtClean="0"/>
              <a:t>hort </a:t>
            </a:r>
            <a:r>
              <a:rPr lang="en-US" altLang="en-US" sz="2600" b="1" dirty="0" smtClean="0">
                <a:solidFill>
                  <a:srgbClr val="FF0000"/>
                </a:solidFill>
              </a:rPr>
              <a:t>R</a:t>
            </a:r>
            <a:r>
              <a:rPr lang="en-US" altLang="en-US" sz="2600" b="1" dirty="0" smtClean="0"/>
              <a:t>un </a:t>
            </a:r>
            <a:r>
              <a:rPr lang="en-US" altLang="en-US" sz="2600" dirty="0" smtClean="0">
                <a:solidFill>
                  <a:srgbClr val="FF0000"/>
                </a:solidFill>
              </a:rPr>
              <a:t>A</a:t>
            </a:r>
            <a:r>
              <a:rPr lang="en-US" altLang="en-US" sz="2600" b="1" dirty="0" smtClean="0"/>
              <a:t>ggregate </a:t>
            </a:r>
            <a:r>
              <a:rPr lang="en-US" altLang="en-US" sz="2600" dirty="0" smtClean="0">
                <a:solidFill>
                  <a:srgbClr val="FF0000"/>
                </a:solidFill>
              </a:rPr>
              <a:t>S</a:t>
            </a:r>
            <a:r>
              <a:rPr lang="en-US" altLang="en-US" sz="2600" b="1" dirty="0" smtClean="0"/>
              <a:t>upply</a:t>
            </a:r>
            <a:endParaRPr lang="en-US" altLang="en-US" sz="2600" b="1" dirty="0"/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304800" y="963966"/>
            <a:ext cx="4019550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 algn="l" rtl="0" eaLnBrk="0" fontAlgn="base" hangingPunct="0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 typeface="Wingdings" pitchFamily="2" charset="2"/>
              <a:buNone/>
              <a:defRPr/>
            </a:pPr>
            <a:r>
              <a:rPr lang="en-US" altLang="en-US" sz="1800" b="1" kern="0" dirty="0" smtClean="0">
                <a:ea typeface="MS Mincho" pitchFamily="49" charset="-128"/>
              </a:rPr>
              <a:t>Simulated SRAS</a:t>
            </a:r>
            <a:endParaRPr lang="en-US" altLang="en-US" sz="2000" b="1" kern="0" dirty="0">
              <a:ea typeface="MS Mincho" pitchFamily="49" charset="-128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304800" y="1373541"/>
            <a:ext cx="8686800" cy="16744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 algn="l" rtl="0" eaLnBrk="0" fontAlgn="base" hangingPunct="0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338138" indent="-338138" eaLnBrk="1" hangingPunct="1"/>
            <a:r>
              <a:rPr lang="en-US" altLang="en-US" sz="1600" b="1" kern="0" dirty="0" smtClean="0"/>
              <a:t>Example:</a:t>
            </a:r>
            <a:r>
              <a:rPr lang="en-US" altLang="en-US" sz="1600" b="0" kern="0" dirty="0" smtClean="0"/>
              <a:t> In addition to </a:t>
            </a:r>
            <a:r>
              <a:rPr lang="en-US" altLang="en-US" sz="1600" b="0" i="1" dirty="0" smtClean="0"/>
              <a:t>R</a:t>
            </a:r>
            <a:r>
              <a:rPr lang="en-US" altLang="en-US" sz="1600" b="0" dirty="0" smtClean="0"/>
              <a:t> = 0.4 </a:t>
            </a:r>
            <a:r>
              <a:rPr lang="en-US" altLang="en-US" sz="1600" b="0" dirty="0"/>
              <a:t>(trillion dollars of </a:t>
            </a:r>
            <a:r>
              <a:rPr lang="en-US" altLang="en-US" sz="1600" b="0" dirty="0" smtClean="0"/>
              <a:t>resources…), </a:t>
            </a:r>
            <a:r>
              <a:rPr lang="en-US" altLang="en-US" sz="1600" b="0" i="1" dirty="0" smtClean="0"/>
              <a:t>K =</a:t>
            </a:r>
            <a:r>
              <a:rPr lang="en-US" altLang="en-US" sz="1600" b="0" dirty="0" smtClean="0"/>
              <a:t> </a:t>
            </a:r>
            <a:r>
              <a:rPr lang="en-US" altLang="en-US" sz="1600" b="0" dirty="0"/>
              <a:t>2.5 (trillion dollars </a:t>
            </a:r>
            <a:r>
              <a:rPr lang="en-US" altLang="en-US" sz="1600" b="0" dirty="0" smtClean="0"/>
              <a:t>of physical capital), </a:t>
            </a:r>
            <a:r>
              <a:rPr lang="en-US" altLang="en-US" sz="1600" b="0" i="1" dirty="0" smtClean="0"/>
              <a:t>Z</a:t>
            </a:r>
            <a:r>
              <a:rPr lang="en-US" altLang="en-US" sz="1600" b="0" dirty="0" smtClean="0"/>
              <a:t> = 1.25 </a:t>
            </a:r>
            <a:r>
              <a:rPr lang="en-US" altLang="en-US" sz="1600" b="0" dirty="0"/>
              <a:t>(percent of all knowledge </a:t>
            </a:r>
            <a:r>
              <a:rPr lang="en-US" altLang="en-US" sz="1600" b="0" dirty="0" smtClean="0"/>
              <a:t>is known to man), </a:t>
            </a:r>
            <a:r>
              <a:rPr lang="en-US" altLang="en-US" sz="1600" b="0" i="1" dirty="0" smtClean="0"/>
              <a:t>U</a:t>
            </a:r>
            <a:r>
              <a:rPr lang="en-US" altLang="en-US" sz="1600" b="0" i="1" baseline="-25000" dirty="0" smtClean="0"/>
              <a:t>n</a:t>
            </a:r>
            <a:r>
              <a:rPr lang="en-US" altLang="en-US" sz="1600" b="0" dirty="0" smtClean="0"/>
              <a:t> = 9 (million frictionally </a:t>
            </a:r>
            <a:r>
              <a:rPr lang="en-US" altLang="en-US" sz="1600" b="0" dirty="0"/>
              <a:t>or structurally </a:t>
            </a:r>
            <a:r>
              <a:rPr lang="en-US" altLang="en-US" sz="1600" b="0" dirty="0" smtClean="0"/>
              <a:t>unemployed workers), </a:t>
            </a:r>
            <a:r>
              <a:rPr lang="en-US" altLang="en-US" sz="1600" b="0" i="1" dirty="0" smtClean="0"/>
              <a:t>E = </a:t>
            </a:r>
            <a:r>
              <a:rPr lang="en-US" altLang="en-US" sz="1600" b="0" dirty="0" smtClean="0"/>
              <a:t>135 (million), and </a:t>
            </a:r>
            <a:r>
              <a:rPr lang="en-US" altLang="en-US" sz="1600" b="0" i="1" dirty="0" smtClean="0"/>
              <a:t>L = </a:t>
            </a:r>
            <a:r>
              <a:rPr lang="en-US" altLang="en-US" sz="1600" b="0" dirty="0" smtClean="0"/>
              <a:t>144 (million), suppose </a:t>
            </a:r>
            <a:r>
              <a:rPr lang="en-US" sz="1600" b="0" dirty="0" smtClean="0"/>
              <a:t>nominal wages are </a:t>
            </a:r>
            <a:r>
              <a:rPr lang="en-US" sz="1600" b="0" dirty="0"/>
              <a:t>7</a:t>
            </a:r>
            <a:r>
              <a:rPr lang="en-US" sz="1600" b="0" dirty="0" smtClean="0"/>
              <a:t> (dollars per hour), </a:t>
            </a:r>
            <a:r>
              <a:rPr lang="en-US" sz="1600" b="0" dirty="0"/>
              <a:t>the nominal price of other production </a:t>
            </a:r>
            <a:r>
              <a:rPr lang="en-US" sz="1600" b="0" dirty="0" smtClean="0"/>
              <a:t>factors is </a:t>
            </a:r>
            <a:r>
              <a:rPr lang="en-US" sz="1600" b="0" dirty="0"/>
              <a:t>3</a:t>
            </a:r>
            <a:r>
              <a:rPr lang="en-US" sz="1600" b="0" dirty="0" smtClean="0"/>
              <a:t> (dollars per hour), the </a:t>
            </a:r>
            <a:r>
              <a:rPr lang="en-US" sz="1600" b="0" dirty="0"/>
              <a:t>supply-side tax </a:t>
            </a:r>
            <a:r>
              <a:rPr lang="en-US" sz="1600" b="0" dirty="0" smtClean="0"/>
              <a:t>rate is 9 (percent), and slope is 1.</a:t>
            </a:r>
            <a:endParaRPr lang="en-US" altLang="en-US" sz="1600" b="0" kern="0" dirty="0" smtClean="0"/>
          </a:p>
          <a:p>
            <a:pPr marL="1035050" lvl="1" indent="-469900" eaLnBrk="1" hangingPunct="1">
              <a:buNone/>
              <a:tabLst>
                <a:tab pos="1379538" algn="l"/>
              </a:tabLst>
            </a:pPr>
            <a:r>
              <a:rPr lang="en-US" altLang="en-US" sz="1600" b="0" kern="0" dirty="0" smtClean="0"/>
              <a:t>1.	</a:t>
            </a:r>
            <a:r>
              <a:rPr lang="en-US" altLang="en-US" sz="1600" b="0" dirty="0" smtClean="0">
                <a:latin typeface="Times New Roman" pitchFamily="18" charset="0"/>
              </a:rPr>
              <a:t>Graph the potential GDP you computed in part (3) with AD</a:t>
            </a:r>
            <a:endParaRPr lang="en-US" altLang="en-US" sz="1600" b="0" kern="0" dirty="0" smtClean="0"/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389467" y="3505200"/>
            <a:ext cx="8373533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tabLst>
                <a:tab pos="1714500" algn="l"/>
              </a:tabLst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800100" indent="-342900" eaLnBrk="0" hangingPunct="0">
              <a:tabLst>
                <a:tab pos="1714500" algn="l"/>
              </a:tabLst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tabLst>
                <a:tab pos="1714500" algn="l"/>
              </a:tabLst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tabLst>
                <a:tab pos="1714500" algn="l"/>
              </a:tabLst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tabLst>
                <a:tab pos="1714500" algn="l"/>
              </a:tabLst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 algn="ctr" eaLnBrk="1" hangingPunct="1">
              <a:lnSpc>
                <a:spcPct val="12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None/>
              <a:tabLst/>
            </a:pPr>
            <a:r>
              <a:rPr lang="en-US" altLang="en-US" sz="1600" b="0" i="1" dirty="0" err="1" smtClean="0">
                <a:solidFill>
                  <a:srgbClr val="000000"/>
                </a:solidFill>
                <a:latin typeface="Times New Roman" pitchFamily="18" charset="0"/>
              </a:rPr>
              <a:t>Y</a:t>
            </a:r>
            <a:r>
              <a:rPr lang="en-US" altLang="en-US" sz="1600" b="0" i="1" baseline="-25000" dirty="0" err="1" smtClean="0">
                <a:solidFill>
                  <a:srgbClr val="000000"/>
                </a:solidFill>
                <a:latin typeface="Times New Roman" pitchFamily="18" charset="0"/>
              </a:rPr>
              <a:t>p</a:t>
            </a:r>
            <a:r>
              <a:rPr lang="en-US" altLang="en-US" sz="1600" b="0" dirty="0" smtClean="0">
                <a:solidFill>
                  <a:srgbClr val="000000"/>
                </a:solidFill>
                <a:latin typeface="Times New Roman" pitchFamily="18" charset="0"/>
              </a:rPr>
              <a:t> = 15</a:t>
            </a:r>
            <a:endParaRPr lang="en-US" altLang="en-US" sz="1600" b="0" dirty="0">
              <a:latin typeface="Times New Roman" pitchFamily="18" charset="0"/>
            </a:endParaRPr>
          </a:p>
        </p:txBody>
      </p:sp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389467" y="4191000"/>
            <a:ext cx="837353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tabLst>
                <a:tab pos="1714500" algn="l"/>
              </a:tabLst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800100" indent="-342900" eaLnBrk="0" hangingPunct="0">
              <a:tabLst>
                <a:tab pos="1714500" algn="l"/>
              </a:tabLst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tabLst>
                <a:tab pos="1714500" algn="l"/>
              </a:tabLst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tabLst>
                <a:tab pos="1714500" algn="l"/>
              </a:tabLst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tabLst>
                <a:tab pos="1714500" algn="l"/>
              </a:tabLst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None/>
              <a:tabLst>
                <a:tab pos="2914650" algn="l"/>
              </a:tabLst>
            </a:pPr>
            <a:r>
              <a:rPr lang="en-US" altLang="en-US" sz="1600" b="0" i="1" dirty="0" smtClean="0">
                <a:solidFill>
                  <a:srgbClr val="000000"/>
                </a:solidFill>
                <a:latin typeface="+mj-lt"/>
              </a:rPr>
              <a:t>PL = </a:t>
            </a:r>
            <a:r>
              <a:rPr lang="en-US" altLang="en-US" sz="1600" b="0" dirty="0" smtClean="0">
                <a:solidFill>
                  <a:srgbClr val="000000"/>
                </a:solidFill>
                <a:latin typeface="+mj-lt"/>
              </a:rPr>
              <a:t>[ </a:t>
            </a:r>
            <a:r>
              <a:rPr lang="en-US" altLang="en-US" sz="1600" b="0" i="1" dirty="0" smtClean="0">
                <a:solidFill>
                  <a:srgbClr val="000000"/>
                </a:solidFill>
                <a:latin typeface="+mj-lt"/>
              </a:rPr>
              <a:t>w</a:t>
            </a:r>
            <a:r>
              <a:rPr lang="en-US" altLang="en-US" sz="1600" b="0" dirty="0" smtClean="0">
                <a:solidFill>
                  <a:srgbClr val="000000"/>
                </a:solidFill>
                <a:latin typeface="+mj-lt"/>
              </a:rPr>
              <a:t> + </a:t>
            </a:r>
            <a:r>
              <a:rPr lang="en-US" altLang="en-US" sz="1600" b="0" i="1" dirty="0" smtClean="0">
                <a:solidFill>
                  <a:srgbClr val="000000"/>
                </a:solidFill>
                <a:latin typeface="+mj-lt"/>
              </a:rPr>
              <a:t>p</a:t>
            </a:r>
            <a:r>
              <a:rPr lang="en-US" altLang="en-US" sz="1600" b="0" dirty="0" smtClean="0">
                <a:solidFill>
                  <a:srgbClr val="000000"/>
                </a:solidFill>
                <a:latin typeface="+mj-lt"/>
              </a:rPr>
              <a:t> + </a:t>
            </a:r>
            <a:r>
              <a:rPr lang="en-US" altLang="en-US" sz="1600" b="0" i="1" dirty="0" smtClean="0">
                <a:solidFill>
                  <a:srgbClr val="000000"/>
                </a:solidFill>
                <a:latin typeface="+mj-lt"/>
              </a:rPr>
              <a:t>t – </a:t>
            </a:r>
            <a:r>
              <a:rPr lang="en-US" altLang="en-US" sz="1600" b="0" dirty="0" smtClean="0">
                <a:solidFill>
                  <a:srgbClr val="000000"/>
                </a:solidFill>
                <a:latin typeface="+mj-lt"/>
              </a:rPr>
              <a:t>15 ] + </a:t>
            </a:r>
            <a:r>
              <a:rPr lang="en-US" altLang="en-US" sz="1600" b="0" i="1" dirty="0" smtClean="0">
                <a:solidFill>
                  <a:srgbClr val="000000"/>
                </a:solidFill>
                <a:latin typeface="+mj-lt"/>
                <a:cs typeface="Arial" charset="0"/>
              </a:rPr>
              <a:t>Y</a:t>
            </a:r>
            <a:endParaRPr lang="en-US" altLang="en-US" sz="1600" b="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26994584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Box 31"/>
          <p:cNvSpPr txBox="1">
            <a:spLocks noChangeArrowheads="1"/>
          </p:cNvSpPr>
          <p:nvPr/>
        </p:nvSpPr>
        <p:spPr bwMode="auto">
          <a:xfrm>
            <a:off x="381000" y="152400"/>
            <a:ext cx="845820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en-US" sz="2600" dirty="0" smtClean="0">
                <a:solidFill>
                  <a:srgbClr val="FF0000"/>
                </a:solidFill>
              </a:rPr>
              <a:t>S</a:t>
            </a:r>
            <a:r>
              <a:rPr lang="en-US" altLang="en-US" sz="2600" b="1" dirty="0" smtClean="0"/>
              <a:t>hort </a:t>
            </a:r>
            <a:r>
              <a:rPr lang="en-US" altLang="en-US" sz="2600" b="1" dirty="0" smtClean="0">
                <a:solidFill>
                  <a:srgbClr val="FF0000"/>
                </a:solidFill>
              </a:rPr>
              <a:t>R</a:t>
            </a:r>
            <a:r>
              <a:rPr lang="en-US" altLang="en-US" sz="2600" b="1" dirty="0" smtClean="0"/>
              <a:t>un </a:t>
            </a:r>
            <a:r>
              <a:rPr lang="en-US" altLang="en-US" sz="2600" dirty="0" smtClean="0">
                <a:solidFill>
                  <a:srgbClr val="FF0000"/>
                </a:solidFill>
              </a:rPr>
              <a:t>A</a:t>
            </a:r>
            <a:r>
              <a:rPr lang="en-US" altLang="en-US" sz="2600" b="1" dirty="0" smtClean="0"/>
              <a:t>ggregate </a:t>
            </a:r>
            <a:r>
              <a:rPr lang="en-US" altLang="en-US" sz="2600" dirty="0" smtClean="0">
                <a:solidFill>
                  <a:srgbClr val="FF0000"/>
                </a:solidFill>
              </a:rPr>
              <a:t>S</a:t>
            </a:r>
            <a:r>
              <a:rPr lang="en-US" altLang="en-US" sz="2600" b="1" dirty="0" smtClean="0"/>
              <a:t>upply</a:t>
            </a:r>
            <a:endParaRPr lang="en-US" altLang="en-US" sz="2600" b="1" dirty="0"/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304800" y="963966"/>
            <a:ext cx="4019550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 algn="l" rtl="0" eaLnBrk="0" fontAlgn="base" hangingPunct="0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 typeface="Wingdings" pitchFamily="2" charset="2"/>
              <a:buNone/>
              <a:defRPr/>
            </a:pPr>
            <a:r>
              <a:rPr lang="en-US" altLang="en-US" sz="1800" b="1" kern="0" dirty="0" smtClean="0">
                <a:ea typeface="MS Mincho" pitchFamily="49" charset="-128"/>
              </a:rPr>
              <a:t>Simulated SRAS</a:t>
            </a:r>
            <a:endParaRPr lang="en-US" altLang="en-US" sz="2000" b="1" kern="0" dirty="0">
              <a:ea typeface="MS Mincho" pitchFamily="49" charset="-128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304800" y="1373541"/>
            <a:ext cx="8686800" cy="16744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 algn="l" rtl="0" eaLnBrk="0" fontAlgn="base" hangingPunct="0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338138" indent="-338138" eaLnBrk="1" hangingPunct="1"/>
            <a:r>
              <a:rPr lang="en-US" altLang="en-US" sz="1600" b="1" kern="0" dirty="0" smtClean="0"/>
              <a:t>Example:</a:t>
            </a:r>
            <a:r>
              <a:rPr lang="en-US" altLang="en-US" sz="1600" b="0" kern="0" dirty="0" smtClean="0"/>
              <a:t> In addition to </a:t>
            </a:r>
            <a:r>
              <a:rPr lang="en-US" altLang="en-US" sz="1600" b="0" i="1" dirty="0" smtClean="0"/>
              <a:t>R</a:t>
            </a:r>
            <a:r>
              <a:rPr lang="en-US" altLang="en-US" sz="1600" b="0" dirty="0" smtClean="0"/>
              <a:t> = 0.4 </a:t>
            </a:r>
            <a:r>
              <a:rPr lang="en-US" altLang="en-US" sz="1600" b="0" dirty="0"/>
              <a:t>(trillion dollars of </a:t>
            </a:r>
            <a:r>
              <a:rPr lang="en-US" altLang="en-US" sz="1600" b="0" dirty="0" smtClean="0"/>
              <a:t>resources…), </a:t>
            </a:r>
            <a:r>
              <a:rPr lang="en-US" altLang="en-US" sz="1600" b="0" i="1" dirty="0" smtClean="0"/>
              <a:t>K =</a:t>
            </a:r>
            <a:r>
              <a:rPr lang="en-US" altLang="en-US" sz="1600" b="0" dirty="0" smtClean="0"/>
              <a:t> </a:t>
            </a:r>
            <a:r>
              <a:rPr lang="en-US" altLang="en-US" sz="1600" b="0" dirty="0"/>
              <a:t>2.5 (trillion dollars </a:t>
            </a:r>
            <a:r>
              <a:rPr lang="en-US" altLang="en-US" sz="1600" b="0" dirty="0" smtClean="0"/>
              <a:t>of physical capital), </a:t>
            </a:r>
            <a:r>
              <a:rPr lang="en-US" altLang="en-US" sz="1600" b="0" i="1" dirty="0" smtClean="0"/>
              <a:t>Z</a:t>
            </a:r>
            <a:r>
              <a:rPr lang="en-US" altLang="en-US" sz="1600" b="0" dirty="0" smtClean="0"/>
              <a:t> = 1.25 </a:t>
            </a:r>
            <a:r>
              <a:rPr lang="en-US" altLang="en-US" sz="1600" b="0" dirty="0"/>
              <a:t>(percent of all knowledge </a:t>
            </a:r>
            <a:r>
              <a:rPr lang="en-US" altLang="en-US" sz="1600" b="0" dirty="0" smtClean="0"/>
              <a:t>is known to man), </a:t>
            </a:r>
            <a:r>
              <a:rPr lang="en-US" altLang="en-US" sz="1600" b="0" i="1" dirty="0" smtClean="0"/>
              <a:t>U</a:t>
            </a:r>
            <a:r>
              <a:rPr lang="en-US" altLang="en-US" sz="1600" b="0" i="1" baseline="-25000" dirty="0" smtClean="0"/>
              <a:t>n</a:t>
            </a:r>
            <a:r>
              <a:rPr lang="en-US" altLang="en-US" sz="1600" b="0" dirty="0" smtClean="0"/>
              <a:t> = 9 (million frictionally </a:t>
            </a:r>
            <a:r>
              <a:rPr lang="en-US" altLang="en-US" sz="1600" b="0" dirty="0"/>
              <a:t>or structurally </a:t>
            </a:r>
            <a:r>
              <a:rPr lang="en-US" altLang="en-US" sz="1600" b="0" dirty="0" smtClean="0"/>
              <a:t>unemployed workers), </a:t>
            </a:r>
            <a:r>
              <a:rPr lang="en-US" altLang="en-US" sz="1600" b="0" i="1" dirty="0" smtClean="0"/>
              <a:t>E = </a:t>
            </a:r>
            <a:r>
              <a:rPr lang="en-US" altLang="en-US" sz="1600" b="0" dirty="0" smtClean="0"/>
              <a:t>135 (million), and </a:t>
            </a:r>
            <a:r>
              <a:rPr lang="en-US" altLang="en-US" sz="1600" b="0" i="1" dirty="0" smtClean="0"/>
              <a:t>L = </a:t>
            </a:r>
            <a:r>
              <a:rPr lang="en-US" altLang="en-US" sz="1600" b="0" dirty="0" smtClean="0"/>
              <a:t>144 (million), suppose </a:t>
            </a:r>
            <a:r>
              <a:rPr lang="en-US" sz="1600" b="0" dirty="0" smtClean="0"/>
              <a:t>nominal wages are </a:t>
            </a:r>
            <a:r>
              <a:rPr lang="en-US" sz="1600" b="0" dirty="0"/>
              <a:t>7</a:t>
            </a:r>
            <a:r>
              <a:rPr lang="en-US" sz="1600" b="0" dirty="0" smtClean="0"/>
              <a:t> (dollars per hour), </a:t>
            </a:r>
            <a:r>
              <a:rPr lang="en-US" sz="1600" b="0" dirty="0"/>
              <a:t>the nominal price of other production </a:t>
            </a:r>
            <a:r>
              <a:rPr lang="en-US" sz="1600" b="0" dirty="0" smtClean="0"/>
              <a:t>factors is </a:t>
            </a:r>
            <a:r>
              <a:rPr lang="en-US" sz="1600" b="0" dirty="0"/>
              <a:t>3</a:t>
            </a:r>
            <a:r>
              <a:rPr lang="en-US" sz="1600" b="0" dirty="0" smtClean="0"/>
              <a:t> (dollars per hour), the </a:t>
            </a:r>
            <a:r>
              <a:rPr lang="en-US" sz="1600" b="0" dirty="0"/>
              <a:t>supply-side tax </a:t>
            </a:r>
            <a:r>
              <a:rPr lang="en-US" sz="1600" b="0" dirty="0" smtClean="0"/>
              <a:t>rate is 9 (percent), and slope is 1.</a:t>
            </a:r>
            <a:endParaRPr lang="en-US" altLang="en-US" sz="1600" b="0" kern="0" dirty="0" smtClean="0"/>
          </a:p>
          <a:p>
            <a:pPr marL="1035050" lvl="1" indent="-469900" eaLnBrk="1" hangingPunct="1">
              <a:buNone/>
              <a:tabLst>
                <a:tab pos="1379538" algn="l"/>
              </a:tabLst>
            </a:pPr>
            <a:r>
              <a:rPr lang="en-US" altLang="en-US" sz="1600" b="0" kern="0" dirty="0" smtClean="0"/>
              <a:t>1.	</a:t>
            </a:r>
            <a:r>
              <a:rPr lang="en-US" altLang="en-US" sz="1600" b="0" dirty="0" smtClean="0">
                <a:latin typeface="Times New Roman" pitchFamily="18" charset="0"/>
              </a:rPr>
              <a:t>Graph the potential GDP you computed in part (3) with AD</a:t>
            </a:r>
            <a:endParaRPr lang="en-US" altLang="en-US" sz="1600" b="0" kern="0" dirty="0" smtClean="0"/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389467" y="3505200"/>
            <a:ext cx="8373533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tabLst>
                <a:tab pos="1714500" algn="l"/>
              </a:tabLst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800100" indent="-342900" eaLnBrk="0" hangingPunct="0">
              <a:tabLst>
                <a:tab pos="1714500" algn="l"/>
              </a:tabLst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tabLst>
                <a:tab pos="1714500" algn="l"/>
              </a:tabLst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tabLst>
                <a:tab pos="1714500" algn="l"/>
              </a:tabLst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tabLst>
                <a:tab pos="1714500" algn="l"/>
              </a:tabLst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 algn="ctr" eaLnBrk="1" hangingPunct="1">
              <a:lnSpc>
                <a:spcPct val="12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None/>
              <a:tabLst/>
            </a:pPr>
            <a:r>
              <a:rPr lang="en-US" altLang="en-US" sz="1600" b="0" i="1" dirty="0" err="1" smtClean="0">
                <a:solidFill>
                  <a:srgbClr val="000000"/>
                </a:solidFill>
                <a:latin typeface="Times New Roman" pitchFamily="18" charset="0"/>
              </a:rPr>
              <a:t>Y</a:t>
            </a:r>
            <a:r>
              <a:rPr lang="en-US" altLang="en-US" sz="1600" b="0" i="1" baseline="-25000" dirty="0" err="1" smtClean="0">
                <a:solidFill>
                  <a:srgbClr val="000000"/>
                </a:solidFill>
                <a:latin typeface="Times New Roman" pitchFamily="18" charset="0"/>
              </a:rPr>
              <a:t>p</a:t>
            </a:r>
            <a:r>
              <a:rPr lang="en-US" altLang="en-US" sz="1600" b="0" dirty="0" smtClean="0">
                <a:solidFill>
                  <a:srgbClr val="000000"/>
                </a:solidFill>
                <a:latin typeface="Times New Roman" pitchFamily="18" charset="0"/>
              </a:rPr>
              <a:t> = 15</a:t>
            </a:r>
            <a:endParaRPr lang="en-US" altLang="en-US" sz="1600" b="0" dirty="0">
              <a:latin typeface="Times New Roman" pitchFamily="18" charset="0"/>
            </a:endParaRPr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389467" y="4191000"/>
            <a:ext cx="837353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tabLst>
                <a:tab pos="1714500" algn="l"/>
              </a:tabLst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800100" indent="-342900" eaLnBrk="0" hangingPunct="0">
              <a:tabLst>
                <a:tab pos="1714500" algn="l"/>
              </a:tabLst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tabLst>
                <a:tab pos="1714500" algn="l"/>
              </a:tabLst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tabLst>
                <a:tab pos="1714500" algn="l"/>
              </a:tabLst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tabLst>
                <a:tab pos="1714500" algn="l"/>
              </a:tabLst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None/>
              <a:tabLst>
                <a:tab pos="2914650" algn="l"/>
              </a:tabLst>
            </a:pPr>
            <a:r>
              <a:rPr lang="en-US" altLang="en-US" sz="1600" b="0" i="1" dirty="0" smtClean="0">
                <a:solidFill>
                  <a:srgbClr val="000000"/>
                </a:solidFill>
                <a:latin typeface="+mj-lt"/>
              </a:rPr>
              <a:t>PL = </a:t>
            </a:r>
            <a:r>
              <a:rPr lang="en-US" altLang="en-US" sz="1600" b="0" dirty="0" smtClean="0">
                <a:solidFill>
                  <a:srgbClr val="000000"/>
                </a:solidFill>
                <a:latin typeface="+mj-lt"/>
              </a:rPr>
              <a:t>[ 7 + </a:t>
            </a:r>
            <a:r>
              <a:rPr lang="en-US" altLang="en-US" sz="1600" b="0" i="1" dirty="0" smtClean="0">
                <a:solidFill>
                  <a:srgbClr val="000000"/>
                </a:solidFill>
                <a:latin typeface="+mj-lt"/>
              </a:rPr>
              <a:t>r</a:t>
            </a:r>
            <a:r>
              <a:rPr lang="en-US" altLang="en-US" sz="1600" b="0" dirty="0" smtClean="0">
                <a:solidFill>
                  <a:srgbClr val="000000"/>
                </a:solidFill>
                <a:latin typeface="+mj-lt"/>
              </a:rPr>
              <a:t> + </a:t>
            </a:r>
            <a:r>
              <a:rPr lang="en-US" altLang="en-US" sz="1600" b="0" i="1" dirty="0" smtClean="0">
                <a:solidFill>
                  <a:srgbClr val="000000"/>
                </a:solidFill>
                <a:latin typeface="+mj-lt"/>
              </a:rPr>
              <a:t>t – </a:t>
            </a:r>
            <a:r>
              <a:rPr lang="en-US" altLang="en-US" sz="1600" b="0" dirty="0" smtClean="0">
                <a:solidFill>
                  <a:srgbClr val="000000"/>
                </a:solidFill>
                <a:latin typeface="+mj-lt"/>
              </a:rPr>
              <a:t>15 ] + </a:t>
            </a:r>
            <a:r>
              <a:rPr lang="en-US" altLang="en-US" sz="1600" b="0" i="1" dirty="0" smtClean="0">
                <a:solidFill>
                  <a:srgbClr val="000000"/>
                </a:solidFill>
                <a:latin typeface="+mj-lt"/>
                <a:cs typeface="Arial" charset="0"/>
              </a:rPr>
              <a:t>Y</a:t>
            </a:r>
            <a:endParaRPr lang="en-US" altLang="en-US" sz="1600" b="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39177367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Box 31"/>
          <p:cNvSpPr txBox="1">
            <a:spLocks noChangeArrowheads="1"/>
          </p:cNvSpPr>
          <p:nvPr/>
        </p:nvSpPr>
        <p:spPr bwMode="auto">
          <a:xfrm>
            <a:off x="381000" y="152400"/>
            <a:ext cx="845820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en-US" sz="2600" dirty="0" smtClean="0">
                <a:solidFill>
                  <a:srgbClr val="FF0000"/>
                </a:solidFill>
              </a:rPr>
              <a:t>S</a:t>
            </a:r>
            <a:r>
              <a:rPr lang="en-US" altLang="en-US" sz="2600" b="1" dirty="0" smtClean="0"/>
              <a:t>hort </a:t>
            </a:r>
            <a:r>
              <a:rPr lang="en-US" altLang="en-US" sz="2600" b="1" dirty="0" smtClean="0">
                <a:solidFill>
                  <a:srgbClr val="FF0000"/>
                </a:solidFill>
              </a:rPr>
              <a:t>R</a:t>
            </a:r>
            <a:r>
              <a:rPr lang="en-US" altLang="en-US" sz="2600" b="1" dirty="0" smtClean="0"/>
              <a:t>un </a:t>
            </a:r>
            <a:r>
              <a:rPr lang="en-US" altLang="en-US" sz="2600" dirty="0" smtClean="0">
                <a:solidFill>
                  <a:srgbClr val="FF0000"/>
                </a:solidFill>
              </a:rPr>
              <a:t>A</a:t>
            </a:r>
            <a:r>
              <a:rPr lang="en-US" altLang="en-US" sz="2600" b="1" dirty="0" smtClean="0"/>
              <a:t>ggregate </a:t>
            </a:r>
            <a:r>
              <a:rPr lang="en-US" altLang="en-US" sz="2600" dirty="0" smtClean="0">
                <a:solidFill>
                  <a:srgbClr val="FF0000"/>
                </a:solidFill>
              </a:rPr>
              <a:t>S</a:t>
            </a:r>
            <a:r>
              <a:rPr lang="en-US" altLang="en-US" sz="2600" b="1" dirty="0" smtClean="0"/>
              <a:t>upply</a:t>
            </a:r>
            <a:endParaRPr lang="en-US" altLang="en-US" sz="2600" b="1" dirty="0"/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304800" y="963966"/>
            <a:ext cx="4019550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 algn="l" rtl="0" eaLnBrk="0" fontAlgn="base" hangingPunct="0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 typeface="Wingdings" pitchFamily="2" charset="2"/>
              <a:buNone/>
              <a:defRPr/>
            </a:pPr>
            <a:r>
              <a:rPr lang="en-US" altLang="en-US" sz="1800" b="1" kern="0" dirty="0" smtClean="0">
                <a:ea typeface="MS Mincho" pitchFamily="49" charset="-128"/>
              </a:rPr>
              <a:t>Simulated SRAS</a:t>
            </a:r>
            <a:endParaRPr lang="en-US" altLang="en-US" sz="2000" b="1" kern="0" dirty="0">
              <a:ea typeface="MS Mincho" pitchFamily="49" charset="-128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304800" y="1373541"/>
            <a:ext cx="8686800" cy="16744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 algn="l" rtl="0" eaLnBrk="0" fontAlgn="base" hangingPunct="0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338138" indent="-338138" eaLnBrk="1" hangingPunct="1"/>
            <a:r>
              <a:rPr lang="en-US" altLang="en-US" sz="1600" b="1" kern="0" dirty="0" smtClean="0"/>
              <a:t>Example:</a:t>
            </a:r>
            <a:r>
              <a:rPr lang="en-US" altLang="en-US" sz="1600" b="0" kern="0" dirty="0" smtClean="0"/>
              <a:t> In addition to </a:t>
            </a:r>
            <a:r>
              <a:rPr lang="en-US" altLang="en-US" sz="1600" b="0" i="1" dirty="0" smtClean="0"/>
              <a:t>R</a:t>
            </a:r>
            <a:r>
              <a:rPr lang="en-US" altLang="en-US" sz="1600" b="0" dirty="0" smtClean="0"/>
              <a:t> = 0.4 </a:t>
            </a:r>
            <a:r>
              <a:rPr lang="en-US" altLang="en-US" sz="1600" b="0" dirty="0"/>
              <a:t>(trillion dollars of </a:t>
            </a:r>
            <a:r>
              <a:rPr lang="en-US" altLang="en-US" sz="1600" b="0" dirty="0" smtClean="0"/>
              <a:t>resources…), </a:t>
            </a:r>
            <a:r>
              <a:rPr lang="en-US" altLang="en-US" sz="1600" b="0" i="1" dirty="0" smtClean="0"/>
              <a:t>K =</a:t>
            </a:r>
            <a:r>
              <a:rPr lang="en-US" altLang="en-US" sz="1600" b="0" dirty="0" smtClean="0"/>
              <a:t> </a:t>
            </a:r>
            <a:r>
              <a:rPr lang="en-US" altLang="en-US" sz="1600" b="0" dirty="0"/>
              <a:t>2.5 (trillion dollars </a:t>
            </a:r>
            <a:r>
              <a:rPr lang="en-US" altLang="en-US" sz="1600" b="0" dirty="0" smtClean="0"/>
              <a:t>of physical capital), </a:t>
            </a:r>
            <a:r>
              <a:rPr lang="en-US" altLang="en-US" sz="1600" b="0" i="1" dirty="0" smtClean="0"/>
              <a:t>Z</a:t>
            </a:r>
            <a:r>
              <a:rPr lang="en-US" altLang="en-US" sz="1600" b="0" dirty="0" smtClean="0"/>
              <a:t> = 1.25 </a:t>
            </a:r>
            <a:r>
              <a:rPr lang="en-US" altLang="en-US" sz="1600" b="0" dirty="0"/>
              <a:t>(percent of all knowledge </a:t>
            </a:r>
            <a:r>
              <a:rPr lang="en-US" altLang="en-US" sz="1600" b="0" dirty="0" smtClean="0"/>
              <a:t>is known to man), </a:t>
            </a:r>
            <a:r>
              <a:rPr lang="en-US" altLang="en-US" sz="1600" b="0" i="1" dirty="0" smtClean="0"/>
              <a:t>U</a:t>
            </a:r>
            <a:r>
              <a:rPr lang="en-US" altLang="en-US" sz="1600" b="0" i="1" baseline="-25000" dirty="0" smtClean="0"/>
              <a:t>n</a:t>
            </a:r>
            <a:r>
              <a:rPr lang="en-US" altLang="en-US" sz="1600" b="0" dirty="0" smtClean="0"/>
              <a:t> = 9 (million frictionally </a:t>
            </a:r>
            <a:r>
              <a:rPr lang="en-US" altLang="en-US" sz="1600" b="0" dirty="0"/>
              <a:t>or structurally </a:t>
            </a:r>
            <a:r>
              <a:rPr lang="en-US" altLang="en-US" sz="1600" b="0" dirty="0" smtClean="0"/>
              <a:t>unemployed workers), </a:t>
            </a:r>
            <a:r>
              <a:rPr lang="en-US" altLang="en-US" sz="1600" b="0" i="1" dirty="0" smtClean="0"/>
              <a:t>E = </a:t>
            </a:r>
            <a:r>
              <a:rPr lang="en-US" altLang="en-US" sz="1600" b="0" dirty="0" smtClean="0"/>
              <a:t>135 (million), and </a:t>
            </a:r>
            <a:r>
              <a:rPr lang="en-US" altLang="en-US" sz="1600" b="0" i="1" dirty="0" smtClean="0"/>
              <a:t>L = </a:t>
            </a:r>
            <a:r>
              <a:rPr lang="en-US" altLang="en-US" sz="1600" b="0" dirty="0" smtClean="0"/>
              <a:t>144 (million), suppose </a:t>
            </a:r>
            <a:r>
              <a:rPr lang="en-US" sz="1600" b="0" dirty="0" smtClean="0"/>
              <a:t>nominal wages are </a:t>
            </a:r>
            <a:r>
              <a:rPr lang="en-US" sz="1600" b="0" dirty="0"/>
              <a:t>7</a:t>
            </a:r>
            <a:r>
              <a:rPr lang="en-US" sz="1600" b="0" dirty="0" smtClean="0"/>
              <a:t> (dollars per hour), </a:t>
            </a:r>
            <a:r>
              <a:rPr lang="en-US" sz="1600" b="0" dirty="0"/>
              <a:t>the nominal price of other production </a:t>
            </a:r>
            <a:r>
              <a:rPr lang="en-US" sz="1600" b="0" dirty="0" smtClean="0"/>
              <a:t>factors is </a:t>
            </a:r>
            <a:r>
              <a:rPr lang="en-US" sz="1600" b="0" dirty="0"/>
              <a:t>3</a:t>
            </a:r>
            <a:r>
              <a:rPr lang="en-US" sz="1600" b="0" dirty="0" smtClean="0"/>
              <a:t> (dollars per hour), the </a:t>
            </a:r>
            <a:r>
              <a:rPr lang="en-US" sz="1600" b="0" dirty="0"/>
              <a:t>supply-side tax </a:t>
            </a:r>
            <a:r>
              <a:rPr lang="en-US" sz="1600" b="0" dirty="0" smtClean="0"/>
              <a:t>rate is 9 (percent), and slope is 1.</a:t>
            </a:r>
            <a:endParaRPr lang="en-US" altLang="en-US" sz="1600" b="0" kern="0" dirty="0" smtClean="0"/>
          </a:p>
          <a:p>
            <a:pPr marL="1035050" lvl="1" indent="-469900" eaLnBrk="1" hangingPunct="1">
              <a:buNone/>
              <a:tabLst>
                <a:tab pos="1379538" algn="l"/>
              </a:tabLst>
            </a:pPr>
            <a:r>
              <a:rPr lang="en-US" altLang="en-US" sz="1600" b="0" kern="0" dirty="0" smtClean="0"/>
              <a:t>1.	</a:t>
            </a:r>
            <a:r>
              <a:rPr lang="en-US" altLang="en-US" sz="1600" b="0" dirty="0" smtClean="0">
                <a:latin typeface="Times New Roman" pitchFamily="18" charset="0"/>
              </a:rPr>
              <a:t>Graph the potential GDP you computed in part (3) with AD</a:t>
            </a:r>
            <a:endParaRPr lang="en-US" altLang="en-US" sz="1600" b="0" kern="0" dirty="0" smtClean="0"/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389467" y="3505200"/>
            <a:ext cx="8373533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tabLst>
                <a:tab pos="1714500" algn="l"/>
              </a:tabLst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800100" indent="-342900" eaLnBrk="0" hangingPunct="0">
              <a:tabLst>
                <a:tab pos="1714500" algn="l"/>
              </a:tabLst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tabLst>
                <a:tab pos="1714500" algn="l"/>
              </a:tabLst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tabLst>
                <a:tab pos="1714500" algn="l"/>
              </a:tabLst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tabLst>
                <a:tab pos="1714500" algn="l"/>
              </a:tabLst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 algn="ctr" eaLnBrk="1" hangingPunct="1">
              <a:lnSpc>
                <a:spcPct val="12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None/>
              <a:tabLst/>
            </a:pPr>
            <a:r>
              <a:rPr lang="en-US" altLang="en-US" sz="1600" b="0" i="1" dirty="0" err="1" smtClean="0">
                <a:solidFill>
                  <a:srgbClr val="000000"/>
                </a:solidFill>
                <a:latin typeface="Times New Roman" pitchFamily="18" charset="0"/>
              </a:rPr>
              <a:t>Y</a:t>
            </a:r>
            <a:r>
              <a:rPr lang="en-US" altLang="en-US" sz="1600" b="0" i="1" baseline="-25000" dirty="0" err="1" smtClean="0">
                <a:solidFill>
                  <a:srgbClr val="000000"/>
                </a:solidFill>
                <a:latin typeface="Times New Roman" pitchFamily="18" charset="0"/>
              </a:rPr>
              <a:t>p</a:t>
            </a:r>
            <a:r>
              <a:rPr lang="en-US" altLang="en-US" sz="1600" b="0" dirty="0" smtClean="0">
                <a:solidFill>
                  <a:srgbClr val="000000"/>
                </a:solidFill>
                <a:latin typeface="Times New Roman" pitchFamily="18" charset="0"/>
              </a:rPr>
              <a:t> = 15</a:t>
            </a:r>
            <a:endParaRPr lang="en-US" altLang="en-US" sz="1600" b="0" dirty="0">
              <a:latin typeface="Times New Roman" pitchFamily="18" charset="0"/>
            </a:endParaRPr>
          </a:p>
        </p:txBody>
      </p:sp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389467" y="4191000"/>
            <a:ext cx="837353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tabLst>
                <a:tab pos="1714500" algn="l"/>
              </a:tabLst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800100" indent="-342900" eaLnBrk="0" hangingPunct="0">
              <a:tabLst>
                <a:tab pos="1714500" algn="l"/>
              </a:tabLst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tabLst>
                <a:tab pos="1714500" algn="l"/>
              </a:tabLst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tabLst>
                <a:tab pos="1714500" algn="l"/>
              </a:tabLst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tabLst>
                <a:tab pos="1714500" algn="l"/>
              </a:tabLst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None/>
              <a:tabLst>
                <a:tab pos="2914650" algn="l"/>
              </a:tabLst>
            </a:pPr>
            <a:r>
              <a:rPr lang="en-US" altLang="en-US" sz="1600" b="0" i="1" dirty="0" smtClean="0">
                <a:solidFill>
                  <a:srgbClr val="000000"/>
                </a:solidFill>
                <a:latin typeface="+mj-lt"/>
              </a:rPr>
              <a:t>PL = </a:t>
            </a:r>
            <a:r>
              <a:rPr lang="en-US" altLang="en-US" sz="1600" b="0" dirty="0" smtClean="0">
                <a:solidFill>
                  <a:srgbClr val="000000"/>
                </a:solidFill>
                <a:latin typeface="+mj-lt"/>
              </a:rPr>
              <a:t>[ 7 + 3 + </a:t>
            </a:r>
            <a:r>
              <a:rPr lang="en-US" altLang="en-US" sz="1600" b="0" i="1" dirty="0" smtClean="0">
                <a:solidFill>
                  <a:srgbClr val="000000"/>
                </a:solidFill>
                <a:latin typeface="+mj-lt"/>
              </a:rPr>
              <a:t>t – </a:t>
            </a:r>
            <a:r>
              <a:rPr lang="en-US" altLang="en-US" sz="1600" b="0" dirty="0" smtClean="0">
                <a:solidFill>
                  <a:srgbClr val="000000"/>
                </a:solidFill>
                <a:latin typeface="+mj-lt"/>
              </a:rPr>
              <a:t>15 ] + </a:t>
            </a:r>
            <a:r>
              <a:rPr lang="en-US" altLang="en-US" sz="1600" b="0" i="1" dirty="0" smtClean="0">
                <a:solidFill>
                  <a:srgbClr val="000000"/>
                </a:solidFill>
                <a:latin typeface="+mj-lt"/>
                <a:cs typeface="Arial" charset="0"/>
              </a:rPr>
              <a:t>Y</a:t>
            </a:r>
            <a:endParaRPr lang="en-US" altLang="en-US" sz="1600" b="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76853672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62" name="Rectangle 2"/>
          <p:cNvSpPr>
            <a:spLocks noChangeArrowheads="1"/>
          </p:cNvSpPr>
          <p:nvPr/>
        </p:nvSpPr>
        <p:spPr bwMode="auto">
          <a:xfrm>
            <a:off x="389467" y="3505200"/>
            <a:ext cx="8373533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tabLst>
                <a:tab pos="1714500" algn="l"/>
              </a:tabLst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800100" indent="-342900" eaLnBrk="0" hangingPunct="0">
              <a:tabLst>
                <a:tab pos="1714500" algn="l"/>
              </a:tabLst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tabLst>
                <a:tab pos="1714500" algn="l"/>
              </a:tabLst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tabLst>
                <a:tab pos="1714500" algn="l"/>
              </a:tabLst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tabLst>
                <a:tab pos="1714500" algn="l"/>
              </a:tabLst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 algn="ctr" eaLnBrk="1" hangingPunct="1">
              <a:lnSpc>
                <a:spcPct val="12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None/>
              <a:tabLst/>
            </a:pPr>
            <a:r>
              <a:rPr lang="en-US" altLang="en-US" sz="1600" b="0" i="1" dirty="0" err="1" smtClean="0">
                <a:solidFill>
                  <a:srgbClr val="000000"/>
                </a:solidFill>
                <a:latin typeface="Times New Roman" pitchFamily="18" charset="0"/>
              </a:rPr>
              <a:t>Y</a:t>
            </a:r>
            <a:r>
              <a:rPr lang="en-US" altLang="en-US" sz="1600" b="0" i="1" baseline="-25000" dirty="0" err="1" smtClean="0">
                <a:solidFill>
                  <a:srgbClr val="000000"/>
                </a:solidFill>
                <a:latin typeface="Times New Roman" pitchFamily="18" charset="0"/>
              </a:rPr>
              <a:t>p</a:t>
            </a:r>
            <a:r>
              <a:rPr lang="en-US" altLang="en-US" sz="1600" b="0" dirty="0" smtClean="0">
                <a:solidFill>
                  <a:srgbClr val="000000"/>
                </a:solidFill>
                <a:latin typeface="Times New Roman" pitchFamily="18" charset="0"/>
              </a:rPr>
              <a:t> = 15</a:t>
            </a:r>
            <a:endParaRPr lang="en-US" altLang="en-US" sz="1600" b="0" dirty="0">
              <a:latin typeface="Times New Roman" pitchFamily="18" charset="0"/>
            </a:endParaRPr>
          </a:p>
        </p:txBody>
      </p:sp>
      <p:sp>
        <p:nvSpPr>
          <p:cNvPr id="12" name="Text Box 31"/>
          <p:cNvSpPr txBox="1">
            <a:spLocks noChangeArrowheads="1"/>
          </p:cNvSpPr>
          <p:nvPr/>
        </p:nvSpPr>
        <p:spPr bwMode="auto">
          <a:xfrm>
            <a:off x="381000" y="152400"/>
            <a:ext cx="845820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en-US" sz="2600" dirty="0" smtClean="0">
                <a:solidFill>
                  <a:srgbClr val="FF0000"/>
                </a:solidFill>
              </a:rPr>
              <a:t>S</a:t>
            </a:r>
            <a:r>
              <a:rPr lang="en-US" altLang="en-US" sz="2600" b="1" dirty="0" smtClean="0"/>
              <a:t>hort </a:t>
            </a:r>
            <a:r>
              <a:rPr lang="en-US" altLang="en-US" sz="2600" b="1" dirty="0" smtClean="0">
                <a:solidFill>
                  <a:srgbClr val="FF0000"/>
                </a:solidFill>
              </a:rPr>
              <a:t>R</a:t>
            </a:r>
            <a:r>
              <a:rPr lang="en-US" altLang="en-US" sz="2600" b="1" dirty="0" smtClean="0"/>
              <a:t>un </a:t>
            </a:r>
            <a:r>
              <a:rPr lang="en-US" altLang="en-US" sz="2600" dirty="0" smtClean="0">
                <a:solidFill>
                  <a:srgbClr val="FF0000"/>
                </a:solidFill>
              </a:rPr>
              <a:t>A</a:t>
            </a:r>
            <a:r>
              <a:rPr lang="en-US" altLang="en-US" sz="2600" b="1" dirty="0" smtClean="0"/>
              <a:t>ggregate </a:t>
            </a:r>
            <a:r>
              <a:rPr lang="en-US" altLang="en-US" sz="2600" dirty="0" smtClean="0">
                <a:solidFill>
                  <a:srgbClr val="FF0000"/>
                </a:solidFill>
              </a:rPr>
              <a:t>S</a:t>
            </a:r>
            <a:r>
              <a:rPr lang="en-US" altLang="en-US" sz="2600" b="1" dirty="0" smtClean="0"/>
              <a:t>upply</a:t>
            </a:r>
            <a:endParaRPr lang="en-US" altLang="en-US" sz="2600" b="1" dirty="0"/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304800" y="963966"/>
            <a:ext cx="4019550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 algn="l" rtl="0" eaLnBrk="0" fontAlgn="base" hangingPunct="0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 typeface="Wingdings" pitchFamily="2" charset="2"/>
              <a:buNone/>
              <a:defRPr/>
            </a:pPr>
            <a:r>
              <a:rPr lang="en-US" altLang="en-US" sz="1800" b="1" kern="0" dirty="0" smtClean="0">
                <a:ea typeface="MS Mincho" pitchFamily="49" charset="-128"/>
              </a:rPr>
              <a:t>Simulated SRAS</a:t>
            </a:r>
            <a:endParaRPr lang="en-US" altLang="en-US" sz="2000" b="1" kern="0" dirty="0">
              <a:ea typeface="MS Mincho" pitchFamily="49" charset="-128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304800" y="1373541"/>
            <a:ext cx="8686800" cy="16744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 algn="l" rtl="0" eaLnBrk="0" fontAlgn="base" hangingPunct="0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338138" indent="-338138" eaLnBrk="1" hangingPunct="1"/>
            <a:r>
              <a:rPr lang="en-US" altLang="en-US" sz="1600" b="1" kern="0" dirty="0" smtClean="0"/>
              <a:t>Example:</a:t>
            </a:r>
            <a:r>
              <a:rPr lang="en-US" altLang="en-US" sz="1600" b="0" kern="0" dirty="0" smtClean="0"/>
              <a:t> In addition to </a:t>
            </a:r>
            <a:r>
              <a:rPr lang="en-US" altLang="en-US" sz="1600" b="0" i="1" dirty="0" smtClean="0"/>
              <a:t>R</a:t>
            </a:r>
            <a:r>
              <a:rPr lang="en-US" altLang="en-US" sz="1600" b="0" dirty="0" smtClean="0"/>
              <a:t> = 0.4 </a:t>
            </a:r>
            <a:r>
              <a:rPr lang="en-US" altLang="en-US" sz="1600" b="0" dirty="0"/>
              <a:t>(trillion dollars of </a:t>
            </a:r>
            <a:r>
              <a:rPr lang="en-US" altLang="en-US" sz="1600" b="0" dirty="0" smtClean="0"/>
              <a:t>resources…), </a:t>
            </a:r>
            <a:r>
              <a:rPr lang="en-US" altLang="en-US" sz="1600" b="0" i="1" dirty="0" smtClean="0"/>
              <a:t>K =</a:t>
            </a:r>
            <a:r>
              <a:rPr lang="en-US" altLang="en-US" sz="1600" b="0" dirty="0" smtClean="0"/>
              <a:t> </a:t>
            </a:r>
            <a:r>
              <a:rPr lang="en-US" altLang="en-US" sz="1600" b="0" dirty="0"/>
              <a:t>2.5 (trillion dollars </a:t>
            </a:r>
            <a:r>
              <a:rPr lang="en-US" altLang="en-US" sz="1600" b="0" dirty="0" smtClean="0"/>
              <a:t>of physical capital), </a:t>
            </a:r>
            <a:r>
              <a:rPr lang="en-US" altLang="en-US" sz="1600" b="0" i="1" dirty="0" smtClean="0"/>
              <a:t>Z</a:t>
            </a:r>
            <a:r>
              <a:rPr lang="en-US" altLang="en-US" sz="1600" b="0" dirty="0" smtClean="0"/>
              <a:t> = 1.25 </a:t>
            </a:r>
            <a:r>
              <a:rPr lang="en-US" altLang="en-US" sz="1600" b="0" dirty="0"/>
              <a:t>(percent of all knowledge </a:t>
            </a:r>
            <a:r>
              <a:rPr lang="en-US" altLang="en-US" sz="1600" b="0" dirty="0" smtClean="0"/>
              <a:t>is known to man), </a:t>
            </a:r>
            <a:r>
              <a:rPr lang="en-US" altLang="en-US" sz="1600" b="0" i="1" dirty="0" smtClean="0"/>
              <a:t>U</a:t>
            </a:r>
            <a:r>
              <a:rPr lang="en-US" altLang="en-US" sz="1600" b="0" i="1" baseline="-25000" dirty="0" smtClean="0"/>
              <a:t>n</a:t>
            </a:r>
            <a:r>
              <a:rPr lang="en-US" altLang="en-US" sz="1600" b="0" dirty="0" smtClean="0"/>
              <a:t> = 9 (million frictionally </a:t>
            </a:r>
            <a:r>
              <a:rPr lang="en-US" altLang="en-US" sz="1600" b="0" dirty="0"/>
              <a:t>or structurally </a:t>
            </a:r>
            <a:r>
              <a:rPr lang="en-US" altLang="en-US" sz="1600" b="0" dirty="0" smtClean="0"/>
              <a:t>unemployed workers), </a:t>
            </a:r>
            <a:r>
              <a:rPr lang="en-US" altLang="en-US" sz="1600" b="0" i="1" dirty="0" smtClean="0"/>
              <a:t>E = </a:t>
            </a:r>
            <a:r>
              <a:rPr lang="en-US" altLang="en-US" sz="1600" b="0" dirty="0" smtClean="0"/>
              <a:t>135 (million), and </a:t>
            </a:r>
            <a:r>
              <a:rPr lang="en-US" altLang="en-US" sz="1600" b="0" i="1" dirty="0" smtClean="0"/>
              <a:t>L = </a:t>
            </a:r>
            <a:r>
              <a:rPr lang="en-US" altLang="en-US" sz="1600" b="0" dirty="0" smtClean="0"/>
              <a:t>144 (million), suppose </a:t>
            </a:r>
            <a:r>
              <a:rPr lang="en-US" sz="1600" b="0" dirty="0" smtClean="0"/>
              <a:t>nominal wages are </a:t>
            </a:r>
            <a:r>
              <a:rPr lang="en-US" sz="1600" b="0" dirty="0"/>
              <a:t>7</a:t>
            </a:r>
            <a:r>
              <a:rPr lang="en-US" sz="1600" b="0" dirty="0" smtClean="0"/>
              <a:t> (dollars per hour), </a:t>
            </a:r>
            <a:r>
              <a:rPr lang="en-US" sz="1600" b="0" dirty="0"/>
              <a:t>the nominal price of other production </a:t>
            </a:r>
            <a:r>
              <a:rPr lang="en-US" sz="1600" b="0" dirty="0" smtClean="0"/>
              <a:t>factors is </a:t>
            </a:r>
            <a:r>
              <a:rPr lang="en-US" sz="1600" b="0" dirty="0"/>
              <a:t>3</a:t>
            </a:r>
            <a:r>
              <a:rPr lang="en-US" sz="1600" b="0" dirty="0" smtClean="0"/>
              <a:t> (dollars per hour), the </a:t>
            </a:r>
            <a:r>
              <a:rPr lang="en-US" sz="1600" b="0" dirty="0"/>
              <a:t>supply-side tax </a:t>
            </a:r>
            <a:r>
              <a:rPr lang="en-US" sz="1600" b="0" dirty="0" smtClean="0"/>
              <a:t>rate is 9 (percent), and slope is 1.</a:t>
            </a:r>
            <a:endParaRPr lang="en-US" altLang="en-US" sz="1600" b="0" kern="0" dirty="0" smtClean="0"/>
          </a:p>
          <a:p>
            <a:pPr marL="1035050" lvl="1" indent="-469900" eaLnBrk="1" hangingPunct="1">
              <a:buNone/>
              <a:tabLst>
                <a:tab pos="1379538" algn="l"/>
              </a:tabLst>
            </a:pPr>
            <a:r>
              <a:rPr lang="en-US" altLang="en-US" sz="1600" b="0" kern="0" dirty="0" smtClean="0"/>
              <a:t>1.	</a:t>
            </a:r>
            <a:r>
              <a:rPr lang="en-US" altLang="en-US" sz="1600" b="0" dirty="0" smtClean="0">
                <a:latin typeface="Times New Roman" pitchFamily="18" charset="0"/>
              </a:rPr>
              <a:t>Graph the potential GDP you computed in part (3) with AD</a:t>
            </a:r>
            <a:endParaRPr lang="en-US" altLang="en-US" sz="1600" b="0" kern="0" dirty="0" smtClean="0"/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389467" y="4191000"/>
            <a:ext cx="837353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tabLst>
                <a:tab pos="1714500" algn="l"/>
              </a:tabLst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800100" indent="-342900" eaLnBrk="0" hangingPunct="0">
              <a:tabLst>
                <a:tab pos="1714500" algn="l"/>
              </a:tabLst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tabLst>
                <a:tab pos="1714500" algn="l"/>
              </a:tabLst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tabLst>
                <a:tab pos="1714500" algn="l"/>
              </a:tabLst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tabLst>
                <a:tab pos="1714500" algn="l"/>
              </a:tabLst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None/>
              <a:tabLst>
                <a:tab pos="2914650" algn="l"/>
              </a:tabLst>
            </a:pPr>
            <a:r>
              <a:rPr lang="en-US" altLang="en-US" sz="1600" b="0" i="1" dirty="0" smtClean="0">
                <a:solidFill>
                  <a:srgbClr val="000000"/>
                </a:solidFill>
                <a:latin typeface="+mj-lt"/>
              </a:rPr>
              <a:t>PL = </a:t>
            </a:r>
            <a:r>
              <a:rPr lang="en-US" altLang="en-US" sz="1600" b="0" dirty="0" smtClean="0">
                <a:solidFill>
                  <a:srgbClr val="000000"/>
                </a:solidFill>
                <a:latin typeface="+mj-lt"/>
              </a:rPr>
              <a:t>[ 7 + 3 + 9</a:t>
            </a:r>
            <a:r>
              <a:rPr lang="en-US" altLang="en-US" sz="1600" b="0" i="1" dirty="0" smtClean="0">
                <a:solidFill>
                  <a:srgbClr val="000000"/>
                </a:solidFill>
                <a:latin typeface="+mj-lt"/>
              </a:rPr>
              <a:t> – </a:t>
            </a:r>
            <a:r>
              <a:rPr lang="en-US" altLang="en-US" sz="1600" b="0" dirty="0" smtClean="0">
                <a:solidFill>
                  <a:srgbClr val="000000"/>
                </a:solidFill>
                <a:latin typeface="+mj-lt"/>
              </a:rPr>
              <a:t>15 ] + </a:t>
            </a:r>
            <a:r>
              <a:rPr lang="en-US" altLang="en-US" sz="1600" b="0" i="1" dirty="0" smtClean="0">
                <a:solidFill>
                  <a:srgbClr val="000000"/>
                </a:solidFill>
                <a:latin typeface="+mj-lt"/>
                <a:cs typeface="Arial" charset="0"/>
              </a:rPr>
              <a:t>Y</a:t>
            </a:r>
            <a:endParaRPr lang="en-US" altLang="en-US" sz="1600" b="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3222395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62" name="Rectangle 2"/>
          <p:cNvSpPr>
            <a:spLocks noChangeArrowheads="1"/>
          </p:cNvSpPr>
          <p:nvPr/>
        </p:nvSpPr>
        <p:spPr bwMode="auto">
          <a:xfrm>
            <a:off x="389467" y="3505200"/>
            <a:ext cx="8373533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tabLst>
                <a:tab pos="1714500" algn="l"/>
              </a:tabLst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800100" indent="-342900" eaLnBrk="0" hangingPunct="0">
              <a:tabLst>
                <a:tab pos="1714500" algn="l"/>
              </a:tabLst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tabLst>
                <a:tab pos="1714500" algn="l"/>
              </a:tabLst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tabLst>
                <a:tab pos="1714500" algn="l"/>
              </a:tabLst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tabLst>
                <a:tab pos="1714500" algn="l"/>
              </a:tabLst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 algn="ctr" eaLnBrk="1" hangingPunct="1">
              <a:lnSpc>
                <a:spcPct val="12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None/>
              <a:tabLst/>
            </a:pPr>
            <a:r>
              <a:rPr lang="en-US" altLang="en-US" sz="1600" b="0" i="1" dirty="0" err="1" smtClean="0">
                <a:solidFill>
                  <a:srgbClr val="000000"/>
                </a:solidFill>
                <a:latin typeface="Times New Roman" pitchFamily="18" charset="0"/>
              </a:rPr>
              <a:t>Y</a:t>
            </a:r>
            <a:r>
              <a:rPr lang="en-US" altLang="en-US" sz="1600" b="0" i="1" baseline="-25000" dirty="0" err="1" smtClean="0">
                <a:solidFill>
                  <a:srgbClr val="000000"/>
                </a:solidFill>
                <a:latin typeface="Times New Roman" pitchFamily="18" charset="0"/>
              </a:rPr>
              <a:t>p</a:t>
            </a:r>
            <a:r>
              <a:rPr lang="en-US" altLang="en-US" sz="1600" b="0" dirty="0" smtClean="0">
                <a:solidFill>
                  <a:srgbClr val="000000"/>
                </a:solidFill>
                <a:latin typeface="Times New Roman" pitchFamily="18" charset="0"/>
              </a:rPr>
              <a:t> = 15</a:t>
            </a:r>
            <a:endParaRPr lang="en-US" altLang="en-US" sz="1600" b="0" dirty="0">
              <a:latin typeface="Times New Roman" pitchFamily="18" charset="0"/>
            </a:endParaRPr>
          </a:p>
        </p:txBody>
      </p:sp>
      <p:sp>
        <p:nvSpPr>
          <p:cNvPr id="12" name="Text Box 31"/>
          <p:cNvSpPr txBox="1">
            <a:spLocks noChangeArrowheads="1"/>
          </p:cNvSpPr>
          <p:nvPr/>
        </p:nvSpPr>
        <p:spPr bwMode="auto">
          <a:xfrm>
            <a:off x="381000" y="152400"/>
            <a:ext cx="845820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en-US" sz="2600" dirty="0" smtClean="0">
                <a:solidFill>
                  <a:srgbClr val="FF0000"/>
                </a:solidFill>
              </a:rPr>
              <a:t>S</a:t>
            </a:r>
            <a:r>
              <a:rPr lang="en-US" altLang="en-US" sz="2600" b="1" dirty="0" smtClean="0"/>
              <a:t>hort </a:t>
            </a:r>
            <a:r>
              <a:rPr lang="en-US" altLang="en-US" sz="2600" b="1" dirty="0" smtClean="0">
                <a:solidFill>
                  <a:srgbClr val="FF0000"/>
                </a:solidFill>
              </a:rPr>
              <a:t>R</a:t>
            </a:r>
            <a:r>
              <a:rPr lang="en-US" altLang="en-US" sz="2600" b="1" dirty="0" smtClean="0"/>
              <a:t>un </a:t>
            </a:r>
            <a:r>
              <a:rPr lang="en-US" altLang="en-US" sz="2600" dirty="0" smtClean="0">
                <a:solidFill>
                  <a:srgbClr val="FF0000"/>
                </a:solidFill>
              </a:rPr>
              <a:t>A</a:t>
            </a:r>
            <a:r>
              <a:rPr lang="en-US" altLang="en-US" sz="2600" b="1" dirty="0" smtClean="0"/>
              <a:t>ggregate </a:t>
            </a:r>
            <a:r>
              <a:rPr lang="en-US" altLang="en-US" sz="2600" dirty="0" smtClean="0">
                <a:solidFill>
                  <a:srgbClr val="FF0000"/>
                </a:solidFill>
              </a:rPr>
              <a:t>S</a:t>
            </a:r>
            <a:r>
              <a:rPr lang="en-US" altLang="en-US" sz="2600" b="1" dirty="0" smtClean="0"/>
              <a:t>upply</a:t>
            </a:r>
            <a:endParaRPr lang="en-US" altLang="en-US" sz="2600" b="1" dirty="0"/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304800" y="963966"/>
            <a:ext cx="4019550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 algn="l" rtl="0" eaLnBrk="0" fontAlgn="base" hangingPunct="0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 typeface="Wingdings" pitchFamily="2" charset="2"/>
              <a:buNone/>
              <a:defRPr/>
            </a:pPr>
            <a:r>
              <a:rPr lang="en-US" altLang="en-US" sz="1800" b="1" kern="0" dirty="0" smtClean="0">
                <a:ea typeface="MS Mincho" pitchFamily="49" charset="-128"/>
              </a:rPr>
              <a:t>Simulated SRAS</a:t>
            </a:r>
            <a:endParaRPr lang="en-US" altLang="en-US" sz="2000" b="1" kern="0" dirty="0">
              <a:ea typeface="MS Mincho" pitchFamily="49" charset="-128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304800" y="1373541"/>
            <a:ext cx="8686800" cy="16744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 algn="l" rtl="0" eaLnBrk="0" fontAlgn="base" hangingPunct="0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338138" indent="-338138" eaLnBrk="1" hangingPunct="1"/>
            <a:r>
              <a:rPr lang="en-US" altLang="en-US" sz="1600" b="1" kern="0" dirty="0" smtClean="0"/>
              <a:t>Example:</a:t>
            </a:r>
            <a:r>
              <a:rPr lang="en-US" altLang="en-US" sz="1600" b="0" kern="0" dirty="0" smtClean="0"/>
              <a:t> In addition to </a:t>
            </a:r>
            <a:r>
              <a:rPr lang="en-US" altLang="en-US" sz="1600" b="0" i="1" dirty="0" smtClean="0"/>
              <a:t>R</a:t>
            </a:r>
            <a:r>
              <a:rPr lang="en-US" altLang="en-US" sz="1600" b="0" dirty="0" smtClean="0"/>
              <a:t> = 0.4 </a:t>
            </a:r>
            <a:r>
              <a:rPr lang="en-US" altLang="en-US" sz="1600" b="0" dirty="0"/>
              <a:t>(trillion dollars of </a:t>
            </a:r>
            <a:r>
              <a:rPr lang="en-US" altLang="en-US" sz="1600" b="0" dirty="0" smtClean="0"/>
              <a:t>resources…), </a:t>
            </a:r>
            <a:r>
              <a:rPr lang="en-US" altLang="en-US" sz="1600" b="0" i="1" dirty="0" smtClean="0"/>
              <a:t>K =</a:t>
            </a:r>
            <a:r>
              <a:rPr lang="en-US" altLang="en-US" sz="1600" b="0" dirty="0" smtClean="0"/>
              <a:t> </a:t>
            </a:r>
            <a:r>
              <a:rPr lang="en-US" altLang="en-US" sz="1600" b="0" dirty="0"/>
              <a:t>2.5 (trillion dollars </a:t>
            </a:r>
            <a:r>
              <a:rPr lang="en-US" altLang="en-US" sz="1600" b="0" dirty="0" smtClean="0"/>
              <a:t>of physical capital), </a:t>
            </a:r>
            <a:r>
              <a:rPr lang="en-US" altLang="en-US" sz="1600" b="0" i="1" dirty="0" smtClean="0"/>
              <a:t>Z</a:t>
            </a:r>
            <a:r>
              <a:rPr lang="en-US" altLang="en-US" sz="1600" b="0" dirty="0" smtClean="0"/>
              <a:t> = 1.25 </a:t>
            </a:r>
            <a:r>
              <a:rPr lang="en-US" altLang="en-US" sz="1600" b="0" dirty="0"/>
              <a:t>(percent of all knowledge </a:t>
            </a:r>
            <a:r>
              <a:rPr lang="en-US" altLang="en-US" sz="1600" b="0" dirty="0" smtClean="0"/>
              <a:t>is known to man), </a:t>
            </a:r>
            <a:r>
              <a:rPr lang="en-US" altLang="en-US" sz="1600" b="0" i="1" dirty="0" smtClean="0"/>
              <a:t>U</a:t>
            </a:r>
            <a:r>
              <a:rPr lang="en-US" altLang="en-US" sz="1600" b="0" i="1" baseline="-25000" dirty="0" smtClean="0"/>
              <a:t>n</a:t>
            </a:r>
            <a:r>
              <a:rPr lang="en-US" altLang="en-US" sz="1600" b="0" dirty="0" smtClean="0"/>
              <a:t> = 9 (million frictionally </a:t>
            </a:r>
            <a:r>
              <a:rPr lang="en-US" altLang="en-US" sz="1600" b="0" dirty="0"/>
              <a:t>or structurally </a:t>
            </a:r>
            <a:r>
              <a:rPr lang="en-US" altLang="en-US" sz="1600" b="0" dirty="0" smtClean="0"/>
              <a:t>unemployed workers), </a:t>
            </a:r>
            <a:r>
              <a:rPr lang="en-US" altLang="en-US" sz="1600" b="0" i="1" dirty="0" smtClean="0"/>
              <a:t>E = </a:t>
            </a:r>
            <a:r>
              <a:rPr lang="en-US" altLang="en-US" sz="1600" b="0" dirty="0" smtClean="0"/>
              <a:t>135 (million), and </a:t>
            </a:r>
            <a:r>
              <a:rPr lang="en-US" altLang="en-US" sz="1600" b="0" i="1" dirty="0" smtClean="0"/>
              <a:t>L = </a:t>
            </a:r>
            <a:r>
              <a:rPr lang="en-US" altLang="en-US" sz="1600" b="0" dirty="0" smtClean="0"/>
              <a:t>144 (million), suppose </a:t>
            </a:r>
            <a:r>
              <a:rPr lang="en-US" sz="1600" b="0" dirty="0" smtClean="0"/>
              <a:t>nominal wages are </a:t>
            </a:r>
            <a:r>
              <a:rPr lang="en-US" sz="1600" b="0" dirty="0"/>
              <a:t>7</a:t>
            </a:r>
            <a:r>
              <a:rPr lang="en-US" sz="1600" b="0" dirty="0" smtClean="0"/>
              <a:t> (dollars per hour), </a:t>
            </a:r>
            <a:r>
              <a:rPr lang="en-US" sz="1600" b="0" dirty="0"/>
              <a:t>the nominal price of other production </a:t>
            </a:r>
            <a:r>
              <a:rPr lang="en-US" sz="1600" b="0" dirty="0" smtClean="0"/>
              <a:t>factors is </a:t>
            </a:r>
            <a:r>
              <a:rPr lang="en-US" sz="1600" b="0" dirty="0"/>
              <a:t>3</a:t>
            </a:r>
            <a:r>
              <a:rPr lang="en-US" sz="1600" b="0" dirty="0" smtClean="0"/>
              <a:t> (dollars per hour), the </a:t>
            </a:r>
            <a:r>
              <a:rPr lang="en-US" sz="1600" b="0" dirty="0"/>
              <a:t>supply-side tax </a:t>
            </a:r>
            <a:r>
              <a:rPr lang="en-US" sz="1600" b="0" dirty="0" smtClean="0"/>
              <a:t>rate is 9 (percent), and slope is 1.</a:t>
            </a:r>
            <a:endParaRPr lang="en-US" altLang="en-US" sz="1600" b="0" kern="0" dirty="0" smtClean="0"/>
          </a:p>
          <a:p>
            <a:pPr marL="1035050" lvl="1" indent="-469900" eaLnBrk="1" hangingPunct="1">
              <a:buNone/>
              <a:tabLst>
                <a:tab pos="1379538" algn="l"/>
              </a:tabLst>
            </a:pPr>
            <a:r>
              <a:rPr lang="en-US" altLang="en-US" sz="1600" b="0" kern="0" dirty="0" smtClean="0"/>
              <a:t>1.	</a:t>
            </a:r>
            <a:r>
              <a:rPr lang="en-US" altLang="en-US" sz="1600" b="0" dirty="0" smtClean="0">
                <a:latin typeface="Times New Roman" pitchFamily="18" charset="0"/>
              </a:rPr>
              <a:t>Graph the potential GDP you computed in part (3) with AD</a:t>
            </a:r>
            <a:endParaRPr lang="en-US" altLang="en-US" sz="1600" b="0" kern="0" dirty="0" smtClean="0"/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389467" y="4191000"/>
            <a:ext cx="837353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tabLst>
                <a:tab pos="1714500" algn="l"/>
              </a:tabLst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800100" indent="-342900" eaLnBrk="0" hangingPunct="0">
              <a:tabLst>
                <a:tab pos="1714500" algn="l"/>
              </a:tabLst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tabLst>
                <a:tab pos="1714500" algn="l"/>
              </a:tabLst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tabLst>
                <a:tab pos="1714500" algn="l"/>
              </a:tabLst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tabLst>
                <a:tab pos="1714500" algn="l"/>
              </a:tabLst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None/>
              <a:tabLst>
                <a:tab pos="2914650" algn="l"/>
              </a:tabLst>
            </a:pPr>
            <a:r>
              <a:rPr lang="en-US" altLang="en-US" sz="1600" b="0" i="1" dirty="0" smtClean="0">
                <a:solidFill>
                  <a:srgbClr val="000000"/>
                </a:solidFill>
                <a:latin typeface="+mj-lt"/>
              </a:rPr>
              <a:t>PL = </a:t>
            </a:r>
            <a:r>
              <a:rPr lang="en-US" altLang="en-US" sz="1600" b="0" dirty="0" smtClean="0">
                <a:solidFill>
                  <a:srgbClr val="000000"/>
                </a:solidFill>
                <a:latin typeface="+mj-lt"/>
              </a:rPr>
              <a:t>4 + </a:t>
            </a:r>
            <a:r>
              <a:rPr lang="en-US" altLang="en-US" sz="1600" b="0" i="1" dirty="0" smtClean="0">
                <a:solidFill>
                  <a:srgbClr val="000000"/>
                </a:solidFill>
                <a:latin typeface="+mj-lt"/>
                <a:cs typeface="Arial" charset="0"/>
              </a:rPr>
              <a:t>Y</a:t>
            </a:r>
            <a:endParaRPr lang="en-US" altLang="en-US" sz="1600" b="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40397771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3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067017" name="Oval 9"/>
          <p:cNvSpPr>
            <a:spLocks noChangeAspect="1" noChangeArrowheads="1"/>
          </p:cNvSpPr>
          <p:nvPr/>
        </p:nvSpPr>
        <p:spPr bwMode="auto">
          <a:xfrm>
            <a:off x="2343150" y="5656103"/>
            <a:ext cx="933450" cy="471488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prstDash val="dash"/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400" b="0" dirty="0" smtClean="0">
                <a:latin typeface="Times New Roman" pitchFamily="18" charset="0"/>
              </a:rPr>
              <a:t>4</a:t>
            </a:r>
            <a:endParaRPr lang="en-US" altLang="en-US" sz="1400" b="0" dirty="0">
              <a:latin typeface="Times New Roman" pitchFamily="18" charset="0"/>
            </a:endParaRPr>
          </a:p>
        </p:txBody>
      </p:sp>
      <p:sp>
        <p:nvSpPr>
          <p:cNvPr id="18" name="Text Box 31"/>
          <p:cNvSpPr txBox="1">
            <a:spLocks noChangeArrowheads="1"/>
          </p:cNvSpPr>
          <p:nvPr/>
        </p:nvSpPr>
        <p:spPr bwMode="auto">
          <a:xfrm>
            <a:off x="381000" y="152400"/>
            <a:ext cx="845820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en-US" sz="2600" dirty="0" smtClean="0">
                <a:solidFill>
                  <a:srgbClr val="FF0000"/>
                </a:solidFill>
              </a:rPr>
              <a:t>S</a:t>
            </a:r>
            <a:r>
              <a:rPr lang="en-US" altLang="en-US" sz="2600" b="1" dirty="0" smtClean="0"/>
              <a:t>hort </a:t>
            </a:r>
            <a:r>
              <a:rPr lang="en-US" altLang="en-US" sz="2600" b="1" dirty="0" smtClean="0">
                <a:solidFill>
                  <a:srgbClr val="FF0000"/>
                </a:solidFill>
              </a:rPr>
              <a:t>R</a:t>
            </a:r>
            <a:r>
              <a:rPr lang="en-US" altLang="en-US" sz="2600" b="1" dirty="0" smtClean="0"/>
              <a:t>un </a:t>
            </a:r>
            <a:r>
              <a:rPr lang="en-US" altLang="en-US" sz="2600" dirty="0" smtClean="0">
                <a:solidFill>
                  <a:srgbClr val="FF0000"/>
                </a:solidFill>
              </a:rPr>
              <a:t>A</a:t>
            </a:r>
            <a:r>
              <a:rPr lang="en-US" altLang="en-US" sz="2600" b="1" dirty="0" smtClean="0"/>
              <a:t>ggregate </a:t>
            </a:r>
            <a:r>
              <a:rPr lang="en-US" altLang="en-US" sz="2600" dirty="0" smtClean="0">
                <a:solidFill>
                  <a:srgbClr val="FF0000"/>
                </a:solidFill>
              </a:rPr>
              <a:t>S</a:t>
            </a:r>
            <a:r>
              <a:rPr lang="en-US" altLang="en-US" sz="2600" b="1" dirty="0" smtClean="0"/>
              <a:t>upply</a:t>
            </a:r>
            <a:endParaRPr lang="en-US" altLang="en-US" sz="2600" b="1" dirty="0"/>
          </a:p>
        </p:txBody>
      </p:sp>
      <p:sp>
        <p:nvSpPr>
          <p:cNvPr id="21" name="Line 32"/>
          <p:cNvSpPr>
            <a:spLocks noChangeShapeType="1"/>
          </p:cNvSpPr>
          <p:nvPr/>
        </p:nvSpPr>
        <p:spPr bwMode="auto">
          <a:xfrm>
            <a:off x="2806700" y="6276975"/>
            <a:ext cx="453390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2" name="Line 33"/>
          <p:cNvSpPr>
            <a:spLocks noChangeShapeType="1"/>
          </p:cNvSpPr>
          <p:nvPr/>
        </p:nvSpPr>
        <p:spPr bwMode="auto">
          <a:xfrm>
            <a:off x="2805112" y="2314575"/>
            <a:ext cx="1588" cy="39624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30" name="Oval 42"/>
          <p:cNvSpPr>
            <a:spLocks noChangeAspect="1" noChangeArrowheads="1"/>
          </p:cNvSpPr>
          <p:nvPr/>
        </p:nvSpPr>
        <p:spPr bwMode="auto">
          <a:xfrm>
            <a:off x="5503863" y="6276975"/>
            <a:ext cx="668337" cy="428625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prstDash val="dash"/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altLang="en-US" sz="1400" b="0" dirty="0" smtClean="0">
                <a:latin typeface="Times New Roman" pitchFamily="18" charset="0"/>
              </a:rPr>
              <a:t>12</a:t>
            </a:r>
            <a:endParaRPr lang="en-US" altLang="en-US" sz="1400" b="0" dirty="0">
              <a:latin typeface="Times New Roman" pitchFamily="18" charset="0"/>
            </a:endParaRPr>
          </a:p>
        </p:txBody>
      </p:sp>
      <p:sp>
        <p:nvSpPr>
          <p:cNvPr id="38" name="Line 36"/>
          <p:cNvSpPr>
            <a:spLocks noChangeAspect="1" noChangeShapeType="1"/>
          </p:cNvSpPr>
          <p:nvPr/>
        </p:nvSpPr>
        <p:spPr bwMode="auto">
          <a:xfrm flipV="1">
            <a:off x="2805112" y="2664331"/>
            <a:ext cx="3748087" cy="3217356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" name="Line 41"/>
          <p:cNvSpPr>
            <a:spLocks noChangeShapeType="1"/>
          </p:cNvSpPr>
          <p:nvPr/>
        </p:nvSpPr>
        <p:spPr bwMode="auto">
          <a:xfrm flipH="1">
            <a:off x="2809584" y="3276601"/>
            <a:ext cx="3017520" cy="1588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" name="Oval 43"/>
          <p:cNvSpPr>
            <a:spLocks noChangeAspect="1" noChangeArrowheads="1"/>
          </p:cNvSpPr>
          <p:nvPr/>
        </p:nvSpPr>
        <p:spPr bwMode="auto">
          <a:xfrm>
            <a:off x="2362200" y="3048000"/>
            <a:ext cx="933450" cy="471487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prstDash val="dash"/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400" b="0" dirty="0" smtClean="0">
                <a:latin typeface="Times New Roman" pitchFamily="18" charset="0"/>
              </a:rPr>
              <a:t>16</a:t>
            </a:r>
            <a:endParaRPr lang="en-US" altLang="en-US" sz="1400" b="0" dirty="0">
              <a:latin typeface="Times New Roman" pitchFamily="18" charset="0"/>
            </a:endParaRPr>
          </a:p>
        </p:txBody>
      </p:sp>
      <p:sp>
        <p:nvSpPr>
          <p:cNvPr id="42" name="Rectangle 44"/>
          <p:cNvSpPr>
            <a:spLocks noChangeArrowheads="1"/>
          </p:cNvSpPr>
          <p:nvPr/>
        </p:nvSpPr>
        <p:spPr bwMode="auto">
          <a:xfrm>
            <a:off x="6477000" y="2484389"/>
            <a:ext cx="69762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800" b="0" i="1" dirty="0" smtClean="0">
                <a:latin typeface="Times New Roman" pitchFamily="18" charset="0"/>
              </a:rPr>
              <a:t>SRAS</a:t>
            </a:r>
            <a:endParaRPr lang="en-US" altLang="en-US" sz="1800" b="0" i="1" dirty="0">
              <a:latin typeface="Times New Roman" pitchFamily="18" charset="0"/>
            </a:endParaRPr>
          </a:p>
        </p:txBody>
      </p:sp>
      <p:sp>
        <p:nvSpPr>
          <p:cNvPr id="43" name="Line 48"/>
          <p:cNvSpPr>
            <a:spLocks noChangeShapeType="1"/>
          </p:cNvSpPr>
          <p:nvPr/>
        </p:nvSpPr>
        <p:spPr bwMode="auto">
          <a:xfrm flipV="1">
            <a:off x="5839933" y="3276599"/>
            <a:ext cx="0" cy="3017520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 type="oval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" name="Line 6"/>
          <p:cNvSpPr>
            <a:spLocks noChangeShapeType="1"/>
          </p:cNvSpPr>
          <p:nvPr/>
        </p:nvSpPr>
        <p:spPr bwMode="auto">
          <a:xfrm flipH="1" flipV="1">
            <a:off x="2804821" y="5881688"/>
            <a:ext cx="0" cy="365760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 type="oval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5" name="Rectangle 39"/>
          <p:cNvSpPr>
            <a:spLocks noChangeArrowheads="1"/>
          </p:cNvSpPr>
          <p:nvPr/>
        </p:nvSpPr>
        <p:spPr bwMode="auto">
          <a:xfrm>
            <a:off x="2349500" y="2362200"/>
            <a:ext cx="4508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800" b="0" i="1" dirty="0">
                <a:latin typeface="Times New Roman" pitchFamily="18" charset="0"/>
              </a:rPr>
              <a:t>PL</a:t>
            </a:r>
          </a:p>
        </p:txBody>
      </p:sp>
      <p:sp>
        <p:nvSpPr>
          <p:cNvPr id="23" name="Rectangle 2"/>
          <p:cNvSpPr txBox="1">
            <a:spLocks noChangeArrowheads="1"/>
          </p:cNvSpPr>
          <p:nvPr/>
        </p:nvSpPr>
        <p:spPr bwMode="auto">
          <a:xfrm>
            <a:off x="304800" y="963966"/>
            <a:ext cx="4019550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 algn="l" rtl="0" eaLnBrk="0" fontAlgn="base" hangingPunct="0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 typeface="Wingdings" pitchFamily="2" charset="2"/>
              <a:buNone/>
              <a:defRPr/>
            </a:pPr>
            <a:r>
              <a:rPr lang="en-US" altLang="en-US" sz="1800" b="1" kern="0" dirty="0" smtClean="0">
                <a:ea typeface="MS Mincho" pitchFamily="49" charset="-128"/>
              </a:rPr>
              <a:t>Simulated SRAS</a:t>
            </a:r>
            <a:endParaRPr lang="en-US" altLang="en-US" sz="2000" b="1" kern="0" dirty="0">
              <a:ea typeface="MS Mincho" pitchFamily="49" charset="-128"/>
            </a:endParaRPr>
          </a:p>
        </p:txBody>
      </p:sp>
      <p:sp>
        <p:nvSpPr>
          <p:cNvPr id="24" name="Rectangle 3"/>
          <p:cNvSpPr txBox="1">
            <a:spLocks noChangeArrowheads="1"/>
          </p:cNvSpPr>
          <p:nvPr/>
        </p:nvSpPr>
        <p:spPr bwMode="auto">
          <a:xfrm>
            <a:off x="304800" y="1373541"/>
            <a:ext cx="8686800" cy="16744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 algn="l" rtl="0" eaLnBrk="0" fontAlgn="base" hangingPunct="0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338138" indent="-338138" eaLnBrk="1" hangingPunct="1"/>
            <a:r>
              <a:rPr lang="en-US" altLang="en-US" sz="1600" b="1" kern="0" dirty="0" smtClean="0"/>
              <a:t>Example</a:t>
            </a:r>
            <a:r>
              <a:rPr lang="en-US" altLang="en-US" sz="1600" b="1" i="1" kern="0" dirty="0" smtClean="0"/>
              <a:t> (continued):</a:t>
            </a:r>
            <a:endParaRPr lang="en-US" altLang="en-US" sz="1600" b="0" i="1" kern="0" dirty="0" smtClean="0"/>
          </a:p>
          <a:p>
            <a:pPr marL="1035050" lvl="1" indent="-469900" eaLnBrk="1" hangingPunct="1">
              <a:buNone/>
              <a:tabLst>
                <a:tab pos="1379538" algn="l"/>
              </a:tabLst>
            </a:pPr>
            <a:r>
              <a:rPr lang="en-US" altLang="en-US" sz="1600" b="0" kern="0" dirty="0"/>
              <a:t>2</a:t>
            </a:r>
            <a:r>
              <a:rPr lang="en-US" altLang="en-US" sz="1600" b="0" kern="0" dirty="0" smtClean="0"/>
              <a:t>.	</a:t>
            </a:r>
            <a:r>
              <a:rPr lang="en-US" altLang="en-US" sz="1600" b="0" dirty="0" smtClean="0">
                <a:latin typeface="Times New Roman" pitchFamily="18" charset="0"/>
              </a:rPr>
              <a:t>Graph SRAS</a:t>
            </a:r>
            <a:endParaRPr lang="en-US" altLang="en-US" sz="1600" b="0" kern="0" dirty="0" smtClean="0"/>
          </a:p>
        </p:txBody>
      </p:sp>
      <p:sp>
        <p:nvSpPr>
          <p:cNvPr id="19" name="Rectangle 2"/>
          <p:cNvSpPr>
            <a:spLocks noChangeArrowheads="1"/>
          </p:cNvSpPr>
          <p:nvPr/>
        </p:nvSpPr>
        <p:spPr bwMode="auto">
          <a:xfrm>
            <a:off x="618067" y="1930400"/>
            <a:ext cx="837353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tabLst>
                <a:tab pos="1714500" algn="l"/>
              </a:tabLst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800100" indent="-342900" eaLnBrk="0" hangingPunct="0">
              <a:tabLst>
                <a:tab pos="1714500" algn="l"/>
              </a:tabLst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tabLst>
                <a:tab pos="1714500" algn="l"/>
              </a:tabLst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tabLst>
                <a:tab pos="1714500" algn="l"/>
              </a:tabLst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tabLst>
                <a:tab pos="1714500" algn="l"/>
              </a:tabLst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None/>
              <a:tabLst>
                <a:tab pos="2914650" algn="l"/>
              </a:tabLst>
            </a:pPr>
            <a:r>
              <a:rPr lang="en-US" altLang="en-US" sz="1600" b="0" i="1" dirty="0" smtClean="0">
                <a:solidFill>
                  <a:srgbClr val="000000"/>
                </a:solidFill>
                <a:latin typeface="+mj-lt"/>
              </a:rPr>
              <a:t>PL = </a:t>
            </a:r>
            <a:r>
              <a:rPr lang="en-US" altLang="en-US" sz="1600" b="0" dirty="0" smtClean="0">
                <a:solidFill>
                  <a:srgbClr val="000000"/>
                </a:solidFill>
                <a:latin typeface="+mj-lt"/>
              </a:rPr>
              <a:t>4 + </a:t>
            </a:r>
            <a:r>
              <a:rPr lang="en-US" altLang="en-US" sz="1600" b="0" i="1" dirty="0" smtClean="0">
                <a:solidFill>
                  <a:srgbClr val="000000"/>
                </a:solidFill>
                <a:latin typeface="+mj-lt"/>
                <a:cs typeface="Arial" charset="0"/>
              </a:rPr>
              <a:t>Y</a:t>
            </a:r>
            <a:endParaRPr lang="en-US" altLang="en-US" sz="1600" b="0" dirty="0">
              <a:latin typeface="+mj-lt"/>
            </a:endParaRPr>
          </a:p>
        </p:txBody>
      </p:sp>
      <p:sp>
        <p:nvSpPr>
          <p:cNvPr id="20" name="Rectangle 38"/>
          <p:cNvSpPr>
            <a:spLocks noChangeArrowheads="1"/>
          </p:cNvSpPr>
          <p:nvPr/>
        </p:nvSpPr>
        <p:spPr bwMode="auto">
          <a:xfrm>
            <a:off x="6851650" y="6324600"/>
            <a:ext cx="311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800" b="0" i="1" dirty="0">
                <a:latin typeface="Times New Roman" pitchFamily="18" charset="0"/>
              </a:rPr>
              <a:t>Y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70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7017" grpId="0"/>
      <p:bldP spid="30" grpId="0"/>
      <p:bldP spid="38" grpId="0" animBg="1"/>
      <p:bldP spid="39" grpId="0" animBg="1"/>
      <p:bldP spid="41" grpId="0"/>
      <p:bldP spid="42" grpId="0"/>
      <p:bldP spid="43" grpId="0" animBg="1"/>
      <p:bldP spid="44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3"/>
          <p:cNvSpPr txBox="1">
            <a:spLocks noChangeArrowheads="1"/>
          </p:cNvSpPr>
          <p:nvPr/>
        </p:nvSpPr>
        <p:spPr bwMode="auto">
          <a:xfrm>
            <a:off x="304800" y="1373541"/>
            <a:ext cx="8686800" cy="16744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 algn="l" rtl="0" eaLnBrk="0" fontAlgn="base" hangingPunct="0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338138" indent="-338138" eaLnBrk="1" hangingPunct="1"/>
            <a:r>
              <a:rPr lang="en-US" altLang="en-US" sz="1600" b="1" kern="0" dirty="0" smtClean="0"/>
              <a:t>Example </a:t>
            </a:r>
            <a:r>
              <a:rPr lang="en-US" altLang="en-US" sz="1600" b="1" i="1" kern="0" dirty="0" smtClean="0"/>
              <a:t>(continued):</a:t>
            </a:r>
            <a:endParaRPr lang="en-US" altLang="en-US" sz="1600" b="0" i="1" kern="0" dirty="0" smtClean="0"/>
          </a:p>
          <a:p>
            <a:pPr marL="1035050" lvl="1" indent="-469900" eaLnBrk="1" hangingPunct="1">
              <a:buNone/>
              <a:tabLst>
                <a:tab pos="1379538" algn="l"/>
              </a:tabLst>
            </a:pPr>
            <a:r>
              <a:rPr lang="en-US" altLang="en-US" sz="1600" b="0" kern="0" dirty="0" smtClean="0"/>
              <a:t>3.	</a:t>
            </a:r>
            <a:r>
              <a:rPr lang="en-US" altLang="en-US" sz="1600" b="0" dirty="0" smtClean="0">
                <a:latin typeface="Times New Roman" pitchFamily="18" charset="0"/>
              </a:rPr>
              <a:t>Graph SRAS and LRAS</a:t>
            </a:r>
            <a:endParaRPr lang="en-US" altLang="en-US" sz="1600" b="0" kern="0" dirty="0" smtClean="0"/>
          </a:p>
        </p:txBody>
      </p:sp>
      <p:sp>
        <p:nvSpPr>
          <p:cNvPr id="23555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069096" name="Line 40"/>
          <p:cNvSpPr>
            <a:spLocks noChangeShapeType="1"/>
          </p:cNvSpPr>
          <p:nvPr/>
        </p:nvSpPr>
        <p:spPr bwMode="auto">
          <a:xfrm flipV="1">
            <a:off x="6128499" y="2664331"/>
            <a:ext cx="12828" cy="3599309"/>
          </a:xfrm>
          <a:prstGeom prst="line">
            <a:avLst/>
          </a:prstGeom>
          <a:noFill/>
          <a:ln w="28575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" name="Rectangle 33"/>
          <p:cNvSpPr>
            <a:spLocks noChangeArrowheads="1"/>
          </p:cNvSpPr>
          <p:nvPr/>
        </p:nvSpPr>
        <p:spPr bwMode="auto">
          <a:xfrm>
            <a:off x="5518471" y="2398296"/>
            <a:ext cx="71045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800" b="0" i="1" dirty="0" smtClean="0">
                <a:latin typeface="Times New Roman" pitchFamily="18" charset="0"/>
              </a:rPr>
              <a:t>LRAS</a:t>
            </a:r>
            <a:endParaRPr lang="en-US" altLang="en-US" sz="1800" b="0" i="1" baseline="-25000" dirty="0">
              <a:latin typeface="Times New Roman" pitchFamily="18" charset="0"/>
            </a:endParaRPr>
          </a:p>
        </p:txBody>
      </p:sp>
      <p:sp>
        <p:nvSpPr>
          <p:cNvPr id="21" name="Rectangle 2"/>
          <p:cNvSpPr txBox="1">
            <a:spLocks noChangeArrowheads="1"/>
          </p:cNvSpPr>
          <p:nvPr/>
        </p:nvSpPr>
        <p:spPr bwMode="auto">
          <a:xfrm>
            <a:off x="304800" y="963966"/>
            <a:ext cx="4019550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 algn="l" rtl="0" eaLnBrk="0" fontAlgn="base" hangingPunct="0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 typeface="Wingdings" pitchFamily="2" charset="2"/>
              <a:buNone/>
              <a:defRPr/>
            </a:pPr>
            <a:r>
              <a:rPr lang="en-US" altLang="en-US" sz="1800" b="1" kern="0" dirty="0" smtClean="0">
                <a:ea typeface="MS Mincho" pitchFamily="49" charset="-128"/>
              </a:rPr>
              <a:t>Simulated SRAS</a:t>
            </a:r>
            <a:endParaRPr lang="en-US" altLang="en-US" sz="2000" b="1" kern="0" dirty="0">
              <a:ea typeface="MS Mincho" pitchFamily="49" charset="-128"/>
            </a:endParaRP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15573475"/>
              </p:ext>
            </p:extLst>
          </p:nvPr>
        </p:nvGraphicFramePr>
        <p:xfrm>
          <a:off x="5930900" y="2003425"/>
          <a:ext cx="620713" cy="315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36" name="Equation" r:id="rId4" imgW="469800" imgH="241200" progId="Equation.DSMT4">
                  <p:embed/>
                </p:oleObj>
              </mc:Choice>
              <mc:Fallback>
                <p:oleObj name="Equation" r:id="rId4" imgW="469800" imgH="241200" progId="Equation.DSMT4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30900" y="2003425"/>
                        <a:ext cx="620713" cy="315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Text Box 31"/>
          <p:cNvSpPr txBox="1">
            <a:spLocks noChangeArrowheads="1"/>
          </p:cNvSpPr>
          <p:nvPr/>
        </p:nvSpPr>
        <p:spPr bwMode="auto">
          <a:xfrm>
            <a:off x="381000" y="152400"/>
            <a:ext cx="845820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en-US" sz="2600" dirty="0" smtClean="0">
                <a:solidFill>
                  <a:srgbClr val="FF0000"/>
                </a:solidFill>
              </a:rPr>
              <a:t>S</a:t>
            </a:r>
            <a:r>
              <a:rPr lang="en-US" altLang="en-US" sz="2600" b="1" dirty="0" smtClean="0"/>
              <a:t>hort </a:t>
            </a:r>
            <a:r>
              <a:rPr lang="en-US" altLang="en-US" sz="2600" b="1" dirty="0" smtClean="0">
                <a:solidFill>
                  <a:srgbClr val="FF0000"/>
                </a:solidFill>
              </a:rPr>
              <a:t>R</a:t>
            </a:r>
            <a:r>
              <a:rPr lang="en-US" altLang="en-US" sz="2600" b="1" dirty="0" smtClean="0"/>
              <a:t>un </a:t>
            </a:r>
            <a:r>
              <a:rPr lang="en-US" altLang="en-US" sz="2600" dirty="0" smtClean="0">
                <a:solidFill>
                  <a:srgbClr val="FF0000"/>
                </a:solidFill>
              </a:rPr>
              <a:t>A</a:t>
            </a:r>
            <a:r>
              <a:rPr lang="en-US" altLang="en-US" sz="2600" b="1" dirty="0" smtClean="0"/>
              <a:t>ggregate </a:t>
            </a:r>
            <a:r>
              <a:rPr lang="en-US" altLang="en-US" sz="2600" dirty="0" smtClean="0">
                <a:solidFill>
                  <a:srgbClr val="FF0000"/>
                </a:solidFill>
              </a:rPr>
              <a:t>S</a:t>
            </a:r>
            <a:r>
              <a:rPr lang="en-US" altLang="en-US" sz="2600" b="1" dirty="0" smtClean="0"/>
              <a:t>upply</a:t>
            </a:r>
            <a:endParaRPr lang="en-US" altLang="en-US" sz="2600" b="1" dirty="0"/>
          </a:p>
        </p:txBody>
      </p:sp>
      <p:sp>
        <p:nvSpPr>
          <p:cNvPr id="23" name="Line 32"/>
          <p:cNvSpPr>
            <a:spLocks noChangeShapeType="1"/>
          </p:cNvSpPr>
          <p:nvPr/>
        </p:nvSpPr>
        <p:spPr bwMode="auto">
          <a:xfrm>
            <a:off x="2806700" y="6276975"/>
            <a:ext cx="453390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4" name="Line 33"/>
          <p:cNvSpPr>
            <a:spLocks noChangeShapeType="1"/>
          </p:cNvSpPr>
          <p:nvPr/>
        </p:nvSpPr>
        <p:spPr bwMode="auto">
          <a:xfrm>
            <a:off x="2805112" y="2314575"/>
            <a:ext cx="1588" cy="39624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5" name="Rectangle 38"/>
          <p:cNvSpPr>
            <a:spLocks noChangeArrowheads="1"/>
          </p:cNvSpPr>
          <p:nvPr/>
        </p:nvSpPr>
        <p:spPr bwMode="auto">
          <a:xfrm>
            <a:off x="6851650" y="6324600"/>
            <a:ext cx="311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800" b="0" i="1" dirty="0">
                <a:latin typeface="Times New Roman" pitchFamily="18" charset="0"/>
              </a:rPr>
              <a:t>Y</a:t>
            </a:r>
          </a:p>
        </p:txBody>
      </p:sp>
      <p:sp>
        <p:nvSpPr>
          <p:cNvPr id="27" name="Line 36"/>
          <p:cNvSpPr>
            <a:spLocks noChangeAspect="1" noChangeShapeType="1"/>
          </p:cNvSpPr>
          <p:nvPr/>
        </p:nvSpPr>
        <p:spPr bwMode="auto">
          <a:xfrm flipV="1">
            <a:off x="2805112" y="2664331"/>
            <a:ext cx="3748087" cy="3217356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" name="Rectangle 44"/>
          <p:cNvSpPr>
            <a:spLocks noChangeArrowheads="1"/>
          </p:cNvSpPr>
          <p:nvPr/>
        </p:nvSpPr>
        <p:spPr bwMode="auto">
          <a:xfrm>
            <a:off x="6477000" y="2484389"/>
            <a:ext cx="69762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800" b="0" i="1" dirty="0" smtClean="0">
                <a:latin typeface="Times New Roman" pitchFamily="18" charset="0"/>
              </a:rPr>
              <a:t>SRAS</a:t>
            </a:r>
            <a:endParaRPr lang="en-US" altLang="en-US" sz="1800" b="0" i="1" dirty="0">
              <a:latin typeface="Times New Roman" pitchFamily="18" charset="0"/>
            </a:endParaRPr>
          </a:p>
        </p:txBody>
      </p:sp>
      <p:sp>
        <p:nvSpPr>
          <p:cNvPr id="44" name="Rectangle 39"/>
          <p:cNvSpPr>
            <a:spLocks noChangeArrowheads="1"/>
          </p:cNvSpPr>
          <p:nvPr/>
        </p:nvSpPr>
        <p:spPr bwMode="auto">
          <a:xfrm>
            <a:off x="2349500" y="2362200"/>
            <a:ext cx="4508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800" b="0" i="1" dirty="0">
                <a:latin typeface="Times New Roman" pitchFamily="18" charset="0"/>
              </a:rPr>
              <a:t>PL</a:t>
            </a:r>
          </a:p>
        </p:txBody>
      </p:sp>
      <p:sp>
        <p:nvSpPr>
          <p:cNvPr id="45" name="Rectangle 2"/>
          <p:cNvSpPr>
            <a:spLocks noChangeArrowheads="1"/>
          </p:cNvSpPr>
          <p:nvPr/>
        </p:nvSpPr>
        <p:spPr bwMode="auto">
          <a:xfrm>
            <a:off x="618067" y="1930400"/>
            <a:ext cx="837353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tabLst>
                <a:tab pos="1714500" algn="l"/>
              </a:tabLst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800100" indent="-342900" eaLnBrk="0" hangingPunct="0">
              <a:tabLst>
                <a:tab pos="1714500" algn="l"/>
              </a:tabLst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tabLst>
                <a:tab pos="1714500" algn="l"/>
              </a:tabLst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tabLst>
                <a:tab pos="1714500" algn="l"/>
              </a:tabLst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tabLst>
                <a:tab pos="1714500" algn="l"/>
              </a:tabLst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None/>
              <a:tabLst>
                <a:tab pos="2914650" algn="l"/>
              </a:tabLst>
            </a:pPr>
            <a:r>
              <a:rPr lang="en-US" altLang="en-US" sz="1600" b="0" i="1" dirty="0" smtClean="0">
                <a:solidFill>
                  <a:srgbClr val="000000"/>
                </a:solidFill>
                <a:latin typeface="+mj-lt"/>
              </a:rPr>
              <a:t>PL = </a:t>
            </a:r>
            <a:r>
              <a:rPr lang="en-US" altLang="en-US" sz="1600" b="0" dirty="0" smtClean="0">
                <a:solidFill>
                  <a:srgbClr val="000000"/>
                </a:solidFill>
                <a:latin typeface="+mj-lt"/>
              </a:rPr>
              <a:t>4 + </a:t>
            </a:r>
            <a:r>
              <a:rPr lang="en-US" altLang="en-US" sz="1600" b="0" i="1" dirty="0" smtClean="0">
                <a:solidFill>
                  <a:srgbClr val="000000"/>
                </a:solidFill>
                <a:latin typeface="+mj-lt"/>
                <a:cs typeface="Arial" charset="0"/>
              </a:rPr>
              <a:t>Y</a:t>
            </a:r>
            <a:endParaRPr lang="en-US" altLang="en-US" sz="1600" b="0" dirty="0">
              <a:latin typeface="+mj-lt"/>
            </a:endParaRPr>
          </a:p>
        </p:txBody>
      </p:sp>
      <p:sp>
        <p:nvSpPr>
          <p:cNvPr id="46" name="Line 41"/>
          <p:cNvSpPr>
            <a:spLocks noChangeShapeType="1"/>
          </p:cNvSpPr>
          <p:nvPr/>
        </p:nvSpPr>
        <p:spPr bwMode="auto">
          <a:xfrm flipH="1">
            <a:off x="2809584" y="3276601"/>
            <a:ext cx="3017520" cy="1588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7" name="Oval 43"/>
          <p:cNvSpPr>
            <a:spLocks noChangeAspect="1" noChangeArrowheads="1"/>
          </p:cNvSpPr>
          <p:nvPr/>
        </p:nvSpPr>
        <p:spPr bwMode="auto">
          <a:xfrm>
            <a:off x="2362200" y="3048000"/>
            <a:ext cx="933450" cy="471487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prstDash val="dash"/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400" b="0" dirty="0" smtClean="0">
                <a:latin typeface="Times New Roman" pitchFamily="18" charset="0"/>
              </a:rPr>
              <a:t>16</a:t>
            </a:r>
            <a:endParaRPr lang="en-US" altLang="en-US" sz="1400" b="0" dirty="0">
              <a:latin typeface="Times New Roman" pitchFamily="18" charset="0"/>
            </a:endParaRPr>
          </a:p>
        </p:txBody>
      </p:sp>
      <p:sp>
        <p:nvSpPr>
          <p:cNvPr id="48" name="Line 48"/>
          <p:cNvSpPr>
            <a:spLocks noChangeShapeType="1"/>
          </p:cNvSpPr>
          <p:nvPr/>
        </p:nvSpPr>
        <p:spPr bwMode="auto">
          <a:xfrm flipV="1">
            <a:off x="5839933" y="3276599"/>
            <a:ext cx="0" cy="3017520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 type="oval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" name="Oval 42"/>
          <p:cNvSpPr>
            <a:spLocks noChangeAspect="1" noChangeArrowheads="1"/>
          </p:cNvSpPr>
          <p:nvPr/>
        </p:nvSpPr>
        <p:spPr bwMode="auto">
          <a:xfrm>
            <a:off x="5503863" y="6276975"/>
            <a:ext cx="668337" cy="428625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prstDash val="dash"/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altLang="en-US" sz="1400" b="0" dirty="0" smtClean="0">
                <a:latin typeface="Times New Roman" pitchFamily="18" charset="0"/>
              </a:rPr>
              <a:t>12</a:t>
            </a:r>
            <a:endParaRPr lang="en-US" altLang="en-US" sz="1400" b="0" dirty="0">
              <a:latin typeface="Times New Roman" pitchFamily="18" charset="0"/>
            </a:endParaRPr>
          </a:p>
        </p:txBody>
      </p:sp>
      <p:sp>
        <p:nvSpPr>
          <p:cNvPr id="50" name="Oval 42"/>
          <p:cNvSpPr>
            <a:spLocks noChangeAspect="1" noChangeArrowheads="1"/>
          </p:cNvSpPr>
          <p:nvPr/>
        </p:nvSpPr>
        <p:spPr bwMode="auto">
          <a:xfrm>
            <a:off x="5808663" y="6281058"/>
            <a:ext cx="668337" cy="428625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prstDash val="dash"/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altLang="en-US" sz="1400" b="0" dirty="0" smtClean="0">
                <a:latin typeface="Times New Roman" pitchFamily="18" charset="0"/>
              </a:rPr>
              <a:t>15</a:t>
            </a:r>
            <a:endParaRPr lang="en-US" altLang="en-US" sz="1400" b="0" dirty="0">
              <a:latin typeface="Times New Roman" pitchFamily="18" charset="0"/>
            </a:endParaRPr>
          </a:p>
        </p:txBody>
      </p:sp>
      <p:sp>
        <p:nvSpPr>
          <p:cNvPr id="51" name="Line 41"/>
          <p:cNvSpPr>
            <a:spLocks noChangeShapeType="1"/>
          </p:cNvSpPr>
          <p:nvPr/>
        </p:nvSpPr>
        <p:spPr bwMode="auto">
          <a:xfrm flipH="1">
            <a:off x="2809583" y="3037115"/>
            <a:ext cx="3318915" cy="0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2" name="Oval 43"/>
          <p:cNvSpPr>
            <a:spLocks noChangeAspect="1" noChangeArrowheads="1"/>
          </p:cNvSpPr>
          <p:nvPr/>
        </p:nvSpPr>
        <p:spPr bwMode="auto">
          <a:xfrm>
            <a:off x="2362200" y="2808514"/>
            <a:ext cx="933450" cy="471487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prstDash val="dash"/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400" b="0" dirty="0" smtClean="0">
                <a:latin typeface="Times New Roman" pitchFamily="18" charset="0"/>
              </a:rPr>
              <a:t>19</a:t>
            </a:r>
            <a:endParaRPr lang="en-US" altLang="en-US" sz="1400" b="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671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9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0690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9096" grpId="0" animBg="1"/>
      <p:bldP spid="32" grpId="0"/>
      <p:bldP spid="46" grpId="0" animBg="1"/>
      <p:bldP spid="47" grpId="0"/>
      <p:bldP spid="48" grpId="0" animBg="1"/>
      <p:bldP spid="50" grpId="0"/>
      <p:bldP spid="51" grpId="0" animBg="1"/>
      <p:bldP spid="52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3"/>
          <p:cNvSpPr txBox="1">
            <a:spLocks noChangeArrowheads="1"/>
          </p:cNvSpPr>
          <p:nvPr/>
        </p:nvSpPr>
        <p:spPr bwMode="auto">
          <a:xfrm>
            <a:off x="304800" y="1373541"/>
            <a:ext cx="8686800" cy="16744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 algn="l" rtl="0" eaLnBrk="0" fontAlgn="base" hangingPunct="0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338138" indent="-338138" eaLnBrk="1" hangingPunct="1"/>
            <a:r>
              <a:rPr lang="en-US" altLang="en-US" sz="1600" b="1" kern="0" dirty="0" smtClean="0"/>
              <a:t>Example</a:t>
            </a:r>
            <a:r>
              <a:rPr lang="en-US" altLang="en-US" sz="1600" b="1" i="1" kern="0" dirty="0" smtClean="0"/>
              <a:t> (continued):</a:t>
            </a:r>
            <a:endParaRPr lang="en-US" altLang="en-US" sz="1600" b="0" i="1" kern="0" dirty="0" smtClean="0"/>
          </a:p>
          <a:p>
            <a:pPr marL="1035050" lvl="1" indent="-469900" eaLnBrk="1" hangingPunct="1">
              <a:buNone/>
              <a:tabLst>
                <a:tab pos="1379538" algn="l"/>
              </a:tabLst>
            </a:pPr>
            <a:r>
              <a:rPr lang="en-US" altLang="en-US" sz="1600" b="0" kern="0" dirty="0" smtClean="0"/>
              <a:t>4.	Suppose supply-side taxes are </a:t>
            </a:r>
            <a:r>
              <a:rPr lang="en-US" altLang="en-US" sz="1600" b="0" i="1" kern="0" dirty="0" smtClean="0"/>
              <a:t>temporarily </a:t>
            </a:r>
            <a:r>
              <a:rPr lang="en-US" altLang="en-US" sz="1600" b="0" kern="0" dirty="0" smtClean="0"/>
              <a:t>lowered by 2 pct. points</a:t>
            </a:r>
            <a:r>
              <a:rPr lang="en-US" altLang="en-US" sz="1600" b="0" dirty="0" smtClean="0">
                <a:latin typeface="Times New Roman" pitchFamily="18" charset="0"/>
              </a:rPr>
              <a:t>.</a:t>
            </a:r>
            <a:endParaRPr lang="en-US" altLang="en-US" sz="1600" b="0" kern="0" dirty="0" smtClean="0"/>
          </a:p>
        </p:txBody>
      </p:sp>
      <p:sp>
        <p:nvSpPr>
          <p:cNvPr id="23555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" name="Rectangle 1"/>
          <p:cNvSpPr/>
          <p:nvPr/>
        </p:nvSpPr>
        <p:spPr>
          <a:xfrm>
            <a:off x="47625" y="2971800"/>
            <a:ext cx="2593975" cy="6668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ctr" eaLnBrk="1" hangingPunct="1">
              <a:buNone/>
            </a:pPr>
            <a:r>
              <a:rPr lang="en-US" altLang="en-US" sz="1400" b="0" i="1" dirty="0">
                <a:solidFill>
                  <a:srgbClr val="000000"/>
                </a:solidFill>
                <a:latin typeface="Times New Roman" pitchFamily="18" charset="0"/>
              </a:rPr>
              <a:t>PL = </a:t>
            </a:r>
            <a:r>
              <a:rPr lang="en-US" altLang="en-US" sz="1400" b="0" dirty="0" smtClean="0">
                <a:solidFill>
                  <a:srgbClr val="000000"/>
                </a:solidFill>
                <a:latin typeface="Times New Roman" pitchFamily="18" charset="0"/>
              </a:rPr>
              <a:t>[ </a:t>
            </a:r>
            <a:r>
              <a:rPr lang="en-US" altLang="en-US" sz="1400" b="0" dirty="0">
                <a:solidFill>
                  <a:srgbClr val="000000"/>
                </a:solidFill>
                <a:latin typeface="Times New Roman" pitchFamily="18" charset="0"/>
              </a:rPr>
              <a:t>7</a:t>
            </a:r>
            <a:r>
              <a:rPr lang="en-US" altLang="en-US" sz="1400" b="0" dirty="0" smtClean="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en-US" altLang="en-US" sz="1400" b="0" dirty="0">
                <a:solidFill>
                  <a:srgbClr val="000000"/>
                </a:solidFill>
                <a:latin typeface="Times New Roman" pitchFamily="18" charset="0"/>
              </a:rPr>
              <a:t>+ </a:t>
            </a:r>
            <a:r>
              <a:rPr lang="en-US" altLang="en-US" sz="1400" b="0" dirty="0" smtClean="0">
                <a:solidFill>
                  <a:srgbClr val="000000"/>
                </a:solidFill>
                <a:latin typeface="Times New Roman" pitchFamily="18" charset="0"/>
              </a:rPr>
              <a:t>3 </a:t>
            </a:r>
            <a:r>
              <a:rPr lang="en-US" altLang="en-US" sz="1400" b="0" dirty="0">
                <a:solidFill>
                  <a:srgbClr val="000000"/>
                </a:solidFill>
                <a:latin typeface="Times New Roman" pitchFamily="18" charset="0"/>
              </a:rPr>
              <a:t>+ </a:t>
            </a:r>
            <a:r>
              <a:rPr lang="en-US" altLang="en-US" sz="1400" b="0" dirty="0" smtClean="0">
                <a:solidFill>
                  <a:srgbClr val="000000"/>
                </a:solidFill>
                <a:latin typeface="Times New Roman" pitchFamily="18" charset="0"/>
              </a:rPr>
              <a:t>9</a:t>
            </a:r>
            <a:r>
              <a:rPr lang="en-US" altLang="en-US" sz="1400" b="0" i="1" dirty="0" smtClean="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en-US" altLang="en-US" sz="1400" b="0" i="1" dirty="0">
                <a:solidFill>
                  <a:srgbClr val="000000"/>
                </a:solidFill>
                <a:latin typeface="Times New Roman" pitchFamily="18" charset="0"/>
              </a:rPr>
              <a:t>– </a:t>
            </a:r>
            <a:r>
              <a:rPr lang="en-US" altLang="en-US" sz="1400" b="0" dirty="0" smtClean="0">
                <a:solidFill>
                  <a:srgbClr val="000000"/>
                </a:solidFill>
                <a:latin typeface="Times New Roman" pitchFamily="18" charset="0"/>
              </a:rPr>
              <a:t>15 ] </a:t>
            </a:r>
            <a:r>
              <a:rPr lang="en-US" altLang="en-US" sz="1400" b="0" dirty="0">
                <a:solidFill>
                  <a:srgbClr val="000000"/>
                </a:solidFill>
                <a:latin typeface="Times New Roman" pitchFamily="18" charset="0"/>
              </a:rPr>
              <a:t>+ </a:t>
            </a:r>
            <a:r>
              <a:rPr lang="en-US" altLang="en-US" sz="1400" b="0" i="1" dirty="0">
                <a:solidFill>
                  <a:srgbClr val="000000"/>
                </a:solidFill>
                <a:latin typeface="Times New Roman" pitchFamily="18" charset="0"/>
                <a:cs typeface="Arial" charset="0"/>
              </a:rPr>
              <a:t>Y</a:t>
            </a:r>
            <a:endParaRPr lang="en-US" altLang="en-US" sz="1400" b="0" i="1" baseline="-25000" dirty="0">
              <a:solidFill>
                <a:srgbClr val="000000"/>
              </a:solidFill>
              <a:latin typeface="Times New Roman" pitchFamily="18" charset="0"/>
              <a:cs typeface="Arial" charset="0"/>
            </a:endParaRPr>
          </a:p>
          <a:p>
            <a:pPr marL="0" indent="0" algn="ctr" eaLnBrk="1" hangingPunct="1">
              <a:buNone/>
            </a:pPr>
            <a:endParaRPr lang="en-US" altLang="en-US" sz="1400" b="0" i="1" baseline="-25000" dirty="0">
              <a:solidFill>
                <a:srgbClr val="000000"/>
              </a:solidFill>
              <a:latin typeface="Times New Roman" pitchFamily="18" charset="0"/>
              <a:cs typeface="Arial" charset="0"/>
            </a:endParaRPr>
          </a:p>
          <a:p>
            <a:pPr marL="0" indent="0" algn="ctr" eaLnBrk="1" hangingPunct="1">
              <a:buNone/>
            </a:pPr>
            <a:r>
              <a:rPr lang="en-US" altLang="en-US" sz="1400" b="0" i="1" dirty="0">
                <a:solidFill>
                  <a:srgbClr val="000000"/>
                </a:solidFill>
                <a:latin typeface="Times New Roman" pitchFamily="18" charset="0"/>
              </a:rPr>
              <a:t>PL = </a:t>
            </a:r>
            <a:r>
              <a:rPr lang="en-US" altLang="en-US" sz="1400" dirty="0" smtClean="0">
                <a:solidFill>
                  <a:srgbClr val="FF0000"/>
                </a:solidFill>
                <a:latin typeface="Times New Roman" pitchFamily="18" charset="0"/>
              </a:rPr>
              <a:t>2 </a:t>
            </a:r>
            <a:r>
              <a:rPr lang="en-US" altLang="en-US" sz="1400" b="0" dirty="0">
                <a:solidFill>
                  <a:srgbClr val="000000"/>
                </a:solidFill>
                <a:latin typeface="Times New Roman" pitchFamily="18" charset="0"/>
              </a:rPr>
              <a:t>+ </a:t>
            </a:r>
            <a:r>
              <a:rPr lang="en-US" altLang="en-US" sz="1400" b="0" i="1" dirty="0">
                <a:solidFill>
                  <a:srgbClr val="000000"/>
                </a:solidFill>
                <a:latin typeface="Times New Roman" pitchFamily="18" charset="0"/>
                <a:cs typeface="Arial" charset="0"/>
              </a:rPr>
              <a:t>Y</a:t>
            </a:r>
            <a:endParaRPr lang="en-US" altLang="en-US" sz="1400" b="0" dirty="0" smtClean="0">
              <a:latin typeface="Times New Roman" pitchFamily="18" charset="0"/>
            </a:endParaRPr>
          </a:p>
        </p:txBody>
      </p:sp>
      <p:sp>
        <p:nvSpPr>
          <p:cNvPr id="33" name="Line 45"/>
          <p:cNvSpPr>
            <a:spLocks noChangeShapeType="1"/>
          </p:cNvSpPr>
          <p:nvPr/>
        </p:nvSpPr>
        <p:spPr bwMode="auto">
          <a:xfrm flipV="1">
            <a:off x="2809876" y="2907647"/>
            <a:ext cx="3743323" cy="3214537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" name="Rectangle 47"/>
          <p:cNvSpPr>
            <a:spLocks noChangeArrowheads="1"/>
          </p:cNvSpPr>
          <p:nvPr/>
        </p:nvSpPr>
        <p:spPr bwMode="auto">
          <a:xfrm>
            <a:off x="6477000" y="2683040"/>
            <a:ext cx="774571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800" b="0" i="1" dirty="0" smtClean="0">
                <a:solidFill>
                  <a:srgbClr val="FF0000"/>
                </a:solidFill>
                <a:latin typeface="Times New Roman" pitchFamily="18" charset="0"/>
              </a:rPr>
              <a:t>SRAS</a:t>
            </a:r>
            <a:r>
              <a:rPr lang="en-US" altLang="en-US" sz="1800" b="0" i="1" dirty="0">
                <a:solidFill>
                  <a:srgbClr val="FF0000"/>
                </a:solidFill>
                <a:latin typeface="Times New Roman" pitchFamily="18" charset="0"/>
              </a:rPr>
              <a:t>’</a:t>
            </a:r>
          </a:p>
        </p:txBody>
      </p:sp>
      <p:sp>
        <p:nvSpPr>
          <p:cNvPr id="48" name="Oval 9"/>
          <p:cNvSpPr>
            <a:spLocks noChangeAspect="1" noChangeArrowheads="1"/>
          </p:cNvSpPr>
          <p:nvPr/>
        </p:nvSpPr>
        <p:spPr bwMode="auto">
          <a:xfrm>
            <a:off x="2362200" y="5929312"/>
            <a:ext cx="1074737" cy="395288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prstDash val="dash"/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400" b="0" dirty="0">
                <a:solidFill>
                  <a:srgbClr val="FF0000"/>
                </a:solidFill>
                <a:latin typeface="Times New Roman" pitchFamily="18" charset="0"/>
              </a:rPr>
              <a:t>2</a:t>
            </a: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52597602"/>
              </p:ext>
            </p:extLst>
          </p:nvPr>
        </p:nvGraphicFramePr>
        <p:xfrm>
          <a:off x="1432601" y="3010945"/>
          <a:ext cx="155575" cy="233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960" name="Equation" r:id="rId4" imgW="114120" imgH="139680" progId="Equation.DSMT4">
                  <p:embed/>
                </p:oleObj>
              </mc:Choice>
              <mc:Fallback>
                <p:oleObj name="Equation" r:id="rId4" imgW="114120" imgH="1396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32601" y="3010945"/>
                        <a:ext cx="155575" cy="233362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" name="Rectangle 2"/>
          <p:cNvSpPr txBox="1">
            <a:spLocks noChangeArrowheads="1"/>
          </p:cNvSpPr>
          <p:nvPr/>
        </p:nvSpPr>
        <p:spPr bwMode="auto">
          <a:xfrm>
            <a:off x="304800" y="963966"/>
            <a:ext cx="4019550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 algn="l" rtl="0" eaLnBrk="0" fontAlgn="base" hangingPunct="0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 typeface="Wingdings" pitchFamily="2" charset="2"/>
              <a:buNone/>
              <a:defRPr/>
            </a:pPr>
            <a:r>
              <a:rPr lang="en-US" altLang="en-US" sz="1800" b="1" kern="0" dirty="0" smtClean="0">
                <a:ea typeface="MS Mincho" pitchFamily="49" charset="-128"/>
              </a:rPr>
              <a:t>Simulated SRAS</a:t>
            </a:r>
            <a:endParaRPr lang="en-US" altLang="en-US" sz="2000" b="1" kern="0" dirty="0">
              <a:ea typeface="MS Mincho" pitchFamily="49" charset="-128"/>
            </a:endParaRPr>
          </a:p>
        </p:txBody>
      </p:sp>
      <p:sp>
        <p:nvSpPr>
          <p:cNvPr id="30" name="Text Box 31"/>
          <p:cNvSpPr txBox="1">
            <a:spLocks noChangeArrowheads="1"/>
          </p:cNvSpPr>
          <p:nvPr/>
        </p:nvSpPr>
        <p:spPr bwMode="auto">
          <a:xfrm>
            <a:off x="381000" y="152400"/>
            <a:ext cx="845820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en-US" sz="2600" dirty="0" smtClean="0">
                <a:solidFill>
                  <a:srgbClr val="FF0000"/>
                </a:solidFill>
              </a:rPr>
              <a:t>S</a:t>
            </a:r>
            <a:r>
              <a:rPr lang="en-US" altLang="en-US" sz="2600" b="1" dirty="0" smtClean="0"/>
              <a:t>hort </a:t>
            </a:r>
            <a:r>
              <a:rPr lang="en-US" altLang="en-US" sz="2600" b="1" dirty="0" smtClean="0">
                <a:solidFill>
                  <a:srgbClr val="FF0000"/>
                </a:solidFill>
              </a:rPr>
              <a:t>R</a:t>
            </a:r>
            <a:r>
              <a:rPr lang="en-US" altLang="en-US" sz="2600" b="1" dirty="0" smtClean="0"/>
              <a:t>un </a:t>
            </a:r>
            <a:r>
              <a:rPr lang="en-US" altLang="en-US" sz="2600" dirty="0" smtClean="0">
                <a:solidFill>
                  <a:srgbClr val="FF0000"/>
                </a:solidFill>
              </a:rPr>
              <a:t>A</a:t>
            </a:r>
            <a:r>
              <a:rPr lang="en-US" altLang="en-US" sz="2600" b="1" dirty="0" smtClean="0"/>
              <a:t>ggregate </a:t>
            </a:r>
            <a:r>
              <a:rPr lang="en-US" altLang="en-US" sz="2600" dirty="0" smtClean="0">
                <a:solidFill>
                  <a:srgbClr val="FF0000"/>
                </a:solidFill>
              </a:rPr>
              <a:t>S</a:t>
            </a:r>
            <a:r>
              <a:rPr lang="en-US" altLang="en-US" sz="2600" b="1" dirty="0" smtClean="0"/>
              <a:t>upply</a:t>
            </a:r>
            <a:endParaRPr lang="en-US" altLang="en-US" sz="2600" b="1" dirty="0"/>
          </a:p>
        </p:txBody>
      </p:sp>
      <p:sp>
        <p:nvSpPr>
          <p:cNvPr id="24" name="Line 40"/>
          <p:cNvSpPr>
            <a:spLocks noChangeShapeType="1"/>
          </p:cNvSpPr>
          <p:nvPr/>
        </p:nvSpPr>
        <p:spPr bwMode="auto">
          <a:xfrm flipV="1">
            <a:off x="6128499" y="2664330"/>
            <a:ext cx="12828" cy="3611880"/>
          </a:xfrm>
          <a:prstGeom prst="line">
            <a:avLst/>
          </a:prstGeom>
          <a:noFill/>
          <a:ln w="28575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" name="Rectangle 33"/>
          <p:cNvSpPr>
            <a:spLocks noChangeArrowheads="1"/>
          </p:cNvSpPr>
          <p:nvPr/>
        </p:nvSpPr>
        <p:spPr bwMode="auto">
          <a:xfrm>
            <a:off x="5518471" y="2398296"/>
            <a:ext cx="71045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800" b="0" i="1" dirty="0" smtClean="0">
                <a:latin typeface="Times New Roman" pitchFamily="18" charset="0"/>
              </a:rPr>
              <a:t>LRAS</a:t>
            </a:r>
            <a:endParaRPr lang="en-US" altLang="en-US" sz="1800" b="0" i="1" baseline="-25000" dirty="0">
              <a:latin typeface="Times New Roman" pitchFamily="18" charset="0"/>
            </a:endParaRPr>
          </a:p>
        </p:txBody>
      </p:sp>
      <p:sp>
        <p:nvSpPr>
          <p:cNvPr id="26" name="Line 32"/>
          <p:cNvSpPr>
            <a:spLocks noChangeShapeType="1"/>
          </p:cNvSpPr>
          <p:nvPr/>
        </p:nvSpPr>
        <p:spPr bwMode="auto">
          <a:xfrm>
            <a:off x="2806700" y="6276975"/>
            <a:ext cx="453390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31" name="Line 33"/>
          <p:cNvSpPr>
            <a:spLocks noChangeShapeType="1"/>
          </p:cNvSpPr>
          <p:nvPr/>
        </p:nvSpPr>
        <p:spPr bwMode="auto">
          <a:xfrm>
            <a:off x="2805112" y="2314575"/>
            <a:ext cx="1588" cy="39624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41" name="Rectangle 38"/>
          <p:cNvSpPr>
            <a:spLocks noChangeArrowheads="1"/>
          </p:cNvSpPr>
          <p:nvPr/>
        </p:nvSpPr>
        <p:spPr bwMode="auto">
          <a:xfrm>
            <a:off x="6851650" y="6324600"/>
            <a:ext cx="311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800" b="0" i="1" dirty="0">
                <a:latin typeface="Times New Roman" pitchFamily="18" charset="0"/>
              </a:rPr>
              <a:t>Y</a:t>
            </a:r>
          </a:p>
        </p:txBody>
      </p:sp>
      <p:sp>
        <p:nvSpPr>
          <p:cNvPr id="42" name="Line 36"/>
          <p:cNvSpPr>
            <a:spLocks noChangeAspect="1" noChangeShapeType="1"/>
          </p:cNvSpPr>
          <p:nvPr/>
        </p:nvSpPr>
        <p:spPr bwMode="auto">
          <a:xfrm flipV="1">
            <a:off x="2805112" y="2664331"/>
            <a:ext cx="3748087" cy="3217356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" name="Rectangle 44"/>
          <p:cNvSpPr>
            <a:spLocks noChangeArrowheads="1"/>
          </p:cNvSpPr>
          <p:nvPr/>
        </p:nvSpPr>
        <p:spPr bwMode="auto">
          <a:xfrm>
            <a:off x="6477000" y="2484389"/>
            <a:ext cx="69762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800" b="0" i="1" dirty="0" smtClean="0">
                <a:latin typeface="Times New Roman" pitchFamily="18" charset="0"/>
              </a:rPr>
              <a:t>SRAS</a:t>
            </a:r>
            <a:endParaRPr lang="en-US" altLang="en-US" sz="1800" b="0" i="1" dirty="0">
              <a:latin typeface="Times New Roman" pitchFamily="18" charset="0"/>
            </a:endParaRPr>
          </a:p>
        </p:txBody>
      </p:sp>
      <p:sp>
        <p:nvSpPr>
          <p:cNvPr id="45" name="Rectangle 39"/>
          <p:cNvSpPr>
            <a:spLocks noChangeArrowheads="1"/>
          </p:cNvSpPr>
          <p:nvPr/>
        </p:nvSpPr>
        <p:spPr bwMode="auto">
          <a:xfrm>
            <a:off x="2349500" y="2362200"/>
            <a:ext cx="4508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800" b="0" i="1" dirty="0">
                <a:latin typeface="Times New Roman" pitchFamily="18" charset="0"/>
              </a:rPr>
              <a:t>PL</a:t>
            </a:r>
          </a:p>
        </p:txBody>
      </p:sp>
      <p:sp>
        <p:nvSpPr>
          <p:cNvPr id="52" name="Oval 42"/>
          <p:cNvSpPr>
            <a:spLocks noChangeAspect="1" noChangeArrowheads="1"/>
          </p:cNvSpPr>
          <p:nvPr/>
        </p:nvSpPr>
        <p:spPr bwMode="auto">
          <a:xfrm>
            <a:off x="5808663" y="6281058"/>
            <a:ext cx="668337" cy="428625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prstDash val="dash"/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altLang="en-US" sz="1400" b="0" dirty="0" smtClean="0">
                <a:latin typeface="Times New Roman" pitchFamily="18" charset="0"/>
              </a:rPr>
              <a:t>15</a:t>
            </a:r>
            <a:endParaRPr lang="en-US" altLang="en-US" sz="1400" b="0" dirty="0">
              <a:latin typeface="Times New Roman" pitchFamily="18" charset="0"/>
            </a:endParaRPr>
          </a:p>
        </p:txBody>
      </p:sp>
      <p:sp>
        <p:nvSpPr>
          <p:cNvPr id="53" name="Line 41"/>
          <p:cNvSpPr>
            <a:spLocks noChangeShapeType="1"/>
          </p:cNvSpPr>
          <p:nvPr/>
        </p:nvSpPr>
        <p:spPr bwMode="auto">
          <a:xfrm flipH="1">
            <a:off x="2809583" y="3037115"/>
            <a:ext cx="3318915" cy="0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" name="Oval 43"/>
          <p:cNvSpPr>
            <a:spLocks noChangeAspect="1" noChangeArrowheads="1"/>
          </p:cNvSpPr>
          <p:nvPr/>
        </p:nvSpPr>
        <p:spPr bwMode="auto">
          <a:xfrm>
            <a:off x="2362200" y="2808514"/>
            <a:ext cx="933450" cy="471487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prstDash val="dash"/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400" b="0" dirty="0" smtClean="0">
                <a:latin typeface="Times New Roman" pitchFamily="18" charset="0"/>
              </a:rPr>
              <a:t>19</a:t>
            </a:r>
            <a:endParaRPr lang="en-US" altLang="en-US" sz="1400" b="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19796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46" grpId="0"/>
      <p:bldP spid="48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0" name="Rectangle 27"/>
          <p:cNvSpPr>
            <a:spLocks noChangeArrowheads="1"/>
          </p:cNvSpPr>
          <p:nvPr/>
        </p:nvSpPr>
        <p:spPr bwMode="auto">
          <a:xfrm>
            <a:off x="457200" y="3505200"/>
            <a:ext cx="1688667" cy="4370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140000"/>
              </a:lnSpc>
            </a:pPr>
            <a:r>
              <a:rPr lang="en-US" altLang="en-US" sz="1600" b="0" i="1" dirty="0" err="1" smtClean="0">
                <a:latin typeface="Times New Roman" pitchFamily="18" charset="0"/>
              </a:rPr>
              <a:t>Y</a:t>
            </a:r>
            <a:r>
              <a:rPr lang="en-US" altLang="en-US" sz="1600" b="0" i="1" baseline="-25000" dirty="0" err="1" smtClean="0">
                <a:latin typeface="Times New Roman" pitchFamily="18" charset="0"/>
              </a:rPr>
              <a:t>p</a:t>
            </a:r>
            <a:r>
              <a:rPr lang="en-US" altLang="en-US" sz="1600" b="0" dirty="0" smtClean="0">
                <a:latin typeface="Times New Roman" pitchFamily="18" charset="0"/>
              </a:rPr>
              <a:t> </a:t>
            </a:r>
            <a:r>
              <a:rPr lang="en-US" altLang="en-US" sz="1600" b="0" dirty="0">
                <a:latin typeface="Times New Roman" pitchFamily="18" charset="0"/>
              </a:rPr>
              <a:t>= </a:t>
            </a:r>
            <a:r>
              <a:rPr lang="en-US" altLang="en-US" sz="1600" dirty="0" smtClean="0">
                <a:solidFill>
                  <a:srgbClr val="FF0000"/>
                </a:solidFill>
                <a:latin typeface="Times New Roman" pitchFamily="18" charset="0"/>
              </a:rPr>
              <a:t>17</a:t>
            </a:r>
            <a:r>
              <a:rPr lang="en-US" altLang="en-US" sz="1600" b="0" dirty="0" smtClean="0">
                <a:latin typeface="Times New Roman" pitchFamily="18" charset="0"/>
              </a:rPr>
              <a:t> </a:t>
            </a:r>
            <a:r>
              <a:rPr lang="en-US" altLang="en-US" sz="1600" b="0" dirty="0">
                <a:latin typeface="Times New Roman" pitchFamily="18" charset="0"/>
              </a:rPr>
              <a:t>(</a:t>
            </a:r>
            <a:r>
              <a:rPr lang="en-US" altLang="en-US" sz="1600" b="0" i="1" dirty="0">
                <a:latin typeface="Times New Roman" pitchFamily="18" charset="0"/>
              </a:rPr>
              <a:t>trillion</a:t>
            </a:r>
            <a:r>
              <a:rPr lang="en-US" altLang="en-US" sz="1600" b="0" dirty="0">
                <a:latin typeface="Times New Roman" pitchFamily="18" charset="0"/>
              </a:rPr>
              <a:t> $)</a:t>
            </a:r>
          </a:p>
        </p:txBody>
      </p:sp>
      <p:graphicFrame>
        <p:nvGraphicFramePr>
          <p:cNvPr id="21" name="Object 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92425125"/>
              </p:ext>
            </p:extLst>
          </p:nvPr>
        </p:nvGraphicFramePr>
        <p:xfrm>
          <a:off x="554038" y="3038475"/>
          <a:ext cx="1428750" cy="339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943" name="Equation" r:id="rId4" imgW="1117440" imgH="266400" progId="Equation.DSMT4">
                  <p:embed/>
                </p:oleObj>
              </mc:Choice>
              <mc:Fallback>
                <p:oleObj name="Equation" r:id="rId4" imgW="1117440" imgH="266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4038" y="3038475"/>
                        <a:ext cx="1428750" cy="339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ct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87539748"/>
              </p:ext>
            </p:extLst>
          </p:nvPr>
        </p:nvGraphicFramePr>
        <p:xfrm>
          <a:off x="231775" y="2435225"/>
          <a:ext cx="2087563" cy="352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944" name="Equation" r:id="rId6" imgW="1574640" imgH="266400" progId="Equation.DSMT4">
                  <p:embed/>
                </p:oleObj>
              </mc:Choice>
              <mc:Fallback>
                <p:oleObj name="Equation" r:id="rId6" imgW="1574640" imgH="266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1775" y="2435225"/>
                        <a:ext cx="2087563" cy="352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Line 40"/>
          <p:cNvSpPr>
            <a:spLocks noChangeShapeType="1"/>
          </p:cNvSpPr>
          <p:nvPr/>
        </p:nvSpPr>
        <p:spPr bwMode="auto">
          <a:xfrm flipV="1">
            <a:off x="6400800" y="2667000"/>
            <a:ext cx="0" cy="3611880"/>
          </a:xfrm>
          <a:prstGeom prst="line">
            <a:avLst/>
          </a:prstGeom>
          <a:noFill/>
          <a:ln w="28575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" name="Oval 42"/>
          <p:cNvSpPr>
            <a:spLocks noChangeAspect="1" noChangeArrowheads="1"/>
          </p:cNvSpPr>
          <p:nvPr/>
        </p:nvSpPr>
        <p:spPr bwMode="auto">
          <a:xfrm>
            <a:off x="5989360" y="6275262"/>
            <a:ext cx="820737" cy="428625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prstDash val="dash"/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altLang="en-US" sz="1400" b="0" dirty="0" smtClean="0">
                <a:solidFill>
                  <a:srgbClr val="E50030"/>
                </a:solidFill>
                <a:latin typeface="Times New Roman" pitchFamily="18" charset="0"/>
              </a:rPr>
              <a:t>17</a:t>
            </a:r>
            <a:endParaRPr lang="en-US" altLang="en-US" sz="1400" b="0" dirty="0">
              <a:solidFill>
                <a:srgbClr val="E50030"/>
              </a:solidFill>
              <a:latin typeface="Times New Roman" pitchFamily="18" charset="0"/>
            </a:endParaRPr>
          </a:p>
        </p:txBody>
      </p:sp>
      <p:sp>
        <p:nvSpPr>
          <p:cNvPr id="45" name="Line 46"/>
          <p:cNvSpPr>
            <a:spLocks noChangeShapeType="1"/>
          </p:cNvSpPr>
          <p:nvPr/>
        </p:nvSpPr>
        <p:spPr bwMode="auto">
          <a:xfrm flipH="1">
            <a:off x="6126480" y="3037115"/>
            <a:ext cx="274320" cy="0"/>
          </a:xfrm>
          <a:prstGeom prst="line">
            <a:avLst/>
          </a:prstGeom>
          <a:noFill/>
          <a:ln w="19050">
            <a:solidFill>
              <a:srgbClr val="FF0000"/>
            </a:solidFill>
            <a:prstDash val="dash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" name="Rectangle 3"/>
          <p:cNvSpPr txBox="1">
            <a:spLocks noChangeArrowheads="1"/>
          </p:cNvSpPr>
          <p:nvPr/>
        </p:nvSpPr>
        <p:spPr bwMode="auto">
          <a:xfrm>
            <a:off x="304800" y="1373542"/>
            <a:ext cx="8686800" cy="8507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 algn="l" rtl="0" eaLnBrk="0" fontAlgn="base" hangingPunct="0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338138" indent="-338138" eaLnBrk="1" hangingPunct="1"/>
            <a:r>
              <a:rPr lang="en-US" altLang="en-US" sz="1600" b="1" kern="0" dirty="0" smtClean="0"/>
              <a:t>Example</a:t>
            </a:r>
            <a:r>
              <a:rPr lang="en-US" altLang="en-US" sz="1600" b="1" i="1" kern="0" dirty="0" smtClean="0"/>
              <a:t> (continued):</a:t>
            </a:r>
            <a:endParaRPr lang="en-US" altLang="en-US" sz="1600" b="0" i="1" kern="0" dirty="0" smtClean="0"/>
          </a:p>
          <a:p>
            <a:pPr marL="1035050" lvl="1" indent="-469900" eaLnBrk="1" hangingPunct="1">
              <a:buNone/>
              <a:tabLst>
                <a:tab pos="1379538" algn="l"/>
              </a:tabLst>
            </a:pPr>
            <a:r>
              <a:rPr lang="en-US" altLang="en-US" sz="1600" b="0" kern="0" dirty="0"/>
              <a:t>5</a:t>
            </a:r>
            <a:r>
              <a:rPr lang="en-US" altLang="en-US" sz="1600" b="0" kern="0" dirty="0" smtClean="0"/>
              <a:t>.	Suppose the labor force increases to 184.96 million workers</a:t>
            </a:r>
            <a:r>
              <a:rPr lang="en-US" altLang="en-US" sz="1600" b="0" dirty="0" smtClean="0">
                <a:latin typeface="Times New Roman" pitchFamily="18" charset="0"/>
              </a:rPr>
              <a:t>.</a:t>
            </a:r>
            <a:endParaRPr lang="en-US" altLang="en-US" sz="1600" b="0" kern="0" dirty="0" smtClean="0"/>
          </a:p>
        </p:txBody>
      </p:sp>
      <p:sp>
        <p:nvSpPr>
          <p:cNvPr id="30" name="Rectangle 2"/>
          <p:cNvSpPr txBox="1">
            <a:spLocks noChangeArrowheads="1"/>
          </p:cNvSpPr>
          <p:nvPr/>
        </p:nvSpPr>
        <p:spPr bwMode="auto">
          <a:xfrm>
            <a:off x="304800" y="963966"/>
            <a:ext cx="4019550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 algn="l" rtl="0" eaLnBrk="0" fontAlgn="base" hangingPunct="0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 typeface="Wingdings" pitchFamily="2" charset="2"/>
              <a:buNone/>
              <a:defRPr/>
            </a:pPr>
            <a:r>
              <a:rPr lang="en-US" altLang="en-US" sz="1800" b="1" kern="0" dirty="0" smtClean="0">
                <a:ea typeface="MS Mincho" pitchFamily="49" charset="-128"/>
              </a:rPr>
              <a:t>Simulated SRAS</a:t>
            </a:r>
            <a:endParaRPr lang="en-US" altLang="en-US" sz="2000" b="1" kern="0" dirty="0">
              <a:ea typeface="MS Mincho" pitchFamily="49" charset="-128"/>
            </a:endParaRPr>
          </a:p>
        </p:txBody>
      </p:sp>
      <p:sp>
        <p:nvSpPr>
          <p:cNvPr id="31" name="Text Box 31"/>
          <p:cNvSpPr txBox="1">
            <a:spLocks noChangeArrowheads="1"/>
          </p:cNvSpPr>
          <p:nvPr/>
        </p:nvSpPr>
        <p:spPr bwMode="auto">
          <a:xfrm>
            <a:off x="381000" y="152400"/>
            <a:ext cx="845820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en-US" sz="2600" dirty="0" smtClean="0">
                <a:solidFill>
                  <a:srgbClr val="FF0000"/>
                </a:solidFill>
              </a:rPr>
              <a:t>S</a:t>
            </a:r>
            <a:r>
              <a:rPr lang="en-US" altLang="en-US" sz="2600" b="1" dirty="0" smtClean="0"/>
              <a:t>hort </a:t>
            </a:r>
            <a:r>
              <a:rPr lang="en-US" altLang="en-US" sz="2600" b="1" dirty="0" smtClean="0">
                <a:solidFill>
                  <a:srgbClr val="FF0000"/>
                </a:solidFill>
              </a:rPr>
              <a:t>R</a:t>
            </a:r>
            <a:r>
              <a:rPr lang="en-US" altLang="en-US" sz="2600" b="1" dirty="0" smtClean="0"/>
              <a:t>un </a:t>
            </a:r>
            <a:r>
              <a:rPr lang="en-US" altLang="en-US" sz="2600" dirty="0" smtClean="0">
                <a:solidFill>
                  <a:srgbClr val="FF0000"/>
                </a:solidFill>
              </a:rPr>
              <a:t>A</a:t>
            </a:r>
            <a:r>
              <a:rPr lang="en-US" altLang="en-US" sz="2600" b="1" dirty="0" smtClean="0"/>
              <a:t>ggregate </a:t>
            </a:r>
            <a:r>
              <a:rPr lang="en-US" altLang="en-US" sz="2600" dirty="0" smtClean="0">
                <a:solidFill>
                  <a:srgbClr val="FF0000"/>
                </a:solidFill>
              </a:rPr>
              <a:t>S</a:t>
            </a:r>
            <a:r>
              <a:rPr lang="en-US" altLang="en-US" sz="2600" b="1" dirty="0" smtClean="0"/>
              <a:t>upply</a:t>
            </a:r>
            <a:endParaRPr lang="en-US" altLang="en-US" sz="2600" b="1" dirty="0"/>
          </a:p>
        </p:txBody>
      </p:sp>
      <p:sp>
        <p:nvSpPr>
          <p:cNvPr id="33" name="Rectangle 27"/>
          <p:cNvSpPr>
            <a:spLocks noChangeArrowheads="1"/>
          </p:cNvSpPr>
          <p:nvPr/>
        </p:nvSpPr>
        <p:spPr bwMode="auto">
          <a:xfrm>
            <a:off x="1740568" y="2488054"/>
            <a:ext cx="564257" cy="182880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none" lIns="0" tIns="0" rIns="0" bIns="0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140000"/>
              </a:lnSpc>
            </a:pPr>
            <a:r>
              <a:rPr lang="en-US" altLang="en-US" sz="1600" dirty="0" smtClean="0">
                <a:solidFill>
                  <a:srgbClr val="FF0000"/>
                </a:solidFill>
                <a:latin typeface="Times New Roman" pitchFamily="18" charset="0"/>
              </a:rPr>
              <a:t>184.96</a:t>
            </a:r>
            <a:endParaRPr lang="en-US" altLang="en-US" sz="1600" b="0" dirty="0">
              <a:latin typeface="Times New Roman" pitchFamily="18" charset="0"/>
            </a:endParaRPr>
          </a:p>
        </p:txBody>
      </p:sp>
      <p:sp>
        <p:nvSpPr>
          <p:cNvPr id="46" name="Line 40"/>
          <p:cNvSpPr>
            <a:spLocks noChangeShapeType="1"/>
          </p:cNvSpPr>
          <p:nvPr/>
        </p:nvSpPr>
        <p:spPr bwMode="auto">
          <a:xfrm flipV="1">
            <a:off x="6128499" y="2664330"/>
            <a:ext cx="12828" cy="3611880"/>
          </a:xfrm>
          <a:prstGeom prst="line">
            <a:avLst/>
          </a:prstGeom>
          <a:noFill/>
          <a:ln w="28575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7" name="Rectangle 33"/>
          <p:cNvSpPr>
            <a:spLocks noChangeArrowheads="1"/>
          </p:cNvSpPr>
          <p:nvPr/>
        </p:nvSpPr>
        <p:spPr bwMode="auto">
          <a:xfrm>
            <a:off x="5518471" y="2398296"/>
            <a:ext cx="71045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800" b="0" i="1" dirty="0" smtClean="0">
                <a:latin typeface="Times New Roman" pitchFamily="18" charset="0"/>
              </a:rPr>
              <a:t>LRAS</a:t>
            </a:r>
            <a:endParaRPr lang="en-US" altLang="en-US" sz="1800" b="0" i="1" baseline="-25000" dirty="0">
              <a:latin typeface="Times New Roman" pitchFamily="18" charset="0"/>
            </a:endParaRPr>
          </a:p>
        </p:txBody>
      </p:sp>
      <p:sp>
        <p:nvSpPr>
          <p:cNvPr id="48" name="Line 32"/>
          <p:cNvSpPr>
            <a:spLocks noChangeShapeType="1"/>
          </p:cNvSpPr>
          <p:nvPr/>
        </p:nvSpPr>
        <p:spPr bwMode="auto">
          <a:xfrm>
            <a:off x="2806700" y="6276975"/>
            <a:ext cx="453390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49" name="Line 33"/>
          <p:cNvSpPr>
            <a:spLocks noChangeShapeType="1"/>
          </p:cNvSpPr>
          <p:nvPr/>
        </p:nvSpPr>
        <p:spPr bwMode="auto">
          <a:xfrm>
            <a:off x="2805112" y="2314575"/>
            <a:ext cx="1588" cy="39624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50" name="Rectangle 38"/>
          <p:cNvSpPr>
            <a:spLocks noChangeArrowheads="1"/>
          </p:cNvSpPr>
          <p:nvPr/>
        </p:nvSpPr>
        <p:spPr bwMode="auto">
          <a:xfrm>
            <a:off x="6851650" y="6324600"/>
            <a:ext cx="311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800" b="0" i="1" dirty="0">
                <a:latin typeface="Times New Roman" pitchFamily="18" charset="0"/>
              </a:rPr>
              <a:t>Y</a:t>
            </a:r>
          </a:p>
        </p:txBody>
      </p:sp>
      <p:sp>
        <p:nvSpPr>
          <p:cNvPr id="53" name="Line 36"/>
          <p:cNvSpPr>
            <a:spLocks noChangeAspect="1" noChangeShapeType="1"/>
          </p:cNvSpPr>
          <p:nvPr/>
        </p:nvSpPr>
        <p:spPr bwMode="auto">
          <a:xfrm flipV="1">
            <a:off x="2805112" y="2664331"/>
            <a:ext cx="3748087" cy="3217356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4" name="Rectangle 44"/>
          <p:cNvSpPr>
            <a:spLocks noChangeArrowheads="1"/>
          </p:cNvSpPr>
          <p:nvPr/>
        </p:nvSpPr>
        <p:spPr bwMode="auto">
          <a:xfrm>
            <a:off x="6477000" y="2484389"/>
            <a:ext cx="69762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800" b="0" i="1" dirty="0" smtClean="0">
                <a:latin typeface="Times New Roman" pitchFamily="18" charset="0"/>
              </a:rPr>
              <a:t>SRAS</a:t>
            </a:r>
            <a:endParaRPr lang="en-US" altLang="en-US" sz="1800" b="0" i="1" dirty="0">
              <a:latin typeface="Times New Roman" pitchFamily="18" charset="0"/>
            </a:endParaRPr>
          </a:p>
        </p:txBody>
      </p:sp>
      <p:sp>
        <p:nvSpPr>
          <p:cNvPr id="55" name="Rectangle 39"/>
          <p:cNvSpPr>
            <a:spLocks noChangeArrowheads="1"/>
          </p:cNvSpPr>
          <p:nvPr/>
        </p:nvSpPr>
        <p:spPr bwMode="auto">
          <a:xfrm>
            <a:off x="2349500" y="2362200"/>
            <a:ext cx="4508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800" b="0" i="1" dirty="0">
                <a:latin typeface="Times New Roman" pitchFamily="18" charset="0"/>
              </a:rPr>
              <a:t>PL</a:t>
            </a:r>
          </a:p>
        </p:txBody>
      </p:sp>
      <p:sp>
        <p:nvSpPr>
          <p:cNvPr id="56" name="Oval 42"/>
          <p:cNvSpPr>
            <a:spLocks noChangeAspect="1" noChangeArrowheads="1"/>
          </p:cNvSpPr>
          <p:nvPr/>
        </p:nvSpPr>
        <p:spPr bwMode="auto">
          <a:xfrm>
            <a:off x="5808663" y="6281058"/>
            <a:ext cx="668337" cy="428625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prstDash val="dash"/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altLang="en-US" sz="1400" b="0" dirty="0" smtClean="0">
                <a:latin typeface="Times New Roman" pitchFamily="18" charset="0"/>
              </a:rPr>
              <a:t>15</a:t>
            </a:r>
            <a:endParaRPr lang="en-US" altLang="en-US" sz="1400" b="0" dirty="0">
              <a:latin typeface="Times New Roman" pitchFamily="18" charset="0"/>
            </a:endParaRPr>
          </a:p>
        </p:txBody>
      </p:sp>
      <p:sp>
        <p:nvSpPr>
          <p:cNvPr id="57" name="Line 41"/>
          <p:cNvSpPr>
            <a:spLocks noChangeShapeType="1"/>
          </p:cNvSpPr>
          <p:nvPr/>
        </p:nvSpPr>
        <p:spPr bwMode="auto">
          <a:xfrm flipH="1">
            <a:off x="2809583" y="3037115"/>
            <a:ext cx="3318915" cy="0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8" name="Oval 43"/>
          <p:cNvSpPr>
            <a:spLocks noChangeAspect="1" noChangeArrowheads="1"/>
          </p:cNvSpPr>
          <p:nvPr/>
        </p:nvSpPr>
        <p:spPr bwMode="auto">
          <a:xfrm>
            <a:off x="2362200" y="2808514"/>
            <a:ext cx="933450" cy="471487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prstDash val="dash"/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400" b="0" dirty="0" smtClean="0">
                <a:latin typeface="Times New Roman" pitchFamily="18" charset="0"/>
              </a:rPr>
              <a:t>19</a:t>
            </a:r>
            <a:endParaRPr lang="en-US" altLang="en-US" sz="1400" b="0" dirty="0">
              <a:latin typeface="Times New Roman" pitchFamily="18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47625" y="4191000"/>
            <a:ext cx="259397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ctr" eaLnBrk="1" hangingPunct="1">
              <a:buNone/>
            </a:pPr>
            <a:r>
              <a:rPr lang="en-US" altLang="en-US" sz="1400" b="0" i="1" dirty="0">
                <a:solidFill>
                  <a:srgbClr val="000000"/>
                </a:solidFill>
                <a:latin typeface="Times New Roman" pitchFamily="18" charset="0"/>
              </a:rPr>
              <a:t>PL = </a:t>
            </a:r>
            <a:r>
              <a:rPr lang="en-US" altLang="en-US" sz="1400" b="0" dirty="0">
                <a:solidFill>
                  <a:srgbClr val="000000"/>
                </a:solidFill>
                <a:latin typeface="Times New Roman" pitchFamily="18" charset="0"/>
              </a:rPr>
              <a:t>[7 + 3 + 9 – 15] + </a:t>
            </a:r>
            <a:r>
              <a:rPr lang="en-US" altLang="en-US" sz="1400" b="0" i="1" dirty="0" smtClean="0">
                <a:solidFill>
                  <a:srgbClr val="000000"/>
                </a:solidFill>
                <a:latin typeface="Times New Roman" pitchFamily="18" charset="0"/>
                <a:cs typeface="Arial" charset="0"/>
              </a:rPr>
              <a:t>Y</a:t>
            </a:r>
            <a:endParaRPr lang="en-US" altLang="en-US" sz="1400" b="0" i="1" baseline="-25000" dirty="0">
              <a:solidFill>
                <a:srgbClr val="000000"/>
              </a:solidFill>
              <a:latin typeface="Times New Roman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357074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5" grpId="0" animBg="1"/>
      <p:bldP spid="27" grpId="0"/>
      <p:bldP spid="45" grpId="0" animBg="1"/>
      <p:bldP spid="33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" name="Rectangle 1"/>
          <p:cNvSpPr/>
          <p:nvPr/>
        </p:nvSpPr>
        <p:spPr>
          <a:xfrm>
            <a:off x="47625" y="4191000"/>
            <a:ext cx="2593975" cy="8104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ctr" eaLnBrk="1" hangingPunct="1">
              <a:buNone/>
            </a:pPr>
            <a:r>
              <a:rPr lang="en-US" altLang="en-US" sz="1400" b="0" i="1" dirty="0">
                <a:solidFill>
                  <a:srgbClr val="000000"/>
                </a:solidFill>
                <a:latin typeface="Times New Roman" pitchFamily="18" charset="0"/>
              </a:rPr>
              <a:t>PL = </a:t>
            </a:r>
            <a:r>
              <a:rPr lang="en-US" altLang="en-US" sz="1400" b="0" dirty="0">
                <a:solidFill>
                  <a:srgbClr val="000000"/>
                </a:solidFill>
                <a:latin typeface="Times New Roman" pitchFamily="18" charset="0"/>
              </a:rPr>
              <a:t>[7 + 3 + 9 – 15] + </a:t>
            </a:r>
            <a:r>
              <a:rPr lang="en-US" altLang="en-US" sz="1400" b="0" i="1" dirty="0">
                <a:solidFill>
                  <a:srgbClr val="000000"/>
                </a:solidFill>
                <a:latin typeface="Times New Roman" pitchFamily="18" charset="0"/>
                <a:cs typeface="Arial" charset="0"/>
              </a:rPr>
              <a:t>Y</a:t>
            </a:r>
            <a:endParaRPr lang="en-US" altLang="en-US" sz="1400" b="0" i="1" baseline="-25000" dirty="0">
              <a:solidFill>
                <a:srgbClr val="000000"/>
              </a:solidFill>
              <a:latin typeface="Times New Roman" pitchFamily="18" charset="0"/>
              <a:cs typeface="Arial" charset="0"/>
            </a:endParaRPr>
          </a:p>
          <a:p>
            <a:pPr marL="0" indent="0" algn="ctr" eaLnBrk="1" hangingPunct="1">
              <a:buNone/>
            </a:pPr>
            <a:endParaRPr lang="en-US" altLang="en-US" sz="1400" b="0" i="1" baseline="-25000" dirty="0" smtClean="0">
              <a:solidFill>
                <a:srgbClr val="000000"/>
              </a:solidFill>
              <a:latin typeface="Times New Roman" pitchFamily="18" charset="0"/>
              <a:cs typeface="Arial" charset="0"/>
            </a:endParaRPr>
          </a:p>
          <a:p>
            <a:pPr marL="0" indent="0" algn="ctr" eaLnBrk="1" hangingPunct="1">
              <a:buNone/>
            </a:pPr>
            <a:endParaRPr lang="en-US" altLang="en-US" sz="1400" b="0" i="1" baseline="-25000" dirty="0">
              <a:solidFill>
                <a:srgbClr val="000000"/>
              </a:solidFill>
              <a:latin typeface="Times New Roman" pitchFamily="18" charset="0"/>
              <a:cs typeface="Arial" charset="0"/>
            </a:endParaRPr>
          </a:p>
          <a:p>
            <a:pPr marL="0" indent="0" algn="ctr" eaLnBrk="1" hangingPunct="1">
              <a:buNone/>
            </a:pPr>
            <a:r>
              <a:rPr lang="en-US" altLang="en-US" sz="1400" b="0" i="1" dirty="0">
                <a:solidFill>
                  <a:srgbClr val="000000"/>
                </a:solidFill>
                <a:latin typeface="Times New Roman" pitchFamily="18" charset="0"/>
              </a:rPr>
              <a:t>PL = </a:t>
            </a:r>
            <a:r>
              <a:rPr lang="en-US" altLang="en-US" sz="1400" dirty="0" smtClean="0">
                <a:solidFill>
                  <a:srgbClr val="FF0000"/>
                </a:solidFill>
                <a:latin typeface="Times New Roman" pitchFamily="18" charset="0"/>
              </a:rPr>
              <a:t>2 </a:t>
            </a:r>
            <a:r>
              <a:rPr lang="en-US" altLang="en-US" sz="1400" b="0" dirty="0">
                <a:solidFill>
                  <a:srgbClr val="000000"/>
                </a:solidFill>
                <a:latin typeface="Times New Roman" pitchFamily="18" charset="0"/>
              </a:rPr>
              <a:t>+ </a:t>
            </a:r>
            <a:r>
              <a:rPr lang="en-US" altLang="en-US" sz="1400" b="0" i="1" dirty="0">
                <a:solidFill>
                  <a:srgbClr val="000000"/>
                </a:solidFill>
                <a:latin typeface="Times New Roman" pitchFamily="18" charset="0"/>
                <a:cs typeface="Arial" charset="0"/>
              </a:rPr>
              <a:t>Y</a:t>
            </a:r>
            <a:endParaRPr lang="en-US" altLang="en-US" sz="1400" b="0" dirty="0" smtClean="0">
              <a:latin typeface="Times New Roman" pitchFamily="18" charset="0"/>
            </a:endParaRPr>
          </a:p>
        </p:txBody>
      </p:sp>
      <p:sp>
        <p:nvSpPr>
          <p:cNvPr id="29" name="Rectangle 2"/>
          <p:cNvSpPr txBox="1">
            <a:spLocks noChangeArrowheads="1"/>
          </p:cNvSpPr>
          <p:nvPr/>
        </p:nvSpPr>
        <p:spPr bwMode="auto">
          <a:xfrm>
            <a:off x="304800" y="963966"/>
            <a:ext cx="4019550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 algn="l" rtl="0" eaLnBrk="0" fontAlgn="base" hangingPunct="0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 typeface="Wingdings" pitchFamily="2" charset="2"/>
              <a:buNone/>
              <a:defRPr/>
            </a:pPr>
            <a:r>
              <a:rPr lang="en-US" altLang="en-US" sz="1800" b="1" kern="0" dirty="0" smtClean="0">
                <a:ea typeface="MS Mincho" pitchFamily="49" charset="-128"/>
              </a:rPr>
              <a:t>Simulated SRAS</a:t>
            </a:r>
            <a:endParaRPr lang="en-US" altLang="en-US" sz="2000" b="1" kern="0" dirty="0">
              <a:ea typeface="MS Mincho" pitchFamily="49" charset="-128"/>
            </a:endParaRPr>
          </a:p>
        </p:txBody>
      </p:sp>
      <p:sp>
        <p:nvSpPr>
          <p:cNvPr id="30" name="Text Box 31"/>
          <p:cNvSpPr txBox="1">
            <a:spLocks noChangeArrowheads="1"/>
          </p:cNvSpPr>
          <p:nvPr/>
        </p:nvSpPr>
        <p:spPr bwMode="auto">
          <a:xfrm>
            <a:off x="381000" y="152400"/>
            <a:ext cx="845820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en-US" sz="2600" dirty="0" smtClean="0">
                <a:solidFill>
                  <a:srgbClr val="FF0000"/>
                </a:solidFill>
              </a:rPr>
              <a:t>S</a:t>
            </a:r>
            <a:r>
              <a:rPr lang="en-US" altLang="en-US" sz="2600" b="1" dirty="0" smtClean="0"/>
              <a:t>hort </a:t>
            </a:r>
            <a:r>
              <a:rPr lang="en-US" altLang="en-US" sz="2600" b="1" dirty="0" smtClean="0">
                <a:solidFill>
                  <a:srgbClr val="FF0000"/>
                </a:solidFill>
              </a:rPr>
              <a:t>R</a:t>
            </a:r>
            <a:r>
              <a:rPr lang="en-US" altLang="en-US" sz="2600" b="1" dirty="0" smtClean="0"/>
              <a:t>un </a:t>
            </a:r>
            <a:r>
              <a:rPr lang="en-US" altLang="en-US" sz="2600" dirty="0" smtClean="0">
                <a:solidFill>
                  <a:srgbClr val="FF0000"/>
                </a:solidFill>
              </a:rPr>
              <a:t>A</a:t>
            </a:r>
            <a:r>
              <a:rPr lang="en-US" altLang="en-US" sz="2600" b="1" dirty="0" smtClean="0"/>
              <a:t>ggregate </a:t>
            </a:r>
            <a:r>
              <a:rPr lang="en-US" altLang="en-US" sz="2600" dirty="0" smtClean="0">
                <a:solidFill>
                  <a:srgbClr val="FF0000"/>
                </a:solidFill>
              </a:rPr>
              <a:t>S</a:t>
            </a:r>
            <a:r>
              <a:rPr lang="en-US" altLang="en-US" sz="2600" b="1" dirty="0" smtClean="0"/>
              <a:t>upply</a:t>
            </a:r>
            <a:endParaRPr lang="en-US" altLang="en-US" sz="2600" b="1" dirty="0"/>
          </a:p>
        </p:txBody>
      </p:sp>
      <p:sp>
        <p:nvSpPr>
          <p:cNvPr id="31" name="Line 40"/>
          <p:cNvSpPr>
            <a:spLocks noChangeShapeType="1"/>
          </p:cNvSpPr>
          <p:nvPr/>
        </p:nvSpPr>
        <p:spPr bwMode="auto">
          <a:xfrm flipV="1">
            <a:off x="6400800" y="2667000"/>
            <a:ext cx="0" cy="3611880"/>
          </a:xfrm>
          <a:prstGeom prst="line">
            <a:avLst/>
          </a:prstGeom>
          <a:noFill/>
          <a:ln w="28575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" name="Oval 42"/>
          <p:cNvSpPr>
            <a:spLocks noChangeAspect="1" noChangeArrowheads="1"/>
          </p:cNvSpPr>
          <p:nvPr/>
        </p:nvSpPr>
        <p:spPr bwMode="auto">
          <a:xfrm>
            <a:off x="5989360" y="6280024"/>
            <a:ext cx="820737" cy="428625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prstDash val="dash"/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altLang="en-US" sz="1400" b="0" dirty="0" smtClean="0">
                <a:solidFill>
                  <a:srgbClr val="E50030"/>
                </a:solidFill>
                <a:latin typeface="Times New Roman" pitchFamily="18" charset="0"/>
              </a:rPr>
              <a:t>17</a:t>
            </a:r>
            <a:endParaRPr lang="en-US" altLang="en-US" sz="1400" b="0" dirty="0">
              <a:solidFill>
                <a:srgbClr val="E50030"/>
              </a:solidFill>
              <a:latin typeface="Times New Roman" pitchFamily="18" charset="0"/>
            </a:endParaRPr>
          </a:p>
        </p:txBody>
      </p:sp>
      <p:sp>
        <p:nvSpPr>
          <p:cNvPr id="42" name="Line 46"/>
          <p:cNvSpPr>
            <a:spLocks noChangeShapeType="1"/>
          </p:cNvSpPr>
          <p:nvPr/>
        </p:nvSpPr>
        <p:spPr bwMode="auto">
          <a:xfrm flipH="1">
            <a:off x="6126480" y="3037115"/>
            <a:ext cx="274320" cy="0"/>
          </a:xfrm>
          <a:prstGeom prst="line">
            <a:avLst/>
          </a:prstGeom>
          <a:noFill/>
          <a:ln w="19050">
            <a:solidFill>
              <a:srgbClr val="FF0000"/>
            </a:solidFill>
            <a:prstDash val="dash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" name="Line 40"/>
          <p:cNvSpPr>
            <a:spLocks noChangeShapeType="1"/>
          </p:cNvSpPr>
          <p:nvPr/>
        </p:nvSpPr>
        <p:spPr bwMode="auto">
          <a:xfrm flipV="1">
            <a:off x="6128499" y="2664330"/>
            <a:ext cx="12828" cy="3611880"/>
          </a:xfrm>
          <a:prstGeom prst="line">
            <a:avLst/>
          </a:prstGeom>
          <a:noFill/>
          <a:ln w="28575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7" name="Rectangle 33"/>
          <p:cNvSpPr>
            <a:spLocks noChangeArrowheads="1"/>
          </p:cNvSpPr>
          <p:nvPr/>
        </p:nvSpPr>
        <p:spPr bwMode="auto">
          <a:xfrm>
            <a:off x="5518471" y="2398296"/>
            <a:ext cx="71045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800" b="0" i="1" dirty="0" smtClean="0">
                <a:latin typeface="Times New Roman" pitchFamily="18" charset="0"/>
              </a:rPr>
              <a:t>LRAS</a:t>
            </a:r>
            <a:endParaRPr lang="en-US" altLang="en-US" sz="1800" b="0" i="1" baseline="-25000" dirty="0">
              <a:latin typeface="Times New Roman" pitchFamily="18" charset="0"/>
            </a:endParaRPr>
          </a:p>
        </p:txBody>
      </p:sp>
      <p:sp>
        <p:nvSpPr>
          <p:cNvPr id="49" name="Line 32"/>
          <p:cNvSpPr>
            <a:spLocks noChangeShapeType="1"/>
          </p:cNvSpPr>
          <p:nvPr/>
        </p:nvSpPr>
        <p:spPr bwMode="auto">
          <a:xfrm>
            <a:off x="2806700" y="6276975"/>
            <a:ext cx="453390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50" name="Line 33"/>
          <p:cNvSpPr>
            <a:spLocks noChangeShapeType="1"/>
          </p:cNvSpPr>
          <p:nvPr/>
        </p:nvSpPr>
        <p:spPr bwMode="auto">
          <a:xfrm>
            <a:off x="2805112" y="2314575"/>
            <a:ext cx="1588" cy="39624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52" name="Rectangle 38"/>
          <p:cNvSpPr>
            <a:spLocks noChangeArrowheads="1"/>
          </p:cNvSpPr>
          <p:nvPr/>
        </p:nvSpPr>
        <p:spPr bwMode="auto">
          <a:xfrm>
            <a:off x="6851650" y="6324600"/>
            <a:ext cx="311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800" b="0" i="1" dirty="0">
                <a:latin typeface="Times New Roman" pitchFamily="18" charset="0"/>
              </a:rPr>
              <a:t>Y</a:t>
            </a:r>
          </a:p>
        </p:txBody>
      </p:sp>
      <p:sp>
        <p:nvSpPr>
          <p:cNvPr id="53" name="Line 36"/>
          <p:cNvSpPr>
            <a:spLocks noChangeAspect="1" noChangeShapeType="1"/>
          </p:cNvSpPr>
          <p:nvPr/>
        </p:nvSpPr>
        <p:spPr bwMode="auto">
          <a:xfrm flipV="1">
            <a:off x="2805112" y="2664331"/>
            <a:ext cx="3748087" cy="3217356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" name="Rectangle 44"/>
          <p:cNvSpPr>
            <a:spLocks noChangeArrowheads="1"/>
          </p:cNvSpPr>
          <p:nvPr/>
        </p:nvSpPr>
        <p:spPr bwMode="auto">
          <a:xfrm>
            <a:off x="6477000" y="2484389"/>
            <a:ext cx="69762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800" b="0" i="1" dirty="0" smtClean="0">
                <a:latin typeface="Times New Roman" pitchFamily="18" charset="0"/>
              </a:rPr>
              <a:t>SRAS</a:t>
            </a:r>
            <a:endParaRPr lang="en-US" altLang="en-US" sz="1800" b="0" i="1" dirty="0">
              <a:latin typeface="Times New Roman" pitchFamily="18" charset="0"/>
            </a:endParaRPr>
          </a:p>
        </p:txBody>
      </p:sp>
      <p:sp>
        <p:nvSpPr>
          <p:cNvPr id="57" name="Rectangle 39"/>
          <p:cNvSpPr>
            <a:spLocks noChangeArrowheads="1"/>
          </p:cNvSpPr>
          <p:nvPr/>
        </p:nvSpPr>
        <p:spPr bwMode="auto">
          <a:xfrm>
            <a:off x="2349500" y="2362200"/>
            <a:ext cx="4508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800" b="0" i="1" dirty="0">
                <a:latin typeface="Times New Roman" pitchFamily="18" charset="0"/>
              </a:rPr>
              <a:t>PL</a:t>
            </a:r>
          </a:p>
        </p:txBody>
      </p:sp>
      <p:sp>
        <p:nvSpPr>
          <p:cNvPr id="58" name="Oval 42"/>
          <p:cNvSpPr>
            <a:spLocks noChangeAspect="1" noChangeArrowheads="1"/>
          </p:cNvSpPr>
          <p:nvPr/>
        </p:nvSpPr>
        <p:spPr bwMode="auto">
          <a:xfrm>
            <a:off x="5808663" y="6281058"/>
            <a:ext cx="668337" cy="428625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prstDash val="dash"/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altLang="en-US" sz="1400" b="0" dirty="0" smtClean="0">
                <a:latin typeface="Times New Roman" pitchFamily="18" charset="0"/>
              </a:rPr>
              <a:t>15</a:t>
            </a:r>
            <a:endParaRPr lang="en-US" altLang="en-US" sz="1400" b="0" dirty="0">
              <a:latin typeface="Times New Roman" pitchFamily="18" charset="0"/>
            </a:endParaRPr>
          </a:p>
        </p:txBody>
      </p:sp>
      <p:sp>
        <p:nvSpPr>
          <p:cNvPr id="59" name="Line 41"/>
          <p:cNvSpPr>
            <a:spLocks noChangeShapeType="1"/>
          </p:cNvSpPr>
          <p:nvPr/>
        </p:nvSpPr>
        <p:spPr bwMode="auto">
          <a:xfrm flipH="1">
            <a:off x="2809583" y="3037115"/>
            <a:ext cx="3318915" cy="0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0" name="Oval 43"/>
          <p:cNvSpPr>
            <a:spLocks noChangeAspect="1" noChangeArrowheads="1"/>
          </p:cNvSpPr>
          <p:nvPr/>
        </p:nvSpPr>
        <p:spPr bwMode="auto">
          <a:xfrm>
            <a:off x="2362200" y="2808514"/>
            <a:ext cx="933450" cy="471487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prstDash val="dash"/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400" b="0" dirty="0" smtClean="0">
                <a:latin typeface="Times New Roman" pitchFamily="18" charset="0"/>
              </a:rPr>
              <a:t>19</a:t>
            </a:r>
            <a:endParaRPr lang="en-US" altLang="en-US" sz="1400" b="0" dirty="0">
              <a:latin typeface="Times New Roman" pitchFamily="18" charset="0"/>
            </a:endParaRPr>
          </a:p>
        </p:txBody>
      </p:sp>
      <p:sp>
        <p:nvSpPr>
          <p:cNvPr id="61" name="Line 45"/>
          <p:cNvSpPr>
            <a:spLocks noChangeShapeType="1"/>
          </p:cNvSpPr>
          <p:nvPr/>
        </p:nvSpPr>
        <p:spPr bwMode="auto">
          <a:xfrm flipV="1">
            <a:off x="2809876" y="2905831"/>
            <a:ext cx="3743323" cy="3214537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" name="Rectangle 47"/>
          <p:cNvSpPr>
            <a:spLocks noChangeArrowheads="1"/>
          </p:cNvSpPr>
          <p:nvPr/>
        </p:nvSpPr>
        <p:spPr bwMode="auto">
          <a:xfrm>
            <a:off x="6477000" y="2721140"/>
            <a:ext cx="774571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800" b="0" i="1" dirty="0" smtClean="0">
                <a:solidFill>
                  <a:srgbClr val="FF0000"/>
                </a:solidFill>
                <a:latin typeface="Times New Roman" pitchFamily="18" charset="0"/>
              </a:rPr>
              <a:t>SRAS</a:t>
            </a:r>
            <a:r>
              <a:rPr lang="en-US" altLang="en-US" sz="1800" b="0" i="1" dirty="0">
                <a:solidFill>
                  <a:srgbClr val="FF0000"/>
                </a:solidFill>
                <a:latin typeface="Times New Roman" pitchFamily="18" charset="0"/>
              </a:rPr>
              <a:t>’</a:t>
            </a:r>
          </a:p>
        </p:txBody>
      </p:sp>
      <p:sp>
        <p:nvSpPr>
          <p:cNvPr id="67" name="Rectangle 27"/>
          <p:cNvSpPr>
            <a:spLocks noChangeArrowheads="1"/>
          </p:cNvSpPr>
          <p:nvPr/>
        </p:nvSpPr>
        <p:spPr bwMode="auto">
          <a:xfrm>
            <a:off x="1707361" y="4180788"/>
            <a:ext cx="205184" cy="306622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none" lIns="0" tIns="0" rIns="0" bIns="0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140000"/>
              </a:lnSpc>
            </a:pPr>
            <a:r>
              <a:rPr lang="en-US" altLang="en-US" sz="1600" dirty="0" smtClean="0">
                <a:solidFill>
                  <a:srgbClr val="FF0000"/>
                </a:solidFill>
                <a:latin typeface="Times New Roman" pitchFamily="18" charset="0"/>
              </a:rPr>
              <a:t>17</a:t>
            </a:r>
            <a:endParaRPr lang="en-US" altLang="en-US" sz="1600" b="0" dirty="0">
              <a:latin typeface="Times New Roman" pitchFamily="18" charset="0"/>
            </a:endParaRPr>
          </a:p>
        </p:txBody>
      </p:sp>
      <p:sp>
        <p:nvSpPr>
          <p:cNvPr id="68" name="Rectangle 3"/>
          <p:cNvSpPr txBox="1">
            <a:spLocks noChangeArrowheads="1"/>
          </p:cNvSpPr>
          <p:nvPr/>
        </p:nvSpPr>
        <p:spPr bwMode="auto">
          <a:xfrm>
            <a:off x="304800" y="1373542"/>
            <a:ext cx="8686800" cy="8507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 algn="l" rtl="0" eaLnBrk="0" fontAlgn="base" hangingPunct="0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338138" indent="-338138" eaLnBrk="1" hangingPunct="1"/>
            <a:r>
              <a:rPr lang="en-US" altLang="en-US" sz="1600" b="1" kern="0" dirty="0" smtClean="0"/>
              <a:t>Example</a:t>
            </a:r>
            <a:r>
              <a:rPr lang="en-US" altLang="en-US" sz="1600" b="1" i="1" kern="0" dirty="0" smtClean="0"/>
              <a:t> (continued):</a:t>
            </a:r>
            <a:endParaRPr lang="en-US" altLang="en-US" sz="1600" b="0" i="1" kern="0" dirty="0" smtClean="0"/>
          </a:p>
          <a:p>
            <a:pPr marL="1035050" lvl="1" indent="-469900" eaLnBrk="1" hangingPunct="1">
              <a:buNone/>
              <a:tabLst>
                <a:tab pos="1379538" algn="l"/>
              </a:tabLst>
            </a:pPr>
            <a:r>
              <a:rPr lang="en-US" altLang="en-US" sz="1600" b="0" kern="0" dirty="0"/>
              <a:t>5</a:t>
            </a:r>
            <a:r>
              <a:rPr lang="en-US" altLang="en-US" sz="1600" b="0" kern="0" dirty="0" smtClean="0"/>
              <a:t>.	Suppose the labor force increases to 184.96 million workers</a:t>
            </a:r>
            <a:r>
              <a:rPr lang="en-US" altLang="en-US" sz="1600" b="0" dirty="0" smtClean="0">
                <a:latin typeface="Times New Roman" pitchFamily="18" charset="0"/>
              </a:rPr>
              <a:t>.</a:t>
            </a:r>
            <a:endParaRPr lang="en-US" altLang="en-US" sz="1600" b="0" kern="0" dirty="0" smtClean="0"/>
          </a:p>
        </p:txBody>
      </p:sp>
      <p:sp>
        <p:nvSpPr>
          <p:cNvPr id="26" name="Rectangle 27"/>
          <p:cNvSpPr>
            <a:spLocks noChangeArrowheads="1"/>
          </p:cNvSpPr>
          <p:nvPr/>
        </p:nvSpPr>
        <p:spPr bwMode="auto">
          <a:xfrm>
            <a:off x="457200" y="3505200"/>
            <a:ext cx="1688667" cy="4370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140000"/>
              </a:lnSpc>
            </a:pPr>
            <a:r>
              <a:rPr lang="en-US" altLang="en-US" sz="1600" b="0" i="1" dirty="0" err="1" smtClean="0">
                <a:latin typeface="Times New Roman" pitchFamily="18" charset="0"/>
              </a:rPr>
              <a:t>Y</a:t>
            </a:r>
            <a:r>
              <a:rPr lang="en-US" altLang="en-US" sz="1600" b="0" i="1" baseline="-25000" dirty="0" err="1" smtClean="0">
                <a:latin typeface="Times New Roman" pitchFamily="18" charset="0"/>
              </a:rPr>
              <a:t>p</a:t>
            </a:r>
            <a:r>
              <a:rPr lang="en-US" altLang="en-US" sz="1600" b="0" dirty="0" smtClean="0">
                <a:latin typeface="Times New Roman" pitchFamily="18" charset="0"/>
              </a:rPr>
              <a:t> </a:t>
            </a:r>
            <a:r>
              <a:rPr lang="en-US" altLang="en-US" sz="1600" b="0" dirty="0">
                <a:latin typeface="Times New Roman" pitchFamily="18" charset="0"/>
              </a:rPr>
              <a:t>= </a:t>
            </a:r>
            <a:r>
              <a:rPr lang="en-US" altLang="en-US" sz="1600" dirty="0" smtClean="0">
                <a:solidFill>
                  <a:srgbClr val="FF0000"/>
                </a:solidFill>
                <a:latin typeface="Times New Roman" pitchFamily="18" charset="0"/>
              </a:rPr>
              <a:t>17</a:t>
            </a:r>
            <a:r>
              <a:rPr lang="en-US" altLang="en-US" sz="1600" b="0" dirty="0" smtClean="0">
                <a:latin typeface="Times New Roman" pitchFamily="18" charset="0"/>
              </a:rPr>
              <a:t> </a:t>
            </a:r>
            <a:r>
              <a:rPr lang="en-US" altLang="en-US" sz="1600" b="0" dirty="0">
                <a:latin typeface="Times New Roman" pitchFamily="18" charset="0"/>
              </a:rPr>
              <a:t>(</a:t>
            </a:r>
            <a:r>
              <a:rPr lang="en-US" altLang="en-US" sz="1600" b="0" i="1" dirty="0">
                <a:latin typeface="Times New Roman" pitchFamily="18" charset="0"/>
              </a:rPr>
              <a:t>trillion</a:t>
            </a:r>
            <a:r>
              <a:rPr lang="en-US" altLang="en-US" sz="1600" b="0" dirty="0">
                <a:latin typeface="Times New Roman" pitchFamily="18" charset="0"/>
              </a:rPr>
              <a:t> $)</a:t>
            </a:r>
          </a:p>
        </p:txBody>
      </p:sp>
      <p:graphicFrame>
        <p:nvGraphicFramePr>
          <p:cNvPr id="27" name="Object 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21885896"/>
              </p:ext>
            </p:extLst>
          </p:nvPr>
        </p:nvGraphicFramePr>
        <p:xfrm>
          <a:off x="554038" y="3038475"/>
          <a:ext cx="1428750" cy="339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044" name="Equation" r:id="rId4" imgW="1117440" imgH="266400" progId="Equation.DSMT4">
                  <p:embed/>
                </p:oleObj>
              </mc:Choice>
              <mc:Fallback>
                <p:oleObj name="Equation" r:id="rId4" imgW="1117440" imgH="266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4038" y="3038475"/>
                        <a:ext cx="1428750" cy="339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Object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9695416"/>
              </p:ext>
            </p:extLst>
          </p:nvPr>
        </p:nvGraphicFramePr>
        <p:xfrm>
          <a:off x="231775" y="2435225"/>
          <a:ext cx="2087563" cy="352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045" name="Equation" r:id="rId6" imgW="1574640" imgH="266400" progId="Equation.DSMT4">
                  <p:embed/>
                </p:oleObj>
              </mc:Choice>
              <mc:Fallback>
                <p:oleObj name="Equation" r:id="rId6" imgW="1574640" imgH="266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1775" y="2435225"/>
                        <a:ext cx="2087563" cy="352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" name="Rectangle 27"/>
          <p:cNvSpPr>
            <a:spLocks noChangeArrowheads="1"/>
          </p:cNvSpPr>
          <p:nvPr/>
        </p:nvSpPr>
        <p:spPr bwMode="auto">
          <a:xfrm>
            <a:off x="1740568" y="2488054"/>
            <a:ext cx="564257" cy="182880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none" lIns="0" tIns="0" rIns="0" bIns="0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140000"/>
              </a:lnSpc>
            </a:pPr>
            <a:r>
              <a:rPr lang="en-US" altLang="en-US" sz="1600" dirty="0" smtClean="0">
                <a:solidFill>
                  <a:srgbClr val="FF0000"/>
                </a:solidFill>
                <a:latin typeface="Times New Roman" pitchFamily="18" charset="0"/>
              </a:rPr>
              <a:t>184.96</a:t>
            </a:r>
            <a:endParaRPr lang="en-US" altLang="en-US" sz="1600" b="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894612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 animBg="1"/>
      <p:bldP spid="62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4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 b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Rectangle 19"/>
          <p:cNvSpPr>
            <a:spLocks noChangeArrowheads="1"/>
          </p:cNvSpPr>
          <p:nvPr/>
        </p:nvSpPr>
        <p:spPr bwMode="auto">
          <a:xfrm>
            <a:off x="317500" y="1981200"/>
            <a:ext cx="7924800" cy="403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tabLst>
                <a:tab pos="1714500" algn="l"/>
              </a:tabLst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tabLst>
                <a:tab pos="1714500" algn="l"/>
              </a:tabLst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tabLst>
                <a:tab pos="1714500" algn="l"/>
              </a:tabLst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tabLst>
                <a:tab pos="17145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tabLst>
                <a:tab pos="17145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145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145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145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145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lvl="1" eaLnBrk="1" hangingPunct="1">
              <a:lnSpc>
                <a:spcPct val="9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altLang="en-US" sz="1600" b="0" i="1" dirty="0" smtClean="0">
                <a:solidFill>
                  <a:srgbClr val="000000"/>
                </a:solidFill>
                <a:cs typeface="Arial" charset="0"/>
              </a:rPr>
              <a:t>Resources </a:t>
            </a:r>
            <a:r>
              <a:rPr lang="en-US" altLang="en-US" sz="1600" b="0" dirty="0" smtClean="0">
                <a:solidFill>
                  <a:srgbClr val="000000"/>
                </a:solidFill>
                <a:cs typeface="Arial" charset="0"/>
              </a:rPr>
              <a:t>rises by 0.5 trillion dollars</a:t>
            </a:r>
          </a:p>
          <a:p>
            <a:pPr lvl="1" eaLnBrk="1" hangingPunct="1">
              <a:lnSpc>
                <a:spcPct val="9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altLang="en-US" sz="1600" b="0" i="1" dirty="0" smtClean="0">
                <a:solidFill>
                  <a:srgbClr val="000000"/>
                </a:solidFill>
                <a:cs typeface="Arial" charset="0"/>
              </a:rPr>
              <a:t>Physical capital </a:t>
            </a:r>
            <a:r>
              <a:rPr lang="en-US" altLang="en-US" sz="1600" b="0" dirty="0" smtClean="0">
                <a:solidFill>
                  <a:srgbClr val="000000"/>
                </a:solidFill>
                <a:cs typeface="Arial" charset="0"/>
              </a:rPr>
              <a:t>increases by 0.5 </a:t>
            </a:r>
            <a:r>
              <a:rPr lang="en-US" altLang="en-US" sz="1600" b="0" dirty="0">
                <a:solidFill>
                  <a:srgbClr val="000000"/>
                </a:solidFill>
                <a:cs typeface="Arial" charset="0"/>
              </a:rPr>
              <a:t>trillion dollars </a:t>
            </a:r>
            <a:endParaRPr lang="en-US" altLang="en-US" sz="1600" b="0" dirty="0" smtClean="0">
              <a:solidFill>
                <a:srgbClr val="000000"/>
              </a:solidFill>
              <a:cs typeface="Arial" charset="0"/>
            </a:endParaRPr>
          </a:p>
          <a:p>
            <a:pPr lvl="1" eaLnBrk="1" hangingPunct="1">
              <a:lnSpc>
                <a:spcPct val="9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altLang="en-US" sz="1600" b="0" i="1" dirty="0" smtClean="0">
                <a:solidFill>
                  <a:srgbClr val="000000"/>
                </a:solidFill>
                <a:cs typeface="Arial" charset="0"/>
              </a:rPr>
              <a:t>The number of laborers </a:t>
            </a:r>
            <a:r>
              <a:rPr lang="en-US" altLang="en-US" sz="1600" b="0" dirty="0" smtClean="0">
                <a:solidFill>
                  <a:srgbClr val="000000"/>
                </a:solidFill>
                <a:cs typeface="Arial" charset="0"/>
              </a:rPr>
              <a:t>falls by 12 million</a:t>
            </a:r>
          </a:p>
          <a:p>
            <a:pPr lvl="1" eaLnBrk="1" hangingPunct="1">
              <a:lnSpc>
                <a:spcPct val="9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altLang="en-US" sz="1600" b="0" i="1" dirty="0" smtClean="0">
                <a:solidFill>
                  <a:srgbClr val="000000"/>
                </a:solidFill>
                <a:cs typeface="Arial" charset="0"/>
              </a:rPr>
              <a:t>Nominal wage rates </a:t>
            </a:r>
            <a:r>
              <a:rPr lang="en-US" altLang="en-US" sz="1600" b="0" dirty="0" smtClean="0">
                <a:solidFill>
                  <a:srgbClr val="000000"/>
                </a:solidFill>
                <a:cs typeface="Arial" charset="0"/>
              </a:rPr>
              <a:t>rise by 1 dollar per hour</a:t>
            </a:r>
          </a:p>
          <a:p>
            <a:pPr lvl="1" eaLnBrk="1" hangingPunct="1">
              <a:lnSpc>
                <a:spcPct val="9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altLang="en-US" sz="1600" b="0" i="1" dirty="0" smtClean="0">
                <a:solidFill>
                  <a:srgbClr val="000000"/>
                </a:solidFill>
                <a:cs typeface="Arial" charset="0"/>
              </a:rPr>
              <a:t>Nominal prices of other inputs </a:t>
            </a:r>
            <a:r>
              <a:rPr lang="en-US" altLang="en-US" sz="1600" b="0" dirty="0" smtClean="0">
                <a:solidFill>
                  <a:srgbClr val="000000"/>
                </a:solidFill>
                <a:cs typeface="Arial" charset="0"/>
              </a:rPr>
              <a:t>increases by 1 dollar per hour</a:t>
            </a:r>
          </a:p>
          <a:p>
            <a:pPr lvl="1" eaLnBrk="1" hangingPunct="1">
              <a:lnSpc>
                <a:spcPct val="9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altLang="en-US" sz="1600" b="0" i="1" dirty="0" smtClean="0">
                <a:solidFill>
                  <a:srgbClr val="000000"/>
                </a:solidFill>
                <a:cs typeface="Arial" charset="0"/>
              </a:rPr>
              <a:t>Supply side taxes</a:t>
            </a:r>
            <a:r>
              <a:rPr lang="en-US" altLang="en-US" sz="1600" b="0" dirty="0" smtClean="0">
                <a:solidFill>
                  <a:srgbClr val="000000"/>
                </a:solidFill>
                <a:cs typeface="Arial" charset="0"/>
              </a:rPr>
              <a:t> are cut by 1 percentage point.</a:t>
            </a:r>
            <a:endParaRPr lang="en-US" altLang="en-US" sz="1600" b="0" dirty="0">
              <a:solidFill>
                <a:srgbClr val="000000"/>
              </a:solidFill>
              <a:cs typeface="Arial" charset="0"/>
            </a:endParaRPr>
          </a:p>
          <a:p>
            <a:pPr marL="457200" lvl="1" indent="0" eaLnBrk="1" hangingPunct="1">
              <a:lnSpc>
                <a:spcPct val="90000"/>
              </a:lnSpc>
              <a:buClr>
                <a:srgbClr val="000000"/>
              </a:buClr>
              <a:buFont typeface="Wingdings" pitchFamily="2" charset="2"/>
              <a:buNone/>
            </a:pPr>
            <a:r>
              <a:rPr lang="en-US" altLang="en-US" sz="1600" b="0" dirty="0" smtClean="0">
                <a:solidFill>
                  <a:srgbClr val="000000"/>
                </a:solidFill>
                <a:cs typeface="Arial" charset="0"/>
              </a:rPr>
              <a:t>What </a:t>
            </a:r>
            <a:r>
              <a:rPr lang="en-US" altLang="en-US" sz="1600" b="0" dirty="0">
                <a:solidFill>
                  <a:srgbClr val="000000"/>
                </a:solidFill>
                <a:cs typeface="Arial" charset="0"/>
              </a:rPr>
              <a:t>is monetary policy, and who conducts it?</a:t>
            </a:r>
          </a:p>
          <a:p>
            <a:pPr marL="457200" lvl="1" indent="0" eaLnBrk="1" hangingPunct="1">
              <a:lnSpc>
                <a:spcPct val="90000"/>
              </a:lnSpc>
              <a:buClr>
                <a:srgbClr val="000000"/>
              </a:buClr>
              <a:buFont typeface="Wingdings" pitchFamily="2" charset="2"/>
              <a:buNone/>
            </a:pPr>
            <a:r>
              <a:rPr lang="en-US" altLang="en-US" sz="1600" b="0" dirty="0">
                <a:solidFill>
                  <a:srgbClr val="000000"/>
                </a:solidFill>
                <a:cs typeface="Arial" charset="0"/>
              </a:rPr>
              <a:t>What is fiscal policy, and who conducts it</a:t>
            </a:r>
            <a:r>
              <a:rPr lang="en-US" altLang="en-US" sz="1600" b="0" dirty="0" smtClean="0">
                <a:solidFill>
                  <a:srgbClr val="000000"/>
                </a:solidFill>
                <a:cs typeface="Arial" charset="0"/>
              </a:rPr>
              <a:t>?</a:t>
            </a:r>
            <a:endParaRPr lang="en-US" altLang="en-US" sz="1600" b="0" dirty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9" name="Rectangle 24"/>
          <p:cNvSpPr>
            <a:spLocks noChangeArrowheads="1"/>
          </p:cNvSpPr>
          <p:nvPr/>
        </p:nvSpPr>
        <p:spPr bwMode="auto">
          <a:xfrm>
            <a:off x="299971" y="1403499"/>
            <a:ext cx="8507329" cy="115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tabLst>
                <a:tab pos="1714500" algn="l"/>
              </a:tabLst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tabLst>
                <a:tab pos="1714500" algn="l"/>
              </a:tabLst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tabLst>
                <a:tab pos="1714500" algn="l"/>
              </a:tabLst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tabLst>
                <a:tab pos="17145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tabLst>
                <a:tab pos="17145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145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145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145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145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90000"/>
              </a:lnSpc>
              <a:buClr>
                <a:srgbClr val="000000"/>
              </a:buClr>
            </a:pPr>
            <a:r>
              <a:rPr lang="en-US" altLang="en-US" sz="1600" dirty="0" smtClean="0">
                <a:solidFill>
                  <a:srgbClr val="000000"/>
                </a:solidFill>
                <a:cs typeface="Arial" charset="0"/>
              </a:rPr>
              <a:t>Example </a:t>
            </a:r>
            <a:r>
              <a:rPr lang="en-US" altLang="en-US" sz="1600" i="1" dirty="0" smtClean="0">
                <a:solidFill>
                  <a:srgbClr val="000000"/>
                </a:solidFill>
                <a:cs typeface="Arial" charset="0"/>
              </a:rPr>
              <a:t>(continued):</a:t>
            </a:r>
            <a:r>
              <a:rPr lang="en-US" altLang="en-US" sz="1600" dirty="0" smtClean="0">
                <a:solidFill>
                  <a:srgbClr val="000000"/>
                </a:solidFill>
                <a:cs typeface="Arial" charset="0"/>
              </a:rPr>
              <a:t> </a:t>
            </a:r>
            <a:r>
              <a:rPr lang="en-US" altLang="en-US" sz="1600" b="0" dirty="0" smtClean="0">
                <a:solidFill>
                  <a:srgbClr val="000000"/>
                </a:solidFill>
                <a:cs typeface="Arial" charset="0"/>
              </a:rPr>
              <a:t>With the labor force equal to 144 million workers, show what happens if </a:t>
            </a:r>
            <a:endParaRPr lang="en-US" altLang="en-US" sz="1400" b="0" dirty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0" name="Text Box 31"/>
          <p:cNvSpPr txBox="1">
            <a:spLocks noChangeArrowheads="1"/>
          </p:cNvSpPr>
          <p:nvPr/>
        </p:nvSpPr>
        <p:spPr bwMode="auto">
          <a:xfrm>
            <a:off x="381000" y="152400"/>
            <a:ext cx="845820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en-US" sz="2600" dirty="0" smtClean="0">
                <a:solidFill>
                  <a:srgbClr val="FF0000"/>
                </a:solidFill>
              </a:rPr>
              <a:t>S</a:t>
            </a:r>
            <a:r>
              <a:rPr lang="en-US" altLang="en-US" sz="2600" b="1" dirty="0" smtClean="0"/>
              <a:t>hort </a:t>
            </a:r>
            <a:r>
              <a:rPr lang="en-US" altLang="en-US" sz="2600" b="1" dirty="0" smtClean="0">
                <a:solidFill>
                  <a:srgbClr val="FF0000"/>
                </a:solidFill>
              </a:rPr>
              <a:t>R</a:t>
            </a:r>
            <a:r>
              <a:rPr lang="en-US" altLang="en-US" sz="2600" b="1" dirty="0" smtClean="0"/>
              <a:t>un </a:t>
            </a:r>
            <a:r>
              <a:rPr lang="en-US" altLang="en-US" sz="2600" dirty="0" smtClean="0">
                <a:solidFill>
                  <a:srgbClr val="FF0000"/>
                </a:solidFill>
              </a:rPr>
              <a:t>A</a:t>
            </a:r>
            <a:r>
              <a:rPr lang="en-US" altLang="en-US" sz="2600" b="1" dirty="0" smtClean="0"/>
              <a:t>ggregate </a:t>
            </a:r>
            <a:r>
              <a:rPr lang="en-US" altLang="en-US" sz="2600" dirty="0" smtClean="0">
                <a:solidFill>
                  <a:srgbClr val="FF0000"/>
                </a:solidFill>
              </a:rPr>
              <a:t>S</a:t>
            </a:r>
            <a:r>
              <a:rPr lang="en-US" altLang="en-US" sz="2600" b="1" dirty="0" smtClean="0"/>
              <a:t>upply</a:t>
            </a:r>
            <a:endParaRPr lang="en-US" altLang="en-US" sz="2600" b="1" dirty="0"/>
          </a:p>
        </p:txBody>
      </p:sp>
      <p:pic>
        <p:nvPicPr>
          <p:cNvPr id="83970" name="Picture 2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9500" y="6355996"/>
            <a:ext cx="1905000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tangle 2"/>
          <p:cNvSpPr txBox="1">
            <a:spLocks noChangeArrowheads="1"/>
          </p:cNvSpPr>
          <p:nvPr/>
        </p:nvSpPr>
        <p:spPr bwMode="auto">
          <a:xfrm>
            <a:off x="304800" y="963966"/>
            <a:ext cx="4019550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 algn="l" rtl="0" eaLnBrk="0" fontAlgn="base" hangingPunct="0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 typeface="Wingdings" pitchFamily="2" charset="2"/>
              <a:buNone/>
              <a:defRPr/>
            </a:pPr>
            <a:r>
              <a:rPr lang="en-US" altLang="en-US" sz="1800" b="1" kern="0" dirty="0" smtClean="0">
                <a:ea typeface="MS Mincho" pitchFamily="49" charset="-128"/>
              </a:rPr>
              <a:t>Simulated SRAS</a:t>
            </a:r>
            <a:endParaRPr lang="en-US" altLang="en-US" sz="2000" b="1" kern="0" dirty="0">
              <a:ea typeface="MS Mincho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0354774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3"/>
          <p:cNvSpPr txBox="1">
            <a:spLocks noChangeArrowheads="1"/>
          </p:cNvSpPr>
          <p:nvPr/>
        </p:nvSpPr>
        <p:spPr bwMode="auto">
          <a:xfrm>
            <a:off x="3200401" y="1756610"/>
            <a:ext cx="5715000" cy="757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 algn="l" rtl="0" eaLnBrk="0" fontAlgn="base" hangingPunct="0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457200" lvl="1" indent="0" eaLnBrk="1" hangingPunct="1">
              <a:buNone/>
            </a:pPr>
            <a:r>
              <a:rPr lang="en-US" altLang="en-US" sz="1600" b="0" dirty="0" smtClean="0">
                <a:latin typeface="Times New Roman" pitchFamily="18" charset="0"/>
              </a:rPr>
              <a:t>	</a:t>
            </a:r>
            <a:r>
              <a:rPr lang="en-US" altLang="en-US" sz="1600" b="0" i="1" dirty="0" err="1" smtClean="0">
                <a:solidFill>
                  <a:srgbClr val="000000"/>
                </a:solidFill>
                <a:latin typeface="Times New Roman" pitchFamily="18" charset="0"/>
                <a:cs typeface="Arial" charset="0"/>
              </a:rPr>
              <a:t>Y</a:t>
            </a:r>
            <a:r>
              <a:rPr lang="en-US" altLang="en-US" sz="1600" b="0" i="1" baseline="-25000" dirty="0" err="1" smtClean="0">
                <a:solidFill>
                  <a:srgbClr val="000000"/>
                </a:solidFill>
                <a:latin typeface="Times New Roman" pitchFamily="18" charset="0"/>
                <a:cs typeface="Arial" charset="0"/>
              </a:rPr>
              <a:t>p</a:t>
            </a:r>
            <a:r>
              <a:rPr lang="en-US" altLang="en-US" sz="1600" b="0" dirty="0" smtClean="0">
                <a:solidFill>
                  <a:srgbClr val="000000"/>
                </a:solidFill>
                <a:latin typeface="Times New Roman" pitchFamily="18" charset="0"/>
                <a:cs typeface="Arial" charset="0"/>
              </a:rPr>
              <a:t> </a:t>
            </a:r>
            <a:r>
              <a:rPr lang="en-US" altLang="en-US" sz="1600" b="0" dirty="0">
                <a:solidFill>
                  <a:srgbClr val="000000"/>
                </a:solidFill>
                <a:latin typeface="Times New Roman" pitchFamily="18" charset="0"/>
                <a:cs typeface="Arial" charset="0"/>
              </a:rPr>
              <a:t>= </a:t>
            </a:r>
            <a:r>
              <a:rPr lang="en-US" altLang="en-US" sz="1600" b="0" dirty="0" smtClean="0">
                <a:solidFill>
                  <a:srgbClr val="000000"/>
                </a:solidFill>
                <a:latin typeface="Times New Roman" pitchFamily="18" charset="0"/>
                <a:cs typeface="Arial" charset="0"/>
              </a:rPr>
              <a:t>15         </a:t>
            </a:r>
            <a:r>
              <a:rPr lang="en-US" altLang="en-US" sz="1600" b="0" i="1" dirty="0" smtClean="0">
                <a:latin typeface="Times New Roman" pitchFamily="18" charset="0"/>
                <a:ea typeface="MS Mincho" pitchFamily="49" charset="-128"/>
              </a:rPr>
              <a:t>PL = </a:t>
            </a:r>
            <a:r>
              <a:rPr lang="en-US" altLang="en-US" sz="1600" b="0" dirty="0" smtClean="0">
                <a:latin typeface="Times New Roman" pitchFamily="18" charset="0"/>
                <a:ea typeface="MS Mincho" pitchFamily="49" charset="-128"/>
              </a:rPr>
              <a:t>22 </a:t>
            </a:r>
            <a:r>
              <a:rPr lang="en-US" altLang="en-US" sz="1600" b="0" dirty="0" smtClean="0">
                <a:latin typeface="Times New Roman" pitchFamily="18" charset="0"/>
              </a:rPr>
              <a:t>– </a:t>
            </a:r>
            <a:r>
              <a:rPr lang="en-US" altLang="en-US" sz="1600" b="0" dirty="0" smtClean="0">
                <a:latin typeface="Times New Roman" pitchFamily="18" charset="0"/>
                <a:ea typeface="MS Mincho" pitchFamily="49" charset="-128"/>
              </a:rPr>
              <a:t>0.5</a:t>
            </a:r>
            <a:r>
              <a:rPr lang="en-US" altLang="en-US" sz="1600" b="0" dirty="0" smtClean="0">
                <a:ea typeface="MS Mincho" pitchFamily="49" charset="-128"/>
              </a:rPr>
              <a:t> </a:t>
            </a:r>
            <a:r>
              <a:rPr lang="en-US" altLang="en-US" sz="1600" b="0" i="1" dirty="0" smtClean="0">
                <a:latin typeface="Times New Roman" pitchFamily="18" charset="0"/>
                <a:ea typeface="MS Mincho" pitchFamily="49" charset="-128"/>
              </a:rPr>
              <a:t>Y           </a:t>
            </a:r>
            <a:endParaRPr lang="en-US" altLang="en-US" sz="1600" b="0" dirty="0" smtClean="0">
              <a:latin typeface="Times New Roman" pitchFamily="18" charset="0"/>
            </a:endParaRPr>
          </a:p>
          <a:p>
            <a:pPr marL="0" indent="0" algn="ctr" eaLnBrk="1" hangingPunct="1">
              <a:buNone/>
            </a:pPr>
            <a:endParaRPr lang="en-US" altLang="en-US" sz="1600" b="0" i="1" dirty="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31" name="Text Box 31"/>
          <p:cNvSpPr txBox="1">
            <a:spLocks noChangeArrowheads="1"/>
          </p:cNvSpPr>
          <p:nvPr/>
        </p:nvSpPr>
        <p:spPr bwMode="auto">
          <a:xfrm>
            <a:off x="381000" y="152400"/>
            <a:ext cx="845820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en-US" sz="2600" dirty="0" smtClean="0"/>
              <a:t>Aggregate Market Model</a:t>
            </a:r>
            <a:endParaRPr lang="en-US" altLang="en-US" sz="2600" b="1" dirty="0"/>
          </a:p>
        </p:txBody>
      </p:sp>
      <p:sp>
        <p:nvSpPr>
          <p:cNvPr id="29" name="Rectangle 3"/>
          <p:cNvSpPr txBox="1">
            <a:spLocks noChangeArrowheads="1"/>
          </p:cNvSpPr>
          <p:nvPr/>
        </p:nvSpPr>
        <p:spPr bwMode="auto">
          <a:xfrm>
            <a:off x="304800" y="1373541"/>
            <a:ext cx="8686800" cy="16744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 algn="l" rtl="0" eaLnBrk="0" fontAlgn="base" hangingPunct="0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338138" indent="-338138" eaLnBrk="1" hangingPunct="1"/>
            <a:r>
              <a:rPr lang="en-US" altLang="en-US" sz="1600" b="1" kern="0" dirty="0" smtClean="0"/>
              <a:t>Example</a:t>
            </a:r>
            <a:r>
              <a:rPr lang="en-US" altLang="en-US" sz="1600" b="1" i="1" kern="0" dirty="0" smtClean="0"/>
              <a:t> (continued):</a:t>
            </a:r>
            <a:endParaRPr lang="en-US" altLang="en-US" sz="1600" b="0" i="1" kern="0" dirty="0" smtClean="0"/>
          </a:p>
          <a:p>
            <a:pPr marL="1035050" lvl="1" indent="-469900" eaLnBrk="1" hangingPunct="1">
              <a:buNone/>
              <a:tabLst>
                <a:tab pos="1379538" algn="l"/>
              </a:tabLst>
            </a:pPr>
            <a:r>
              <a:rPr lang="en-US" altLang="en-US" sz="1600" b="0" kern="0" dirty="0" smtClean="0"/>
              <a:t>1.	Graph LRAS, SRAS and AD</a:t>
            </a:r>
          </a:p>
        </p:txBody>
      </p:sp>
      <p:sp>
        <p:nvSpPr>
          <p:cNvPr id="23555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41" name="Line 41"/>
          <p:cNvSpPr>
            <a:spLocks noChangeShapeType="1"/>
          </p:cNvSpPr>
          <p:nvPr/>
        </p:nvSpPr>
        <p:spPr bwMode="auto">
          <a:xfrm flipH="1">
            <a:off x="2599306" y="4265612"/>
            <a:ext cx="2670048" cy="1588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788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9349" y="1771650"/>
            <a:ext cx="1689100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</p:pic>
      <p:pic>
        <p:nvPicPr>
          <p:cNvPr id="2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9250" y="1791407"/>
            <a:ext cx="685800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</p:pic>
      <p:sp>
        <p:nvSpPr>
          <p:cNvPr id="33" name="Rectangle 2"/>
          <p:cNvSpPr txBox="1">
            <a:spLocks noChangeArrowheads="1"/>
          </p:cNvSpPr>
          <p:nvPr/>
        </p:nvSpPr>
        <p:spPr bwMode="auto">
          <a:xfrm>
            <a:off x="304800" y="963966"/>
            <a:ext cx="4019550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 algn="l" rtl="0" eaLnBrk="0" fontAlgn="base" hangingPunct="0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 typeface="Wingdings" pitchFamily="2" charset="2"/>
              <a:buNone/>
              <a:defRPr/>
            </a:pPr>
            <a:r>
              <a:rPr lang="en-US" altLang="en-US" sz="1800" b="1" kern="0" dirty="0" smtClean="0">
                <a:ea typeface="MS Mincho" pitchFamily="49" charset="-128"/>
              </a:rPr>
              <a:t>Equilibrium </a:t>
            </a:r>
            <a:endParaRPr lang="en-US" altLang="en-US" sz="2000" b="1" kern="0" dirty="0">
              <a:ea typeface="MS Mincho" pitchFamily="49" charset="-128"/>
            </a:endParaRPr>
          </a:p>
        </p:txBody>
      </p:sp>
      <p:sp>
        <p:nvSpPr>
          <p:cNvPr id="12" name="Line 40"/>
          <p:cNvSpPr>
            <a:spLocks noChangeShapeType="1"/>
          </p:cNvSpPr>
          <p:nvPr/>
        </p:nvSpPr>
        <p:spPr bwMode="auto">
          <a:xfrm flipV="1">
            <a:off x="5270500" y="2664331"/>
            <a:ext cx="12828" cy="3599309"/>
          </a:xfrm>
          <a:prstGeom prst="line">
            <a:avLst/>
          </a:prstGeom>
          <a:noFill/>
          <a:ln w="28575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" name="Rectangle 33"/>
          <p:cNvSpPr>
            <a:spLocks noChangeArrowheads="1"/>
          </p:cNvSpPr>
          <p:nvPr/>
        </p:nvSpPr>
        <p:spPr bwMode="auto">
          <a:xfrm>
            <a:off x="4813300" y="2362200"/>
            <a:ext cx="71045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800" b="0" i="1" dirty="0" smtClean="0">
                <a:latin typeface="Times New Roman" pitchFamily="18" charset="0"/>
              </a:rPr>
              <a:t>LRAS</a:t>
            </a:r>
            <a:endParaRPr lang="en-US" altLang="en-US" sz="1800" b="0" i="1" baseline="-25000" dirty="0">
              <a:latin typeface="Times New Roman" pitchFamily="18" charset="0"/>
            </a:endParaRPr>
          </a:p>
        </p:txBody>
      </p:sp>
      <p:sp>
        <p:nvSpPr>
          <p:cNvPr id="15" name="Line 32"/>
          <p:cNvSpPr>
            <a:spLocks noChangeShapeType="1"/>
          </p:cNvSpPr>
          <p:nvPr/>
        </p:nvSpPr>
        <p:spPr bwMode="auto">
          <a:xfrm>
            <a:off x="2590800" y="6276975"/>
            <a:ext cx="453390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6" name="Line 33"/>
          <p:cNvSpPr>
            <a:spLocks noChangeShapeType="1"/>
          </p:cNvSpPr>
          <p:nvPr/>
        </p:nvSpPr>
        <p:spPr bwMode="auto">
          <a:xfrm>
            <a:off x="2589212" y="2314575"/>
            <a:ext cx="1588" cy="39624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7" name="Rectangle 38"/>
          <p:cNvSpPr>
            <a:spLocks noChangeArrowheads="1"/>
          </p:cNvSpPr>
          <p:nvPr/>
        </p:nvSpPr>
        <p:spPr bwMode="auto">
          <a:xfrm>
            <a:off x="6635750" y="6324600"/>
            <a:ext cx="311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800" b="0" i="1" dirty="0">
                <a:latin typeface="Times New Roman" pitchFamily="18" charset="0"/>
              </a:rPr>
              <a:t>Y</a:t>
            </a:r>
          </a:p>
        </p:txBody>
      </p:sp>
      <p:sp>
        <p:nvSpPr>
          <p:cNvPr id="20" name="Rectangle 39"/>
          <p:cNvSpPr>
            <a:spLocks noChangeArrowheads="1"/>
          </p:cNvSpPr>
          <p:nvPr/>
        </p:nvSpPr>
        <p:spPr bwMode="auto">
          <a:xfrm>
            <a:off x="2133600" y="2362200"/>
            <a:ext cx="4508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800" b="0" i="1" dirty="0">
                <a:latin typeface="Times New Roman" pitchFamily="18" charset="0"/>
              </a:rPr>
              <a:t>PL</a:t>
            </a:r>
          </a:p>
        </p:txBody>
      </p:sp>
      <p:sp>
        <p:nvSpPr>
          <p:cNvPr id="22" name="Oval 43"/>
          <p:cNvSpPr>
            <a:spLocks noChangeAspect="1" noChangeArrowheads="1"/>
          </p:cNvSpPr>
          <p:nvPr/>
        </p:nvSpPr>
        <p:spPr bwMode="auto">
          <a:xfrm>
            <a:off x="2146300" y="3186113"/>
            <a:ext cx="933450" cy="471487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prstDash val="dash"/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400" b="0" dirty="0" smtClean="0">
                <a:latin typeface="Times New Roman" pitchFamily="18" charset="0"/>
              </a:rPr>
              <a:t>22</a:t>
            </a:r>
            <a:endParaRPr lang="en-US" altLang="en-US" sz="1400" b="0" dirty="0">
              <a:latin typeface="Times New Roman" pitchFamily="18" charset="0"/>
            </a:endParaRPr>
          </a:p>
        </p:txBody>
      </p:sp>
      <p:sp>
        <p:nvSpPr>
          <p:cNvPr id="30" name="Oval 42"/>
          <p:cNvSpPr>
            <a:spLocks noChangeAspect="1" noChangeArrowheads="1"/>
          </p:cNvSpPr>
          <p:nvPr/>
        </p:nvSpPr>
        <p:spPr bwMode="auto">
          <a:xfrm>
            <a:off x="4943926" y="6281058"/>
            <a:ext cx="668337" cy="428625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prstDash val="dash"/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altLang="en-US" sz="1400" b="0" dirty="0" smtClean="0">
                <a:latin typeface="Times New Roman" pitchFamily="18" charset="0"/>
              </a:rPr>
              <a:t>15</a:t>
            </a:r>
            <a:endParaRPr lang="en-US" altLang="en-US" sz="1400" b="0" dirty="0">
              <a:latin typeface="Times New Roman" pitchFamily="18" charset="0"/>
            </a:endParaRPr>
          </a:p>
        </p:txBody>
      </p:sp>
      <p:sp>
        <p:nvSpPr>
          <p:cNvPr id="35" name="Line 9"/>
          <p:cNvSpPr>
            <a:spLocks noChangeShapeType="1"/>
          </p:cNvSpPr>
          <p:nvPr/>
        </p:nvSpPr>
        <p:spPr bwMode="auto">
          <a:xfrm>
            <a:off x="2609850" y="3450770"/>
            <a:ext cx="4038600" cy="1219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b="0"/>
          </a:p>
        </p:txBody>
      </p:sp>
      <p:sp>
        <p:nvSpPr>
          <p:cNvPr id="40" name="Rectangle 20"/>
          <p:cNvSpPr>
            <a:spLocks noChangeArrowheads="1"/>
          </p:cNvSpPr>
          <p:nvPr/>
        </p:nvSpPr>
        <p:spPr bwMode="auto">
          <a:xfrm>
            <a:off x="6410776" y="4321628"/>
            <a:ext cx="4889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800" b="0" i="1" dirty="0">
                <a:solidFill>
                  <a:sysClr val="windowText" lastClr="000000"/>
                </a:solidFill>
              </a:rPr>
              <a:t>AD</a:t>
            </a:r>
          </a:p>
        </p:txBody>
      </p:sp>
      <p:sp>
        <p:nvSpPr>
          <p:cNvPr id="45" name="Rectangle 20"/>
          <p:cNvSpPr>
            <a:spLocks noChangeArrowheads="1"/>
          </p:cNvSpPr>
          <p:nvPr/>
        </p:nvSpPr>
        <p:spPr bwMode="auto">
          <a:xfrm>
            <a:off x="2133600" y="4094389"/>
            <a:ext cx="49885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b="0" dirty="0" smtClean="0">
                <a:solidFill>
                  <a:sysClr val="windowText" lastClr="000000"/>
                </a:solidFill>
              </a:rPr>
              <a:t>14.5</a:t>
            </a:r>
            <a:endParaRPr lang="en-US" altLang="en-US" sz="1600" b="0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009831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12" grpId="0" animBg="1"/>
      <p:bldP spid="13" grpId="0"/>
      <p:bldP spid="22" grpId="0"/>
      <p:bldP spid="30" grpId="0"/>
      <p:bldP spid="35" grpId="0" animBg="1"/>
      <p:bldP spid="40" grpId="0"/>
      <p:bldP spid="45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ext Box 31"/>
          <p:cNvSpPr txBox="1">
            <a:spLocks noChangeArrowheads="1"/>
          </p:cNvSpPr>
          <p:nvPr/>
        </p:nvSpPr>
        <p:spPr bwMode="auto">
          <a:xfrm>
            <a:off x="381000" y="152400"/>
            <a:ext cx="845820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en-US" sz="2600" dirty="0" smtClean="0"/>
              <a:t>Aggregate Market Model</a:t>
            </a:r>
            <a:endParaRPr lang="en-US" altLang="en-US" sz="2600" b="1" dirty="0"/>
          </a:p>
        </p:txBody>
      </p:sp>
      <p:sp>
        <p:nvSpPr>
          <p:cNvPr id="28" name="Rectangle 3"/>
          <p:cNvSpPr txBox="1">
            <a:spLocks noChangeArrowheads="1"/>
          </p:cNvSpPr>
          <p:nvPr/>
        </p:nvSpPr>
        <p:spPr bwMode="auto">
          <a:xfrm>
            <a:off x="3200401" y="1756610"/>
            <a:ext cx="5715000" cy="757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 algn="l" rtl="0" eaLnBrk="0" fontAlgn="base" hangingPunct="0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457200" lvl="1" indent="0" eaLnBrk="1" hangingPunct="1">
              <a:buNone/>
            </a:pPr>
            <a:r>
              <a:rPr lang="en-US" altLang="en-US" sz="1600" b="0" dirty="0" smtClean="0">
                <a:latin typeface="Times New Roman" pitchFamily="18" charset="0"/>
              </a:rPr>
              <a:t>	</a:t>
            </a:r>
            <a:r>
              <a:rPr lang="en-US" altLang="en-US" sz="1600" b="0" i="1" dirty="0" err="1" smtClean="0">
                <a:solidFill>
                  <a:srgbClr val="000000"/>
                </a:solidFill>
                <a:latin typeface="Times New Roman" pitchFamily="18" charset="0"/>
                <a:cs typeface="Arial" charset="0"/>
              </a:rPr>
              <a:t>Y</a:t>
            </a:r>
            <a:r>
              <a:rPr lang="en-US" altLang="en-US" sz="1600" b="0" i="1" baseline="-25000" dirty="0" err="1" smtClean="0">
                <a:solidFill>
                  <a:srgbClr val="000000"/>
                </a:solidFill>
                <a:latin typeface="Times New Roman" pitchFamily="18" charset="0"/>
                <a:cs typeface="Arial" charset="0"/>
              </a:rPr>
              <a:t>p</a:t>
            </a:r>
            <a:r>
              <a:rPr lang="en-US" altLang="en-US" sz="1600" b="0" dirty="0" smtClean="0">
                <a:solidFill>
                  <a:srgbClr val="000000"/>
                </a:solidFill>
                <a:latin typeface="Times New Roman" pitchFamily="18" charset="0"/>
                <a:cs typeface="Arial" charset="0"/>
              </a:rPr>
              <a:t> </a:t>
            </a:r>
            <a:r>
              <a:rPr lang="en-US" altLang="en-US" sz="1600" b="0" dirty="0">
                <a:solidFill>
                  <a:srgbClr val="000000"/>
                </a:solidFill>
                <a:latin typeface="Times New Roman" pitchFamily="18" charset="0"/>
                <a:cs typeface="Arial" charset="0"/>
              </a:rPr>
              <a:t>= </a:t>
            </a:r>
            <a:r>
              <a:rPr lang="en-US" altLang="en-US" sz="1600" b="0" dirty="0" smtClean="0">
                <a:solidFill>
                  <a:srgbClr val="000000"/>
                </a:solidFill>
                <a:latin typeface="Times New Roman" pitchFamily="18" charset="0"/>
                <a:cs typeface="Arial" charset="0"/>
              </a:rPr>
              <a:t>15         </a:t>
            </a:r>
            <a:r>
              <a:rPr lang="en-US" altLang="en-US" sz="1600" b="0" i="1" dirty="0" smtClean="0">
                <a:latin typeface="Times New Roman" pitchFamily="18" charset="0"/>
                <a:ea typeface="MS Mincho" pitchFamily="49" charset="-128"/>
              </a:rPr>
              <a:t>PL = </a:t>
            </a:r>
            <a:r>
              <a:rPr lang="en-US" altLang="en-US" sz="1600" b="0" dirty="0" smtClean="0">
                <a:latin typeface="Times New Roman" pitchFamily="18" charset="0"/>
                <a:ea typeface="MS Mincho" pitchFamily="49" charset="-128"/>
              </a:rPr>
              <a:t>22 </a:t>
            </a:r>
            <a:r>
              <a:rPr lang="en-US" altLang="en-US" sz="1600" b="0" dirty="0" smtClean="0">
                <a:latin typeface="Times New Roman" pitchFamily="18" charset="0"/>
              </a:rPr>
              <a:t>– </a:t>
            </a:r>
            <a:r>
              <a:rPr lang="en-US" altLang="en-US" sz="1600" b="0" dirty="0" smtClean="0">
                <a:latin typeface="Times New Roman" pitchFamily="18" charset="0"/>
                <a:ea typeface="MS Mincho" pitchFamily="49" charset="-128"/>
              </a:rPr>
              <a:t>0.5</a:t>
            </a:r>
            <a:r>
              <a:rPr lang="en-US" altLang="en-US" sz="1600" b="0" dirty="0" smtClean="0">
                <a:ea typeface="MS Mincho" pitchFamily="49" charset="-128"/>
              </a:rPr>
              <a:t> </a:t>
            </a:r>
            <a:r>
              <a:rPr lang="en-US" altLang="en-US" sz="1600" b="0" i="1" dirty="0" smtClean="0">
                <a:latin typeface="Times New Roman" pitchFamily="18" charset="0"/>
                <a:ea typeface="MS Mincho" pitchFamily="49" charset="-128"/>
              </a:rPr>
              <a:t>Y           </a:t>
            </a:r>
            <a:r>
              <a:rPr lang="en-US" altLang="en-US" sz="1600" b="0" i="1" dirty="0" smtClean="0">
                <a:solidFill>
                  <a:srgbClr val="000000"/>
                </a:solidFill>
                <a:latin typeface="Times New Roman" pitchFamily="18" charset="0"/>
              </a:rPr>
              <a:t>PL </a:t>
            </a:r>
            <a:r>
              <a:rPr lang="en-US" altLang="en-US" sz="1600" b="0" i="1" dirty="0">
                <a:solidFill>
                  <a:srgbClr val="000000"/>
                </a:solidFill>
                <a:latin typeface="Times New Roman" pitchFamily="18" charset="0"/>
              </a:rPr>
              <a:t>= </a:t>
            </a:r>
            <a:r>
              <a:rPr lang="en-US" altLang="en-US" sz="1600" b="0" dirty="0" smtClean="0">
                <a:solidFill>
                  <a:srgbClr val="000000"/>
                </a:solidFill>
                <a:latin typeface="Times New Roman" pitchFamily="18" charset="0"/>
              </a:rPr>
              <a:t>4 </a:t>
            </a:r>
            <a:r>
              <a:rPr lang="en-US" altLang="en-US" sz="1600" b="0" dirty="0">
                <a:solidFill>
                  <a:srgbClr val="000000"/>
                </a:solidFill>
                <a:latin typeface="Times New Roman" pitchFamily="18" charset="0"/>
              </a:rPr>
              <a:t>+ </a:t>
            </a:r>
            <a:r>
              <a:rPr lang="en-US" altLang="en-US" sz="1600" b="0" i="1" dirty="0" smtClean="0">
                <a:solidFill>
                  <a:srgbClr val="000000"/>
                </a:solidFill>
                <a:latin typeface="Times New Roman" pitchFamily="18" charset="0"/>
                <a:cs typeface="Arial" charset="0"/>
              </a:rPr>
              <a:t>Y</a:t>
            </a:r>
            <a:endParaRPr lang="en-US" altLang="en-US" sz="1600" b="0" dirty="0" smtClean="0">
              <a:latin typeface="Times New Roman" pitchFamily="18" charset="0"/>
            </a:endParaRPr>
          </a:p>
          <a:p>
            <a:pPr marL="0" indent="0" algn="ctr" eaLnBrk="1" hangingPunct="1">
              <a:buNone/>
            </a:pPr>
            <a:endParaRPr lang="en-US" altLang="en-US" sz="1600" b="0" i="1" dirty="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9" name="Rectangle 3"/>
          <p:cNvSpPr txBox="1">
            <a:spLocks noChangeArrowheads="1"/>
          </p:cNvSpPr>
          <p:nvPr/>
        </p:nvSpPr>
        <p:spPr bwMode="auto">
          <a:xfrm>
            <a:off x="304800" y="1373541"/>
            <a:ext cx="8686800" cy="16744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 algn="l" rtl="0" eaLnBrk="0" fontAlgn="base" hangingPunct="0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338138" indent="-338138" eaLnBrk="1" hangingPunct="1"/>
            <a:r>
              <a:rPr lang="en-US" altLang="en-US" sz="1600" b="1" kern="0" dirty="0" smtClean="0"/>
              <a:t>Example</a:t>
            </a:r>
            <a:r>
              <a:rPr lang="en-US" altLang="en-US" sz="1600" b="1" i="1" kern="0" dirty="0" smtClean="0"/>
              <a:t> (continued):</a:t>
            </a:r>
            <a:endParaRPr lang="en-US" altLang="en-US" sz="1600" b="0" i="1" kern="0" dirty="0" smtClean="0"/>
          </a:p>
          <a:p>
            <a:pPr marL="1035050" lvl="1" indent="-469900" eaLnBrk="1" hangingPunct="1">
              <a:buNone/>
              <a:tabLst>
                <a:tab pos="1379538" algn="l"/>
              </a:tabLst>
            </a:pPr>
            <a:r>
              <a:rPr lang="en-US" altLang="en-US" sz="1600" b="0" kern="0" dirty="0" smtClean="0"/>
              <a:t>1.	Graph LRAS, SRAS and AD</a:t>
            </a:r>
          </a:p>
        </p:txBody>
      </p:sp>
      <p:sp>
        <p:nvSpPr>
          <p:cNvPr id="23555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5" name="Line 41"/>
          <p:cNvSpPr>
            <a:spLocks noChangeShapeType="1"/>
          </p:cNvSpPr>
          <p:nvPr/>
        </p:nvSpPr>
        <p:spPr bwMode="auto">
          <a:xfrm flipH="1">
            <a:off x="2594676" y="3579812"/>
            <a:ext cx="2670048" cy="1588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" name="Rectangle 2"/>
          <p:cNvSpPr txBox="1">
            <a:spLocks noChangeArrowheads="1"/>
          </p:cNvSpPr>
          <p:nvPr/>
        </p:nvSpPr>
        <p:spPr bwMode="auto">
          <a:xfrm>
            <a:off x="304800" y="963966"/>
            <a:ext cx="4019550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 algn="l" rtl="0" eaLnBrk="0" fontAlgn="base" hangingPunct="0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 typeface="Wingdings" pitchFamily="2" charset="2"/>
              <a:buNone/>
              <a:defRPr/>
            </a:pPr>
            <a:r>
              <a:rPr lang="en-US" altLang="en-US" sz="1800" b="1" kern="0" dirty="0" smtClean="0">
                <a:ea typeface="MS Mincho" pitchFamily="49" charset="-128"/>
              </a:rPr>
              <a:t>Equilibrium </a:t>
            </a:r>
            <a:endParaRPr lang="en-US" altLang="en-US" sz="2000" b="1" kern="0" dirty="0">
              <a:ea typeface="MS Mincho" pitchFamily="49" charset="-128"/>
            </a:endParaRPr>
          </a:p>
        </p:txBody>
      </p:sp>
      <p:sp>
        <p:nvSpPr>
          <p:cNvPr id="12" name="Line 40"/>
          <p:cNvSpPr>
            <a:spLocks noChangeShapeType="1"/>
          </p:cNvSpPr>
          <p:nvPr/>
        </p:nvSpPr>
        <p:spPr bwMode="auto">
          <a:xfrm flipV="1">
            <a:off x="5270500" y="2664331"/>
            <a:ext cx="12828" cy="3599309"/>
          </a:xfrm>
          <a:prstGeom prst="line">
            <a:avLst/>
          </a:prstGeom>
          <a:noFill/>
          <a:ln w="28575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" name="Line 32"/>
          <p:cNvSpPr>
            <a:spLocks noChangeShapeType="1"/>
          </p:cNvSpPr>
          <p:nvPr/>
        </p:nvSpPr>
        <p:spPr bwMode="auto">
          <a:xfrm>
            <a:off x="2590800" y="6276975"/>
            <a:ext cx="453390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6" name="Line 33"/>
          <p:cNvSpPr>
            <a:spLocks noChangeShapeType="1"/>
          </p:cNvSpPr>
          <p:nvPr/>
        </p:nvSpPr>
        <p:spPr bwMode="auto">
          <a:xfrm>
            <a:off x="2589212" y="2314575"/>
            <a:ext cx="1588" cy="39624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7" name="Rectangle 38"/>
          <p:cNvSpPr>
            <a:spLocks noChangeArrowheads="1"/>
          </p:cNvSpPr>
          <p:nvPr/>
        </p:nvSpPr>
        <p:spPr bwMode="auto">
          <a:xfrm>
            <a:off x="6635750" y="6324600"/>
            <a:ext cx="311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800" b="0" i="1" dirty="0">
                <a:latin typeface="Times New Roman" pitchFamily="18" charset="0"/>
              </a:rPr>
              <a:t>Y</a:t>
            </a:r>
          </a:p>
        </p:txBody>
      </p:sp>
      <p:sp>
        <p:nvSpPr>
          <p:cNvPr id="18" name="Line 36"/>
          <p:cNvSpPr>
            <a:spLocks noChangeAspect="1" noChangeShapeType="1"/>
          </p:cNvSpPr>
          <p:nvPr/>
        </p:nvSpPr>
        <p:spPr bwMode="auto">
          <a:xfrm flipV="1">
            <a:off x="2589212" y="2664331"/>
            <a:ext cx="3748087" cy="3217356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" name="Rectangle 44"/>
          <p:cNvSpPr>
            <a:spLocks noChangeArrowheads="1"/>
          </p:cNvSpPr>
          <p:nvPr/>
        </p:nvSpPr>
        <p:spPr bwMode="auto">
          <a:xfrm>
            <a:off x="6261100" y="2484389"/>
            <a:ext cx="69762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800" b="0" i="1" dirty="0" smtClean="0">
                <a:latin typeface="Times New Roman" pitchFamily="18" charset="0"/>
              </a:rPr>
              <a:t>SRAS</a:t>
            </a:r>
            <a:endParaRPr lang="en-US" altLang="en-US" sz="1800" b="0" i="1" dirty="0">
              <a:latin typeface="Times New Roman" pitchFamily="18" charset="0"/>
            </a:endParaRPr>
          </a:p>
        </p:txBody>
      </p:sp>
      <p:sp>
        <p:nvSpPr>
          <p:cNvPr id="20" name="Rectangle 39"/>
          <p:cNvSpPr>
            <a:spLocks noChangeArrowheads="1"/>
          </p:cNvSpPr>
          <p:nvPr/>
        </p:nvSpPr>
        <p:spPr bwMode="auto">
          <a:xfrm>
            <a:off x="2133600" y="2362200"/>
            <a:ext cx="4508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800" b="0" i="1" dirty="0">
                <a:latin typeface="Times New Roman" pitchFamily="18" charset="0"/>
              </a:rPr>
              <a:t>PL</a:t>
            </a:r>
          </a:p>
        </p:txBody>
      </p:sp>
      <p:sp>
        <p:nvSpPr>
          <p:cNvPr id="22" name="Oval 43"/>
          <p:cNvSpPr>
            <a:spLocks noChangeAspect="1" noChangeArrowheads="1"/>
          </p:cNvSpPr>
          <p:nvPr/>
        </p:nvSpPr>
        <p:spPr bwMode="auto">
          <a:xfrm>
            <a:off x="2146300" y="3338513"/>
            <a:ext cx="933450" cy="471487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prstDash val="dash"/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400" b="0" dirty="0">
                <a:latin typeface="Times New Roman" pitchFamily="18" charset="0"/>
              </a:rPr>
              <a:t>1</a:t>
            </a:r>
            <a:r>
              <a:rPr lang="en-US" altLang="en-US" sz="1400" b="0" dirty="0" smtClean="0">
                <a:latin typeface="Times New Roman" pitchFamily="18" charset="0"/>
              </a:rPr>
              <a:t>9</a:t>
            </a:r>
            <a:endParaRPr lang="en-US" altLang="en-US" sz="1400" b="0" dirty="0">
              <a:latin typeface="Times New Roman" pitchFamily="18" charset="0"/>
            </a:endParaRPr>
          </a:p>
        </p:txBody>
      </p:sp>
      <p:sp>
        <p:nvSpPr>
          <p:cNvPr id="35" name="Line 9"/>
          <p:cNvSpPr>
            <a:spLocks noChangeShapeType="1"/>
          </p:cNvSpPr>
          <p:nvPr/>
        </p:nvSpPr>
        <p:spPr bwMode="auto">
          <a:xfrm>
            <a:off x="2609850" y="3450770"/>
            <a:ext cx="4038600" cy="1219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b="0"/>
          </a:p>
        </p:txBody>
      </p:sp>
      <p:sp>
        <p:nvSpPr>
          <p:cNvPr id="42" name="Oval 43"/>
          <p:cNvSpPr>
            <a:spLocks noChangeAspect="1" noChangeArrowheads="1"/>
          </p:cNvSpPr>
          <p:nvPr/>
        </p:nvSpPr>
        <p:spPr bwMode="auto">
          <a:xfrm>
            <a:off x="2146300" y="5624513"/>
            <a:ext cx="933450" cy="471487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prstDash val="dash"/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400" b="0" dirty="0" smtClean="0">
                <a:latin typeface="Times New Roman" pitchFamily="18" charset="0"/>
              </a:rPr>
              <a:t>4</a:t>
            </a:r>
            <a:endParaRPr lang="en-US" altLang="en-US" sz="1400" b="0" dirty="0">
              <a:latin typeface="Times New Roman" pitchFamily="18" charset="0"/>
            </a:endParaRPr>
          </a:p>
        </p:txBody>
      </p:sp>
      <p:sp>
        <p:nvSpPr>
          <p:cNvPr id="32" name="Oval 42"/>
          <p:cNvSpPr>
            <a:spLocks noChangeAspect="1" noChangeArrowheads="1"/>
          </p:cNvSpPr>
          <p:nvPr/>
        </p:nvSpPr>
        <p:spPr bwMode="auto">
          <a:xfrm>
            <a:off x="4943926" y="6281058"/>
            <a:ext cx="668337" cy="428625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prstDash val="dash"/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altLang="en-US" sz="1400" b="0" dirty="0" smtClean="0">
                <a:latin typeface="Times New Roman" pitchFamily="18" charset="0"/>
              </a:rPr>
              <a:t>15</a:t>
            </a:r>
            <a:endParaRPr lang="en-US" altLang="en-US" sz="1400" b="0" dirty="0">
              <a:latin typeface="Times New Roman" pitchFamily="18" charset="0"/>
            </a:endParaRPr>
          </a:p>
        </p:txBody>
      </p:sp>
      <p:sp>
        <p:nvSpPr>
          <p:cNvPr id="34" name="Rectangle 33"/>
          <p:cNvSpPr>
            <a:spLocks noChangeArrowheads="1"/>
          </p:cNvSpPr>
          <p:nvPr/>
        </p:nvSpPr>
        <p:spPr bwMode="auto">
          <a:xfrm>
            <a:off x="4813300" y="2362200"/>
            <a:ext cx="71045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800" b="0" i="1" dirty="0" smtClean="0">
                <a:latin typeface="Times New Roman" pitchFamily="18" charset="0"/>
              </a:rPr>
              <a:t>LRAS</a:t>
            </a:r>
            <a:endParaRPr lang="en-US" altLang="en-US" sz="1800" b="0" i="1" baseline="-25000" dirty="0">
              <a:latin typeface="Times New Roman" pitchFamily="18" charset="0"/>
            </a:endParaRPr>
          </a:p>
        </p:txBody>
      </p:sp>
      <p:sp>
        <p:nvSpPr>
          <p:cNvPr id="36" name="Rectangle 20"/>
          <p:cNvSpPr>
            <a:spLocks noChangeArrowheads="1"/>
          </p:cNvSpPr>
          <p:nvPr/>
        </p:nvSpPr>
        <p:spPr bwMode="auto">
          <a:xfrm>
            <a:off x="6411684" y="4321628"/>
            <a:ext cx="4889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800" b="0" i="1" dirty="0">
                <a:solidFill>
                  <a:sysClr val="windowText" lastClr="000000"/>
                </a:solidFill>
              </a:rPr>
              <a:t>AD</a:t>
            </a:r>
          </a:p>
        </p:txBody>
      </p:sp>
    </p:spTree>
    <p:extLst>
      <p:ext uri="{BB962C8B-B14F-4D97-AF65-F5344CB8AC3E}">
        <p14:creationId xmlns:p14="http://schemas.microsoft.com/office/powerpoint/2010/main" val="395909429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18" grpId="0" animBg="1"/>
      <p:bldP spid="19" grpId="0"/>
      <p:bldP spid="22" grpId="0"/>
      <p:bldP spid="42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3"/>
          <p:cNvSpPr txBox="1">
            <a:spLocks noChangeArrowheads="1"/>
          </p:cNvSpPr>
          <p:nvPr/>
        </p:nvSpPr>
        <p:spPr bwMode="auto">
          <a:xfrm>
            <a:off x="304800" y="1373541"/>
            <a:ext cx="8686800" cy="16744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 algn="l" rtl="0" eaLnBrk="0" fontAlgn="base" hangingPunct="0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338138" indent="-338138" eaLnBrk="1" hangingPunct="1"/>
            <a:r>
              <a:rPr lang="en-US" altLang="en-US" sz="1600" b="1" kern="0" dirty="0" smtClean="0"/>
              <a:t>Example</a:t>
            </a:r>
            <a:r>
              <a:rPr lang="en-US" altLang="en-US" sz="1600" b="1" i="1" kern="0" dirty="0" smtClean="0"/>
              <a:t> (continued):</a:t>
            </a:r>
            <a:endParaRPr lang="en-US" altLang="en-US" sz="1600" b="0" i="1" kern="0" dirty="0" smtClean="0"/>
          </a:p>
          <a:p>
            <a:pPr marL="1035050" lvl="1" indent="-469900" eaLnBrk="1" hangingPunct="1">
              <a:buNone/>
              <a:tabLst>
                <a:tab pos="1379538" algn="l"/>
              </a:tabLst>
            </a:pPr>
            <a:r>
              <a:rPr lang="en-US" altLang="en-US" sz="1600" b="0" kern="0" dirty="0" smtClean="0"/>
              <a:t>1.	Graph LRAS, SRAS and AD</a:t>
            </a:r>
          </a:p>
        </p:txBody>
      </p:sp>
      <p:sp>
        <p:nvSpPr>
          <p:cNvPr id="31" name="Text Box 31"/>
          <p:cNvSpPr txBox="1">
            <a:spLocks noChangeArrowheads="1"/>
          </p:cNvSpPr>
          <p:nvPr/>
        </p:nvSpPr>
        <p:spPr bwMode="auto">
          <a:xfrm>
            <a:off x="381000" y="152400"/>
            <a:ext cx="845820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en-US" sz="2600" dirty="0" smtClean="0"/>
              <a:t>Aggregate Market Model</a:t>
            </a:r>
            <a:endParaRPr lang="en-US" altLang="en-US" sz="2600" b="1" dirty="0"/>
          </a:p>
        </p:txBody>
      </p:sp>
      <p:sp>
        <p:nvSpPr>
          <p:cNvPr id="28" name="Rectangle 3"/>
          <p:cNvSpPr txBox="1">
            <a:spLocks noChangeArrowheads="1"/>
          </p:cNvSpPr>
          <p:nvPr/>
        </p:nvSpPr>
        <p:spPr bwMode="auto">
          <a:xfrm>
            <a:off x="3200401" y="1756610"/>
            <a:ext cx="5715000" cy="757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 algn="l" rtl="0" eaLnBrk="0" fontAlgn="base" hangingPunct="0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457200" lvl="1" indent="0" eaLnBrk="1" hangingPunct="1">
              <a:buNone/>
            </a:pPr>
            <a:r>
              <a:rPr lang="en-US" altLang="en-US" sz="1600" b="0" dirty="0" smtClean="0">
                <a:latin typeface="Times New Roman" pitchFamily="18" charset="0"/>
              </a:rPr>
              <a:t>	</a:t>
            </a:r>
            <a:r>
              <a:rPr lang="en-US" altLang="en-US" sz="1600" b="0" i="1" dirty="0" err="1" smtClean="0">
                <a:solidFill>
                  <a:srgbClr val="000000"/>
                </a:solidFill>
                <a:latin typeface="Times New Roman" pitchFamily="18" charset="0"/>
                <a:cs typeface="Arial" charset="0"/>
              </a:rPr>
              <a:t>Y</a:t>
            </a:r>
            <a:r>
              <a:rPr lang="en-US" altLang="en-US" sz="1600" b="0" i="1" baseline="-25000" dirty="0" err="1" smtClean="0">
                <a:solidFill>
                  <a:srgbClr val="000000"/>
                </a:solidFill>
                <a:latin typeface="Times New Roman" pitchFamily="18" charset="0"/>
                <a:cs typeface="Arial" charset="0"/>
              </a:rPr>
              <a:t>p</a:t>
            </a:r>
            <a:r>
              <a:rPr lang="en-US" altLang="en-US" sz="1600" b="0" dirty="0" smtClean="0">
                <a:solidFill>
                  <a:srgbClr val="000000"/>
                </a:solidFill>
                <a:latin typeface="Times New Roman" pitchFamily="18" charset="0"/>
                <a:cs typeface="Arial" charset="0"/>
              </a:rPr>
              <a:t> </a:t>
            </a:r>
            <a:r>
              <a:rPr lang="en-US" altLang="en-US" sz="1600" b="0" dirty="0">
                <a:solidFill>
                  <a:srgbClr val="000000"/>
                </a:solidFill>
                <a:latin typeface="Times New Roman" pitchFamily="18" charset="0"/>
                <a:cs typeface="Arial" charset="0"/>
              </a:rPr>
              <a:t>= </a:t>
            </a:r>
            <a:r>
              <a:rPr lang="en-US" altLang="en-US" sz="1600" b="0" dirty="0" smtClean="0">
                <a:solidFill>
                  <a:srgbClr val="000000"/>
                </a:solidFill>
                <a:latin typeface="Times New Roman" pitchFamily="18" charset="0"/>
                <a:cs typeface="Arial" charset="0"/>
              </a:rPr>
              <a:t>15         </a:t>
            </a:r>
            <a:r>
              <a:rPr lang="en-US" altLang="en-US" sz="1600" b="0" i="1" dirty="0" smtClean="0">
                <a:latin typeface="Times New Roman" pitchFamily="18" charset="0"/>
                <a:ea typeface="MS Mincho" pitchFamily="49" charset="-128"/>
              </a:rPr>
              <a:t>PL = </a:t>
            </a:r>
            <a:r>
              <a:rPr lang="en-US" altLang="en-US" sz="1600" b="0" dirty="0" smtClean="0">
                <a:latin typeface="Times New Roman" pitchFamily="18" charset="0"/>
                <a:ea typeface="MS Mincho" pitchFamily="49" charset="-128"/>
              </a:rPr>
              <a:t>22 </a:t>
            </a:r>
            <a:r>
              <a:rPr lang="en-US" altLang="en-US" sz="1600" b="0" dirty="0" smtClean="0">
                <a:latin typeface="Times New Roman" pitchFamily="18" charset="0"/>
              </a:rPr>
              <a:t>– </a:t>
            </a:r>
            <a:r>
              <a:rPr lang="en-US" altLang="en-US" sz="1600" b="0" dirty="0" smtClean="0">
                <a:latin typeface="Times New Roman" pitchFamily="18" charset="0"/>
                <a:ea typeface="MS Mincho" pitchFamily="49" charset="-128"/>
              </a:rPr>
              <a:t>0.5</a:t>
            </a:r>
            <a:r>
              <a:rPr lang="en-US" altLang="en-US" sz="1600" b="0" dirty="0" smtClean="0">
                <a:ea typeface="MS Mincho" pitchFamily="49" charset="-128"/>
              </a:rPr>
              <a:t> </a:t>
            </a:r>
            <a:r>
              <a:rPr lang="en-US" altLang="en-US" sz="1600" b="0" i="1" dirty="0" smtClean="0">
                <a:latin typeface="Times New Roman" pitchFamily="18" charset="0"/>
                <a:ea typeface="MS Mincho" pitchFamily="49" charset="-128"/>
              </a:rPr>
              <a:t>Y           </a:t>
            </a:r>
            <a:r>
              <a:rPr lang="en-US" altLang="en-US" sz="1600" b="0" i="1" dirty="0" smtClean="0">
                <a:solidFill>
                  <a:srgbClr val="000000"/>
                </a:solidFill>
                <a:latin typeface="Times New Roman" pitchFamily="18" charset="0"/>
              </a:rPr>
              <a:t>PL </a:t>
            </a:r>
            <a:r>
              <a:rPr lang="en-US" altLang="en-US" sz="1600" b="0" i="1" dirty="0">
                <a:solidFill>
                  <a:srgbClr val="000000"/>
                </a:solidFill>
                <a:latin typeface="Times New Roman" pitchFamily="18" charset="0"/>
              </a:rPr>
              <a:t>= </a:t>
            </a:r>
            <a:r>
              <a:rPr lang="en-US" altLang="en-US" sz="1600" b="0" dirty="0" smtClean="0">
                <a:solidFill>
                  <a:srgbClr val="000000"/>
                </a:solidFill>
                <a:latin typeface="Times New Roman" pitchFamily="18" charset="0"/>
              </a:rPr>
              <a:t>4 </a:t>
            </a:r>
            <a:r>
              <a:rPr lang="en-US" altLang="en-US" sz="1600" b="0" dirty="0">
                <a:solidFill>
                  <a:srgbClr val="000000"/>
                </a:solidFill>
                <a:latin typeface="Times New Roman" pitchFamily="18" charset="0"/>
              </a:rPr>
              <a:t>+ </a:t>
            </a:r>
            <a:r>
              <a:rPr lang="en-US" altLang="en-US" sz="1600" b="0" i="1" dirty="0" smtClean="0">
                <a:solidFill>
                  <a:srgbClr val="000000"/>
                </a:solidFill>
                <a:latin typeface="Times New Roman" pitchFamily="18" charset="0"/>
                <a:cs typeface="Arial" charset="0"/>
              </a:rPr>
              <a:t>Y</a:t>
            </a:r>
            <a:endParaRPr lang="en-US" altLang="en-US" sz="1600" b="0" dirty="0" smtClean="0">
              <a:latin typeface="Times New Roman" pitchFamily="18" charset="0"/>
            </a:endParaRPr>
          </a:p>
          <a:p>
            <a:pPr marL="0" indent="0" algn="ctr" eaLnBrk="1" hangingPunct="1">
              <a:buNone/>
            </a:pPr>
            <a:endParaRPr lang="en-US" altLang="en-US" sz="1600" b="0" i="1" dirty="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3555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3" name="Rectangle 2"/>
          <p:cNvSpPr txBox="1">
            <a:spLocks noChangeArrowheads="1"/>
          </p:cNvSpPr>
          <p:nvPr/>
        </p:nvSpPr>
        <p:spPr bwMode="auto">
          <a:xfrm>
            <a:off x="304800" y="963966"/>
            <a:ext cx="4019550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 algn="l" rtl="0" eaLnBrk="0" fontAlgn="base" hangingPunct="0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 typeface="Wingdings" pitchFamily="2" charset="2"/>
              <a:buNone/>
              <a:defRPr/>
            </a:pPr>
            <a:r>
              <a:rPr lang="en-US" altLang="en-US" sz="1800" b="1" kern="0" dirty="0" smtClean="0">
                <a:ea typeface="MS Mincho" pitchFamily="49" charset="-128"/>
              </a:rPr>
              <a:t>Equilibrium </a:t>
            </a:r>
            <a:endParaRPr lang="en-US" altLang="en-US" sz="2000" b="1" kern="0" dirty="0">
              <a:ea typeface="MS Mincho" pitchFamily="49" charset="-128"/>
            </a:endParaRPr>
          </a:p>
        </p:txBody>
      </p:sp>
      <p:sp>
        <p:nvSpPr>
          <p:cNvPr id="34" name="Line 41"/>
          <p:cNvSpPr>
            <a:spLocks noChangeShapeType="1"/>
          </p:cNvSpPr>
          <p:nvPr/>
        </p:nvSpPr>
        <p:spPr bwMode="auto">
          <a:xfrm flipH="1">
            <a:off x="2618740" y="4091440"/>
            <a:ext cx="2084832" cy="1588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" name="Line 40"/>
          <p:cNvSpPr>
            <a:spLocks noChangeShapeType="1"/>
          </p:cNvSpPr>
          <p:nvPr/>
        </p:nvSpPr>
        <p:spPr bwMode="auto">
          <a:xfrm flipV="1">
            <a:off x="5270500" y="2664331"/>
            <a:ext cx="12828" cy="3599309"/>
          </a:xfrm>
          <a:prstGeom prst="line">
            <a:avLst/>
          </a:prstGeom>
          <a:noFill/>
          <a:ln w="28575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" name="Line 32"/>
          <p:cNvSpPr>
            <a:spLocks noChangeShapeType="1"/>
          </p:cNvSpPr>
          <p:nvPr/>
        </p:nvSpPr>
        <p:spPr bwMode="auto">
          <a:xfrm>
            <a:off x="2590800" y="6276975"/>
            <a:ext cx="453390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38" name="Line 33"/>
          <p:cNvSpPr>
            <a:spLocks noChangeShapeType="1"/>
          </p:cNvSpPr>
          <p:nvPr/>
        </p:nvSpPr>
        <p:spPr bwMode="auto">
          <a:xfrm>
            <a:off x="2589212" y="2314575"/>
            <a:ext cx="1588" cy="39624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39" name="Rectangle 38"/>
          <p:cNvSpPr>
            <a:spLocks noChangeArrowheads="1"/>
          </p:cNvSpPr>
          <p:nvPr/>
        </p:nvSpPr>
        <p:spPr bwMode="auto">
          <a:xfrm>
            <a:off x="6635750" y="6324600"/>
            <a:ext cx="311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800" b="0" i="1" dirty="0">
                <a:latin typeface="Times New Roman" pitchFamily="18" charset="0"/>
              </a:rPr>
              <a:t>Y</a:t>
            </a:r>
          </a:p>
        </p:txBody>
      </p:sp>
      <p:sp>
        <p:nvSpPr>
          <p:cNvPr id="43" name="Line 36"/>
          <p:cNvSpPr>
            <a:spLocks noChangeAspect="1" noChangeShapeType="1"/>
          </p:cNvSpPr>
          <p:nvPr/>
        </p:nvSpPr>
        <p:spPr bwMode="auto">
          <a:xfrm flipV="1">
            <a:off x="2589212" y="2664331"/>
            <a:ext cx="3748087" cy="3217356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" name="Rectangle 44"/>
          <p:cNvSpPr>
            <a:spLocks noChangeArrowheads="1"/>
          </p:cNvSpPr>
          <p:nvPr/>
        </p:nvSpPr>
        <p:spPr bwMode="auto">
          <a:xfrm>
            <a:off x="6261100" y="2484389"/>
            <a:ext cx="69762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800" b="0" i="1" dirty="0" smtClean="0">
                <a:latin typeface="Times New Roman" pitchFamily="18" charset="0"/>
              </a:rPr>
              <a:t>SRAS</a:t>
            </a:r>
            <a:endParaRPr lang="en-US" altLang="en-US" sz="1800" b="0" i="1" dirty="0">
              <a:latin typeface="Times New Roman" pitchFamily="18" charset="0"/>
            </a:endParaRPr>
          </a:p>
        </p:txBody>
      </p:sp>
      <p:sp>
        <p:nvSpPr>
          <p:cNvPr id="45" name="Rectangle 39"/>
          <p:cNvSpPr>
            <a:spLocks noChangeArrowheads="1"/>
          </p:cNvSpPr>
          <p:nvPr/>
        </p:nvSpPr>
        <p:spPr bwMode="auto">
          <a:xfrm>
            <a:off x="2133600" y="2362200"/>
            <a:ext cx="4508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800" b="0" i="1" dirty="0">
                <a:latin typeface="Times New Roman" pitchFamily="18" charset="0"/>
              </a:rPr>
              <a:t>PL</a:t>
            </a:r>
          </a:p>
        </p:txBody>
      </p:sp>
      <p:sp>
        <p:nvSpPr>
          <p:cNvPr id="46" name="Oval 43"/>
          <p:cNvSpPr>
            <a:spLocks noChangeAspect="1" noChangeArrowheads="1"/>
          </p:cNvSpPr>
          <p:nvPr/>
        </p:nvSpPr>
        <p:spPr bwMode="auto">
          <a:xfrm>
            <a:off x="2146300" y="3850141"/>
            <a:ext cx="933450" cy="471487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prstDash val="dash"/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400" b="0" dirty="0" smtClean="0">
                <a:latin typeface="Times New Roman" pitchFamily="18" charset="0"/>
              </a:rPr>
              <a:t>16</a:t>
            </a:r>
            <a:endParaRPr lang="en-US" altLang="en-US" sz="1400" b="0" dirty="0">
              <a:latin typeface="Times New Roman" pitchFamily="18" charset="0"/>
            </a:endParaRPr>
          </a:p>
        </p:txBody>
      </p:sp>
      <p:sp>
        <p:nvSpPr>
          <p:cNvPr id="47" name="Line 9"/>
          <p:cNvSpPr>
            <a:spLocks noChangeShapeType="1"/>
          </p:cNvSpPr>
          <p:nvPr/>
        </p:nvSpPr>
        <p:spPr bwMode="auto">
          <a:xfrm>
            <a:off x="2609850" y="3450770"/>
            <a:ext cx="4038600" cy="1219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b="0"/>
          </a:p>
        </p:txBody>
      </p:sp>
      <p:sp>
        <p:nvSpPr>
          <p:cNvPr id="50" name="Oval 42"/>
          <p:cNvSpPr>
            <a:spLocks noChangeAspect="1" noChangeArrowheads="1"/>
          </p:cNvSpPr>
          <p:nvPr/>
        </p:nvSpPr>
        <p:spPr bwMode="auto">
          <a:xfrm>
            <a:off x="4943926" y="6281058"/>
            <a:ext cx="668337" cy="428625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prstDash val="dash"/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altLang="en-US" sz="1400" b="0" dirty="0" smtClean="0">
                <a:latin typeface="Times New Roman" pitchFamily="18" charset="0"/>
              </a:rPr>
              <a:t>15</a:t>
            </a:r>
            <a:endParaRPr lang="en-US" altLang="en-US" sz="1400" b="0" dirty="0">
              <a:latin typeface="Times New Roman" pitchFamily="18" charset="0"/>
            </a:endParaRPr>
          </a:p>
        </p:txBody>
      </p:sp>
      <p:sp>
        <p:nvSpPr>
          <p:cNvPr id="51" name="Rectangle 50"/>
          <p:cNvSpPr>
            <a:spLocks noChangeArrowheads="1"/>
          </p:cNvSpPr>
          <p:nvPr/>
        </p:nvSpPr>
        <p:spPr bwMode="auto">
          <a:xfrm>
            <a:off x="4813300" y="2362200"/>
            <a:ext cx="71045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800" b="0" i="1" dirty="0" smtClean="0">
                <a:latin typeface="Times New Roman" pitchFamily="18" charset="0"/>
              </a:rPr>
              <a:t>LRAS</a:t>
            </a:r>
            <a:endParaRPr lang="en-US" altLang="en-US" sz="1800" b="0" i="1" baseline="-25000" dirty="0">
              <a:latin typeface="Times New Roman" pitchFamily="18" charset="0"/>
            </a:endParaRPr>
          </a:p>
        </p:txBody>
      </p:sp>
      <p:sp>
        <p:nvSpPr>
          <p:cNvPr id="52" name="Line 41"/>
          <p:cNvSpPr>
            <a:spLocks noChangeShapeType="1"/>
          </p:cNvSpPr>
          <p:nvPr/>
        </p:nvSpPr>
        <p:spPr bwMode="auto">
          <a:xfrm flipH="1">
            <a:off x="4693558" y="4078704"/>
            <a:ext cx="0" cy="2185416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 type="oval" w="lg" len="lg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3" name="Oval 42"/>
          <p:cNvSpPr>
            <a:spLocks noChangeAspect="1" noChangeArrowheads="1"/>
          </p:cNvSpPr>
          <p:nvPr/>
        </p:nvSpPr>
        <p:spPr bwMode="auto">
          <a:xfrm>
            <a:off x="4356100" y="6276975"/>
            <a:ext cx="668337" cy="428625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prstDash val="dash"/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altLang="en-US" sz="1400" b="0" dirty="0" smtClean="0">
                <a:latin typeface="Times New Roman" pitchFamily="18" charset="0"/>
              </a:rPr>
              <a:t>12</a:t>
            </a:r>
            <a:endParaRPr lang="en-US" altLang="en-US" sz="1400" b="0" dirty="0">
              <a:latin typeface="Times New Roman" pitchFamily="18" charset="0"/>
            </a:endParaRPr>
          </a:p>
        </p:txBody>
      </p:sp>
      <p:sp>
        <p:nvSpPr>
          <p:cNvPr id="54" name="Rectangle 3"/>
          <p:cNvSpPr txBox="1">
            <a:spLocks noChangeArrowheads="1"/>
          </p:cNvSpPr>
          <p:nvPr/>
        </p:nvSpPr>
        <p:spPr bwMode="auto">
          <a:xfrm>
            <a:off x="381000" y="3243327"/>
            <a:ext cx="1743484" cy="414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 algn="l" rtl="0" eaLnBrk="0" fontAlgn="base" hangingPunct="0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lvl="1" indent="0" algn="ctr" eaLnBrk="1" hangingPunct="1">
              <a:buNone/>
            </a:pPr>
            <a:r>
              <a:rPr lang="en-US" altLang="en-US" sz="1600" b="0" dirty="0">
                <a:solidFill>
                  <a:srgbClr val="000000"/>
                </a:solidFill>
                <a:latin typeface="Times New Roman" pitchFamily="18" charset="0"/>
              </a:rPr>
              <a:t>4 + </a:t>
            </a:r>
            <a:r>
              <a:rPr lang="en-US" altLang="en-US" sz="1600" b="0" i="1" dirty="0" smtClean="0">
                <a:solidFill>
                  <a:srgbClr val="000000"/>
                </a:solidFill>
                <a:latin typeface="Times New Roman" pitchFamily="18" charset="0"/>
                <a:cs typeface="Arial" charset="0"/>
              </a:rPr>
              <a:t>Y</a:t>
            </a:r>
            <a:r>
              <a:rPr lang="en-US" altLang="en-US" sz="1600" b="0" dirty="0" smtClean="0">
                <a:latin typeface="Times New Roman" pitchFamily="18" charset="0"/>
              </a:rPr>
              <a:t> = </a:t>
            </a:r>
            <a:r>
              <a:rPr lang="en-US" altLang="en-US" sz="1600" b="0" dirty="0" smtClean="0">
                <a:latin typeface="Times New Roman" pitchFamily="18" charset="0"/>
                <a:ea typeface="MS Mincho" pitchFamily="49" charset="-128"/>
              </a:rPr>
              <a:t>22 </a:t>
            </a:r>
            <a:r>
              <a:rPr lang="en-US" altLang="en-US" sz="1600" b="0" dirty="0" smtClean="0">
                <a:latin typeface="Times New Roman" pitchFamily="18" charset="0"/>
              </a:rPr>
              <a:t>– </a:t>
            </a:r>
            <a:r>
              <a:rPr lang="en-US" altLang="en-US" sz="1600" b="0" dirty="0" smtClean="0">
                <a:latin typeface="Times New Roman" pitchFamily="18" charset="0"/>
                <a:ea typeface="MS Mincho" pitchFamily="49" charset="-128"/>
              </a:rPr>
              <a:t>0.5</a:t>
            </a:r>
            <a:r>
              <a:rPr lang="en-US" altLang="en-US" sz="1600" b="0" dirty="0" smtClean="0">
                <a:ea typeface="MS Mincho" pitchFamily="49" charset="-128"/>
              </a:rPr>
              <a:t> </a:t>
            </a:r>
            <a:r>
              <a:rPr lang="en-US" altLang="en-US" sz="1600" b="0" i="1" dirty="0" smtClean="0">
                <a:latin typeface="Times New Roman" pitchFamily="18" charset="0"/>
                <a:ea typeface="MS Mincho" pitchFamily="49" charset="-128"/>
              </a:rPr>
              <a:t>Y</a:t>
            </a:r>
            <a:endParaRPr lang="en-US" altLang="en-US" sz="1600" b="0" i="1" dirty="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55" name="Rectangle 3"/>
          <p:cNvSpPr txBox="1">
            <a:spLocks noChangeArrowheads="1"/>
          </p:cNvSpPr>
          <p:nvPr/>
        </p:nvSpPr>
        <p:spPr bwMode="auto">
          <a:xfrm>
            <a:off x="381000" y="3700527"/>
            <a:ext cx="1743484" cy="414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 algn="l" rtl="0" eaLnBrk="0" fontAlgn="base" hangingPunct="0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lvl="1" indent="0" algn="ctr" eaLnBrk="1" hangingPunct="1">
              <a:buNone/>
            </a:pPr>
            <a:r>
              <a:rPr lang="en-US" altLang="en-US" sz="1600" b="0" i="1" dirty="0" smtClean="0">
                <a:latin typeface="Times New Roman" pitchFamily="18" charset="0"/>
                <a:ea typeface="MS Mincho" pitchFamily="49" charset="-128"/>
              </a:rPr>
              <a:t>Y</a:t>
            </a:r>
            <a:r>
              <a:rPr lang="en-US" altLang="en-US" sz="1600" b="0" dirty="0" smtClean="0">
                <a:latin typeface="Times New Roman" pitchFamily="18" charset="0"/>
                <a:ea typeface="MS Mincho" pitchFamily="49" charset="-128"/>
              </a:rPr>
              <a:t> = 18</a:t>
            </a:r>
            <a:r>
              <a:rPr lang="en-US" altLang="en-US" sz="1600" b="0" dirty="0" smtClean="0">
                <a:latin typeface="Times New Roman" pitchFamily="18" charset="0"/>
                <a:ea typeface="MS Mincho" pitchFamily="49" charset="-128"/>
              </a:rPr>
              <a:t> </a:t>
            </a:r>
            <a:r>
              <a:rPr lang="en-US" altLang="en-US" sz="1600" b="0" dirty="0" smtClean="0">
                <a:latin typeface="Times New Roman" pitchFamily="18" charset="0"/>
              </a:rPr>
              <a:t>– </a:t>
            </a:r>
            <a:r>
              <a:rPr lang="en-US" altLang="en-US" sz="1600" b="0" dirty="0" smtClean="0">
                <a:latin typeface="Times New Roman" pitchFamily="18" charset="0"/>
                <a:ea typeface="MS Mincho" pitchFamily="49" charset="-128"/>
              </a:rPr>
              <a:t>0.5</a:t>
            </a:r>
            <a:r>
              <a:rPr lang="en-US" altLang="en-US" sz="1600" b="0" dirty="0" smtClean="0">
                <a:ea typeface="MS Mincho" pitchFamily="49" charset="-128"/>
              </a:rPr>
              <a:t> </a:t>
            </a:r>
            <a:r>
              <a:rPr lang="en-US" altLang="en-US" sz="1600" b="0" i="1" dirty="0" smtClean="0">
                <a:latin typeface="Times New Roman" pitchFamily="18" charset="0"/>
                <a:ea typeface="MS Mincho" pitchFamily="49" charset="-128"/>
              </a:rPr>
              <a:t>Y</a:t>
            </a:r>
            <a:endParaRPr lang="en-US" altLang="en-US" sz="1600" b="0" i="1" dirty="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56" name="Rectangle 3"/>
          <p:cNvSpPr txBox="1">
            <a:spLocks noChangeArrowheads="1"/>
          </p:cNvSpPr>
          <p:nvPr/>
        </p:nvSpPr>
        <p:spPr bwMode="auto">
          <a:xfrm>
            <a:off x="381000" y="4157727"/>
            <a:ext cx="1743484" cy="414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 algn="l" rtl="0" eaLnBrk="0" fontAlgn="base" hangingPunct="0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lvl="1" indent="0" algn="ctr" eaLnBrk="1" hangingPunct="1">
              <a:buNone/>
            </a:pPr>
            <a:r>
              <a:rPr lang="en-US" altLang="en-US" sz="1600" b="0" dirty="0" smtClean="0">
                <a:solidFill>
                  <a:srgbClr val="000000"/>
                </a:solidFill>
                <a:latin typeface="Times New Roman" pitchFamily="18" charset="0"/>
              </a:rPr>
              <a:t>1.5</a:t>
            </a:r>
            <a:r>
              <a:rPr lang="en-US" altLang="en-US" sz="1600" b="0" i="1" dirty="0" smtClean="0">
                <a:solidFill>
                  <a:srgbClr val="000000"/>
                </a:solidFill>
                <a:latin typeface="Times New Roman" pitchFamily="18" charset="0"/>
                <a:cs typeface="Arial" charset="0"/>
              </a:rPr>
              <a:t>Y</a:t>
            </a:r>
            <a:r>
              <a:rPr lang="en-US" altLang="en-US" sz="1600" b="0" dirty="0">
                <a:latin typeface="Times New Roman" pitchFamily="18" charset="0"/>
                <a:ea typeface="MS Mincho" pitchFamily="49" charset="-128"/>
              </a:rPr>
              <a:t> </a:t>
            </a:r>
            <a:r>
              <a:rPr lang="en-US" altLang="en-US" sz="1600" b="0" dirty="0" smtClean="0">
                <a:latin typeface="Times New Roman" pitchFamily="18" charset="0"/>
                <a:ea typeface="MS Mincho" pitchFamily="49" charset="-128"/>
              </a:rPr>
              <a:t>= 18</a:t>
            </a:r>
            <a:endParaRPr lang="en-US" altLang="en-US" sz="1600" b="0" dirty="0" smtClean="0">
              <a:latin typeface="Times New Roman" pitchFamily="18" charset="0"/>
            </a:endParaRPr>
          </a:p>
        </p:txBody>
      </p:sp>
      <p:sp>
        <p:nvSpPr>
          <p:cNvPr id="57" name="Rectangle 3"/>
          <p:cNvSpPr txBox="1">
            <a:spLocks noChangeArrowheads="1"/>
          </p:cNvSpPr>
          <p:nvPr/>
        </p:nvSpPr>
        <p:spPr bwMode="auto">
          <a:xfrm>
            <a:off x="381000" y="4614927"/>
            <a:ext cx="1743484" cy="414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 algn="l" rtl="0" eaLnBrk="0" fontAlgn="base" hangingPunct="0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lvl="1" indent="0" algn="ctr" eaLnBrk="1" hangingPunct="1">
              <a:buNone/>
            </a:pPr>
            <a:r>
              <a:rPr lang="en-US" altLang="en-US" sz="1600" b="0" i="1" dirty="0" smtClean="0">
                <a:latin typeface="Times New Roman" pitchFamily="18" charset="0"/>
                <a:ea typeface="MS Mincho" pitchFamily="49" charset="-128"/>
              </a:rPr>
              <a:t>Y</a:t>
            </a:r>
            <a:r>
              <a:rPr lang="en-US" altLang="en-US" sz="1600" b="0" dirty="0" smtClean="0">
                <a:latin typeface="Times New Roman" pitchFamily="18" charset="0"/>
                <a:ea typeface="MS Mincho" pitchFamily="49" charset="-128"/>
              </a:rPr>
              <a:t> = 12</a:t>
            </a:r>
            <a:endParaRPr lang="en-US" altLang="en-US" sz="1600" b="0" dirty="0" smtClean="0">
              <a:latin typeface="Times New Roman" pitchFamily="18" charset="0"/>
            </a:endParaRPr>
          </a:p>
        </p:txBody>
      </p:sp>
      <p:sp>
        <p:nvSpPr>
          <p:cNvPr id="58" name="Rectangle 3"/>
          <p:cNvSpPr txBox="1">
            <a:spLocks noChangeArrowheads="1"/>
          </p:cNvSpPr>
          <p:nvPr/>
        </p:nvSpPr>
        <p:spPr bwMode="auto">
          <a:xfrm>
            <a:off x="381000" y="5072127"/>
            <a:ext cx="1743484" cy="414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 algn="l" rtl="0" eaLnBrk="0" fontAlgn="base" hangingPunct="0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lvl="1" indent="0" algn="ctr" eaLnBrk="1" hangingPunct="1">
              <a:buNone/>
            </a:pPr>
            <a:r>
              <a:rPr lang="en-US" altLang="en-US" sz="1600" b="0" i="1" dirty="0" smtClean="0">
                <a:solidFill>
                  <a:srgbClr val="000000"/>
                </a:solidFill>
                <a:latin typeface="Times New Roman" pitchFamily="18" charset="0"/>
              </a:rPr>
              <a:t>PL</a:t>
            </a:r>
            <a:r>
              <a:rPr lang="en-US" altLang="en-US" sz="1600" b="0" dirty="0" smtClean="0">
                <a:solidFill>
                  <a:srgbClr val="000000"/>
                </a:solidFill>
                <a:latin typeface="Times New Roman" pitchFamily="18" charset="0"/>
              </a:rPr>
              <a:t> = 4 </a:t>
            </a:r>
            <a:r>
              <a:rPr lang="en-US" altLang="en-US" sz="1600" b="0" dirty="0">
                <a:solidFill>
                  <a:srgbClr val="000000"/>
                </a:solidFill>
                <a:latin typeface="Times New Roman" pitchFamily="18" charset="0"/>
              </a:rPr>
              <a:t>+ </a:t>
            </a:r>
            <a:r>
              <a:rPr lang="en-US" altLang="en-US" sz="1600" b="0" i="1" dirty="0" smtClean="0">
                <a:solidFill>
                  <a:srgbClr val="000000"/>
                </a:solidFill>
                <a:latin typeface="Times New Roman" pitchFamily="18" charset="0"/>
                <a:cs typeface="Arial" charset="0"/>
              </a:rPr>
              <a:t>Y</a:t>
            </a:r>
            <a:endParaRPr lang="en-US" altLang="en-US" sz="1600" b="0" i="1" dirty="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59" name="Rectangle 3"/>
          <p:cNvSpPr txBox="1">
            <a:spLocks noChangeArrowheads="1"/>
          </p:cNvSpPr>
          <p:nvPr/>
        </p:nvSpPr>
        <p:spPr bwMode="auto">
          <a:xfrm>
            <a:off x="381000" y="5453127"/>
            <a:ext cx="1743484" cy="414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 algn="l" rtl="0" eaLnBrk="0" fontAlgn="base" hangingPunct="0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lvl="1" indent="0" algn="ctr" eaLnBrk="1" hangingPunct="1">
              <a:buNone/>
            </a:pPr>
            <a:r>
              <a:rPr lang="en-US" altLang="en-US" sz="1600" b="0" i="1" dirty="0" smtClean="0">
                <a:solidFill>
                  <a:srgbClr val="000000"/>
                </a:solidFill>
                <a:latin typeface="Times New Roman" pitchFamily="18" charset="0"/>
              </a:rPr>
              <a:t>PL</a:t>
            </a:r>
            <a:r>
              <a:rPr lang="en-US" altLang="en-US" sz="1600" b="0" dirty="0" smtClean="0">
                <a:solidFill>
                  <a:srgbClr val="000000"/>
                </a:solidFill>
                <a:latin typeface="Times New Roman" pitchFamily="18" charset="0"/>
              </a:rPr>
              <a:t> = 4 </a:t>
            </a:r>
            <a:r>
              <a:rPr lang="en-US" altLang="en-US" sz="1600" b="0" dirty="0">
                <a:solidFill>
                  <a:srgbClr val="000000"/>
                </a:solidFill>
                <a:latin typeface="Times New Roman" pitchFamily="18" charset="0"/>
              </a:rPr>
              <a:t>+ </a:t>
            </a:r>
            <a:r>
              <a:rPr lang="en-US" altLang="en-US" sz="1600" b="0" dirty="0" smtClean="0">
                <a:solidFill>
                  <a:srgbClr val="000000"/>
                </a:solidFill>
                <a:latin typeface="Times New Roman" pitchFamily="18" charset="0"/>
              </a:rPr>
              <a:t>12</a:t>
            </a:r>
            <a:endParaRPr lang="en-US" altLang="en-US" sz="1600" b="0" i="1" dirty="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0" name="Rectangle 3"/>
          <p:cNvSpPr txBox="1">
            <a:spLocks noChangeArrowheads="1"/>
          </p:cNvSpPr>
          <p:nvPr/>
        </p:nvSpPr>
        <p:spPr bwMode="auto">
          <a:xfrm>
            <a:off x="390116" y="5834127"/>
            <a:ext cx="1743484" cy="414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 algn="l" rtl="0" eaLnBrk="0" fontAlgn="base" hangingPunct="0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lvl="1" indent="0" algn="ctr" eaLnBrk="1" hangingPunct="1">
              <a:buNone/>
            </a:pPr>
            <a:r>
              <a:rPr lang="en-US" altLang="en-US" sz="1600" b="0" i="1" dirty="0" smtClean="0">
                <a:solidFill>
                  <a:srgbClr val="000000"/>
                </a:solidFill>
                <a:latin typeface="Times New Roman" pitchFamily="18" charset="0"/>
              </a:rPr>
              <a:t>PL</a:t>
            </a:r>
            <a:r>
              <a:rPr lang="en-US" altLang="en-US" sz="1600" b="0" dirty="0" smtClean="0">
                <a:solidFill>
                  <a:srgbClr val="000000"/>
                </a:solidFill>
                <a:latin typeface="Times New Roman" pitchFamily="18" charset="0"/>
              </a:rPr>
              <a:t> = 16</a:t>
            </a:r>
            <a:endParaRPr lang="en-US" altLang="en-US" sz="1600" b="0" i="1" dirty="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1" name="Rectangle 20"/>
          <p:cNvSpPr>
            <a:spLocks noChangeArrowheads="1"/>
          </p:cNvSpPr>
          <p:nvPr/>
        </p:nvSpPr>
        <p:spPr bwMode="auto">
          <a:xfrm>
            <a:off x="6411684" y="4321628"/>
            <a:ext cx="4889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800" b="0" i="1" dirty="0">
                <a:solidFill>
                  <a:sysClr val="windowText" lastClr="000000"/>
                </a:solidFill>
              </a:rPr>
              <a:t>AD</a:t>
            </a:r>
          </a:p>
        </p:txBody>
      </p:sp>
    </p:spTree>
    <p:extLst>
      <p:ext uri="{BB962C8B-B14F-4D97-AF65-F5344CB8AC3E}">
        <p14:creationId xmlns:p14="http://schemas.microsoft.com/office/powerpoint/2010/main" val="15758602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46" grpId="0"/>
      <p:bldP spid="52" grpId="0" animBg="1"/>
      <p:bldP spid="53" grpId="0"/>
      <p:bldP spid="54" grpId="1"/>
      <p:bldP spid="55" grpId="0"/>
      <p:bldP spid="55" grpId="1"/>
      <p:bldP spid="56" grpId="0"/>
      <p:bldP spid="56" grpId="1"/>
      <p:bldP spid="57" grpId="0"/>
      <p:bldP spid="57" grpId="1"/>
      <p:bldP spid="58" grpId="0"/>
      <p:bldP spid="59" grpId="0"/>
      <p:bldP spid="60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3"/>
          <p:cNvSpPr txBox="1">
            <a:spLocks noChangeArrowheads="1"/>
          </p:cNvSpPr>
          <p:nvPr/>
        </p:nvSpPr>
        <p:spPr bwMode="auto">
          <a:xfrm>
            <a:off x="304800" y="1373541"/>
            <a:ext cx="8686800" cy="16744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 algn="l" rtl="0" eaLnBrk="0" fontAlgn="base" hangingPunct="0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338138" indent="-338138" eaLnBrk="1" hangingPunct="1"/>
            <a:r>
              <a:rPr lang="en-US" altLang="en-US" sz="1600" b="1" kern="0" dirty="0" smtClean="0"/>
              <a:t>Example</a:t>
            </a:r>
            <a:r>
              <a:rPr lang="en-US" altLang="en-US" sz="1600" b="1" i="1" kern="0" dirty="0" smtClean="0"/>
              <a:t> (continued):</a:t>
            </a:r>
            <a:endParaRPr lang="en-US" altLang="en-US" sz="1600" b="0" i="1" kern="0" dirty="0" smtClean="0"/>
          </a:p>
          <a:p>
            <a:pPr marL="1035050" lvl="1" indent="-469900" eaLnBrk="1" hangingPunct="1">
              <a:buNone/>
              <a:tabLst>
                <a:tab pos="1379538" algn="l"/>
              </a:tabLst>
            </a:pPr>
            <a:r>
              <a:rPr lang="en-US" altLang="en-US" sz="1600" b="0" kern="0" dirty="0" smtClean="0"/>
              <a:t>1.	Graph LRAS, SRAS and AD</a:t>
            </a:r>
          </a:p>
        </p:txBody>
      </p:sp>
      <p:sp>
        <p:nvSpPr>
          <p:cNvPr id="31" name="Text Box 31"/>
          <p:cNvSpPr txBox="1">
            <a:spLocks noChangeArrowheads="1"/>
          </p:cNvSpPr>
          <p:nvPr/>
        </p:nvSpPr>
        <p:spPr bwMode="auto">
          <a:xfrm>
            <a:off x="381000" y="152400"/>
            <a:ext cx="845820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en-US" sz="2600" dirty="0" smtClean="0"/>
              <a:t>Aggregate Market Model</a:t>
            </a:r>
            <a:endParaRPr lang="en-US" altLang="en-US" sz="2600" b="1" dirty="0"/>
          </a:p>
        </p:txBody>
      </p:sp>
      <p:sp>
        <p:nvSpPr>
          <p:cNvPr id="28" name="Rectangle 3"/>
          <p:cNvSpPr txBox="1">
            <a:spLocks noChangeArrowheads="1"/>
          </p:cNvSpPr>
          <p:nvPr/>
        </p:nvSpPr>
        <p:spPr bwMode="auto">
          <a:xfrm>
            <a:off x="3200401" y="1756610"/>
            <a:ext cx="5715000" cy="757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 algn="l" rtl="0" eaLnBrk="0" fontAlgn="base" hangingPunct="0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457200" lvl="1" indent="0" eaLnBrk="1" hangingPunct="1">
              <a:buNone/>
            </a:pPr>
            <a:r>
              <a:rPr lang="en-US" altLang="en-US" sz="1600" b="0" dirty="0" smtClean="0">
                <a:latin typeface="Times New Roman" pitchFamily="18" charset="0"/>
              </a:rPr>
              <a:t>	</a:t>
            </a:r>
            <a:r>
              <a:rPr lang="en-US" altLang="en-US" sz="1600" b="0" i="1" dirty="0" err="1" smtClean="0">
                <a:solidFill>
                  <a:srgbClr val="000000"/>
                </a:solidFill>
                <a:latin typeface="Times New Roman" pitchFamily="18" charset="0"/>
                <a:cs typeface="Arial" charset="0"/>
              </a:rPr>
              <a:t>Y</a:t>
            </a:r>
            <a:r>
              <a:rPr lang="en-US" altLang="en-US" sz="1600" b="0" i="1" baseline="-25000" dirty="0" err="1" smtClean="0">
                <a:solidFill>
                  <a:srgbClr val="000000"/>
                </a:solidFill>
                <a:latin typeface="Times New Roman" pitchFamily="18" charset="0"/>
                <a:cs typeface="Arial" charset="0"/>
              </a:rPr>
              <a:t>p</a:t>
            </a:r>
            <a:r>
              <a:rPr lang="en-US" altLang="en-US" sz="1600" b="0" dirty="0" smtClean="0">
                <a:solidFill>
                  <a:srgbClr val="000000"/>
                </a:solidFill>
                <a:latin typeface="Times New Roman" pitchFamily="18" charset="0"/>
                <a:cs typeface="Arial" charset="0"/>
              </a:rPr>
              <a:t> </a:t>
            </a:r>
            <a:r>
              <a:rPr lang="en-US" altLang="en-US" sz="1600" b="0" dirty="0">
                <a:solidFill>
                  <a:srgbClr val="000000"/>
                </a:solidFill>
                <a:latin typeface="Times New Roman" pitchFamily="18" charset="0"/>
                <a:cs typeface="Arial" charset="0"/>
              </a:rPr>
              <a:t>= </a:t>
            </a:r>
            <a:r>
              <a:rPr lang="en-US" altLang="en-US" sz="1600" b="0" dirty="0" smtClean="0">
                <a:solidFill>
                  <a:srgbClr val="000000"/>
                </a:solidFill>
                <a:latin typeface="Times New Roman" pitchFamily="18" charset="0"/>
                <a:cs typeface="Arial" charset="0"/>
              </a:rPr>
              <a:t>15         </a:t>
            </a:r>
            <a:r>
              <a:rPr lang="en-US" altLang="en-US" sz="1600" b="0" i="1" dirty="0" smtClean="0">
                <a:latin typeface="Times New Roman" pitchFamily="18" charset="0"/>
                <a:ea typeface="MS Mincho" pitchFamily="49" charset="-128"/>
              </a:rPr>
              <a:t>PL = </a:t>
            </a:r>
            <a:r>
              <a:rPr lang="en-US" altLang="en-US" sz="1600" b="0" dirty="0" smtClean="0">
                <a:latin typeface="Times New Roman" pitchFamily="18" charset="0"/>
                <a:ea typeface="MS Mincho" pitchFamily="49" charset="-128"/>
              </a:rPr>
              <a:t>22 </a:t>
            </a:r>
            <a:r>
              <a:rPr lang="en-US" altLang="en-US" sz="1600" b="0" dirty="0" smtClean="0">
                <a:latin typeface="Times New Roman" pitchFamily="18" charset="0"/>
              </a:rPr>
              <a:t>– </a:t>
            </a:r>
            <a:r>
              <a:rPr lang="en-US" altLang="en-US" sz="1600" b="0" dirty="0" smtClean="0">
                <a:latin typeface="Times New Roman" pitchFamily="18" charset="0"/>
                <a:ea typeface="MS Mincho" pitchFamily="49" charset="-128"/>
              </a:rPr>
              <a:t>0.5</a:t>
            </a:r>
            <a:r>
              <a:rPr lang="en-US" altLang="en-US" sz="1600" b="0" dirty="0" smtClean="0">
                <a:ea typeface="MS Mincho" pitchFamily="49" charset="-128"/>
              </a:rPr>
              <a:t> </a:t>
            </a:r>
            <a:r>
              <a:rPr lang="en-US" altLang="en-US" sz="1600" b="0" i="1" dirty="0" smtClean="0">
                <a:latin typeface="Times New Roman" pitchFamily="18" charset="0"/>
                <a:ea typeface="MS Mincho" pitchFamily="49" charset="-128"/>
              </a:rPr>
              <a:t>Y           </a:t>
            </a:r>
            <a:r>
              <a:rPr lang="en-US" altLang="en-US" sz="1600" b="0" i="1" dirty="0" smtClean="0">
                <a:solidFill>
                  <a:srgbClr val="000000"/>
                </a:solidFill>
                <a:latin typeface="Times New Roman" pitchFamily="18" charset="0"/>
              </a:rPr>
              <a:t>PL </a:t>
            </a:r>
            <a:r>
              <a:rPr lang="en-US" altLang="en-US" sz="1600" b="0" i="1" dirty="0">
                <a:solidFill>
                  <a:srgbClr val="000000"/>
                </a:solidFill>
                <a:latin typeface="Times New Roman" pitchFamily="18" charset="0"/>
              </a:rPr>
              <a:t>= </a:t>
            </a:r>
            <a:r>
              <a:rPr lang="en-US" altLang="en-US" sz="1600" b="0" dirty="0" smtClean="0">
                <a:solidFill>
                  <a:srgbClr val="000000"/>
                </a:solidFill>
                <a:latin typeface="Times New Roman" pitchFamily="18" charset="0"/>
              </a:rPr>
              <a:t>4 </a:t>
            </a:r>
            <a:r>
              <a:rPr lang="en-US" altLang="en-US" sz="1600" b="0" dirty="0">
                <a:solidFill>
                  <a:srgbClr val="000000"/>
                </a:solidFill>
                <a:latin typeface="Times New Roman" pitchFamily="18" charset="0"/>
              </a:rPr>
              <a:t>+ </a:t>
            </a:r>
            <a:r>
              <a:rPr lang="en-US" altLang="en-US" sz="1600" b="0" i="1" dirty="0" smtClean="0">
                <a:solidFill>
                  <a:srgbClr val="000000"/>
                </a:solidFill>
                <a:latin typeface="Times New Roman" pitchFamily="18" charset="0"/>
                <a:cs typeface="Arial" charset="0"/>
              </a:rPr>
              <a:t>Y</a:t>
            </a:r>
            <a:endParaRPr lang="en-US" altLang="en-US" sz="1600" b="0" dirty="0" smtClean="0">
              <a:latin typeface="Times New Roman" pitchFamily="18" charset="0"/>
            </a:endParaRPr>
          </a:p>
          <a:p>
            <a:pPr marL="0" indent="0" algn="ctr" eaLnBrk="1" hangingPunct="1">
              <a:buNone/>
            </a:pPr>
            <a:endParaRPr lang="en-US" altLang="en-US" sz="1600" b="0" i="1" dirty="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3555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3" name="Rectangle 2"/>
          <p:cNvSpPr txBox="1">
            <a:spLocks noChangeArrowheads="1"/>
          </p:cNvSpPr>
          <p:nvPr/>
        </p:nvSpPr>
        <p:spPr bwMode="auto">
          <a:xfrm>
            <a:off x="304800" y="963966"/>
            <a:ext cx="4019550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 algn="l" rtl="0" eaLnBrk="0" fontAlgn="base" hangingPunct="0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 typeface="Wingdings" pitchFamily="2" charset="2"/>
              <a:buNone/>
              <a:defRPr/>
            </a:pPr>
            <a:r>
              <a:rPr lang="en-US" altLang="en-US" sz="1800" b="1" kern="0" dirty="0" smtClean="0">
                <a:ea typeface="MS Mincho" pitchFamily="49" charset="-128"/>
              </a:rPr>
              <a:t>Equilibrium </a:t>
            </a:r>
            <a:endParaRPr lang="en-US" altLang="en-US" sz="2000" b="1" kern="0" dirty="0">
              <a:ea typeface="MS Mincho" pitchFamily="49" charset="-128"/>
            </a:endParaRPr>
          </a:p>
        </p:txBody>
      </p:sp>
      <p:sp>
        <p:nvSpPr>
          <p:cNvPr id="34" name="Line 41"/>
          <p:cNvSpPr>
            <a:spLocks noChangeShapeType="1"/>
          </p:cNvSpPr>
          <p:nvPr/>
        </p:nvSpPr>
        <p:spPr bwMode="auto">
          <a:xfrm flipH="1">
            <a:off x="2618740" y="4091440"/>
            <a:ext cx="2084832" cy="1588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" name="Line 40"/>
          <p:cNvSpPr>
            <a:spLocks noChangeShapeType="1"/>
          </p:cNvSpPr>
          <p:nvPr/>
        </p:nvSpPr>
        <p:spPr bwMode="auto">
          <a:xfrm flipV="1">
            <a:off x="5270500" y="2664331"/>
            <a:ext cx="12828" cy="3599309"/>
          </a:xfrm>
          <a:prstGeom prst="line">
            <a:avLst/>
          </a:prstGeom>
          <a:noFill/>
          <a:ln w="28575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" name="Line 32"/>
          <p:cNvSpPr>
            <a:spLocks noChangeShapeType="1"/>
          </p:cNvSpPr>
          <p:nvPr/>
        </p:nvSpPr>
        <p:spPr bwMode="auto">
          <a:xfrm>
            <a:off x="2590800" y="6276975"/>
            <a:ext cx="453390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38" name="Line 33"/>
          <p:cNvSpPr>
            <a:spLocks noChangeShapeType="1"/>
          </p:cNvSpPr>
          <p:nvPr/>
        </p:nvSpPr>
        <p:spPr bwMode="auto">
          <a:xfrm>
            <a:off x="2589212" y="2314575"/>
            <a:ext cx="1588" cy="39624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39" name="Rectangle 38"/>
          <p:cNvSpPr>
            <a:spLocks noChangeArrowheads="1"/>
          </p:cNvSpPr>
          <p:nvPr/>
        </p:nvSpPr>
        <p:spPr bwMode="auto">
          <a:xfrm>
            <a:off x="6635750" y="6324600"/>
            <a:ext cx="311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800" b="0" i="1" dirty="0">
                <a:latin typeface="Times New Roman" pitchFamily="18" charset="0"/>
              </a:rPr>
              <a:t>Y</a:t>
            </a:r>
          </a:p>
        </p:txBody>
      </p:sp>
      <p:sp>
        <p:nvSpPr>
          <p:cNvPr id="43" name="Line 36"/>
          <p:cNvSpPr>
            <a:spLocks noChangeAspect="1" noChangeShapeType="1"/>
          </p:cNvSpPr>
          <p:nvPr/>
        </p:nvSpPr>
        <p:spPr bwMode="auto">
          <a:xfrm flipV="1">
            <a:off x="2589212" y="2664331"/>
            <a:ext cx="3748087" cy="3217356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" name="Rectangle 44"/>
          <p:cNvSpPr>
            <a:spLocks noChangeArrowheads="1"/>
          </p:cNvSpPr>
          <p:nvPr/>
        </p:nvSpPr>
        <p:spPr bwMode="auto">
          <a:xfrm>
            <a:off x="6261100" y="2484389"/>
            <a:ext cx="69762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800" b="0" i="1" dirty="0" smtClean="0">
                <a:latin typeface="Times New Roman" pitchFamily="18" charset="0"/>
              </a:rPr>
              <a:t>SRAS</a:t>
            </a:r>
            <a:endParaRPr lang="en-US" altLang="en-US" sz="1800" b="0" i="1" dirty="0">
              <a:latin typeface="Times New Roman" pitchFamily="18" charset="0"/>
            </a:endParaRPr>
          </a:p>
        </p:txBody>
      </p:sp>
      <p:sp>
        <p:nvSpPr>
          <p:cNvPr id="45" name="Rectangle 39"/>
          <p:cNvSpPr>
            <a:spLocks noChangeArrowheads="1"/>
          </p:cNvSpPr>
          <p:nvPr/>
        </p:nvSpPr>
        <p:spPr bwMode="auto">
          <a:xfrm>
            <a:off x="2133600" y="2362200"/>
            <a:ext cx="4508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800" b="0" i="1" dirty="0">
                <a:latin typeface="Times New Roman" pitchFamily="18" charset="0"/>
              </a:rPr>
              <a:t>PL</a:t>
            </a:r>
          </a:p>
        </p:txBody>
      </p:sp>
      <p:sp>
        <p:nvSpPr>
          <p:cNvPr id="46" name="Oval 43"/>
          <p:cNvSpPr>
            <a:spLocks noChangeAspect="1" noChangeArrowheads="1"/>
          </p:cNvSpPr>
          <p:nvPr/>
        </p:nvSpPr>
        <p:spPr bwMode="auto">
          <a:xfrm>
            <a:off x="2146300" y="3850141"/>
            <a:ext cx="933450" cy="471487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prstDash val="dash"/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400" b="0" dirty="0" smtClean="0">
                <a:latin typeface="Times New Roman" pitchFamily="18" charset="0"/>
              </a:rPr>
              <a:t>16</a:t>
            </a:r>
            <a:endParaRPr lang="en-US" altLang="en-US" sz="1400" b="0" dirty="0">
              <a:latin typeface="Times New Roman" pitchFamily="18" charset="0"/>
            </a:endParaRPr>
          </a:p>
        </p:txBody>
      </p:sp>
      <p:sp>
        <p:nvSpPr>
          <p:cNvPr id="47" name="Line 9"/>
          <p:cNvSpPr>
            <a:spLocks noChangeShapeType="1"/>
          </p:cNvSpPr>
          <p:nvPr/>
        </p:nvSpPr>
        <p:spPr bwMode="auto">
          <a:xfrm>
            <a:off x="2609850" y="3450770"/>
            <a:ext cx="4038600" cy="1219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b="0"/>
          </a:p>
        </p:txBody>
      </p:sp>
      <p:sp>
        <p:nvSpPr>
          <p:cNvPr id="50" name="Oval 42"/>
          <p:cNvSpPr>
            <a:spLocks noChangeAspect="1" noChangeArrowheads="1"/>
          </p:cNvSpPr>
          <p:nvPr/>
        </p:nvSpPr>
        <p:spPr bwMode="auto">
          <a:xfrm>
            <a:off x="4943926" y="6281058"/>
            <a:ext cx="668337" cy="428625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prstDash val="dash"/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altLang="en-US" sz="1400" b="0" dirty="0" smtClean="0">
                <a:latin typeface="Times New Roman" pitchFamily="18" charset="0"/>
              </a:rPr>
              <a:t>15</a:t>
            </a:r>
            <a:endParaRPr lang="en-US" altLang="en-US" sz="1400" b="0" dirty="0">
              <a:latin typeface="Times New Roman" pitchFamily="18" charset="0"/>
            </a:endParaRPr>
          </a:p>
        </p:txBody>
      </p:sp>
      <p:sp>
        <p:nvSpPr>
          <p:cNvPr id="51" name="Rectangle 50"/>
          <p:cNvSpPr>
            <a:spLocks noChangeArrowheads="1"/>
          </p:cNvSpPr>
          <p:nvPr/>
        </p:nvSpPr>
        <p:spPr bwMode="auto">
          <a:xfrm>
            <a:off x="4813300" y="2362200"/>
            <a:ext cx="71045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800" b="0" i="1" dirty="0" smtClean="0">
                <a:latin typeface="Times New Roman" pitchFamily="18" charset="0"/>
              </a:rPr>
              <a:t>LRAS</a:t>
            </a:r>
            <a:endParaRPr lang="en-US" altLang="en-US" sz="1800" b="0" i="1" baseline="-25000" dirty="0">
              <a:latin typeface="Times New Roman" pitchFamily="18" charset="0"/>
            </a:endParaRPr>
          </a:p>
        </p:txBody>
      </p:sp>
      <p:sp>
        <p:nvSpPr>
          <p:cNvPr id="52" name="Line 41"/>
          <p:cNvSpPr>
            <a:spLocks noChangeShapeType="1"/>
          </p:cNvSpPr>
          <p:nvPr/>
        </p:nvSpPr>
        <p:spPr bwMode="auto">
          <a:xfrm flipH="1">
            <a:off x="4693558" y="4078704"/>
            <a:ext cx="0" cy="2185416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 type="oval" w="lg" len="lg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3" name="Oval 42"/>
          <p:cNvSpPr>
            <a:spLocks noChangeAspect="1" noChangeArrowheads="1"/>
          </p:cNvSpPr>
          <p:nvPr/>
        </p:nvSpPr>
        <p:spPr bwMode="auto">
          <a:xfrm>
            <a:off x="4356100" y="6276975"/>
            <a:ext cx="668337" cy="428625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prstDash val="dash"/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altLang="en-US" sz="1400" b="0" dirty="0" smtClean="0">
                <a:latin typeface="Times New Roman" pitchFamily="18" charset="0"/>
              </a:rPr>
              <a:t>12</a:t>
            </a:r>
            <a:endParaRPr lang="en-US" altLang="en-US" sz="1400" b="0" dirty="0">
              <a:latin typeface="Times New Roman" pitchFamily="18" charset="0"/>
            </a:endParaRPr>
          </a:p>
        </p:txBody>
      </p:sp>
      <p:sp>
        <p:nvSpPr>
          <p:cNvPr id="58" name="Rectangle 3"/>
          <p:cNvSpPr txBox="1">
            <a:spLocks noChangeArrowheads="1"/>
          </p:cNvSpPr>
          <p:nvPr/>
        </p:nvSpPr>
        <p:spPr bwMode="auto">
          <a:xfrm>
            <a:off x="381000" y="5072127"/>
            <a:ext cx="1743484" cy="414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 algn="l" rtl="0" eaLnBrk="0" fontAlgn="base" hangingPunct="0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lvl="1" indent="0" algn="ctr" eaLnBrk="1" hangingPunct="1">
              <a:buNone/>
            </a:pPr>
            <a:r>
              <a:rPr lang="en-US" altLang="en-US" sz="1600" b="0" i="1" dirty="0" smtClean="0">
                <a:solidFill>
                  <a:srgbClr val="000000"/>
                </a:solidFill>
                <a:latin typeface="Times New Roman" pitchFamily="18" charset="0"/>
              </a:rPr>
              <a:t>PL</a:t>
            </a:r>
            <a:r>
              <a:rPr lang="en-US" altLang="en-US" sz="1600" b="0" dirty="0" smtClean="0">
                <a:solidFill>
                  <a:srgbClr val="000000"/>
                </a:solidFill>
                <a:latin typeface="Times New Roman" pitchFamily="18" charset="0"/>
              </a:rPr>
              <a:t> = 22 – 0.5 </a:t>
            </a:r>
            <a:r>
              <a:rPr lang="en-US" altLang="en-US" sz="1600" b="0" i="1" dirty="0" smtClean="0">
                <a:solidFill>
                  <a:srgbClr val="000000"/>
                </a:solidFill>
                <a:latin typeface="Times New Roman" pitchFamily="18" charset="0"/>
                <a:cs typeface="Arial" charset="0"/>
              </a:rPr>
              <a:t>Y</a:t>
            </a:r>
            <a:endParaRPr lang="en-US" altLang="en-US" sz="1600" b="0" i="1" dirty="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59" name="Rectangle 3"/>
          <p:cNvSpPr txBox="1">
            <a:spLocks noChangeArrowheads="1"/>
          </p:cNvSpPr>
          <p:nvPr/>
        </p:nvSpPr>
        <p:spPr bwMode="auto">
          <a:xfrm>
            <a:off x="381000" y="5453127"/>
            <a:ext cx="1743484" cy="414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 algn="l" rtl="0" eaLnBrk="0" fontAlgn="base" hangingPunct="0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lvl="1" indent="0" algn="ctr" eaLnBrk="1" hangingPunct="1">
              <a:buNone/>
            </a:pPr>
            <a:r>
              <a:rPr lang="en-US" altLang="en-US" sz="1600" b="0" i="1" dirty="0" smtClean="0">
                <a:solidFill>
                  <a:srgbClr val="000000"/>
                </a:solidFill>
                <a:latin typeface="Times New Roman" pitchFamily="18" charset="0"/>
              </a:rPr>
              <a:t>PL</a:t>
            </a:r>
            <a:r>
              <a:rPr lang="en-US" altLang="en-US" sz="1600" b="0" dirty="0" smtClean="0">
                <a:solidFill>
                  <a:srgbClr val="000000"/>
                </a:solidFill>
                <a:latin typeface="Times New Roman" pitchFamily="18" charset="0"/>
              </a:rPr>
              <a:t> =</a:t>
            </a:r>
            <a:r>
              <a:rPr lang="en-US" altLang="en-US" sz="1600" b="0" dirty="0">
                <a:solidFill>
                  <a:srgbClr val="000000"/>
                </a:solidFill>
                <a:latin typeface="Times New Roman" pitchFamily="18" charset="0"/>
              </a:rPr>
              <a:t> 22 – </a:t>
            </a:r>
            <a:r>
              <a:rPr lang="en-US" altLang="en-US" sz="1600" b="0" dirty="0" smtClean="0">
                <a:solidFill>
                  <a:srgbClr val="000000"/>
                </a:solidFill>
                <a:latin typeface="Times New Roman" pitchFamily="18" charset="0"/>
              </a:rPr>
              <a:t>0.5(12)</a:t>
            </a:r>
            <a:endParaRPr lang="en-US" altLang="en-US" sz="1600" b="0" i="1" dirty="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0" name="Rectangle 3"/>
          <p:cNvSpPr txBox="1">
            <a:spLocks noChangeArrowheads="1"/>
          </p:cNvSpPr>
          <p:nvPr/>
        </p:nvSpPr>
        <p:spPr bwMode="auto">
          <a:xfrm>
            <a:off x="390116" y="5834127"/>
            <a:ext cx="1743484" cy="414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 algn="l" rtl="0" eaLnBrk="0" fontAlgn="base" hangingPunct="0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lvl="1" indent="0" algn="ctr" eaLnBrk="1" hangingPunct="1">
              <a:buNone/>
            </a:pPr>
            <a:r>
              <a:rPr lang="en-US" altLang="en-US" sz="1600" b="0" i="1" dirty="0" smtClean="0">
                <a:solidFill>
                  <a:srgbClr val="000000"/>
                </a:solidFill>
                <a:latin typeface="Times New Roman" pitchFamily="18" charset="0"/>
              </a:rPr>
              <a:t>PL</a:t>
            </a:r>
            <a:r>
              <a:rPr lang="en-US" altLang="en-US" sz="1600" b="0" dirty="0" smtClean="0">
                <a:solidFill>
                  <a:srgbClr val="000000"/>
                </a:solidFill>
                <a:latin typeface="Times New Roman" pitchFamily="18" charset="0"/>
              </a:rPr>
              <a:t> = 16</a:t>
            </a:r>
            <a:endParaRPr lang="en-US" altLang="en-US" sz="1600" b="0" i="1" dirty="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30" name="Text Box 39"/>
          <p:cNvSpPr txBox="1">
            <a:spLocks noChangeArrowheads="1"/>
          </p:cNvSpPr>
          <p:nvPr/>
        </p:nvSpPr>
        <p:spPr bwMode="auto">
          <a:xfrm>
            <a:off x="381000" y="3786316"/>
            <a:ext cx="15240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1600" b="0" i="1" dirty="0" smtClean="0">
                <a:latin typeface="Times New Roman" pitchFamily="18" charset="0"/>
              </a:rPr>
              <a:t>Recessionary gap</a:t>
            </a:r>
            <a:endParaRPr lang="en-US" altLang="en-US" sz="1600" b="0" i="1" dirty="0">
              <a:latin typeface="Times New Roman" pitchFamily="18" charset="0"/>
            </a:endParaRPr>
          </a:p>
        </p:txBody>
      </p:sp>
      <p:sp>
        <p:nvSpPr>
          <p:cNvPr id="35" name="Rectangle 20"/>
          <p:cNvSpPr>
            <a:spLocks noChangeArrowheads="1"/>
          </p:cNvSpPr>
          <p:nvPr/>
        </p:nvSpPr>
        <p:spPr bwMode="auto">
          <a:xfrm>
            <a:off x="6411684" y="4321628"/>
            <a:ext cx="4889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800" b="0" i="1" dirty="0">
                <a:solidFill>
                  <a:sysClr val="windowText" lastClr="000000"/>
                </a:solidFill>
              </a:rPr>
              <a:t>AD</a:t>
            </a:r>
          </a:p>
        </p:txBody>
      </p:sp>
    </p:spTree>
    <p:extLst>
      <p:ext uri="{BB962C8B-B14F-4D97-AF65-F5344CB8AC3E}">
        <p14:creationId xmlns:p14="http://schemas.microsoft.com/office/powerpoint/2010/main" val="205240981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  <p:bldP spid="59" grpId="0"/>
      <p:bldP spid="59" grpId="1"/>
      <p:bldP spid="60" grpId="0"/>
      <p:bldP spid="60" grpId="1"/>
      <p:bldP spid="30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3"/>
          <p:cNvSpPr txBox="1">
            <a:spLocks noChangeArrowheads="1"/>
          </p:cNvSpPr>
          <p:nvPr/>
        </p:nvSpPr>
        <p:spPr bwMode="auto">
          <a:xfrm>
            <a:off x="304800" y="1373541"/>
            <a:ext cx="8686800" cy="16744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 algn="l" rtl="0" eaLnBrk="0" fontAlgn="base" hangingPunct="0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338138" indent="-338138" eaLnBrk="1" hangingPunct="1"/>
            <a:r>
              <a:rPr lang="en-US" altLang="en-US" sz="1600" b="1" kern="0" dirty="0" smtClean="0"/>
              <a:t>Example</a:t>
            </a:r>
            <a:r>
              <a:rPr lang="en-US" altLang="en-US" sz="1600" b="1" i="1" kern="0" dirty="0" smtClean="0"/>
              <a:t> (continued):</a:t>
            </a:r>
            <a:endParaRPr lang="en-US" altLang="en-US" sz="1600" b="0" i="1" kern="0" dirty="0" smtClean="0"/>
          </a:p>
          <a:p>
            <a:pPr marL="1035050" lvl="1" indent="-469900" eaLnBrk="1" hangingPunct="1">
              <a:buNone/>
              <a:tabLst>
                <a:tab pos="1379538" algn="l"/>
              </a:tabLst>
            </a:pPr>
            <a:r>
              <a:rPr lang="en-US" altLang="en-US" sz="1600" b="0" kern="0" dirty="0" smtClean="0"/>
              <a:t>1.	Graph LRAS, SRAS and AD</a:t>
            </a:r>
          </a:p>
        </p:txBody>
      </p:sp>
      <p:sp>
        <p:nvSpPr>
          <p:cNvPr id="23555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1" name="Text Box 31"/>
          <p:cNvSpPr txBox="1">
            <a:spLocks noChangeArrowheads="1"/>
          </p:cNvSpPr>
          <p:nvPr/>
        </p:nvSpPr>
        <p:spPr bwMode="auto">
          <a:xfrm>
            <a:off x="381000" y="152400"/>
            <a:ext cx="845820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en-US" sz="2600" dirty="0" smtClean="0"/>
              <a:t>Aggregate Market Model</a:t>
            </a:r>
            <a:endParaRPr lang="en-US" altLang="en-US" sz="2600" b="1" dirty="0"/>
          </a:p>
        </p:txBody>
      </p:sp>
      <p:sp>
        <p:nvSpPr>
          <p:cNvPr id="33" name="Rectangle 2"/>
          <p:cNvSpPr txBox="1">
            <a:spLocks noChangeArrowheads="1"/>
          </p:cNvSpPr>
          <p:nvPr/>
        </p:nvSpPr>
        <p:spPr bwMode="auto">
          <a:xfrm>
            <a:off x="304800" y="963966"/>
            <a:ext cx="4019550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 algn="l" rtl="0" eaLnBrk="0" fontAlgn="base" hangingPunct="0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 typeface="Wingdings" pitchFamily="2" charset="2"/>
              <a:buNone/>
              <a:defRPr/>
            </a:pPr>
            <a:r>
              <a:rPr lang="en-US" altLang="en-US" sz="1800" b="1" kern="0" dirty="0" smtClean="0">
                <a:ea typeface="MS Mincho" pitchFamily="49" charset="-128"/>
              </a:rPr>
              <a:t>Equilibrium </a:t>
            </a:r>
            <a:endParaRPr lang="en-US" altLang="en-US" sz="2000" b="1" kern="0" dirty="0">
              <a:ea typeface="MS Mincho" pitchFamily="49" charset="-128"/>
            </a:endParaRPr>
          </a:p>
        </p:txBody>
      </p:sp>
      <p:sp>
        <p:nvSpPr>
          <p:cNvPr id="24" name="Line 6"/>
          <p:cNvSpPr>
            <a:spLocks noChangeShapeType="1"/>
          </p:cNvSpPr>
          <p:nvPr/>
        </p:nvSpPr>
        <p:spPr bwMode="auto">
          <a:xfrm flipV="1">
            <a:off x="2600994" y="3392904"/>
            <a:ext cx="3679156" cy="3158629"/>
          </a:xfrm>
          <a:prstGeom prst="line">
            <a:avLst/>
          </a:prstGeom>
          <a:noFill/>
          <a:ln w="28575">
            <a:solidFill>
              <a:srgbClr val="0000CC"/>
            </a:solidFill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" name="Rectangle 30"/>
          <p:cNvSpPr>
            <a:spLocks noChangeArrowheads="1"/>
          </p:cNvSpPr>
          <p:nvPr/>
        </p:nvSpPr>
        <p:spPr bwMode="auto">
          <a:xfrm>
            <a:off x="7342255" y="2438400"/>
            <a:ext cx="1801745" cy="38933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300" b="0" i="1" dirty="0" smtClean="0">
                <a:solidFill>
                  <a:srgbClr val="FF0000"/>
                </a:solidFill>
                <a:latin typeface="Times New Roman" pitchFamily="18" charset="0"/>
              </a:rPr>
              <a:t>Factories</a:t>
            </a:r>
            <a:r>
              <a:rPr lang="en-US" altLang="en-US" sz="1300" b="0" i="1" dirty="0">
                <a:solidFill>
                  <a:srgbClr val="FF0000"/>
                </a:solidFill>
                <a:latin typeface="Times New Roman" pitchFamily="18" charset="0"/>
              </a:rPr>
              <a:t>, resources, and workers are not being fully utilized.</a:t>
            </a:r>
          </a:p>
          <a:p>
            <a:pPr eaLnBrk="1" hangingPunct="1"/>
            <a:endParaRPr lang="en-US" altLang="en-US" sz="1300" b="0" i="1" dirty="0">
              <a:solidFill>
                <a:srgbClr val="FF0000"/>
              </a:solidFill>
              <a:latin typeface="Times New Roman" pitchFamily="18" charset="0"/>
            </a:endParaRPr>
          </a:p>
          <a:p>
            <a:pPr eaLnBrk="1" hangingPunct="1"/>
            <a:r>
              <a:rPr lang="en-US" altLang="en-US" sz="1300" b="0" i="1" dirty="0">
                <a:solidFill>
                  <a:srgbClr val="FF0000"/>
                </a:solidFill>
                <a:latin typeface="Times New Roman" pitchFamily="18" charset="0"/>
              </a:rPr>
              <a:t>U</a:t>
            </a:r>
            <a:r>
              <a:rPr lang="en-US" altLang="en-US" sz="1300" b="0" i="1" dirty="0" smtClean="0">
                <a:solidFill>
                  <a:srgbClr val="FF0000"/>
                </a:solidFill>
                <a:latin typeface="Times New Roman" pitchFamily="18" charset="0"/>
              </a:rPr>
              <a:t>nemployment is higher </a:t>
            </a:r>
            <a:r>
              <a:rPr lang="en-US" altLang="en-US" sz="1300" b="0" i="1" dirty="0">
                <a:solidFill>
                  <a:srgbClr val="FF0000"/>
                </a:solidFill>
                <a:latin typeface="Times New Roman" pitchFamily="18" charset="0"/>
              </a:rPr>
              <a:t>than </a:t>
            </a:r>
            <a:r>
              <a:rPr lang="en-US" altLang="en-US" sz="1300" b="0" i="1" dirty="0" smtClean="0">
                <a:solidFill>
                  <a:srgbClr val="FF0000"/>
                </a:solidFill>
                <a:latin typeface="Times New Roman" pitchFamily="18" charset="0"/>
              </a:rPr>
              <a:t>its natural rate.</a:t>
            </a:r>
            <a:endParaRPr lang="en-US" altLang="en-US" sz="1300" b="0" i="1" dirty="0">
              <a:solidFill>
                <a:srgbClr val="FF0000"/>
              </a:solidFill>
              <a:latin typeface="Times New Roman" pitchFamily="18" charset="0"/>
            </a:endParaRPr>
          </a:p>
          <a:p>
            <a:pPr eaLnBrk="1" hangingPunct="1"/>
            <a:endParaRPr lang="en-US" altLang="en-US" sz="1300" b="0" i="1" dirty="0">
              <a:solidFill>
                <a:srgbClr val="FF0000"/>
              </a:solidFill>
              <a:latin typeface="Times New Roman" pitchFamily="18" charset="0"/>
            </a:endParaRPr>
          </a:p>
          <a:p>
            <a:pPr eaLnBrk="1" hangingPunct="1"/>
            <a:r>
              <a:rPr lang="en-US" altLang="en-US" sz="1300" b="0" i="1" dirty="0">
                <a:solidFill>
                  <a:srgbClr val="FF0000"/>
                </a:solidFill>
                <a:latin typeface="Times New Roman" pitchFamily="18" charset="0"/>
              </a:rPr>
              <a:t>The surplus of workers bids down </a:t>
            </a:r>
            <a:r>
              <a:rPr lang="en-US" altLang="en-US" sz="1300" b="0" i="1" dirty="0" smtClean="0">
                <a:solidFill>
                  <a:srgbClr val="FF0000"/>
                </a:solidFill>
                <a:latin typeface="Times New Roman" pitchFamily="18" charset="0"/>
              </a:rPr>
              <a:t>wages. </a:t>
            </a:r>
          </a:p>
          <a:p>
            <a:pPr eaLnBrk="1" hangingPunct="1"/>
            <a:endParaRPr lang="en-US" altLang="en-US" sz="1300" b="0" i="1" dirty="0">
              <a:solidFill>
                <a:srgbClr val="FF0000"/>
              </a:solidFill>
              <a:latin typeface="Times New Roman" pitchFamily="18" charset="0"/>
            </a:endParaRPr>
          </a:p>
          <a:p>
            <a:pPr eaLnBrk="1" hangingPunct="1"/>
            <a:r>
              <a:rPr lang="en-US" altLang="en-US" sz="1300" b="0" i="1" dirty="0" smtClean="0">
                <a:solidFill>
                  <a:srgbClr val="0000CC"/>
                </a:solidFill>
                <a:latin typeface="Times New Roman" pitchFamily="18" charset="0"/>
              </a:rPr>
              <a:t>Demand for ot</a:t>
            </a:r>
            <a:r>
              <a:rPr lang="en-US" altLang="en-US" sz="1300" b="0" i="1" dirty="0" smtClean="0">
                <a:solidFill>
                  <a:srgbClr val="0000CC"/>
                </a:solidFill>
                <a:latin typeface="Times New Roman" pitchFamily="18" charset="0"/>
              </a:rPr>
              <a:t>her production inputs falls, </a:t>
            </a:r>
            <a:r>
              <a:rPr lang="en-US" altLang="en-US" sz="1300" b="0" i="1" dirty="0">
                <a:solidFill>
                  <a:srgbClr val="0000CC"/>
                </a:solidFill>
                <a:latin typeface="Times New Roman" pitchFamily="18" charset="0"/>
              </a:rPr>
              <a:t>which </a:t>
            </a:r>
            <a:r>
              <a:rPr lang="en-US" altLang="en-US" sz="1300" b="0" i="1" dirty="0" smtClean="0">
                <a:solidFill>
                  <a:srgbClr val="0000CC"/>
                </a:solidFill>
                <a:latin typeface="Times New Roman" pitchFamily="18" charset="0"/>
              </a:rPr>
              <a:t>pushes their prices lower</a:t>
            </a:r>
          </a:p>
          <a:p>
            <a:pPr eaLnBrk="1" hangingPunct="1"/>
            <a:endParaRPr lang="en-US" altLang="en-US" sz="1300" b="0" i="1" dirty="0">
              <a:solidFill>
                <a:srgbClr val="0000CC"/>
              </a:solidFill>
              <a:latin typeface="Times New Roman" pitchFamily="18" charset="0"/>
            </a:endParaRPr>
          </a:p>
          <a:p>
            <a:pPr eaLnBrk="1" hangingPunct="1"/>
            <a:r>
              <a:rPr lang="en-US" altLang="en-US" sz="1300" b="0" i="1" dirty="0" smtClean="0">
                <a:solidFill>
                  <a:srgbClr val="0000CC"/>
                </a:solidFill>
                <a:latin typeface="Times New Roman" pitchFamily="18" charset="0"/>
              </a:rPr>
              <a:t>SRAS stops </a:t>
            </a:r>
            <a:r>
              <a:rPr lang="en-US" altLang="en-US" sz="1300" b="0" i="1" dirty="0" smtClean="0">
                <a:solidFill>
                  <a:srgbClr val="0000CC"/>
                </a:solidFill>
                <a:latin typeface="Times New Roman" pitchFamily="18" charset="0"/>
              </a:rPr>
              <a:t>increasing (shifting </a:t>
            </a:r>
            <a:r>
              <a:rPr lang="en-US" altLang="en-US" sz="1300" b="0" i="1" dirty="0">
                <a:solidFill>
                  <a:srgbClr val="0000CC"/>
                </a:solidFill>
                <a:latin typeface="Times New Roman" pitchFamily="18" charset="0"/>
              </a:rPr>
              <a:t>down</a:t>
            </a:r>
            <a:r>
              <a:rPr lang="en-US" altLang="en-US" sz="1300" b="0" i="1" dirty="0" smtClean="0">
                <a:solidFill>
                  <a:srgbClr val="0000CC"/>
                </a:solidFill>
                <a:latin typeface="Times New Roman" pitchFamily="18" charset="0"/>
              </a:rPr>
              <a:t>) when</a:t>
            </a:r>
            <a:r>
              <a:rPr lang="en-US" altLang="en-US" sz="1300" b="0" i="1" dirty="0" smtClean="0">
                <a:solidFill>
                  <a:srgbClr val="0000CC"/>
                </a:solidFill>
                <a:latin typeface="Times New Roman" pitchFamily="18" charset="0"/>
              </a:rPr>
              <a:t> </a:t>
            </a:r>
            <a:r>
              <a:rPr lang="en-US" altLang="en-US" sz="1300" b="0" i="1" dirty="0">
                <a:solidFill>
                  <a:srgbClr val="0000CC"/>
                </a:solidFill>
                <a:latin typeface="Times New Roman" pitchFamily="18" charset="0"/>
              </a:rPr>
              <a:t>the gap is closed.</a:t>
            </a:r>
          </a:p>
        </p:txBody>
      </p:sp>
      <p:sp>
        <p:nvSpPr>
          <p:cNvPr id="29" name="Oval 32"/>
          <p:cNvSpPr>
            <a:spLocks noChangeAspect="1" noChangeArrowheads="1"/>
          </p:cNvSpPr>
          <p:nvPr/>
        </p:nvSpPr>
        <p:spPr bwMode="auto">
          <a:xfrm>
            <a:off x="2017084" y="4038600"/>
            <a:ext cx="933450" cy="471487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prstDash val="dash"/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400" b="0" dirty="0" smtClean="0">
                <a:solidFill>
                  <a:srgbClr val="0000CC"/>
                </a:solidFill>
                <a:latin typeface="Times New Roman" pitchFamily="18" charset="0"/>
              </a:rPr>
              <a:t>14.5</a:t>
            </a:r>
            <a:endParaRPr lang="en-US" altLang="en-US" sz="1400" b="0" dirty="0">
              <a:solidFill>
                <a:srgbClr val="0000CC"/>
              </a:solidFill>
              <a:latin typeface="Times New Roman" pitchFamily="18" charset="0"/>
            </a:endParaRPr>
          </a:p>
        </p:txBody>
      </p:sp>
      <p:sp>
        <p:nvSpPr>
          <p:cNvPr id="45" name="Rectangle 34"/>
          <p:cNvSpPr>
            <a:spLocks noChangeArrowheads="1"/>
          </p:cNvSpPr>
          <p:nvPr/>
        </p:nvSpPr>
        <p:spPr bwMode="auto">
          <a:xfrm>
            <a:off x="5715000" y="1743618"/>
            <a:ext cx="2443041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500" b="0" i="1" dirty="0">
                <a:solidFill>
                  <a:srgbClr val="000000"/>
                </a:solidFill>
                <a:latin typeface="Times New Roman" pitchFamily="18" charset="0"/>
              </a:rPr>
              <a:t>PL = </a:t>
            </a:r>
            <a:r>
              <a:rPr lang="en-US" altLang="en-US" sz="1500" b="0" dirty="0">
                <a:solidFill>
                  <a:srgbClr val="000000"/>
                </a:solidFill>
                <a:latin typeface="Times New Roman" pitchFamily="18" charset="0"/>
              </a:rPr>
              <a:t>[</a:t>
            </a:r>
            <a:r>
              <a:rPr lang="en-US" altLang="en-US" sz="1500" b="0" i="1" dirty="0">
                <a:solidFill>
                  <a:srgbClr val="000000"/>
                </a:solidFill>
                <a:latin typeface="Times New Roman" pitchFamily="18" charset="0"/>
              </a:rPr>
              <a:t>w</a:t>
            </a:r>
            <a:r>
              <a:rPr lang="en-US" altLang="en-US" sz="1500" b="0" dirty="0">
                <a:solidFill>
                  <a:srgbClr val="000000"/>
                </a:solidFill>
                <a:latin typeface="Times New Roman" pitchFamily="18" charset="0"/>
              </a:rPr>
              <a:t> + </a:t>
            </a:r>
            <a:r>
              <a:rPr lang="en-US" altLang="en-US" sz="1500" b="0" i="1" dirty="0">
                <a:solidFill>
                  <a:srgbClr val="000000"/>
                </a:solidFill>
                <a:latin typeface="Times New Roman" pitchFamily="18" charset="0"/>
              </a:rPr>
              <a:t>p</a:t>
            </a:r>
            <a:r>
              <a:rPr lang="en-US" altLang="en-US" sz="1500" b="0" dirty="0">
                <a:solidFill>
                  <a:srgbClr val="000000"/>
                </a:solidFill>
                <a:latin typeface="Times New Roman" pitchFamily="18" charset="0"/>
              </a:rPr>
              <a:t> + </a:t>
            </a:r>
            <a:r>
              <a:rPr lang="en-US" altLang="en-US" sz="1500" b="0" i="1" dirty="0" smtClean="0">
                <a:solidFill>
                  <a:srgbClr val="000000"/>
                </a:solidFill>
                <a:latin typeface="Times New Roman" pitchFamily="18" charset="0"/>
              </a:rPr>
              <a:t>t – b </a:t>
            </a:r>
            <a:r>
              <a:rPr lang="en-US" altLang="en-US" sz="1500" b="0" i="1" dirty="0" err="1" smtClean="0">
                <a:solidFill>
                  <a:srgbClr val="000000"/>
                </a:solidFill>
                <a:latin typeface="Times New Roman" pitchFamily="18" charset="0"/>
              </a:rPr>
              <a:t>Y</a:t>
            </a:r>
            <a:r>
              <a:rPr lang="en-US" altLang="en-US" sz="1500" b="0" i="1" baseline="-25000" dirty="0" err="1" smtClean="0">
                <a:solidFill>
                  <a:srgbClr val="000000"/>
                </a:solidFill>
                <a:latin typeface="Times New Roman" pitchFamily="18" charset="0"/>
              </a:rPr>
              <a:t>p</a:t>
            </a:r>
            <a:r>
              <a:rPr lang="en-US" altLang="en-US" sz="1500" b="0" dirty="0" smtClean="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en-US" altLang="en-US" sz="1500" b="0" dirty="0">
                <a:solidFill>
                  <a:srgbClr val="000000"/>
                </a:solidFill>
                <a:latin typeface="Times New Roman" pitchFamily="18" charset="0"/>
              </a:rPr>
              <a:t>] + </a:t>
            </a:r>
            <a:r>
              <a:rPr lang="en-US" altLang="en-US" sz="1500" b="0" i="1" dirty="0" smtClean="0">
                <a:solidFill>
                  <a:srgbClr val="000000"/>
                </a:solidFill>
                <a:latin typeface="Times New Roman" pitchFamily="18" charset="0"/>
              </a:rPr>
              <a:t>b</a:t>
            </a:r>
            <a:r>
              <a:rPr lang="en-US" altLang="en-US" sz="1500" b="0" dirty="0" smtClean="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en-US" altLang="en-US" sz="1500" b="0" i="1" dirty="0" smtClean="0">
                <a:solidFill>
                  <a:srgbClr val="000000"/>
                </a:solidFill>
                <a:latin typeface="Times New Roman" pitchFamily="18" charset="0"/>
              </a:rPr>
              <a:t>Y</a:t>
            </a:r>
            <a:endParaRPr lang="en-US" altLang="en-US" sz="1500" b="0" i="1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46" name="Line 35"/>
          <p:cNvSpPr>
            <a:spLocks noChangeShapeType="1"/>
          </p:cNvSpPr>
          <p:nvPr/>
        </p:nvSpPr>
        <p:spPr bwMode="auto">
          <a:xfrm>
            <a:off x="6382809" y="1652336"/>
            <a:ext cx="0" cy="182563"/>
          </a:xfrm>
          <a:prstGeom prst="line">
            <a:avLst/>
          </a:prstGeom>
          <a:noFill/>
          <a:ln w="38100">
            <a:solidFill>
              <a:srgbClr val="FF0000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49" name="Line 41"/>
          <p:cNvSpPr>
            <a:spLocks noChangeShapeType="1"/>
          </p:cNvSpPr>
          <p:nvPr/>
        </p:nvSpPr>
        <p:spPr bwMode="auto">
          <a:xfrm flipH="1">
            <a:off x="2618740" y="4091440"/>
            <a:ext cx="2084832" cy="1588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" name="Line 40"/>
          <p:cNvSpPr>
            <a:spLocks noChangeShapeType="1"/>
          </p:cNvSpPr>
          <p:nvPr/>
        </p:nvSpPr>
        <p:spPr bwMode="auto">
          <a:xfrm flipV="1">
            <a:off x="5270500" y="2664331"/>
            <a:ext cx="12828" cy="3599309"/>
          </a:xfrm>
          <a:prstGeom prst="line">
            <a:avLst/>
          </a:prstGeom>
          <a:noFill/>
          <a:ln w="28575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" name="Line 32"/>
          <p:cNvSpPr>
            <a:spLocks noChangeShapeType="1"/>
          </p:cNvSpPr>
          <p:nvPr/>
        </p:nvSpPr>
        <p:spPr bwMode="auto">
          <a:xfrm>
            <a:off x="2590800" y="6276975"/>
            <a:ext cx="453390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52" name="Line 33"/>
          <p:cNvSpPr>
            <a:spLocks noChangeShapeType="1"/>
          </p:cNvSpPr>
          <p:nvPr/>
        </p:nvSpPr>
        <p:spPr bwMode="auto">
          <a:xfrm>
            <a:off x="2589212" y="2314575"/>
            <a:ext cx="1588" cy="39624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53" name="Rectangle 52"/>
          <p:cNvSpPr>
            <a:spLocks noChangeArrowheads="1"/>
          </p:cNvSpPr>
          <p:nvPr/>
        </p:nvSpPr>
        <p:spPr bwMode="auto">
          <a:xfrm>
            <a:off x="6635750" y="6324600"/>
            <a:ext cx="311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800" b="0" i="1" dirty="0">
                <a:latin typeface="Times New Roman" pitchFamily="18" charset="0"/>
              </a:rPr>
              <a:t>Y</a:t>
            </a:r>
          </a:p>
        </p:txBody>
      </p:sp>
      <p:sp>
        <p:nvSpPr>
          <p:cNvPr id="54" name="Line 36"/>
          <p:cNvSpPr>
            <a:spLocks noChangeAspect="1" noChangeShapeType="1"/>
          </p:cNvSpPr>
          <p:nvPr/>
        </p:nvSpPr>
        <p:spPr bwMode="auto">
          <a:xfrm flipV="1">
            <a:off x="2589212" y="2664331"/>
            <a:ext cx="3748087" cy="3217356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5" name="Rectangle 44"/>
          <p:cNvSpPr>
            <a:spLocks noChangeArrowheads="1"/>
          </p:cNvSpPr>
          <p:nvPr/>
        </p:nvSpPr>
        <p:spPr bwMode="auto">
          <a:xfrm>
            <a:off x="6261100" y="2484389"/>
            <a:ext cx="69762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800" b="0" i="1" dirty="0" smtClean="0">
                <a:latin typeface="Times New Roman" pitchFamily="18" charset="0"/>
              </a:rPr>
              <a:t>SRAS</a:t>
            </a:r>
            <a:endParaRPr lang="en-US" altLang="en-US" sz="1800" b="0" i="1" dirty="0">
              <a:latin typeface="Times New Roman" pitchFamily="18" charset="0"/>
            </a:endParaRPr>
          </a:p>
        </p:txBody>
      </p:sp>
      <p:sp>
        <p:nvSpPr>
          <p:cNvPr id="56" name="Rectangle 39"/>
          <p:cNvSpPr>
            <a:spLocks noChangeArrowheads="1"/>
          </p:cNvSpPr>
          <p:nvPr/>
        </p:nvSpPr>
        <p:spPr bwMode="auto">
          <a:xfrm>
            <a:off x="2133600" y="2362200"/>
            <a:ext cx="4508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800" b="0" i="1" dirty="0">
                <a:latin typeface="Times New Roman" pitchFamily="18" charset="0"/>
              </a:rPr>
              <a:t>PL</a:t>
            </a:r>
          </a:p>
        </p:txBody>
      </p:sp>
      <p:sp>
        <p:nvSpPr>
          <p:cNvPr id="57" name="Oval 43"/>
          <p:cNvSpPr>
            <a:spLocks noChangeAspect="1" noChangeArrowheads="1"/>
          </p:cNvSpPr>
          <p:nvPr/>
        </p:nvSpPr>
        <p:spPr bwMode="auto">
          <a:xfrm>
            <a:off x="2146300" y="3850141"/>
            <a:ext cx="933450" cy="471487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prstDash val="dash"/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400" b="0" dirty="0" smtClean="0">
                <a:latin typeface="Times New Roman" pitchFamily="18" charset="0"/>
              </a:rPr>
              <a:t>16</a:t>
            </a:r>
            <a:endParaRPr lang="en-US" altLang="en-US" sz="1400" b="0" dirty="0">
              <a:latin typeface="Times New Roman" pitchFamily="18" charset="0"/>
            </a:endParaRPr>
          </a:p>
        </p:txBody>
      </p:sp>
      <p:sp>
        <p:nvSpPr>
          <p:cNvPr id="58" name="Line 9"/>
          <p:cNvSpPr>
            <a:spLocks noChangeShapeType="1"/>
          </p:cNvSpPr>
          <p:nvPr/>
        </p:nvSpPr>
        <p:spPr bwMode="auto">
          <a:xfrm>
            <a:off x="2609850" y="3450770"/>
            <a:ext cx="4038600" cy="1219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b="0"/>
          </a:p>
        </p:txBody>
      </p:sp>
      <p:sp>
        <p:nvSpPr>
          <p:cNvPr id="60" name="Oval 42"/>
          <p:cNvSpPr>
            <a:spLocks noChangeAspect="1" noChangeArrowheads="1"/>
          </p:cNvSpPr>
          <p:nvPr/>
        </p:nvSpPr>
        <p:spPr bwMode="auto">
          <a:xfrm>
            <a:off x="4943926" y="6281058"/>
            <a:ext cx="668337" cy="428625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prstDash val="dash"/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altLang="en-US" sz="1400" b="0" dirty="0" smtClean="0">
                <a:latin typeface="Times New Roman" pitchFamily="18" charset="0"/>
              </a:rPr>
              <a:t>15</a:t>
            </a:r>
            <a:endParaRPr lang="en-US" altLang="en-US" sz="1400" b="0" dirty="0">
              <a:latin typeface="Times New Roman" pitchFamily="18" charset="0"/>
            </a:endParaRPr>
          </a:p>
        </p:txBody>
      </p:sp>
      <p:sp>
        <p:nvSpPr>
          <p:cNvPr id="61" name="Rectangle 60"/>
          <p:cNvSpPr>
            <a:spLocks noChangeArrowheads="1"/>
          </p:cNvSpPr>
          <p:nvPr/>
        </p:nvSpPr>
        <p:spPr bwMode="auto">
          <a:xfrm>
            <a:off x="4813300" y="2362200"/>
            <a:ext cx="71045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800" b="0" i="1" dirty="0" smtClean="0">
                <a:latin typeface="Times New Roman" pitchFamily="18" charset="0"/>
              </a:rPr>
              <a:t>LRAS</a:t>
            </a:r>
            <a:endParaRPr lang="en-US" altLang="en-US" sz="1800" b="0" i="1" baseline="-25000" dirty="0">
              <a:latin typeface="Times New Roman" pitchFamily="18" charset="0"/>
            </a:endParaRPr>
          </a:p>
        </p:txBody>
      </p:sp>
      <p:sp>
        <p:nvSpPr>
          <p:cNvPr id="38" name="Line 33"/>
          <p:cNvSpPr>
            <a:spLocks noChangeShapeType="1"/>
          </p:cNvSpPr>
          <p:nvPr/>
        </p:nvSpPr>
        <p:spPr bwMode="auto">
          <a:xfrm flipH="1">
            <a:off x="2582644" y="4255168"/>
            <a:ext cx="2697480" cy="1587"/>
          </a:xfrm>
          <a:prstGeom prst="line">
            <a:avLst/>
          </a:prstGeom>
          <a:noFill/>
          <a:ln w="19050">
            <a:solidFill>
              <a:srgbClr val="0000CC"/>
            </a:solidFill>
            <a:prstDash val="dash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" name="Line 41"/>
          <p:cNvSpPr>
            <a:spLocks noChangeShapeType="1"/>
          </p:cNvSpPr>
          <p:nvPr/>
        </p:nvSpPr>
        <p:spPr bwMode="auto">
          <a:xfrm flipH="1">
            <a:off x="4693558" y="4078704"/>
            <a:ext cx="0" cy="2185416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 type="oval" w="lg" len="lg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3" name="Oval 42"/>
          <p:cNvSpPr>
            <a:spLocks noChangeAspect="1" noChangeArrowheads="1"/>
          </p:cNvSpPr>
          <p:nvPr/>
        </p:nvSpPr>
        <p:spPr bwMode="auto">
          <a:xfrm>
            <a:off x="4356100" y="6276975"/>
            <a:ext cx="668337" cy="428625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prstDash val="dash"/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altLang="en-US" sz="1400" b="0" dirty="0" smtClean="0">
                <a:latin typeface="Times New Roman" pitchFamily="18" charset="0"/>
              </a:rPr>
              <a:t>12</a:t>
            </a:r>
            <a:endParaRPr lang="en-US" altLang="en-US" sz="1400" b="0" dirty="0">
              <a:latin typeface="Times New Roman" pitchFamily="18" charset="0"/>
            </a:endParaRPr>
          </a:p>
        </p:txBody>
      </p:sp>
      <p:sp>
        <p:nvSpPr>
          <p:cNvPr id="64" name="Text Box 39"/>
          <p:cNvSpPr txBox="1">
            <a:spLocks noChangeArrowheads="1"/>
          </p:cNvSpPr>
          <p:nvPr/>
        </p:nvSpPr>
        <p:spPr bwMode="auto">
          <a:xfrm>
            <a:off x="381000" y="3786316"/>
            <a:ext cx="15240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1600" b="0" i="1" dirty="0" smtClean="0">
                <a:latin typeface="Times New Roman" pitchFamily="18" charset="0"/>
              </a:rPr>
              <a:t>Recessionary gap</a:t>
            </a:r>
            <a:endParaRPr lang="en-US" altLang="en-US" sz="1600" b="0" i="1" dirty="0">
              <a:latin typeface="Times New Roman" pitchFamily="18" charset="0"/>
            </a:endParaRPr>
          </a:p>
        </p:txBody>
      </p:sp>
      <p:sp>
        <p:nvSpPr>
          <p:cNvPr id="66" name="Line 35"/>
          <p:cNvSpPr>
            <a:spLocks noChangeShapeType="1"/>
          </p:cNvSpPr>
          <p:nvPr/>
        </p:nvSpPr>
        <p:spPr bwMode="auto">
          <a:xfrm>
            <a:off x="6681536" y="1666285"/>
            <a:ext cx="0" cy="182563"/>
          </a:xfrm>
          <a:prstGeom prst="line">
            <a:avLst/>
          </a:prstGeom>
          <a:noFill/>
          <a:ln w="38100">
            <a:solidFill>
              <a:srgbClr val="0000CC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67" name="Line 6"/>
          <p:cNvSpPr>
            <a:spLocks noChangeShapeType="1"/>
          </p:cNvSpPr>
          <p:nvPr/>
        </p:nvSpPr>
        <p:spPr bwMode="auto">
          <a:xfrm flipV="1">
            <a:off x="2601686" y="3035343"/>
            <a:ext cx="3679156" cy="3158629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8" name="Rectangle 20"/>
          <p:cNvSpPr>
            <a:spLocks noChangeArrowheads="1"/>
          </p:cNvSpPr>
          <p:nvPr/>
        </p:nvSpPr>
        <p:spPr bwMode="auto">
          <a:xfrm>
            <a:off x="6411684" y="4321628"/>
            <a:ext cx="4889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800" b="0" i="1" dirty="0">
                <a:solidFill>
                  <a:sysClr val="windowText" lastClr="000000"/>
                </a:solidFill>
              </a:rPr>
              <a:t>AD</a:t>
            </a:r>
          </a:p>
        </p:txBody>
      </p:sp>
    </p:spTree>
    <p:extLst>
      <p:ext uri="{BB962C8B-B14F-4D97-AF65-F5344CB8AC3E}">
        <p14:creationId xmlns:p14="http://schemas.microsoft.com/office/powerpoint/2010/main" val="298727461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9" grpId="0"/>
      <p:bldP spid="46" grpId="0" animBg="1"/>
      <p:bldP spid="38" grpId="0" animBg="1"/>
      <p:bldP spid="66" grpId="0" animBg="1"/>
      <p:bldP spid="67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Line 41"/>
          <p:cNvSpPr>
            <a:spLocks noChangeShapeType="1"/>
          </p:cNvSpPr>
          <p:nvPr/>
        </p:nvSpPr>
        <p:spPr bwMode="auto">
          <a:xfrm flipH="1">
            <a:off x="2618740" y="4091440"/>
            <a:ext cx="2084832" cy="1588"/>
          </a:xfrm>
          <a:prstGeom prst="line">
            <a:avLst/>
          </a:prstGeom>
          <a:noFill/>
          <a:ln w="19050">
            <a:solidFill>
              <a:schemeClr val="bg1">
                <a:lumMod val="85000"/>
              </a:schemeClr>
            </a:solidFill>
            <a:prstDash val="dash"/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8" name="Line 36"/>
          <p:cNvSpPr>
            <a:spLocks noChangeAspect="1" noChangeShapeType="1"/>
          </p:cNvSpPr>
          <p:nvPr/>
        </p:nvSpPr>
        <p:spPr bwMode="auto">
          <a:xfrm flipV="1">
            <a:off x="2589212" y="2664331"/>
            <a:ext cx="3748087" cy="3217356"/>
          </a:xfrm>
          <a:prstGeom prst="line">
            <a:avLst/>
          </a:prstGeom>
          <a:noFill/>
          <a:ln w="28575">
            <a:solidFill>
              <a:schemeClr val="bg1">
                <a:lumMod val="85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7" name="Line 41"/>
          <p:cNvSpPr>
            <a:spLocks noChangeShapeType="1"/>
          </p:cNvSpPr>
          <p:nvPr/>
        </p:nvSpPr>
        <p:spPr bwMode="auto">
          <a:xfrm flipH="1">
            <a:off x="4693558" y="4078704"/>
            <a:ext cx="0" cy="2185416"/>
          </a:xfrm>
          <a:prstGeom prst="line">
            <a:avLst/>
          </a:prstGeom>
          <a:noFill/>
          <a:ln w="19050">
            <a:solidFill>
              <a:schemeClr val="bg1">
                <a:lumMod val="85000"/>
              </a:schemeClr>
            </a:solidFill>
            <a:prstDash val="dash"/>
            <a:round/>
            <a:headEnd type="oval" w="lg" len="lg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" name="Rectangle 3"/>
          <p:cNvSpPr txBox="1">
            <a:spLocks noChangeArrowheads="1"/>
          </p:cNvSpPr>
          <p:nvPr/>
        </p:nvSpPr>
        <p:spPr bwMode="auto">
          <a:xfrm>
            <a:off x="304800" y="1373541"/>
            <a:ext cx="8686800" cy="16744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 algn="l" rtl="0" eaLnBrk="0" fontAlgn="base" hangingPunct="0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338138" indent="-338138" eaLnBrk="1" hangingPunct="1"/>
            <a:r>
              <a:rPr lang="en-US" altLang="en-US" sz="1600" b="1" kern="0" dirty="0" smtClean="0"/>
              <a:t>Example</a:t>
            </a:r>
            <a:r>
              <a:rPr lang="en-US" altLang="en-US" sz="1600" b="1" i="1" kern="0" dirty="0" smtClean="0"/>
              <a:t> (continued):</a:t>
            </a:r>
            <a:endParaRPr lang="en-US" altLang="en-US" sz="1600" b="0" i="1" kern="0" dirty="0" smtClean="0"/>
          </a:p>
          <a:p>
            <a:pPr marL="1035050" lvl="1" indent="-469900" eaLnBrk="1" hangingPunct="1">
              <a:buNone/>
              <a:tabLst>
                <a:tab pos="1379538" algn="l"/>
              </a:tabLst>
            </a:pPr>
            <a:r>
              <a:rPr lang="en-US" altLang="en-US" sz="1600" b="0" kern="0" dirty="0" smtClean="0"/>
              <a:t>1.	Graph LRAS, SRAS and AD</a:t>
            </a:r>
          </a:p>
        </p:txBody>
      </p:sp>
      <p:sp>
        <p:nvSpPr>
          <p:cNvPr id="23555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1" name="Text Box 31"/>
          <p:cNvSpPr txBox="1">
            <a:spLocks noChangeArrowheads="1"/>
          </p:cNvSpPr>
          <p:nvPr/>
        </p:nvSpPr>
        <p:spPr bwMode="auto">
          <a:xfrm>
            <a:off x="381000" y="152400"/>
            <a:ext cx="845820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en-US" sz="2600" dirty="0" smtClean="0"/>
              <a:t>Aggregate Market Model</a:t>
            </a:r>
            <a:endParaRPr lang="en-US" altLang="en-US" sz="2600" b="1" dirty="0"/>
          </a:p>
        </p:txBody>
      </p:sp>
      <p:sp>
        <p:nvSpPr>
          <p:cNvPr id="33" name="Rectangle 2"/>
          <p:cNvSpPr txBox="1">
            <a:spLocks noChangeArrowheads="1"/>
          </p:cNvSpPr>
          <p:nvPr/>
        </p:nvSpPr>
        <p:spPr bwMode="auto">
          <a:xfrm>
            <a:off x="304800" y="963966"/>
            <a:ext cx="4019550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 algn="l" rtl="0" eaLnBrk="0" fontAlgn="base" hangingPunct="0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 typeface="Wingdings" pitchFamily="2" charset="2"/>
              <a:buNone/>
              <a:defRPr/>
            </a:pPr>
            <a:r>
              <a:rPr lang="en-US" altLang="en-US" sz="1800" b="1" kern="0" dirty="0" smtClean="0">
                <a:ea typeface="MS Mincho" pitchFamily="49" charset="-128"/>
              </a:rPr>
              <a:t>Equilibrium </a:t>
            </a:r>
            <a:endParaRPr lang="en-US" altLang="en-US" sz="2000" b="1" kern="0" dirty="0">
              <a:ea typeface="MS Mincho" pitchFamily="49" charset="-128"/>
            </a:endParaRPr>
          </a:p>
        </p:txBody>
      </p:sp>
      <p:sp>
        <p:nvSpPr>
          <p:cNvPr id="24" name="Rectangle 30"/>
          <p:cNvSpPr>
            <a:spLocks noChangeArrowheads="1"/>
          </p:cNvSpPr>
          <p:nvPr/>
        </p:nvSpPr>
        <p:spPr bwMode="auto">
          <a:xfrm>
            <a:off x="7392531" y="2438400"/>
            <a:ext cx="1747123" cy="3293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300" b="0" i="1" dirty="0" smtClean="0">
                <a:solidFill>
                  <a:srgbClr val="0000CC"/>
                </a:solidFill>
                <a:latin typeface="Times New Roman" pitchFamily="18" charset="0"/>
              </a:rPr>
              <a:t>Allowing the gap to close on its on is called laissez faire policy.</a:t>
            </a:r>
            <a:endParaRPr lang="en-US" altLang="en-US" sz="1300" b="0" i="1" dirty="0">
              <a:solidFill>
                <a:srgbClr val="0000CC"/>
              </a:solidFill>
              <a:latin typeface="Times New Roman" pitchFamily="18" charset="0"/>
            </a:endParaRPr>
          </a:p>
          <a:p>
            <a:pPr eaLnBrk="1" hangingPunct="1"/>
            <a:endParaRPr lang="en-US" altLang="en-US" sz="1300" b="0" i="1" dirty="0">
              <a:solidFill>
                <a:srgbClr val="0000CC"/>
              </a:solidFill>
              <a:latin typeface="Times New Roman" pitchFamily="18" charset="0"/>
            </a:endParaRPr>
          </a:p>
          <a:p>
            <a:pPr eaLnBrk="1" hangingPunct="1"/>
            <a:r>
              <a:rPr lang="en-US" altLang="en-US" sz="1300" b="0" i="1" dirty="0">
                <a:solidFill>
                  <a:srgbClr val="0000CC"/>
                </a:solidFill>
                <a:latin typeface="Times New Roman" pitchFamily="18" charset="0"/>
              </a:rPr>
              <a:t>R</a:t>
            </a:r>
            <a:r>
              <a:rPr lang="en-US" altLang="en-US" sz="1300" b="0" i="1" dirty="0" smtClean="0">
                <a:solidFill>
                  <a:srgbClr val="0000CC"/>
                </a:solidFill>
                <a:latin typeface="Times New Roman" pitchFamily="18" charset="0"/>
              </a:rPr>
              <a:t>ecessionary </a:t>
            </a:r>
            <a:r>
              <a:rPr lang="en-US" altLang="en-US" sz="1300" b="0" i="1" dirty="0">
                <a:solidFill>
                  <a:srgbClr val="0000CC"/>
                </a:solidFill>
                <a:latin typeface="Times New Roman" pitchFamily="18" charset="0"/>
              </a:rPr>
              <a:t>gaps </a:t>
            </a:r>
            <a:r>
              <a:rPr lang="en-US" altLang="en-US" sz="1300" b="0" i="1" dirty="0" smtClean="0">
                <a:solidFill>
                  <a:srgbClr val="0000CC"/>
                </a:solidFill>
                <a:latin typeface="Times New Roman" pitchFamily="18" charset="0"/>
              </a:rPr>
              <a:t>tend to close slowly. </a:t>
            </a:r>
            <a:endParaRPr lang="en-US" altLang="en-US" sz="1300" b="0" i="1" dirty="0">
              <a:solidFill>
                <a:srgbClr val="0000CC"/>
              </a:solidFill>
              <a:latin typeface="Times New Roman" pitchFamily="18" charset="0"/>
            </a:endParaRPr>
          </a:p>
          <a:p>
            <a:pPr eaLnBrk="1" hangingPunct="1"/>
            <a:endParaRPr lang="en-US" altLang="en-US" sz="1300" b="0" i="1" dirty="0">
              <a:solidFill>
                <a:srgbClr val="0000CC"/>
              </a:solidFill>
              <a:latin typeface="Times New Roman" pitchFamily="18" charset="0"/>
            </a:endParaRPr>
          </a:p>
          <a:p>
            <a:pPr eaLnBrk="1" hangingPunct="1"/>
            <a:r>
              <a:rPr lang="en-US" altLang="en-US" sz="1300" b="0" i="1" dirty="0">
                <a:solidFill>
                  <a:srgbClr val="0000CC"/>
                </a:solidFill>
                <a:latin typeface="Times New Roman" pitchFamily="18" charset="0"/>
              </a:rPr>
              <a:t>The federal </a:t>
            </a:r>
            <a:r>
              <a:rPr lang="en-US" altLang="en-US" sz="1300" b="0" i="1" dirty="0" smtClean="0">
                <a:solidFill>
                  <a:srgbClr val="0000CC"/>
                </a:solidFill>
                <a:latin typeface="Times New Roman" pitchFamily="18" charset="0"/>
              </a:rPr>
              <a:t>min </a:t>
            </a:r>
            <a:r>
              <a:rPr lang="en-US" altLang="en-US" sz="1300" b="0" i="1" dirty="0">
                <a:solidFill>
                  <a:srgbClr val="0000CC"/>
                </a:solidFill>
                <a:latin typeface="Times New Roman" pitchFamily="18" charset="0"/>
              </a:rPr>
              <a:t>wage was enacted in 1938.  </a:t>
            </a:r>
          </a:p>
          <a:p>
            <a:pPr eaLnBrk="1" hangingPunct="1"/>
            <a:endParaRPr lang="en-US" altLang="en-US" sz="1300" b="0" i="1" dirty="0">
              <a:solidFill>
                <a:srgbClr val="0000CC"/>
              </a:solidFill>
              <a:latin typeface="Times New Roman" pitchFamily="18" charset="0"/>
            </a:endParaRPr>
          </a:p>
          <a:p>
            <a:pPr eaLnBrk="1" hangingPunct="1"/>
            <a:r>
              <a:rPr lang="en-US" altLang="en-US" sz="1300" b="0" i="1" dirty="0">
                <a:solidFill>
                  <a:srgbClr val="0000CC"/>
                </a:solidFill>
                <a:latin typeface="Times New Roman" pitchFamily="18" charset="0"/>
              </a:rPr>
              <a:t>John L. Lewis (UMW, CIO, USWA) organized millions of workers in the </a:t>
            </a:r>
            <a:r>
              <a:rPr lang="en-US" altLang="en-US" sz="1300" b="0" i="1" dirty="0" smtClean="0">
                <a:solidFill>
                  <a:srgbClr val="0000CC"/>
                </a:solidFill>
                <a:latin typeface="Times New Roman" pitchFamily="18" charset="0"/>
              </a:rPr>
              <a:t>1930s.</a:t>
            </a:r>
          </a:p>
          <a:p>
            <a:pPr eaLnBrk="1" hangingPunct="1"/>
            <a:endParaRPr lang="en-US" altLang="en-US" sz="1300" b="0" i="1" dirty="0">
              <a:solidFill>
                <a:srgbClr val="0000CC"/>
              </a:solidFill>
              <a:latin typeface="Times New Roman" pitchFamily="18" charset="0"/>
            </a:endParaRPr>
          </a:p>
          <a:p>
            <a:pPr eaLnBrk="1" hangingPunct="1"/>
            <a:r>
              <a:rPr lang="en-US" altLang="en-US" sz="1300" b="0" i="1" dirty="0" smtClean="0">
                <a:solidFill>
                  <a:srgbClr val="0000CC"/>
                </a:solidFill>
                <a:latin typeface="Times New Roman" pitchFamily="18" charset="0"/>
              </a:rPr>
              <a:t>TANF, SNAP…</a:t>
            </a:r>
            <a:endParaRPr lang="en-US" altLang="en-US" sz="1300" b="0" i="1" dirty="0">
              <a:solidFill>
                <a:srgbClr val="0000CC"/>
              </a:solidFill>
              <a:latin typeface="Times New Roman" pitchFamily="18" charset="0"/>
            </a:endParaRPr>
          </a:p>
        </p:txBody>
      </p:sp>
      <p:sp>
        <p:nvSpPr>
          <p:cNvPr id="75" name="Line 32"/>
          <p:cNvSpPr>
            <a:spLocks noChangeShapeType="1"/>
          </p:cNvSpPr>
          <p:nvPr/>
        </p:nvSpPr>
        <p:spPr bwMode="auto">
          <a:xfrm>
            <a:off x="2590800" y="6276975"/>
            <a:ext cx="453390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76" name="Line 33"/>
          <p:cNvSpPr>
            <a:spLocks noChangeShapeType="1"/>
          </p:cNvSpPr>
          <p:nvPr/>
        </p:nvSpPr>
        <p:spPr bwMode="auto">
          <a:xfrm>
            <a:off x="2589212" y="2314575"/>
            <a:ext cx="1588" cy="39624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77" name="Rectangle 76"/>
          <p:cNvSpPr>
            <a:spLocks noChangeArrowheads="1"/>
          </p:cNvSpPr>
          <p:nvPr/>
        </p:nvSpPr>
        <p:spPr bwMode="auto">
          <a:xfrm>
            <a:off x="6635750" y="6324600"/>
            <a:ext cx="311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800" b="0" i="1" dirty="0">
                <a:latin typeface="Times New Roman" pitchFamily="18" charset="0"/>
              </a:rPr>
              <a:t>Y</a:t>
            </a:r>
          </a:p>
        </p:txBody>
      </p:sp>
      <p:sp>
        <p:nvSpPr>
          <p:cNvPr id="69" name="Line 6"/>
          <p:cNvSpPr>
            <a:spLocks noChangeShapeType="1"/>
          </p:cNvSpPr>
          <p:nvPr/>
        </p:nvSpPr>
        <p:spPr bwMode="auto">
          <a:xfrm flipV="1">
            <a:off x="2600994" y="3392904"/>
            <a:ext cx="3679156" cy="3158629"/>
          </a:xfrm>
          <a:prstGeom prst="line">
            <a:avLst/>
          </a:prstGeom>
          <a:noFill/>
          <a:ln w="28575">
            <a:solidFill>
              <a:srgbClr val="0000CC"/>
            </a:solidFill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9" name="Rectangle 44"/>
          <p:cNvSpPr>
            <a:spLocks noChangeArrowheads="1"/>
          </p:cNvSpPr>
          <p:nvPr/>
        </p:nvSpPr>
        <p:spPr bwMode="auto">
          <a:xfrm>
            <a:off x="6261100" y="2484389"/>
            <a:ext cx="69762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800" b="0" i="1" dirty="0" smtClean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</a:rPr>
              <a:t>SRAS</a:t>
            </a:r>
            <a:endParaRPr lang="en-US" altLang="en-US" sz="1800" b="0" i="1" dirty="0">
              <a:solidFill>
                <a:schemeClr val="bg1">
                  <a:lumMod val="85000"/>
                </a:schemeClr>
              </a:solidFill>
              <a:latin typeface="Times New Roman" pitchFamily="18" charset="0"/>
            </a:endParaRPr>
          </a:p>
        </p:txBody>
      </p:sp>
      <p:sp>
        <p:nvSpPr>
          <p:cNvPr id="80" name="Rectangle 39"/>
          <p:cNvSpPr>
            <a:spLocks noChangeArrowheads="1"/>
          </p:cNvSpPr>
          <p:nvPr/>
        </p:nvSpPr>
        <p:spPr bwMode="auto">
          <a:xfrm>
            <a:off x="2133600" y="2362200"/>
            <a:ext cx="4508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800" b="0" i="1" dirty="0">
                <a:latin typeface="Times New Roman" pitchFamily="18" charset="0"/>
              </a:rPr>
              <a:t>PL</a:t>
            </a:r>
          </a:p>
        </p:txBody>
      </p:sp>
      <p:sp>
        <p:nvSpPr>
          <p:cNvPr id="81" name="Oval 43"/>
          <p:cNvSpPr>
            <a:spLocks noChangeAspect="1" noChangeArrowheads="1"/>
          </p:cNvSpPr>
          <p:nvPr/>
        </p:nvSpPr>
        <p:spPr bwMode="auto">
          <a:xfrm>
            <a:off x="2146300" y="3850141"/>
            <a:ext cx="933450" cy="471487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prstDash val="dash"/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400" b="0" dirty="0" smtClean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</a:rPr>
              <a:t>16</a:t>
            </a:r>
            <a:endParaRPr lang="en-US" altLang="en-US" sz="1400" b="0" dirty="0">
              <a:solidFill>
                <a:schemeClr val="bg1">
                  <a:lumMod val="85000"/>
                </a:schemeClr>
              </a:solidFill>
              <a:latin typeface="Times New Roman" pitchFamily="18" charset="0"/>
            </a:endParaRPr>
          </a:p>
        </p:txBody>
      </p:sp>
      <p:sp>
        <p:nvSpPr>
          <p:cNvPr id="74" name="Line 40"/>
          <p:cNvSpPr>
            <a:spLocks noChangeShapeType="1"/>
          </p:cNvSpPr>
          <p:nvPr/>
        </p:nvSpPr>
        <p:spPr bwMode="auto">
          <a:xfrm flipV="1">
            <a:off x="5270500" y="2664331"/>
            <a:ext cx="12828" cy="3599309"/>
          </a:xfrm>
          <a:prstGeom prst="line">
            <a:avLst/>
          </a:prstGeom>
          <a:noFill/>
          <a:ln w="28575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4" name="Oval 42"/>
          <p:cNvSpPr>
            <a:spLocks noChangeAspect="1" noChangeArrowheads="1"/>
          </p:cNvSpPr>
          <p:nvPr/>
        </p:nvSpPr>
        <p:spPr bwMode="auto">
          <a:xfrm>
            <a:off x="4943926" y="6281058"/>
            <a:ext cx="668337" cy="428625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prstDash val="dash"/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altLang="en-US" sz="1400" b="0" dirty="0" smtClean="0">
                <a:latin typeface="Times New Roman" pitchFamily="18" charset="0"/>
              </a:rPr>
              <a:t>15</a:t>
            </a:r>
            <a:endParaRPr lang="en-US" altLang="en-US" sz="1400" b="0" dirty="0">
              <a:latin typeface="Times New Roman" pitchFamily="18" charset="0"/>
            </a:endParaRPr>
          </a:p>
        </p:txBody>
      </p:sp>
      <p:sp>
        <p:nvSpPr>
          <p:cNvPr id="85" name="Rectangle 84"/>
          <p:cNvSpPr>
            <a:spLocks noChangeArrowheads="1"/>
          </p:cNvSpPr>
          <p:nvPr/>
        </p:nvSpPr>
        <p:spPr bwMode="auto">
          <a:xfrm>
            <a:off x="4813300" y="2362200"/>
            <a:ext cx="71045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800" b="0" i="1" dirty="0" smtClean="0">
                <a:latin typeface="Times New Roman" pitchFamily="18" charset="0"/>
              </a:rPr>
              <a:t>LRAS</a:t>
            </a:r>
            <a:endParaRPr lang="en-US" altLang="en-US" sz="1800" b="0" i="1" baseline="-25000" dirty="0">
              <a:latin typeface="Times New Roman" pitchFamily="18" charset="0"/>
            </a:endParaRPr>
          </a:p>
        </p:txBody>
      </p:sp>
      <p:sp>
        <p:nvSpPr>
          <p:cNvPr id="88" name="Oval 42"/>
          <p:cNvSpPr>
            <a:spLocks noChangeAspect="1" noChangeArrowheads="1"/>
          </p:cNvSpPr>
          <p:nvPr/>
        </p:nvSpPr>
        <p:spPr bwMode="auto">
          <a:xfrm>
            <a:off x="4356100" y="6276975"/>
            <a:ext cx="668337" cy="428625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prstDash val="dash"/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altLang="en-US" sz="1400" b="0" dirty="0" smtClean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</a:rPr>
              <a:t>12</a:t>
            </a:r>
            <a:endParaRPr lang="en-US" altLang="en-US" sz="1400" b="0" dirty="0">
              <a:solidFill>
                <a:schemeClr val="bg1">
                  <a:lumMod val="85000"/>
                </a:schemeClr>
              </a:solidFill>
              <a:latin typeface="Times New Roman" pitchFamily="18" charset="0"/>
            </a:endParaRPr>
          </a:p>
        </p:txBody>
      </p:sp>
      <p:sp>
        <p:nvSpPr>
          <p:cNvPr id="89" name="Text Box 39"/>
          <p:cNvSpPr txBox="1">
            <a:spLocks noChangeArrowheads="1"/>
          </p:cNvSpPr>
          <p:nvPr/>
        </p:nvSpPr>
        <p:spPr bwMode="auto">
          <a:xfrm>
            <a:off x="381000" y="3786316"/>
            <a:ext cx="15240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1600" b="0" i="1" dirty="0" smtClean="0">
                <a:latin typeface="Times New Roman" pitchFamily="18" charset="0"/>
              </a:rPr>
              <a:t>Recessionary gap</a:t>
            </a:r>
            <a:endParaRPr lang="en-US" altLang="en-US" sz="1600" b="0" i="1" dirty="0">
              <a:latin typeface="Times New Roman" pitchFamily="18" charset="0"/>
            </a:endParaRPr>
          </a:p>
        </p:txBody>
      </p:sp>
      <p:sp>
        <p:nvSpPr>
          <p:cNvPr id="82" name="Line 9"/>
          <p:cNvSpPr>
            <a:spLocks noChangeShapeType="1"/>
          </p:cNvSpPr>
          <p:nvPr/>
        </p:nvSpPr>
        <p:spPr bwMode="auto">
          <a:xfrm>
            <a:off x="2609850" y="3450770"/>
            <a:ext cx="4038600" cy="1219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b="0"/>
          </a:p>
        </p:txBody>
      </p:sp>
      <p:sp>
        <p:nvSpPr>
          <p:cNvPr id="86" name="Line 33"/>
          <p:cNvSpPr>
            <a:spLocks noChangeShapeType="1"/>
          </p:cNvSpPr>
          <p:nvPr/>
        </p:nvSpPr>
        <p:spPr bwMode="auto">
          <a:xfrm flipH="1">
            <a:off x="2582644" y="4255168"/>
            <a:ext cx="2697480" cy="1587"/>
          </a:xfrm>
          <a:prstGeom prst="line">
            <a:avLst/>
          </a:prstGeom>
          <a:noFill/>
          <a:ln w="19050">
            <a:solidFill>
              <a:srgbClr val="0000CC"/>
            </a:solidFill>
            <a:prstDash val="dash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1" name="Rectangle 20"/>
          <p:cNvSpPr>
            <a:spLocks noChangeArrowheads="1"/>
          </p:cNvSpPr>
          <p:nvPr/>
        </p:nvSpPr>
        <p:spPr bwMode="auto">
          <a:xfrm>
            <a:off x="6411684" y="4321628"/>
            <a:ext cx="4889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800" b="0" i="1" dirty="0">
                <a:solidFill>
                  <a:sysClr val="windowText" lastClr="000000"/>
                </a:solidFill>
              </a:rPr>
              <a:t>AD</a:t>
            </a:r>
          </a:p>
        </p:txBody>
      </p:sp>
      <p:sp>
        <p:nvSpPr>
          <p:cNvPr id="92" name="Oval 32"/>
          <p:cNvSpPr>
            <a:spLocks noChangeAspect="1" noChangeArrowheads="1"/>
          </p:cNvSpPr>
          <p:nvPr/>
        </p:nvSpPr>
        <p:spPr bwMode="auto">
          <a:xfrm>
            <a:off x="2017084" y="4038600"/>
            <a:ext cx="933450" cy="471487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prstDash val="dash"/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400" b="0" dirty="0" smtClean="0">
                <a:solidFill>
                  <a:srgbClr val="0000CC"/>
                </a:solidFill>
                <a:latin typeface="Times New Roman" pitchFamily="18" charset="0"/>
              </a:rPr>
              <a:t>14.5</a:t>
            </a:r>
            <a:endParaRPr lang="en-US" altLang="en-US" sz="1400" b="0" dirty="0">
              <a:solidFill>
                <a:srgbClr val="0000CC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727461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Line 41"/>
          <p:cNvSpPr>
            <a:spLocks noChangeShapeType="1"/>
          </p:cNvSpPr>
          <p:nvPr/>
        </p:nvSpPr>
        <p:spPr bwMode="auto">
          <a:xfrm flipH="1">
            <a:off x="2618740" y="4091440"/>
            <a:ext cx="2084832" cy="1588"/>
          </a:xfrm>
          <a:prstGeom prst="line">
            <a:avLst/>
          </a:prstGeom>
          <a:noFill/>
          <a:ln w="19050">
            <a:solidFill>
              <a:schemeClr val="bg1">
                <a:lumMod val="85000"/>
              </a:schemeClr>
            </a:solidFill>
            <a:prstDash val="dash"/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8" name="Line 36"/>
          <p:cNvSpPr>
            <a:spLocks noChangeAspect="1" noChangeShapeType="1"/>
          </p:cNvSpPr>
          <p:nvPr/>
        </p:nvSpPr>
        <p:spPr bwMode="auto">
          <a:xfrm flipV="1">
            <a:off x="2589212" y="2664331"/>
            <a:ext cx="3748087" cy="3217356"/>
          </a:xfrm>
          <a:prstGeom prst="line">
            <a:avLst/>
          </a:prstGeom>
          <a:noFill/>
          <a:ln w="28575">
            <a:solidFill>
              <a:schemeClr val="bg1">
                <a:lumMod val="85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7" name="Line 41"/>
          <p:cNvSpPr>
            <a:spLocks noChangeShapeType="1"/>
          </p:cNvSpPr>
          <p:nvPr/>
        </p:nvSpPr>
        <p:spPr bwMode="auto">
          <a:xfrm flipH="1">
            <a:off x="4693558" y="4078704"/>
            <a:ext cx="0" cy="2185416"/>
          </a:xfrm>
          <a:prstGeom prst="line">
            <a:avLst/>
          </a:prstGeom>
          <a:noFill/>
          <a:ln w="19050">
            <a:solidFill>
              <a:schemeClr val="bg1">
                <a:lumMod val="85000"/>
              </a:schemeClr>
            </a:solidFill>
            <a:prstDash val="dash"/>
            <a:round/>
            <a:headEnd type="oval" w="lg" len="lg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" name="Rectangle 3"/>
          <p:cNvSpPr txBox="1">
            <a:spLocks noChangeArrowheads="1"/>
          </p:cNvSpPr>
          <p:nvPr/>
        </p:nvSpPr>
        <p:spPr bwMode="auto">
          <a:xfrm>
            <a:off x="304800" y="1373541"/>
            <a:ext cx="8686800" cy="16744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 algn="l" rtl="0" eaLnBrk="0" fontAlgn="base" hangingPunct="0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338138" indent="-338138" eaLnBrk="1" hangingPunct="1"/>
            <a:r>
              <a:rPr lang="en-US" altLang="en-US" sz="1600" b="1" kern="0" dirty="0" smtClean="0"/>
              <a:t>Example</a:t>
            </a:r>
            <a:r>
              <a:rPr lang="en-US" altLang="en-US" sz="1600" b="1" i="1" kern="0" dirty="0" smtClean="0"/>
              <a:t> (continued):</a:t>
            </a:r>
            <a:endParaRPr lang="en-US" altLang="en-US" sz="1600" b="0" i="1" kern="0" dirty="0" smtClean="0"/>
          </a:p>
          <a:p>
            <a:pPr marL="1035050" lvl="1" indent="-469900" eaLnBrk="1" hangingPunct="1">
              <a:buNone/>
              <a:tabLst>
                <a:tab pos="1379538" algn="l"/>
              </a:tabLst>
            </a:pPr>
            <a:r>
              <a:rPr lang="en-US" altLang="en-US" sz="1600" b="0" kern="0" dirty="0" smtClean="0"/>
              <a:t>1.	Graph LRAS, SRAS and AD</a:t>
            </a:r>
          </a:p>
        </p:txBody>
      </p:sp>
      <p:sp>
        <p:nvSpPr>
          <p:cNvPr id="23555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1" name="Text Box 31"/>
          <p:cNvSpPr txBox="1">
            <a:spLocks noChangeArrowheads="1"/>
          </p:cNvSpPr>
          <p:nvPr/>
        </p:nvSpPr>
        <p:spPr bwMode="auto">
          <a:xfrm>
            <a:off x="381000" y="152400"/>
            <a:ext cx="845820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en-US" sz="2600" dirty="0" smtClean="0"/>
              <a:t>Aggregate Market Model</a:t>
            </a:r>
            <a:endParaRPr lang="en-US" altLang="en-US" sz="2600" b="1" dirty="0"/>
          </a:p>
        </p:txBody>
      </p:sp>
      <p:sp>
        <p:nvSpPr>
          <p:cNvPr id="33" name="Rectangle 2"/>
          <p:cNvSpPr txBox="1">
            <a:spLocks noChangeArrowheads="1"/>
          </p:cNvSpPr>
          <p:nvPr/>
        </p:nvSpPr>
        <p:spPr bwMode="auto">
          <a:xfrm>
            <a:off x="304800" y="963966"/>
            <a:ext cx="4019550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 algn="l" rtl="0" eaLnBrk="0" fontAlgn="base" hangingPunct="0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 typeface="Wingdings" pitchFamily="2" charset="2"/>
              <a:buNone/>
              <a:defRPr/>
            </a:pPr>
            <a:r>
              <a:rPr lang="en-US" altLang="en-US" sz="1800" b="1" kern="0" dirty="0" smtClean="0">
                <a:ea typeface="MS Mincho" pitchFamily="49" charset="-128"/>
              </a:rPr>
              <a:t>Equilibrium </a:t>
            </a:r>
            <a:endParaRPr lang="en-US" altLang="en-US" sz="2000" b="1" kern="0" dirty="0">
              <a:ea typeface="MS Mincho" pitchFamily="49" charset="-128"/>
            </a:endParaRPr>
          </a:p>
        </p:txBody>
      </p:sp>
      <p:sp>
        <p:nvSpPr>
          <p:cNvPr id="75" name="Line 32"/>
          <p:cNvSpPr>
            <a:spLocks noChangeShapeType="1"/>
          </p:cNvSpPr>
          <p:nvPr/>
        </p:nvSpPr>
        <p:spPr bwMode="auto">
          <a:xfrm>
            <a:off x="2590800" y="6276975"/>
            <a:ext cx="453390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76" name="Line 33"/>
          <p:cNvSpPr>
            <a:spLocks noChangeShapeType="1"/>
          </p:cNvSpPr>
          <p:nvPr/>
        </p:nvSpPr>
        <p:spPr bwMode="auto">
          <a:xfrm>
            <a:off x="2589212" y="2314575"/>
            <a:ext cx="1588" cy="39624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77" name="Rectangle 76"/>
          <p:cNvSpPr>
            <a:spLocks noChangeArrowheads="1"/>
          </p:cNvSpPr>
          <p:nvPr/>
        </p:nvSpPr>
        <p:spPr bwMode="auto">
          <a:xfrm>
            <a:off x="6635750" y="6324600"/>
            <a:ext cx="311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800" b="0" i="1" dirty="0">
                <a:latin typeface="Times New Roman" pitchFamily="18" charset="0"/>
              </a:rPr>
              <a:t>Y</a:t>
            </a:r>
          </a:p>
        </p:txBody>
      </p:sp>
      <p:sp>
        <p:nvSpPr>
          <p:cNvPr id="69" name="Line 6"/>
          <p:cNvSpPr>
            <a:spLocks noChangeShapeType="1"/>
          </p:cNvSpPr>
          <p:nvPr/>
        </p:nvSpPr>
        <p:spPr bwMode="auto">
          <a:xfrm flipV="1">
            <a:off x="2600994" y="3392904"/>
            <a:ext cx="3679156" cy="3158629"/>
          </a:xfrm>
          <a:prstGeom prst="line">
            <a:avLst/>
          </a:prstGeom>
          <a:noFill/>
          <a:ln w="28575">
            <a:solidFill>
              <a:srgbClr val="0000CC"/>
            </a:solidFill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9" name="Rectangle 44"/>
          <p:cNvSpPr>
            <a:spLocks noChangeArrowheads="1"/>
          </p:cNvSpPr>
          <p:nvPr/>
        </p:nvSpPr>
        <p:spPr bwMode="auto">
          <a:xfrm>
            <a:off x="6261100" y="2484389"/>
            <a:ext cx="69762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800" b="0" i="1" dirty="0" smtClean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</a:rPr>
              <a:t>SRAS</a:t>
            </a:r>
            <a:endParaRPr lang="en-US" altLang="en-US" sz="1800" b="0" i="1" dirty="0">
              <a:solidFill>
                <a:schemeClr val="bg1">
                  <a:lumMod val="85000"/>
                </a:schemeClr>
              </a:solidFill>
              <a:latin typeface="Times New Roman" pitchFamily="18" charset="0"/>
            </a:endParaRPr>
          </a:p>
        </p:txBody>
      </p:sp>
      <p:sp>
        <p:nvSpPr>
          <p:cNvPr id="80" name="Rectangle 39"/>
          <p:cNvSpPr>
            <a:spLocks noChangeArrowheads="1"/>
          </p:cNvSpPr>
          <p:nvPr/>
        </p:nvSpPr>
        <p:spPr bwMode="auto">
          <a:xfrm>
            <a:off x="2133600" y="2362200"/>
            <a:ext cx="4508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800" b="0" i="1" dirty="0">
                <a:latin typeface="Times New Roman" pitchFamily="18" charset="0"/>
              </a:rPr>
              <a:t>PL</a:t>
            </a:r>
          </a:p>
        </p:txBody>
      </p:sp>
      <p:sp>
        <p:nvSpPr>
          <p:cNvPr id="81" name="Oval 43"/>
          <p:cNvSpPr>
            <a:spLocks noChangeAspect="1" noChangeArrowheads="1"/>
          </p:cNvSpPr>
          <p:nvPr/>
        </p:nvSpPr>
        <p:spPr bwMode="auto">
          <a:xfrm>
            <a:off x="2146300" y="3850141"/>
            <a:ext cx="933450" cy="471487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prstDash val="dash"/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400" b="0" dirty="0" smtClean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</a:rPr>
              <a:t>16</a:t>
            </a:r>
            <a:endParaRPr lang="en-US" altLang="en-US" sz="1400" b="0" dirty="0">
              <a:solidFill>
                <a:schemeClr val="bg1">
                  <a:lumMod val="85000"/>
                </a:schemeClr>
              </a:solidFill>
              <a:latin typeface="Times New Roman" pitchFamily="18" charset="0"/>
            </a:endParaRPr>
          </a:p>
        </p:txBody>
      </p:sp>
      <p:sp>
        <p:nvSpPr>
          <p:cNvPr id="74" name="Line 40"/>
          <p:cNvSpPr>
            <a:spLocks noChangeShapeType="1"/>
          </p:cNvSpPr>
          <p:nvPr/>
        </p:nvSpPr>
        <p:spPr bwMode="auto">
          <a:xfrm flipV="1">
            <a:off x="5270500" y="2664331"/>
            <a:ext cx="12828" cy="3599309"/>
          </a:xfrm>
          <a:prstGeom prst="line">
            <a:avLst/>
          </a:prstGeom>
          <a:noFill/>
          <a:ln w="28575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4" name="Oval 42"/>
          <p:cNvSpPr>
            <a:spLocks noChangeAspect="1" noChangeArrowheads="1"/>
          </p:cNvSpPr>
          <p:nvPr/>
        </p:nvSpPr>
        <p:spPr bwMode="auto">
          <a:xfrm>
            <a:off x="4943926" y="6281058"/>
            <a:ext cx="668337" cy="428625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prstDash val="dash"/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altLang="en-US" sz="1400" b="0" dirty="0" smtClean="0">
                <a:latin typeface="Times New Roman" pitchFamily="18" charset="0"/>
              </a:rPr>
              <a:t>15</a:t>
            </a:r>
            <a:endParaRPr lang="en-US" altLang="en-US" sz="1400" b="0" dirty="0">
              <a:latin typeface="Times New Roman" pitchFamily="18" charset="0"/>
            </a:endParaRPr>
          </a:p>
        </p:txBody>
      </p:sp>
      <p:sp>
        <p:nvSpPr>
          <p:cNvPr id="85" name="Rectangle 84"/>
          <p:cNvSpPr>
            <a:spLocks noChangeArrowheads="1"/>
          </p:cNvSpPr>
          <p:nvPr/>
        </p:nvSpPr>
        <p:spPr bwMode="auto">
          <a:xfrm>
            <a:off x="4813300" y="2362200"/>
            <a:ext cx="71045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800" b="0" i="1" dirty="0" smtClean="0">
                <a:latin typeface="Times New Roman" pitchFamily="18" charset="0"/>
              </a:rPr>
              <a:t>LRAS</a:t>
            </a:r>
            <a:endParaRPr lang="en-US" altLang="en-US" sz="1800" b="0" i="1" baseline="-25000" dirty="0">
              <a:latin typeface="Times New Roman" pitchFamily="18" charset="0"/>
            </a:endParaRPr>
          </a:p>
        </p:txBody>
      </p:sp>
      <p:sp>
        <p:nvSpPr>
          <p:cNvPr id="88" name="Oval 42"/>
          <p:cNvSpPr>
            <a:spLocks noChangeAspect="1" noChangeArrowheads="1"/>
          </p:cNvSpPr>
          <p:nvPr/>
        </p:nvSpPr>
        <p:spPr bwMode="auto">
          <a:xfrm>
            <a:off x="4356100" y="6276975"/>
            <a:ext cx="668337" cy="428625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prstDash val="dash"/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altLang="en-US" sz="1400" b="0" dirty="0" smtClean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</a:rPr>
              <a:t>12</a:t>
            </a:r>
            <a:endParaRPr lang="en-US" altLang="en-US" sz="1400" b="0" dirty="0">
              <a:solidFill>
                <a:schemeClr val="bg1">
                  <a:lumMod val="85000"/>
                </a:schemeClr>
              </a:solidFill>
              <a:latin typeface="Times New Roman" pitchFamily="18" charset="0"/>
            </a:endParaRPr>
          </a:p>
        </p:txBody>
      </p:sp>
      <p:sp>
        <p:nvSpPr>
          <p:cNvPr id="89" name="Text Box 39"/>
          <p:cNvSpPr txBox="1">
            <a:spLocks noChangeArrowheads="1"/>
          </p:cNvSpPr>
          <p:nvPr/>
        </p:nvSpPr>
        <p:spPr bwMode="auto">
          <a:xfrm>
            <a:off x="381000" y="3786316"/>
            <a:ext cx="15240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1600" b="0" i="1" dirty="0" smtClean="0">
                <a:latin typeface="Times New Roman" pitchFamily="18" charset="0"/>
              </a:rPr>
              <a:t>Recessionary gap</a:t>
            </a:r>
            <a:endParaRPr lang="en-US" altLang="en-US" sz="1600" b="0" i="1" dirty="0">
              <a:latin typeface="Times New Roman" pitchFamily="18" charset="0"/>
            </a:endParaRPr>
          </a:p>
        </p:txBody>
      </p:sp>
      <p:sp>
        <p:nvSpPr>
          <p:cNvPr id="82" name="Line 9"/>
          <p:cNvSpPr>
            <a:spLocks noChangeShapeType="1"/>
          </p:cNvSpPr>
          <p:nvPr/>
        </p:nvSpPr>
        <p:spPr bwMode="auto">
          <a:xfrm>
            <a:off x="2609850" y="3450770"/>
            <a:ext cx="4038600" cy="1219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b="0"/>
          </a:p>
        </p:txBody>
      </p:sp>
      <p:sp>
        <p:nvSpPr>
          <p:cNvPr id="86" name="Line 33"/>
          <p:cNvSpPr>
            <a:spLocks noChangeShapeType="1"/>
          </p:cNvSpPr>
          <p:nvPr/>
        </p:nvSpPr>
        <p:spPr bwMode="auto">
          <a:xfrm flipH="1">
            <a:off x="2582644" y="4255168"/>
            <a:ext cx="2697480" cy="1587"/>
          </a:xfrm>
          <a:prstGeom prst="line">
            <a:avLst/>
          </a:prstGeom>
          <a:noFill/>
          <a:ln w="19050">
            <a:solidFill>
              <a:srgbClr val="0000CC"/>
            </a:solidFill>
            <a:prstDash val="dash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" name="Rectangle 22"/>
          <p:cNvSpPr>
            <a:spLocks noChangeArrowheads="1"/>
          </p:cNvSpPr>
          <p:nvPr/>
        </p:nvSpPr>
        <p:spPr bwMode="auto">
          <a:xfrm>
            <a:off x="7315200" y="2355026"/>
            <a:ext cx="1860550" cy="38933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300" b="0" i="1" dirty="0">
                <a:solidFill>
                  <a:srgbClr val="0000CC"/>
                </a:solidFill>
                <a:latin typeface="Times New Roman" pitchFamily="18" charset="0"/>
              </a:rPr>
              <a:t>Deflation sounds good because lower prices raise purchasing power.</a:t>
            </a:r>
          </a:p>
          <a:p>
            <a:pPr eaLnBrk="1" hangingPunct="1"/>
            <a:endParaRPr lang="en-US" altLang="en-US" sz="1300" b="0" i="1" dirty="0">
              <a:solidFill>
                <a:srgbClr val="0000CC"/>
              </a:solidFill>
              <a:latin typeface="Times New Roman" pitchFamily="18" charset="0"/>
            </a:endParaRPr>
          </a:p>
          <a:p>
            <a:pPr eaLnBrk="1" hangingPunct="1"/>
            <a:r>
              <a:rPr lang="en-US" altLang="en-US" sz="1300" b="0" i="1" dirty="0">
                <a:solidFill>
                  <a:srgbClr val="0000CC"/>
                </a:solidFill>
                <a:latin typeface="Times New Roman" pitchFamily="18" charset="0"/>
              </a:rPr>
              <a:t>However, deflation causes hardships for those whose net worth is mostly held in illiquid assets (homes). </a:t>
            </a:r>
          </a:p>
          <a:p>
            <a:pPr eaLnBrk="1" hangingPunct="1"/>
            <a:endParaRPr lang="en-US" altLang="en-US" sz="1300" b="0" i="1" dirty="0">
              <a:solidFill>
                <a:srgbClr val="0000CC"/>
              </a:solidFill>
              <a:latin typeface="Times New Roman" pitchFamily="18" charset="0"/>
            </a:endParaRPr>
          </a:p>
          <a:p>
            <a:pPr eaLnBrk="1" hangingPunct="1"/>
            <a:r>
              <a:rPr lang="en-US" altLang="en-US" sz="1300" b="0" i="1" dirty="0">
                <a:solidFill>
                  <a:srgbClr val="0000CC"/>
                </a:solidFill>
                <a:latin typeface="Times New Roman" pitchFamily="18" charset="0"/>
              </a:rPr>
              <a:t>Deflation amplifies debt since it was incurred when wages were higher. The same payment with a lower wage reduces purchasing power. </a:t>
            </a:r>
          </a:p>
          <a:p>
            <a:pPr eaLnBrk="1" hangingPunct="1"/>
            <a:endParaRPr lang="en-US" altLang="en-US" sz="1300" b="0" i="1" dirty="0">
              <a:solidFill>
                <a:srgbClr val="0000CC"/>
              </a:solidFill>
              <a:latin typeface="Times New Roman" pitchFamily="18" charset="0"/>
            </a:endParaRPr>
          </a:p>
          <a:p>
            <a:pPr eaLnBrk="1" hangingPunct="1"/>
            <a:r>
              <a:rPr lang="en-US" altLang="en-US" sz="1300" b="0" i="1" dirty="0">
                <a:solidFill>
                  <a:srgbClr val="0000CC"/>
                </a:solidFill>
                <a:latin typeface="Times New Roman" pitchFamily="18" charset="0"/>
              </a:rPr>
              <a:t>Deflation amplifies a loan's interest rate.</a:t>
            </a:r>
          </a:p>
        </p:txBody>
      </p:sp>
      <p:sp>
        <p:nvSpPr>
          <p:cNvPr id="30" name="Rectangle 20"/>
          <p:cNvSpPr>
            <a:spLocks noChangeArrowheads="1"/>
          </p:cNvSpPr>
          <p:nvPr/>
        </p:nvSpPr>
        <p:spPr bwMode="auto">
          <a:xfrm>
            <a:off x="6411684" y="4321628"/>
            <a:ext cx="4889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800" b="0" i="1" dirty="0">
                <a:solidFill>
                  <a:sysClr val="windowText" lastClr="000000"/>
                </a:solidFill>
              </a:rPr>
              <a:t>AD</a:t>
            </a:r>
          </a:p>
        </p:txBody>
      </p:sp>
      <p:sp>
        <p:nvSpPr>
          <p:cNvPr id="32" name="Oval 32"/>
          <p:cNvSpPr>
            <a:spLocks noChangeAspect="1" noChangeArrowheads="1"/>
          </p:cNvSpPr>
          <p:nvPr/>
        </p:nvSpPr>
        <p:spPr bwMode="auto">
          <a:xfrm>
            <a:off x="2017084" y="4038600"/>
            <a:ext cx="933450" cy="471487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prstDash val="dash"/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400" b="0" dirty="0" smtClean="0">
                <a:solidFill>
                  <a:srgbClr val="0000CC"/>
                </a:solidFill>
                <a:latin typeface="Times New Roman" pitchFamily="18" charset="0"/>
              </a:rPr>
              <a:t>14.5</a:t>
            </a:r>
            <a:endParaRPr lang="en-US" altLang="en-US" sz="1400" b="0" dirty="0">
              <a:solidFill>
                <a:srgbClr val="0000CC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222536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3"/>
          <p:cNvSpPr txBox="1">
            <a:spLocks noChangeArrowheads="1"/>
          </p:cNvSpPr>
          <p:nvPr/>
        </p:nvSpPr>
        <p:spPr bwMode="auto">
          <a:xfrm>
            <a:off x="304800" y="1373541"/>
            <a:ext cx="8686800" cy="16744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 algn="l" rtl="0" eaLnBrk="0" fontAlgn="base" hangingPunct="0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338138" indent="-338138" eaLnBrk="1" hangingPunct="1"/>
            <a:r>
              <a:rPr lang="en-US" altLang="en-US" sz="1600" b="1" kern="0" dirty="0" smtClean="0"/>
              <a:t>Example</a:t>
            </a:r>
            <a:r>
              <a:rPr lang="en-US" altLang="en-US" sz="1600" b="1" i="1" kern="0" dirty="0" smtClean="0"/>
              <a:t> (continued):</a:t>
            </a:r>
            <a:endParaRPr lang="en-US" altLang="en-US" sz="1600" b="0" i="1" kern="0" dirty="0" smtClean="0"/>
          </a:p>
          <a:p>
            <a:pPr marL="1035050" lvl="1" indent="-469900" eaLnBrk="1" hangingPunct="1">
              <a:buNone/>
              <a:tabLst>
                <a:tab pos="1379538" algn="l"/>
              </a:tabLst>
            </a:pPr>
            <a:r>
              <a:rPr lang="en-US" altLang="en-US" sz="1600" b="0" kern="0" dirty="0"/>
              <a:t>2</a:t>
            </a:r>
            <a:r>
              <a:rPr lang="en-US" altLang="en-US" sz="1600" b="0" kern="0" dirty="0" smtClean="0"/>
              <a:t>.</a:t>
            </a:r>
            <a:r>
              <a:rPr lang="en-US" altLang="en-US" sz="1600" b="0" kern="0" dirty="0" smtClean="0"/>
              <a:t>	Graph LRAS, SRAS and AD</a:t>
            </a:r>
          </a:p>
        </p:txBody>
      </p:sp>
      <p:sp>
        <p:nvSpPr>
          <p:cNvPr id="31" name="Text Box 31"/>
          <p:cNvSpPr txBox="1">
            <a:spLocks noChangeArrowheads="1"/>
          </p:cNvSpPr>
          <p:nvPr/>
        </p:nvSpPr>
        <p:spPr bwMode="auto">
          <a:xfrm>
            <a:off x="381000" y="152400"/>
            <a:ext cx="845820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en-US" sz="2600" dirty="0" smtClean="0"/>
              <a:t>Aggregate Market Model</a:t>
            </a:r>
            <a:endParaRPr lang="en-US" altLang="en-US" sz="2600" b="1" dirty="0"/>
          </a:p>
        </p:txBody>
      </p:sp>
      <p:sp>
        <p:nvSpPr>
          <p:cNvPr id="28" name="Rectangle 3"/>
          <p:cNvSpPr txBox="1">
            <a:spLocks noChangeArrowheads="1"/>
          </p:cNvSpPr>
          <p:nvPr/>
        </p:nvSpPr>
        <p:spPr bwMode="auto">
          <a:xfrm>
            <a:off x="3200401" y="1756610"/>
            <a:ext cx="5715000" cy="757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 algn="l" rtl="0" eaLnBrk="0" fontAlgn="base" hangingPunct="0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457200" lvl="1" indent="0" eaLnBrk="1" hangingPunct="1">
              <a:buNone/>
            </a:pPr>
            <a:r>
              <a:rPr lang="en-US" altLang="en-US" sz="1600" b="0" dirty="0" smtClean="0">
                <a:latin typeface="Times New Roman" pitchFamily="18" charset="0"/>
              </a:rPr>
              <a:t>	</a:t>
            </a:r>
            <a:r>
              <a:rPr lang="en-US" altLang="en-US" sz="1600" b="0" i="1" dirty="0" err="1" smtClean="0">
                <a:solidFill>
                  <a:srgbClr val="000000"/>
                </a:solidFill>
                <a:latin typeface="Times New Roman" pitchFamily="18" charset="0"/>
                <a:cs typeface="Arial" charset="0"/>
              </a:rPr>
              <a:t>Y</a:t>
            </a:r>
            <a:r>
              <a:rPr lang="en-US" altLang="en-US" sz="1600" b="0" i="1" baseline="-25000" dirty="0" err="1" smtClean="0">
                <a:solidFill>
                  <a:srgbClr val="000000"/>
                </a:solidFill>
                <a:latin typeface="Times New Roman" pitchFamily="18" charset="0"/>
                <a:cs typeface="Arial" charset="0"/>
              </a:rPr>
              <a:t>p</a:t>
            </a:r>
            <a:r>
              <a:rPr lang="en-US" altLang="en-US" sz="1600" b="0" dirty="0" smtClean="0">
                <a:solidFill>
                  <a:srgbClr val="000000"/>
                </a:solidFill>
                <a:latin typeface="Times New Roman" pitchFamily="18" charset="0"/>
                <a:cs typeface="Arial" charset="0"/>
              </a:rPr>
              <a:t> </a:t>
            </a:r>
            <a:r>
              <a:rPr lang="en-US" altLang="en-US" sz="1600" b="0" dirty="0">
                <a:solidFill>
                  <a:srgbClr val="000000"/>
                </a:solidFill>
                <a:latin typeface="Times New Roman" pitchFamily="18" charset="0"/>
                <a:cs typeface="Arial" charset="0"/>
              </a:rPr>
              <a:t>= </a:t>
            </a:r>
            <a:r>
              <a:rPr lang="en-US" altLang="en-US" sz="1600" b="0" dirty="0" smtClean="0">
                <a:solidFill>
                  <a:srgbClr val="000000"/>
                </a:solidFill>
                <a:latin typeface="Times New Roman" pitchFamily="18" charset="0"/>
                <a:cs typeface="Arial" charset="0"/>
              </a:rPr>
              <a:t>15         </a:t>
            </a:r>
            <a:r>
              <a:rPr lang="en-US" altLang="en-US" sz="1600" b="0" i="1" dirty="0" smtClean="0">
                <a:latin typeface="Times New Roman" pitchFamily="18" charset="0"/>
                <a:ea typeface="MS Mincho" pitchFamily="49" charset="-128"/>
              </a:rPr>
              <a:t>PL = </a:t>
            </a:r>
            <a:r>
              <a:rPr lang="en-US" altLang="en-US" sz="1600" b="0" dirty="0" smtClean="0">
                <a:latin typeface="Times New Roman" pitchFamily="18" charset="0"/>
                <a:ea typeface="MS Mincho" pitchFamily="49" charset="-128"/>
              </a:rPr>
              <a:t>22 </a:t>
            </a:r>
            <a:r>
              <a:rPr lang="en-US" altLang="en-US" sz="1600" b="0" dirty="0" smtClean="0">
                <a:latin typeface="Times New Roman" pitchFamily="18" charset="0"/>
              </a:rPr>
              <a:t>– </a:t>
            </a:r>
            <a:r>
              <a:rPr lang="en-US" altLang="en-US" sz="1600" b="0" dirty="0" smtClean="0">
                <a:latin typeface="Times New Roman" pitchFamily="18" charset="0"/>
                <a:ea typeface="MS Mincho" pitchFamily="49" charset="-128"/>
              </a:rPr>
              <a:t>0.5</a:t>
            </a:r>
            <a:r>
              <a:rPr lang="en-US" altLang="en-US" sz="1600" b="0" dirty="0" smtClean="0">
                <a:ea typeface="MS Mincho" pitchFamily="49" charset="-128"/>
              </a:rPr>
              <a:t> </a:t>
            </a:r>
            <a:r>
              <a:rPr lang="en-US" altLang="en-US" sz="1600" b="0" i="1" dirty="0" smtClean="0">
                <a:latin typeface="Times New Roman" pitchFamily="18" charset="0"/>
                <a:ea typeface="MS Mincho" pitchFamily="49" charset="-128"/>
              </a:rPr>
              <a:t>Y           </a:t>
            </a:r>
            <a:r>
              <a:rPr lang="en-US" altLang="en-US" sz="1600" b="0" i="1" dirty="0" smtClean="0">
                <a:solidFill>
                  <a:srgbClr val="000000"/>
                </a:solidFill>
                <a:latin typeface="Times New Roman" pitchFamily="18" charset="0"/>
              </a:rPr>
              <a:t>PL </a:t>
            </a:r>
            <a:r>
              <a:rPr lang="en-US" altLang="en-US" sz="1600" b="0" i="1" dirty="0">
                <a:solidFill>
                  <a:srgbClr val="000000"/>
                </a:solidFill>
                <a:latin typeface="Times New Roman" pitchFamily="18" charset="0"/>
              </a:rPr>
              <a:t>= </a:t>
            </a:r>
            <a:r>
              <a:rPr lang="en-US" altLang="en-US" sz="1600" b="0" dirty="0" smtClean="0">
                <a:solidFill>
                  <a:srgbClr val="000000"/>
                </a:solidFill>
                <a:latin typeface="Times New Roman" pitchFamily="18" charset="0"/>
              </a:rPr>
              <a:t>-5</a:t>
            </a:r>
            <a:r>
              <a:rPr lang="en-US" altLang="en-US" sz="1600" b="0" dirty="0" smtClean="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en-US" altLang="en-US" sz="1600" b="0" dirty="0">
                <a:solidFill>
                  <a:srgbClr val="000000"/>
                </a:solidFill>
                <a:latin typeface="Times New Roman" pitchFamily="18" charset="0"/>
              </a:rPr>
              <a:t>+ </a:t>
            </a:r>
            <a:r>
              <a:rPr lang="en-US" altLang="en-US" sz="1600" b="0" i="1" dirty="0" smtClean="0">
                <a:solidFill>
                  <a:srgbClr val="000000"/>
                </a:solidFill>
                <a:latin typeface="Times New Roman" pitchFamily="18" charset="0"/>
                <a:cs typeface="Arial" charset="0"/>
              </a:rPr>
              <a:t>Y</a:t>
            </a:r>
            <a:endParaRPr lang="en-US" altLang="en-US" sz="1600" b="0" dirty="0" smtClean="0">
              <a:latin typeface="Times New Roman" pitchFamily="18" charset="0"/>
            </a:endParaRPr>
          </a:p>
          <a:p>
            <a:pPr marL="0" indent="0" algn="ctr" eaLnBrk="1" hangingPunct="1">
              <a:buNone/>
            </a:pPr>
            <a:endParaRPr lang="en-US" altLang="en-US" sz="1600" b="0" i="1" dirty="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3555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5" name="Line 41"/>
          <p:cNvSpPr>
            <a:spLocks noChangeShapeType="1"/>
          </p:cNvSpPr>
          <p:nvPr/>
        </p:nvSpPr>
        <p:spPr bwMode="auto">
          <a:xfrm flipH="1">
            <a:off x="2618740" y="5082040"/>
            <a:ext cx="2670048" cy="1588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" name="Rectangle 2"/>
          <p:cNvSpPr txBox="1">
            <a:spLocks noChangeArrowheads="1"/>
          </p:cNvSpPr>
          <p:nvPr/>
        </p:nvSpPr>
        <p:spPr bwMode="auto">
          <a:xfrm>
            <a:off x="304800" y="963966"/>
            <a:ext cx="4019550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 algn="l" rtl="0" eaLnBrk="0" fontAlgn="base" hangingPunct="0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 typeface="Wingdings" pitchFamily="2" charset="2"/>
              <a:buNone/>
              <a:defRPr/>
            </a:pPr>
            <a:r>
              <a:rPr lang="en-US" altLang="en-US" sz="1800" b="1" kern="0" dirty="0" smtClean="0">
                <a:ea typeface="MS Mincho" pitchFamily="49" charset="-128"/>
              </a:rPr>
              <a:t>Equilibrium </a:t>
            </a:r>
            <a:endParaRPr lang="en-US" altLang="en-US" sz="2000" b="1" kern="0" dirty="0">
              <a:ea typeface="MS Mincho" pitchFamily="49" charset="-128"/>
            </a:endParaRPr>
          </a:p>
        </p:txBody>
      </p:sp>
      <p:sp>
        <p:nvSpPr>
          <p:cNvPr id="12" name="Line 40"/>
          <p:cNvSpPr>
            <a:spLocks noChangeShapeType="1"/>
          </p:cNvSpPr>
          <p:nvPr/>
        </p:nvSpPr>
        <p:spPr bwMode="auto">
          <a:xfrm flipV="1">
            <a:off x="5270500" y="2664331"/>
            <a:ext cx="12828" cy="3599309"/>
          </a:xfrm>
          <a:prstGeom prst="line">
            <a:avLst/>
          </a:prstGeom>
          <a:noFill/>
          <a:ln w="28575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" name="Line 32"/>
          <p:cNvSpPr>
            <a:spLocks noChangeShapeType="1"/>
          </p:cNvSpPr>
          <p:nvPr/>
        </p:nvSpPr>
        <p:spPr bwMode="auto">
          <a:xfrm>
            <a:off x="2590800" y="6276975"/>
            <a:ext cx="453390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6" name="Line 33"/>
          <p:cNvSpPr>
            <a:spLocks noChangeShapeType="1"/>
          </p:cNvSpPr>
          <p:nvPr/>
        </p:nvSpPr>
        <p:spPr bwMode="auto">
          <a:xfrm>
            <a:off x="2589212" y="2314575"/>
            <a:ext cx="1588" cy="39624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7" name="Rectangle 38"/>
          <p:cNvSpPr>
            <a:spLocks noChangeArrowheads="1"/>
          </p:cNvSpPr>
          <p:nvPr/>
        </p:nvSpPr>
        <p:spPr bwMode="auto">
          <a:xfrm>
            <a:off x="6635750" y="6324600"/>
            <a:ext cx="311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800" b="0" i="1" dirty="0">
                <a:latin typeface="Times New Roman" pitchFamily="18" charset="0"/>
              </a:rPr>
              <a:t>Y</a:t>
            </a:r>
          </a:p>
        </p:txBody>
      </p:sp>
      <p:sp>
        <p:nvSpPr>
          <p:cNvPr id="18" name="Line 36"/>
          <p:cNvSpPr>
            <a:spLocks noChangeAspect="1" noChangeShapeType="1"/>
          </p:cNvSpPr>
          <p:nvPr/>
        </p:nvSpPr>
        <p:spPr bwMode="auto">
          <a:xfrm flipV="1">
            <a:off x="3186113" y="3886534"/>
            <a:ext cx="3481387" cy="2988421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" name="Rectangle 44"/>
          <p:cNvSpPr>
            <a:spLocks noChangeArrowheads="1"/>
          </p:cNvSpPr>
          <p:nvPr/>
        </p:nvSpPr>
        <p:spPr bwMode="auto">
          <a:xfrm>
            <a:off x="6617573" y="3669268"/>
            <a:ext cx="69762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800" b="0" i="1" dirty="0" smtClean="0">
                <a:latin typeface="Times New Roman" pitchFamily="18" charset="0"/>
              </a:rPr>
              <a:t>SRAS</a:t>
            </a:r>
            <a:endParaRPr lang="en-US" altLang="en-US" sz="1800" b="0" i="1" dirty="0">
              <a:latin typeface="Times New Roman" pitchFamily="18" charset="0"/>
            </a:endParaRPr>
          </a:p>
        </p:txBody>
      </p:sp>
      <p:sp>
        <p:nvSpPr>
          <p:cNvPr id="20" name="Rectangle 39"/>
          <p:cNvSpPr>
            <a:spLocks noChangeArrowheads="1"/>
          </p:cNvSpPr>
          <p:nvPr/>
        </p:nvSpPr>
        <p:spPr bwMode="auto">
          <a:xfrm>
            <a:off x="2133600" y="2362200"/>
            <a:ext cx="4508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800" b="0" i="1" dirty="0">
                <a:latin typeface="Times New Roman" pitchFamily="18" charset="0"/>
              </a:rPr>
              <a:t>PL</a:t>
            </a:r>
          </a:p>
        </p:txBody>
      </p:sp>
      <p:sp>
        <p:nvSpPr>
          <p:cNvPr id="22" name="Oval 43"/>
          <p:cNvSpPr>
            <a:spLocks noChangeAspect="1" noChangeArrowheads="1"/>
          </p:cNvSpPr>
          <p:nvPr/>
        </p:nvSpPr>
        <p:spPr bwMode="auto">
          <a:xfrm>
            <a:off x="2146300" y="4862513"/>
            <a:ext cx="933450" cy="471487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prstDash val="dash"/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400" b="0" dirty="0" smtClean="0">
                <a:latin typeface="Times New Roman" pitchFamily="18" charset="0"/>
              </a:rPr>
              <a:t>10</a:t>
            </a:r>
            <a:endParaRPr lang="en-US" altLang="en-US" sz="1400" b="0" dirty="0">
              <a:latin typeface="Times New Roman" pitchFamily="18" charset="0"/>
            </a:endParaRPr>
          </a:p>
        </p:txBody>
      </p:sp>
      <p:sp>
        <p:nvSpPr>
          <p:cNvPr id="35" name="Line 9"/>
          <p:cNvSpPr>
            <a:spLocks noChangeShapeType="1"/>
          </p:cNvSpPr>
          <p:nvPr/>
        </p:nvSpPr>
        <p:spPr bwMode="auto">
          <a:xfrm>
            <a:off x="2609850" y="3450770"/>
            <a:ext cx="4038600" cy="1219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b="0"/>
          </a:p>
        </p:txBody>
      </p:sp>
      <p:sp>
        <p:nvSpPr>
          <p:cNvPr id="32" name="Oval 42"/>
          <p:cNvSpPr>
            <a:spLocks noChangeAspect="1" noChangeArrowheads="1"/>
          </p:cNvSpPr>
          <p:nvPr/>
        </p:nvSpPr>
        <p:spPr bwMode="auto">
          <a:xfrm>
            <a:off x="4943926" y="6281058"/>
            <a:ext cx="668337" cy="428625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prstDash val="dash"/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altLang="en-US" sz="1400" b="0" dirty="0" smtClean="0">
                <a:latin typeface="Times New Roman" pitchFamily="18" charset="0"/>
              </a:rPr>
              <a:t>15</a:t>
            </a:r>
            <a:endParaRPr lang="en-US" altLang="en-US" sz="1400" b="0" dirty="0">
              <a:latin typeface="Times New Roman" pitchFamily="18" charset="0"/>
            </a:endParaRPr>
          </a:p>
        </p:txBody>
      </p:sp>
      <p:sp>
        <p:nvSpPr>
          <p:cNvPr id="34" name="Rectangle 33"/>
          <p:cNvSpPr>
            <a:spLocks noChangeArrowheads="1"/>
          </p:cNvSpPr>
          <p:nvPr/>
        </p:nvSpPr>
        <p:spPr bwMode="auto">
          <a:xfrm>
            <a:off x="4813300" y="2362200"/>
            <a:ext cx="71045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800" b="0" i="1" dirty="0" smtClean="0">
                <a:latin typeface="Times New Roman" pitchFamily="18" charset="0"/>
              </a:rPr>
              <a:t>LRAS</a:t>
            </a:r>
            <a:endParaRPr lang="en-US" altLang="en-US" sz="1800" b="0" i="1" baseline="-25000" dirty="0">
              <a:latin typeface="Times New Roman" pitchFamily="18" charset="0"/>
            </a:endParaRPr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6411684" y="4321628"/>
            <a:ext cx="4889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800" b="0" i="1" dirty="0">
                <a:solidFill>
                  <a:sysClr val="windowText" lastClr="000000"/>
                </a:solidFill>
              </a:rPr>
              <a:t>AD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77075" y="1752600"/>
            <a:ext cx="1076325" cy="476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669115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18" grpId="0" animBg="1"/>
      <p:bldP spid="19" grpId="0"/>
      <p:bldP spid="22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3"/>
          <p:cNvSpPr txBox="1">
            <a:spLocks noChangeArrowheads="1"/>
          </p:cNvSpPr>
          <p:nvPr/>
        </p:nvSpPr>
        <p:spPr bwMode="auto">
          <a:xfrm>
            <a:off x="304800" y="1373541"/>
            <a:ext cx="8686800" cy="16744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 algn="l" rtl="0" eaLnBrk="0" fontAlgn="base" hangingPunct="0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338138" indent="-338138" eaLnBrk="1" hangingPunct="1"/>
            <a:r>
              <a:rPr lang="en-US" altLang="en-US" sz="1600" b="1" kern="0" dirty="0" smtClean="0"/>
              <a:t>Example</a:t>
            </a:r>
            <a:r>
              <a:rPr lang="en-US" altLang="en-US" sz="1600" b="1" i="1" kern="0" dirty="0" smtClean="0"/>
              <a:t> (continued):</a:t>
            </a:r>
            <a:endParaRPr lang="en-US" altLang="en-US" sz="1600" b="0" i="1" kern="0" dirty="0" smtClean="0"/>
          </a:p>
          <a:p>
            <a:pPr marL="1035050" lvl="1" indent="-469900" eaLnBrk="1" hangingPunct="1">
              <a:buNone/>
              <a:tabLst>
                <a:tab pos="1379538" algn="l"/>
              </a:tabLst>
            </a:pPr>
            <a:r>
              <a:rPr lang="en-US" altLang="en-US" sz="1600" b="0" kern="0" dirty="0"/>
              <a:t>2</a:t>
            </a:r>
            <a:r>
              <a:rPr lang="en-US" altLang="en-US" sz="1600" b="0" kern="0" dirty="0" smtClean="0"/>
              <a:t>.</a:t>
            </a:r>
            <a:r>
              <a:rPr lang="en-US" altLang="en-US" sz="1600" b="0" kern="0" dirty="0" smtClean="0"/>
              <a:t>	Graph LRAS, SRAS and AD</a:t>
            </a:r>
          </a:p>
        </p:txBody>
      </p:sp>
      <p:sp>
        <p:nvSpPr>
          <p:cNvPr id="31" name="Text Box 31"/>
          <p:cNvSpPr txBox="1">
            <a:spLocks noChangeArrowheads="1"/>
          </p:cNvSpPr>
          <p:nvPr/>
        </p:nvSpPr>
        <p:spPr bwMode="auto">
          <a:xfrm>
            <a:off x="381000" y="152400"/>
            <a:ext cx="845820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en-US" sz="2600" dirty="0" smtClean="0"/>
              <a:t>Aggregate Market Model</a:t>
            </a:r>
            <a:endParaRPr lang="en-US" altLang="en-US" sz="2600" b="1" dirty="0"/>
          </a:p>
        </p:txBody>
      </p:sp>
      <p:sp>
        <p:nvSpPr>
          <p:cNvPr id="28" name="Rectangle 3"/>
          <p:cNvSpPr txBox="1">
            <a:spLocks noChangeArrowheads="1"/>
          </p:cNvSpPr>
          <p:nvPr/>
        </p:nvSpPr>
        <p:spPr bwMode="auto">
          <a:xfrm>
            <a:off x="3200401" y="1756610"/>
            <a:ext cx="5715000" cy="757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 algn="l" rtl="0" eaLnBrk="0" fontAlgn="base" hangingPunct="0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457200" lvl="1" indent="0" eaLnBrk="1" hangingPunct="1">
              <a:buNone/>
            </a:pPr>
            <a:r>
              <a:rPr lang="en-US" altLang="en-US" sz="1600" b="0" dirty="0" smtClean="0">
                <a:latin typeface="Times New Roman" pitchFamily="18" charset="0"/>
              </a:rPr>
              <a:t>	</a:t>
            </a:r>
            <a:r>
              <a:rPr lang="en-US" altLang="en-US" sz="1600" b="0" i="1" dirty="0" err="1" smtClean="0">
                <a:solidFill>
                  <a:srgbClr val="000000"/>
                </a:solidFill>
                <a:latin typeface="Times New Roman" pitchFamily="18" charset="0"/>
                <a:cs typeface="Arial" charset="0"/>
              </a:rPr>
              <a:t>Y</a:t>
            </a:r>
            <a:r>
              <a:rPr lang="en-US" altLang="en-US" sz="1600" b="0" i="1" baseline="-25000" dirty="0" err="1" smtClean="0">
                <a:solidFill>
                  <a:srgbClr val="000000"/>
                </a:solidFill>
                <a:latin typeface="Times New Roman" pitchFamily="18" charset="0"/>
                <a:cs typeface="Arial" charset="0"/>
              </a:rPr>
              <a:t>p</a:t>
            </a:r>
            <a:r>
              <a:rPr lang="en-US" altLang="en-US" sz="1600" b="0" dirty="0" smtClean="0">
                <a:solidFill>
                  <a:srgbClr val="000000"/>
                </a:solidFill>
                <a:latin typeface="Times New Roman" pitchFamily="18" charset="0"/>
                <a:cs typeface="Arial" charset="0"/>
              </a:rPr>
              <a:t> </a:t>
            </a:r>
            <a:r>
              <a:rPr lang="en-US" altLang="en-US" sz="1600" b="0" dirty="0">
                <a:solidFill>
                  <a:srgbClr val="000000"/>
                </a:solidFill>
                <a:latin typeface="Times New Roman" pitchFamily="18" charset="0"/>
                <a:cs typeface="Arial" charset="0"/>
              </a:rPr>
              <a:t>= </a:t>
            </a:r>
            <a:r>
              <a:rPr lang="en-US" altLang="en-US" sz="1600" b="0" dirty="0" smtClean="0">
                <a:solidFill>
                  <a:srgbClr val="000000"/>
                </a:solidFill>
                <a:latin typeface="Times New Roman" pitchFamily="18" charset="0"/>
                <a:cs typeface="Arial" charset="0"/>
              </a:rPr>
              <a:t>15         </a:t>
            </a:r>
            <a:r>
              <a:rPr lang="en-US" altLang="en-US" sz="1600" b="0" i="1" dirty="0" smtClean="0">
                <a:latin typeface="Times New Roman" pitchFamily="18" charset="0"/>
                <a:ea typeface="MS Mincho" pitchFamily="49" charset="-128"/>
              </a:rPr>
              <a:t>PL = </a:t>
            </a:r>
            <a:r>
              <a:rPr lang="en-US" altLang="en-US" sz="1600" b="0" dirty="0" smtClean="0">
                <a:latin typeface="Times New Roman" pitchFamily="18" charset="0"/>
                <a:ea typeface="MS Mincho" pitchFamily="49" charset="-128"/>
              </a:rPr>
              <a:t>22 </a:t>
            </a:r>
            <a:r>
              <a:rPr lang="en-US" altLang="en-US" sz="1600" b="0" dirty="0" smtClean="0">
                <a:latin typeface="Times New Roman" pitchFamily="18" charset="0"/>
              </a:rPr>
              <a:t>– </a:t>
            </a:r>
            <a:r>
              <a:rPr lang="en-US" altLang="en-US" sz="1600" b="0" dirty="0" smtClean="0">
                <a:latin typeface="Times New Roman" pitchFamily="18" charset="0"/>
                <a:ea typeface="MS Mincho" pitchFamily="49" charset="-128"/>
              </a:rPr>
              <a:t>0.5</a:t>
            </a:r>
            <a:r>
              <a:rPr lang="en-US" altLang="en-US" sz="1600" b="0" dirty="0" smtClean="0">
                <a:ea typeface="MS Mincho" pitchFamily="49" charset="-128"/>
              </a:rPr>
              <a:t> </a:t>
            </a:r>
            <a:r>
              <a:rPr lang="en-US" altLang="en-US" sz="1600" b="0" i="1" dirty="0" smtClean="0">
                <a:latin typeface="Times New Roman" pitchFamily="18" charset="0"/>
                <a:ea typeface="MS Mincho" pitchFamily="49" charset="-128"/>
              </a:rPr>
              <a:t>Y           </a:t>
            </a:r>
            <a:r>
              <a:rPr lang="en-US" altLang="en-US" sz="1600" b="0" i="1" dirty="0" smtClean="0">
                <a:solidFill>
                  <a:srgbClr val="000000"/>
                </a:solidFill>
                <a:latin typeface="Times New Roman" pitchFamily="18" charset="0"/>
              </a:rPr>
              <a:t>PL </a:t>
            </a:r>
            <a:r>
              <a:rPr lang="en-US" altLang="en-US" sz="1600" b="0" i="1" dirty="0">
                <a:solidFill>
                  <a:srgbClr val="000000"/>
                </a:solidFill>
                <a:latin typeface="Times New Roman" pitchFamily="18" charset="0"/>
              </a:rPr>
              <a:t>= </a:t>
            </a:r>
            <a:r>
              <a:rPr lang="en-US" altLang="en-US" sz="1600" b="0" dirty="0" smtClean="0">
                <a:solidFill>
                  <a:srgbClr val="000000"/>
                </a:solidFill>
                <a:latin typeface="Times New Roman" pitchFamily="18" charset="0"/>
              </a:rPr>
              <a:t>-5 </a:t>
            </a:r>
            <a:r>
              <a:rPr lang="en-US" altLang="en-US" sz="1600" b="0" dirty="0">
                <a:solidFill>
                  <a:srgbClr val="000000"/>
                </a:solidFill>
                <a:latin typeface="Times New Roman" pitchFamily="18" charset="0"/>
              </a:rPr>
              <a:t>+ </a:t>
            </a:r>
            <a:r>
              <a:rPr lang="en-US" altLang="en-US" sz="1600" b="0" i="1" dirty="0" smtClean="0">
                <a:solidFill>
                  <a:srgbClr val="000000"/>
                </a:solidFill>
                <a:latin typeface="Times New Roman" pitchFamily="18" charset="0"/>
                <a:cs typeface="Arial" charset="0"/>
              </a:rPr>
              <a:t>Y</a:t>
            </a:r>
            <a:endParaRPr lang="en-US" altLang="en-US" sz="1600" b="0" dirty="0" smtClean="0">
              <a:latin typeface="Times New Roman" pitchFamily="18" charset="0"/>
            </a:endParaRPr>
          </a:p>
          <a:p>
            <a:pPr marL="0" indent="0" algn="ctr" eaLnBrk="1" hangingPunct="1">
              <a:buNone/>
            </a:pPr>
            <a:endParaRPr lang="en-US" altLang="en-US" sz="1600" b="0" i="1" dirty="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3555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3" name="Rectangle 2"/>
          <p:cNvSpPr txBox="1">
            <a:spLocks noChangeArrowheads="1"/>
          </p:cNvSpPr>
          <p:nvPr/>
        </p:nvSpPr>
        <p:spPr bwMode="auto">
          <a:xfrm>
            <a:off x="304800" y="963966"/>
            <a:ext cx="4019550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 algn="l" rtl="0" eaLnBrk="0" fontAlgn="base" hangingPunct="0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 typeface="Wingdings" pitchFamily="2" charset="2"/>
              <a:buNone/>
              <a:defRPr/>
            </a:pPr>
            <a:r>
              <a:rPr lang="en-US" altLang="en-US" sz="1800" b="1" kern="0" dirty="0" smtClean="0">
                <a:ea typeface="MS Mincho" pitchFamily="49" charset="-128"/>
              </a:rPr>
              <a:t>Equilibrium </a:t>
            </a:r>
            <a:endParaRPr lang="en-US" altLang="en-US" sz="2000" b="1" kern="0" dirty="0">
              <a:ea typeface="MS Mincho" pitchFamily="49" charset="-128"/>
            </a:endParaRPr>
          </a:p>
        </p:txBody>
      </p:sp>
      <p:sp>
        <p:nvSpPr>
          <p:cNvPr id="34" name="Line 41"/>
          <p:cNvSpPr>
            <a:spLocks noChangeShapeType="1"/>
          </p:cNvSpPr>
          <p:nvPr/>
        </p:nvSpPr>
        <p:spPr bwMode="auto">
          <a:xfrm flipH="1">
            <a:off x="2618740" y="4483324"/>
            <a:ext cx="3383280" cy="1588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" name="Line 40"/>
          <p:cNvSpPr>
            <a:spLocks noChangeShapeType="1"/>
          </p:cNvSpPr>
          <p:nvPr/>
        </p:nvSpPr>
        <p:spPr bwMode="auto">
          <a:xfrm flipV="1">
            <a:off x="5270500" y="2664331"/>
            <a:ext cx="12828" cy="3599309"/>
          </a:xfrm>
          <a:prstGeom prst="line">
            <a:avLst/>
          </a:prstGeom>
          <a:noFill/>
          <a:ln w="28575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" name="Line 32"/>
          <p:cNvSpPr>
            <a:spLocks noChangeShapeType="1"/>
          </p:cNvSpPr>
          <p:nvPr/>
        </p:nvSpPr>
        <p:spPr bwMode="auto">
          <a:xfrm>
            <a:off x="2590800" y="6276975"/>
            <a:ext cx="453390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38" name="Line 33"/>
          <p:cNvSpPr>
            <a:spLocks noChangeShapeType="1"/>
          </p:cNvSpPr>
          <p:nvPr/>
        </p:nvSpPr>
        <p:spPr bwMode="auto">
          <a:xfrm>
            <a:off x="2589212" y="2314575"/>
            <a:ext cx="1588" cy="39624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39" name="Rectangle 38"/>
          <p:cNvSpPr>
            <a:spLocks noChangeArrowheads="1"/>
          </p:cNvSpPr>
          <p:nvPr/>
        </p:nvSpPr>
        <p:spPr bwMode="auto">
          <a:xfrm>
            <a:off x="6635750" y="6324600"/>
            <a:ext cx="311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800" b="0" i="1" dirty="0">
                <a:latin typeface="Times New Roman" pitchFamily="18" charset="0"/>
              </a:rPr>
              <a:t>Y</a:t>
            </a:r>
          </a:p>
        </p:txBody>
      </p:sp>
      <p:sp>
        <p:nvSpPr>
          <p:cNvPr id="45" name="Rectangle 39"/>
          <p:cNvSpPr>
            <a:spLocks noChangeArrowheads="1"/>
          </p:cNvSpPr>
          <p:nvPr/>
        </p:nvSpPr>
        <p:spPr bwMode="auto">
          <a:xfrm>
            <a:off x="2133600" y="2362200"/>
            <a:ext cx="4508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800" b="0" i="1" dirty="0">
                <a:latin typeface="Times New Roman" pitchFamily="18" charset="0"/>
              </a:rPr>
              <a:t>PL</a:t>
            </a:r>
          </a:p>
        </p:txBody>
      </p:sp>
      <p:sp>
        <p:nvSpPr>
          <p:cNvPr id="46" name="Oval 43"/>
          <p:cNvSpPr>
            <a:spLocks noChangeAspect="1" noChangeArrowheads="1"/>
          </p:cNvSpPr>
          <p:nvPr/>
        </p:nvSpPr>
        <p:spPr bwMode="auto">
          <a:xfrm>
            <a:off x="2146300" y="4231141"/>
            <a:ext cx="933450" cy="471487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prstDash val="dash"/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400" b="0" dirty="0" smtClean="0">
                <a:latin typeface="Times New Roman" pitchFamily="18" charset="0"/>
              </a:rPr>
              <a:t>13</a:t>
            </a:r>
            <a:endParaRPr lang="en-US" altLang="en-US" sz="1400" b="0" dirty="0">
              <a:latin typeface="Times New Roman" pitchFamily="18" charset="0"/>
            </a:endParaRPr>
          </a:p>
        </p:txBody>
      </p:sp>
      <p:sp>
        <p:nvSpPr>
          <p:cNvPr id="47" name="Line 9"/>
          <p:cNvSpPr>
            <a:spLocks noChangeShapeType="1"/>
          </p:cNvSpPr>
          <p:nvPr/>
        </p:nvSpPr>
        <p:spPr bwMode="auto">
          <a:xfrm>
            <a:off x="2609850" y="3450770"/>
            <a:ext cx="4038600" cy="1219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b="0"/>
          </a:p>
        </p:txBody>
      </p:sp>
      <p:sp>
        <p:nvSpPr>
          <p:cNvPr id="50" name="Oval 42"/>
          <p:cNvSpPr>
            <a:spLocks noChangeAspect="1" noChangeArrowheads="1"/>
          </p:cNvSpPr>
          <p:nvPr/>
        </p:nvSpPr>
        <p:spPr bwMode="auto">
          <a:xfrm>
            <a:off x="4943926" y="6281058"/>
            <a:ext cx="668337" cy="428625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prstDash val="dash"/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altLang="en-US" sz="1400" b="0" dirty="0" smtClean="0">
                <a:latin typeface="Times New Roman" pitchFamily="18" charset="0"/>
              </a:rPr>
              <a:t>15</a:t>
            </a:r>
            <a:endParaRPr lang="en-US" altLang="en-US" sz="1400" b="0" dirty="0">
              <a:latin typeface="Times New Roman" pitchFamily="18" charset="0"/>
            </a:endParaRPr>
          </a:p>
        </p:txBody>
      </p:sp>
      <p:sp>
        <p:nvSpPr>
          <p:cNvPr id="51" name="Rectangle 50"/>
          <p:cNvSpPr>
            <a:spLocks noChangeArrowheads="1"/>
          </p:cNvSpPr>
          <p:nvPr/>
        </p:nvSpPr>
        <p:spPr bwMode="auto">
          <a:xfrm>
            <a:off x="4813300" y="2362200"/>
            <a:ext cx="71045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800" b="0" i="1" dirty="0" smtClean="0">
                <a:latin typeface="Times New Roman" pitchFamily="18" charset="0"/>
              </a:rPr>
              <a:t>LRAS</a:t>
            </a:r>
            <a:endParaRPr lang="en-US" altLang="en-US" sz="1800" b="0" i="1" baseline="-25000" dirty="0">
              <a:latin typeface="Times New Roman" pitchFamily="18" charset="0"/>
            </a:endParaRPr>
          </a:p>
        </p:txBody>
      </p:sp>
      <p:sp>
        <p:nvSpPr>
          <p:cNvPr id="52" name="Line 41"/>
          <p:cNvSpPr>
            <a:spLocks noChangeShapeType="1"/>
          </p:cNvSpPr>
          <p:nvPr/>
        </p:nvSpPr>
        <p:spPr bwMode="auto">
          <a:xfrm flipH="1">
            <a:off x="5998028" y="4476642"/>
            <a:ext cx="0" cy="1783080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 type="oval" w="lg" len="lg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3" name="Oval 42"/>
          <p:cNvSpPr>
            <a:spLocks noChangeAspect="1" noChangeArrowheads="1"/>
          </p:cNvSpPr>
          <p:nvPr/>
        </p:nvSpPr>
        <p:spPr bwMode="auto">
          <a:xfrm>
            <a:off x="5656263" y="6276975"/>
            <a:ext cx="668337" cy="428625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prstDash val="dash"/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altLang="en-US" sz="1400" b="0" dirty="0" smtClean="0">
                <a:latin typeface="Times New Roman" pitchFamily="18" charset="0"/>
              </a:rPr>
              <a:t>18</a:t>
            </a:r>
            <a:endParaRPr lang="en-US" altLang="en-US" sz="1400" b="0" dirty="0">
              <a:latin typeface="Times New Roman" pitchFamily="18" charset="0"/>
            </a:endParaRPr>
          </a:p>
        </p:txBody>
      </p:sp>
      <p:sp>
        <p:nvSpPr>
          <p:cNvPr id="54" name="Rectangle 3"/>
          <p:cNvSpPr txBox="1">
            <a:spLocks noChangeArrowheads="1"/>
          </p:cNvSpPr>
          <p:nvPr/>
        </p:nvSpPr>
        <p:spPr bwMode="auto">
          <a:xfrm>
            <a:off x="381000" y="3243327"/>
            <a:ext cx="1743484" cy="414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 algn="l" rtl="0" eaLnBrk="0" fontAlgn="base" hangingPunct="0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lvl="1" indent="0" algn="ctr" eaLnBrk="1" hangingPunct="1">
              <a:buNone/>
            </a:pPr>
            <a:r>
              <a:rPr lang="en-US" altLang="en-US" sz="1600" b="0" dirty="0" smtClean="0">
                <a:solidFill>
                  <a:srgbClr val="000000"/>
                </a:solidFill>
                <a:latin typeface="Times New Roman" pitchFamily="18" charset="0"/>
              </a:rPr>
              <a:t>-5 </a:t>
            </a:r>
            <a:r>
              <a:rPr lang="en-US" altLang="en-US" sz="1600" b="0" dirty="0">
                <a:solidFill>
                  <a:srgbClr val="000000"/>
                </a:solidFill>
                <a:latin typeface="Times New Roman" pitchFamily="18" charset="0"/>
              </a:rPr>
              <a:t>+ </a:t>
            </a:r>
            <a:r>
              <a:rPr lang="en-US" altLang="en-US" sz="1600" b="0" i="1" dirty="0" smtClean="0">
                <a:solidFill>
                  <a:srgbClr val="000000"/>
                </a:solidFill>
                <a:latin typeface="Times New Roman" pitchFamily="18" charset="0"/>
                <a:cs typeface="Arial" charset="0"/>
              </a:rPr>
              <a:t>Y</a:t>
            </a:r>
            <a:r>
              <a:rPr lang="en-US" altLang="en-US" sz="1600" b="0" dirty="0" smtClean="0">
                <a:latin typeface="Times New Roman" pitchFamily="18" charset="0"/>
              </a:rPr>
              <a:t> = </a:t>
            </a:r>
            <a:r>
              <a:rPr lang="en-US" altLang="en-US" sz="1600" b="0" dirty="0" smtClean="0">
                <a:latin typeface="Times New Roman" pitchFamily="18" charset="0"/>
                <a:ea typeface="MS Mincho" pitchFamily="49" charset="-128"/>
              </a:rPr>
              <a:t>22 </a:t>
            </a:r>
            <a:r>
              <a:rPr lang="en-US" altLang="en-US" sz="1600" b="0" dirty="0" smtClean="0">
                <a:latin typeface="Times New Roman" pitchFamily="18" charset="0"/>
              </a:rPr>
              <a:t>– </a:t>
            </a:r>
            <a:r>
              <a:rPr lang="en-US" altLang="en-US" sz="1600" b="0" dirty="0" smtClean="0">
                <a:latin typeface="Times New Roman" pitchFamily="18" charset="0"/>
                <a:ea typeface="MS Mincho" pitchFamily="49" charset="-128"/>
              </a:rPr>
              <a:t>0.5</a:t>
            </a:r>
            <a:r>
              <a:rPr lang="en-US" altLang="en-US" sz="1600" b="0" dirty="0" smtClean="0">
                <a:ea typeface="MS Mincho" pitchFamily="49" charset="-128"/>
              </a:rPr>
              <a:t> </a:t>
            </a:r>
            <a:r>
              <a:rPr lang="en-US" altLang="en-US" sz="1600" b="0" i="1" dirty="0" smtClean="0">
                <a:latin typeface="Times New Roman" pitchFamily="18" charset="0"/>
                <a:ea typeface="MS Mincho" pitchFamily="49" charset="-128"/>
              </a:rPr>
              <a:t>Y</a:t>
            </a:r>
            <a:endParaRPr lang="en-US" altLang="en-US" sz="1600" b="0" i="1" dirty="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55" name="Rectangle 3"/>
          <p:cNvSpPr txBox="1">
            <a:spLocks noChangeArrowheads="1"/>
          </p:cNvSpPr>
          <p:nvPr/>
        </p:nvSpPr>
        <p:spPr bwMode="auto">
          <a:xfrm>
            <a:off x="381000" y="3700527"/>
            <a:ext cx="1743484" cy="414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 algn="l" rtl="0" eaLnBrk="0" fontAlgn="base" hangingPunct="0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lvl="1" indent="0" algn="ctr" eaLnBrk="1" hangingPunct="1">
              <a:buNone/>
            </a:pPr>
            <a:r>
              <a:rPr lang="en-US" altLang="en-US" sz="1600" b="0" i="1" dirty="0" smtClean="0">
                <a:latin typeface="Times New Roman" pitchFamily="18" charset="0"/>
                <a:ea typeface="MS Mincho" pitchFamily="49" charset="-128"/>
              </a:rPr>
              <a:t>Y</a:t>
            </a:r>
            <a:r>
              <a:rPr lang="en-US" altLang="en-US" sz="1600" b="0" dirty="0" smtClean="0">
                <a:latin typeface="Times New Roman" pitchFamily="18" charset="0"/>
                <a:ea typeface="MS Mincho" pitchFamily="49" charset="-128"/>
              </a:rPr>
              <a:t> = 27</a:t>
            </a:r>
            <a:r>
              <a:rPr lang="en-US" altLang="en-US" sz="1600" b="0" dirty="0" smtClean="0">
                <a:latin typeface="Times New Roman" pitchFamily="18" charset="0"/>
                <a:ea typeface="MS Mincho" pitchFamily="49" charset="-128"/>
              </a:rPr>
              <a:t> </a:t>
            </a:r>
            <a:r>
              <a:rPr lang="en-US" altLang="en-US" sz="1600" b="0" dirty="0" smtClean="0">
                <a:latin typeface="Times New Roman" pitchFamily="18" charset="0"/>
              </a:rPr>
              <a:t>– </a:t>
            </a:r>
            <a:r>
              <a:rPr lang="en-US" altLang="en-US" sz="1600" b="0" dirty="0" smtClean="0">
                <a:latin typeface="Times New Roman" pitchFamily="18" charset="0"/>
                <a:ea typeface="MS Mincho" pitchFamily="49" charset="-128"/>
              </a:rPr>
              <a:t>0.5</a:t>
            </a:r>
            <a:r>
              <a:rPr lang="en-US" altLang="en-US" sz="1600" b="0" dirty="0" smtClean="0">
                <a:ea typeface="MS Mincho" pitchFamily="49" charset="-128"/>
              </a:rPr>
              <a:t> </a:t>
            </a:r>
            <a:r>
              <a:rPr lang="en-US" altLang="en-US" sz="1600" b="0" i="1" dirty="0" smtClean="0">
                <a:latin typeface="Times New Roman" pitchFamily="18" charset="0"/>
                <a:ea typeface="MS Mincho" pitchFamily="49" charset="-128"/>
              </a:rPr>
              <a:t>Y</a:t>
            </a:r>
            <a:endParaRPr lang="en-US" altLang="en-US" sz="1600" b="0" i="1" dirty="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56" name="Rectangle 3"/>
          <p:cNvSpPr txBox="1">
            <a:spLocks noChangeArrowheads="1"/>
          </p:cNvSpPr>
          <p:nvPr/>
        </p:nvSpPr>
        <p:spPr bwMode="auto">
          <a:xfrm>
            <a:off x="381000" y="4157727"/>
            <a:ext cx="1743484" cy="414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 algn="l" rtl="0" eaLnBrk="0" fontAlgn="base" hangingPunct="0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lvl="1" indent="0" algn="ctr" eaLnBrk="1" hangingPunct="1">
              <a:buNone/>
            </a:pPr>
            <a:r>
              <a:rPr lang="en-US" altLang="en-US" sz="1600" b="0" dirty="0" smtClean="0">
                <a:solidFill>
                  <a:srgbClr val="000000"/>
                </a:solidFill>
                <a:latin typeface="Times New Roman" pitchFamily="18" charset="0"/>
              </a:rPr>
              <a:t>1.5</a:t>
            </a:r>
            <a:r>
              <a:rPr lang="en-US" altLang="en-US" sz="1600" b="0" i="1" dirty="0" smtClean="0">
                <a:solidFill>
                  <a:srgbClr val="000000"/>
                </a:solidFill>
                <a:latin typeface="Times New Roman" pitchFamily="18" charset="0"/>
                <a:cs typeface="Arial" charset="0"/>
              </a:rPr>
              <a:t>Y</a:t>
            </a:r>
            <a:r>
              <a:rPr lang="en-US" altLang="en-US" sz="1600" b="0" dirty="0">
                <a:latin typeface="Times New Roman" pitchFamily="18" charset="0"/>
                <a:ea typeface="MS Mincho" pitchFamily="49" charset="-128"/>
              </a:rPr>
              <a:t> </a:t>
            </a:r>
            <a:r>
              <a:rPr lang="en-US" altLang="en-US" sz="1600" b="0" dirty="0" smtClean="0">
                <a:latin typeface="Times New Roman" pitchFamily="18" charset="0"/>
                <a:ea typeface="MS Mincho" pitchFamily="49" charset="-128"/>
              </a:rPr>
              <a:t>= 27</a:t>
            </a:r>
            <a:endParaRPr lang="en-US" altLang="en-US" sz="1600" b="0" dirty="0" smtClean="0">
              <a:latin typeface="Times New Roman" pitchFamily="18" charset="0"/>
            </a:endParaRPr>
          </a:p>
        </p:txBody>
      </p:sp>
      <p:sp>
        <p:nvSpPr>
          <p:cNvPr id="57" name="Rectangle 3"/>
          <p:cNvSpPr txBox="1">
            <a:spLocks noChangeArrowheads="1"/>
          </p:cNvSpPr>
          <p:nvPr/>
        </p:nvSpPr>
        <p:spPr bwMode="auto">
          <a:xfrm>
            <a:off x="381000" y="4614927"/>
            <a:ext cx="1743484" cy="414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 algn="l" rtl="0" eaLnBrk="0" fontAlgn="base" hangingPunct="0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lvl="1" indent="0" algn="ctr" eaLnBrk="1" hangingPunct="1">
              <a:buNone/>
            </a:pPr>
            <a:r>
              <a:rPr lang="en-US" altLang="en-US" sz="1600" b="0" i="1" dirty="0" smtClean="0">
                <a:latin typeface="Times New Roman" pitchFamily="18" charset="0"/>
                <a:ea typeface="MS Mincho" pitchFamily="49" charset="-128"/>
              </a:rPr>
              <a:t>Y</a:t>
            </a:r>
            <a:r>
              <a:rPr lang="en-US" altLang="en-US" sz="1600" b="0" dirty="0" smtClean="0">
                <a:latin typeface="Times New Roman" pitchFamily="18" charset="0"/>
                <a:ea typeface="MS Mincho" pitchFamily="49" charset="-128"/>
              </a:rPr>
              <a:t> = 18</a:t>
            </a:r>
            <a:endParaRPr lang="en-US" altLang="en-US" sz="1600" b="0" dirty="0" smtClean="0">
              <a:latin typeface="Times New Roman" pitchFamily="18" charset="0"/>
            </a:endParaRPr>
          </a:p>
        </p:txBody>
      </p:sp>
      <p:sp>
        <p:nvSpPr>
          <p:cNvPr id="58" name="Rectangle 3"/>
          <p:cNvSpPr txBox="1">
            <a:spLocks noChangeArrowheads="1"/>
          </p:cNvSpPr>
          <p:nvPr/>
        </p:nvSpPr>
        <p:spPr bwMode="auto">
          <a:xfrm>
            <a:off x="381000" y="5072127"/>
            <a:ext cx="1743484" cy="414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 algn="l" rtl="0" eaLnBrk="0" fontAlgn="base" hangingPunct="0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lvl="1" indent="0" algn="ctr" eaLnBrk="1" hangingPunct="1">
              <a:buNone/>
            </a:pPr>
            <a:r>
              <a:rPr lang="en-US" altLang="en-US" sz="1600" b="0" i="1" dirty="0" smtClean="0">
                <a:solidFill>
                  <a:srgbClr val="000000"/>
                </a:solidFill>
                <a:latin typeface="Times New Roman" pitchFamily="18" charset="0"/>
              </a:rPr>
              <a:t>PL</a:t>
            </a:r>
            <a:r>
              <a:rPr lang="en-US" altLang="en-US" sz="1600" b="0" dirty="0" smtClean="0">
                <a:solidFill>
                  <a:srgbClr val="000000"/>
                </a:solidFill>
                <a:latin typeface="Times New Roman" pitchFamily="18" charset="0"/>
              </a:rPr>
              <a:t> = -5 </a:t>
            </a:r>
            <a:r>
              <a:rPr lang="en-US" altLang="en-US" sz="1600" b="0" dirty="0">
                <a:solidFill>
                  <a:srgbClr val="000000"/>
                </a:solidFill>
                <a:latin typeface="Times New Roman" pitchFamily="18" charset="0"/>
              </a:rPr>
              <a:t>+ </a:t>
            </a:r>
            <a:r>
              <a:rPr lang="en-US" altLang="en-US" sz="1600" b="0" i="1" dirty="0" smtClean="0">
                <a:solidFill>
                  <a:srgbClr val="000000"/>
                </a:solidFill>
                <a:latin typeface="Times New Roman" pitchFamily="18" charset="0"/>
                <a:cs typeface="Arial" charset="0"/>
              </a:rPr>
              <a:t>Y</a:t>
            </a:r>
            <a:endParaRPr lang="en-US" altLang="en-US" sz="1600" b="0" i="1" dirty="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59" name="Rectangle 3"/>
          <p:cNvSpPr txBox="1">
            <a:spLocks noChangeArrowheads="1"/>
          </p:cNvSpPr>
          <p:nvPr/>
        </p:nvSpPr>
        <p:spPr bwMode="auto">
          <a:xfrm>
            <a:off x="381000" y="5453127"/>
            <a:ext cx="1743484" cy="414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 algn="l" rtl="0" eaLnBrk="0" fontAlgn="base" hangingPunct="0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lvl="1" indent="0" algn="ctr" eaLnBrk="1" hangingPunct="1">
              <a:buNone/>
            </a:pPr>
            <a:r>
              <a:rPr lang="en-US" altLang="en-US" sz="1600" b="0" i="1" dirty="0" smtClean="0">
                <a:solidFill>
                  <a:srgbClr val="000000"/>
                </a:solidFill>
                <a:latin typeface="Times New Roman" pitchFamily="18" charset="0"/>
              </a:rPr>
              <a:t>PL</a:t>
            </a:r>
            <a:r>
              <a:rPr lang="en-US" altLang="en-US" sz="1600" b="0" dirty="0" smtClean="0">
                <a:solidFill>
                  <a:srgbClr val="000000"/>
                </a:solidFill>
                <a:latin typeface="Times New Roman" pitchFamily="18" charset="0"/>
              </a:rPr>
              <a:t> = -5 </a:t>
            </a:r>
            <a:r>
              <a:rPr lang="en-US" altLang="en-US" sz="1600" b="0" dirty="0">
                <a:solidFill>
                  <a:srgbClr val="000000"/>
                </a:solidFill>
                <a:latin typeface="Times New Roman" pitchFamily="18" charset="0"/>
              </a:rPr>
              <a:t>+ </a:t>
            </a:r>
            <a:r>
              <a:rPr lang="en-US" altLang="en-US" sz="1600" b="0" dirty="0" smtClean="0">
                <a:solidFill>
                  <a:srgbClr val="000000"/>
                </a:solidFill>
                <a:latin typeface="Times New Roman" pitchFamily="18" charset="0"/>
              </a:rPr>
              <a:t>18</a:t>
            </a:r>
            <a:endParaRPr lang="en-US" altLang="en-US" sz="1600" b="0" i="1" dirty="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0" name="Rectangle 3"/>
          <p:cNvSpPr txBox="1">
            <a:spLocks noChangeArrowheads="1"/>
          </p:cNvSpPr>
          <p:nvPr/>
        </p:nvSpPr>
        <p:spPr bwMode="auto">
          <a:xfrm>
            <a:off x="390116" y="5834127"/>
            <a:ext cx="1743484" cy="414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 algn="l" rtl="0" eaLnBrk="0" fontAlgn="base" hangingPunct="0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lvl="1" indent="0" algn="ctr" eaLnBrk="1" hangingPunct="1">
              <a:buNone/>
            </a:pPr>
            <a:r>
              <a:rPr lang="en-US" altLang="en-US" sz="1600" b="0" i="1" dirty="0" smtClean="0">
                <a:solidFill>
                  <a:srgbClr val="000000"/>
                </a:solidFill>
                <a:latin typeface="Times New Roman" pitchFamily="18" charset="0"/>
              </a:rPr>
              <a:t>PL</a:t>
            </a:r>
            <a:r>
              <a:rPr lang="en-US" altLang="en-US" sz="1600" b="0" dirty="0" smtClean="0">
                <a:solidFill>
                  <a:srgbClr val="000000"/>
                </a:solidFill>
                <a:latin typeface="Times New Roman" pitchFamily="18" charset="0"/>
              </a:rPr>
              <a:t> = 13</a:t>
            </a:r>
            <a:endParaRPr lang="en-US" altLang="en-US" sz="1600" b="0" i="1" dirty="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30" name="Line 36"/>
          <p:cNvSpPr>
            <a:spLocks noChangeAspect="1" noChangeShapeType="1"/>
          </p:cNvSpPr>
          <p:nvPr/>
        </p:nvSpPr>
        <p:spPr bwMode="auto">
          <a:xfrm flipV="1">
            <a:off x="3186113" y="3886534"/>
            <a:ext cx="3481387" cy="2988421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" name="Rectangle 44"/>
          <p:cNvSpPr>
            <a:spLocks noChangeArrowheads="1"/>
          </p:cNvSpPr>
          <p:nvPr/>
        </p:nvSpPr>
        <p:spPr bwMode="auto">
          <a:xfrm>
            <a:off x="6617573" y="3669268"/>
            <a:ext cx="69762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800" b="0" i="1" dirty="0" smtClean="0">
                <a:latin typeface="Times New Roman" pitchFamily="18" charset="0"/>
              </a:rPr>
              <a:t>SRAS</a:t>
            </a:r>
            <a:endParaRPr lang="en-US" altLang="en-US" sz="1800" b="0" i="1" dirty="0">
              <a:latin typeface="Times New Roman" pitchFamily="18" charset="0"/>
            </a:endParaRPr>
          </a:p>
        </p:txBody>
      </p:sp>
      <p:sp>
        <p:nvSpPr>
          <p:cNvPr id="35" name="Rectangle 20"/>
          <p:cNvSpPr>
            <a:spLocks noChangeArrowheads="1"/>
          </p:cNvSpPr>
          <p:nvPr/>
        </p:nvSpPr>
        <p:spPr bwMode="auto">
          <a:xfrm>
            <a:off x="6411684" y="4321628"/>
            <a:ext cx="4889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800" b="0" i="1" dirty="0">
                <a:solidFill>
                  <a:sysClr val="windowText" lastClr="000000"/>
                </a:solidFill>
              </a:rPr>
              <a:t>AD</a:t>
            </a:r>
          </a:p>
        </p:txBody>
      </p:sp>
    </p:spTree>
    <p:extLst>
      <p:ext uri="{BB962C8B-B14F-4D97-AF65-F5344CB8AC3E}">
        <p14:creationId xmlns:p14="http://schemas.microsoft.com/office/powerpoint/2010/main" val="312972232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46" grpId="0"/>
      <p:bldP spid="52" grpId="0" animBg="1"/>
      <p:bldP spid="53" grpId="0"/>
      <p:bldP spid="54" grpId="0"/>
      <p:bldP spid="55" grpId="0"/>
      <p:bldP spid="55" grpId="1"/>
      <p:bldP spid="56" grpId="0"/>
      <p:bldP spid="56" grpId="1"/>
      <p:bldP spid="57" grpId="0"/>
      <p:bldP spid="57" grpId="1"/>
      <p:bldP spid="58" grpId="0"/>
      <p:bldP spid="59" grpId="0"/>
      <p:bldP spid="60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3"/>
          <p:cNvSpPr txBox="1">
            <a:spLocks noChangeArrowheads="1"/>
          </p:cNvSpPr>
          <p:nvPr/>
        </p:nvSpPr>
        <p:spPr bwMode="auto">
          <a:xfrm>
            <a:off x="304800" y="1373541"/>
            <a:ext cx="8686800" cy="16744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 algn="l" rtl="0" eaLnBrk="0" fontAlgn="base" hangingPunct="0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338138" indent="-338138" eaLnBrk="1" hangingPunct="1"/>
            <a:r>
              <a:rPr lang="en-US" altLang="en-US" sz="1600" b="1" kern="0" dirty="0" smtClean="0"/>
              <a:t>Example</a:t>
            </a:r>
            <a:r>
              <a:rPr lang="en-US" altLang="en-US" sz="1600" b="1" i="1" kern="0" dirty="0" smtClean="0"/>
              <a:t> (continued):</a:t>
            </a:r>
            <a:endParaRPr lang="en-US" altLang="en-US" sz="1600" b="0" i="1" kern="0" dirty="0" smtClean="0"/>
          </a:p>
          <a:p>
            <a:pPr marL="1035050" lvl="1" indent="-469900" eaLnBrk="1" hangingPunct="1">
              <a:buNone/>
              <a:tabLst>
                <a:tab pos="1379538" algn="l"/>
              </a:tabLst>
            </a:pPr>
            <a:r>
              <a:rPr lang="en-US" altLang="en-US" sz="1600" b="0" kern="0" dirty="0"/>
              <a:t>2</a:t>
            </a:r>
            <a:r>
              <a:rPr lang="en-US" altLang="en-US" sz="1600" b="0" kern="0" dirty="0" smtClean="0"/>
              <a:t>.</a:t>
            </a:r>
            <a:r>
              <a:rPr lang="en-US" altLang="en-US" sz="1600" b="0" kern="0" dirty="0" smtClean="0"/>
              <a:t>	Graph LRAS, SRAS and AD</a:t>
            </a:r>
          </a:p>
        </p:txBody>
      </p:sp>
      <p:sp>
        <p:nvSpPr>
          <p:cNvPr id="31" name="Text Box 31"/>
          <p:cNvSpPr txBox="1">
            <a:spLocks noChangeArrowheads="1"/>
          </p:cNvSpPr>
          <p:nvPr/>
        </p:nvSpPr>
        <p:spPr bwMode="auto">
          <a:xfrm>
            <a:off x="381000" y="152400"/>
            <a:ext cx="845820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en-US" sz="2600" dirty="0" smtClean="0"/>
              <a:t>Aggregate Market Model</a:t>
            </a:r>
            <a:endParaRPr lang="en-US" altLang="en-US" sz="2600" b="1" dirty="0"/>
          </a:p>
        </p:txBody>
      </p:sp>
      <p:sp>
        <p:nvSpPr>
          <p:cNvPr id="23555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3" name="Rectangle 2"/>
          <p:cNvSpPr txBox="1">
            <a:spLocks noChangeArrowheads="1"/>
          </p:cNvSpPr>
          <p:nvPr/>
        </p:nvSpPr>
        <p:spPr bwMode="auto">
          <a:xfrm>
            <a:off x="304800" y="963966"/>
            <a:ext cx="4019550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 algn="l" rtl="0" eaLnBrk="0" fontAlgn="base" hangingPunct="0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 typeface="Wingdings" pitchFamily="2" charset="2"/>
              <a:buNone/>
              <a:defRPr/>
            </a:pPr>
            <a:r>
              <a:rPr lang="en-US" altLang="en-US" sz="1800" b="1" kern="0" dirty="0" smtClean="0">
                <a:ea typeface="MS Mincho" pitchFamily="49" charset="-128"/>
              </a:rPr>
              <a:t>Equilibrium </a:t>
            </a:r>
            <a:endParaRPr lang="en-US" altLang="en-US" sz="2000" b="1" kern="0" dirty="0">
              <a:ea typeface="MS Mincho" pitchFamily="49" charset="-128"/>
            </a:endParaRPr>
          </a:p>
        </p:txBody>
      </p:sp>
      <p:sp>
        <p:nvSpPr>
          <p:cNvPr id="58" name="Rectangle 3"/>
          <p:cNvSpPr txBox="1">
            <a:spLocks noChangeArrowheads="1"/>
          </p:cNvSpPr>
          <p:nvPr/>
        </p:nvSpPr>
        <p:spPr bwMode="auto">
          <a:xfrm>
            <a:off x="381000" y="5072127"/>
            <a:ext cx="1743484" cy="414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 algn="l" rtl="0" eaLnBrk="0" fontAlgn="base" hangingPunct="0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lvl="1" indent="0" algn="ctr" eaLnBrk="1" hangingPunct="1">
              <a:buNone/>
            </a:pPr>
            <a:r>
              <a:rPr lang="en-US" altLang="en-US" sz="1600" b="0" i="1" dirty="0" smtClean="0">
                <a:solidFill>
                  <a:srgbClr val="000000"/>
                </a:solidFill>
                <a:latin typeface="Times New Roman" pitchFamily="18" charset="0"/>
              </a:rPr>
              <a:t>PL</a:t>
            </a:r>
            <a:r>
              <a:rPr lang="en-US" altLang="en-US" sz="1600" b="0" dirty="0" smtClean="0">
                <a:solidFill>
                  <a:srgbClr val="000000"/>
                </a:solidFill>
                <a:latin typeface="Times New Roman" pitchFamily="18" charset="0"/>
              </a:rPr>
              <a:t> = 22 – 0.5 </a:t>
            </a:r>
            <a:r>
              <a:rPr lang="en-US" altLang="en-US" sz="1600" b="0" i="1" dirty="0" smtClean="0">
                <a:solidFill>
                  <a:srgbClr val="000000"/>
                </a:solidFill>
                <a:latin typeface="Times New Roman" pitchFamily="18" charset="0"/>
                <a:cs typeface="Arial" charset="0"/>
              </a:rPr>
              <a:t>Y</a:t>
            </a:r>
            <a:endParaRPr lang="en-US" altLang="en-US" sz="1600" b="0" i="1" dirty="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59" name="Rectangle 3"/>
          <p:cNvSpPr txBox="1">
            <a:spLocks noChangeArrowheads="1"/>
          </p:cNvSpPr>
          <p:nvPr/>
        </p:nvSpPr>
        <p:spPr bwMode="auto">
          <a:xfrm>
            <a:off x="381000" y="5453127"/>
            <a:ext cx="1743484" cy="414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 algn="l" rtl="0" eaLnBrk="0" fontAlgn="base" hangingPunct="0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lvl="1" indent="0" algn="ctr" eaLnBrk="1" hangingPunct="1">
              <a:buNone/>
            </a:pPr>
            <a:r>
              <a:rPr lang="en-US" altLang="en-US" sz="1600" b="0" i="1" dirty="0" smtClean="0">
                <a:solidFill>
                  <a:srgbClr val="000000"/>
                </a:solidFill>
                <a:latin typeface="Times New Roman" pitchFamily="18" charset="0"/>
              </a:rPr>
              <a:t>PL</a:t>
            </a:r>
            <a:r>
              <a:rPr lang="en-US" altLang="en-US" sz="1600" b="0" dirty="0" smtClean="0">
                <a:solidFill>
                  <a:srgbClr val="000000"/>
                </a:solidFill>
                <a:latin typeface="Times New Roman" pitchFamily="18" charset="0"/>
              </a:rPr>
              <a:t> =</a:t>
            </a:r>
            <a:r>
              <a:rPr lang="en-US" altLang="en-US" sz="1600" b="0" dirty="0">
                <a:solidFill>
                  <a:srgbClr val="000000"/>
                </a:solidFill>
                <a:latin typeface="Times New Roman" pitchFamily="18" charset="0"/>
              </a:rPr>
              <a:t> 22 – </a:t>
            </a:r>
            <a:r>
              <a:rPr lang="en-US" altLang="en-US" sz="1600" b="0" dirty="0" smtClean="0">
                <a:solidFill>
                  <a:srgbClr val="000000"/>
                </a:solidFill>
                <a:latin typeface="Times New Roman" pitchFamily="18" charset="0"/>
              </a:rPr>
              <a:t>0.5(18)</a:t>
            </a:r>
            <a:endParaRPr lang="en-US" altLang="en-US" sz="1600" b="0" i="1" dirty="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0" name="Rectangle 3"/>
          <p:cNvSpPr txBox="1">
            <a:spLocks noChangeArrowheads="1"/>
          </p:cNvSpPr>
          <p:nvPr/>
        </p:nvSpPr>
        <p:spPr bwMode="auto">
          <a:xfrm>
            <a:off x="390116" y="5834127"/>
            <a:ext cx="1743484" cy="414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 algn="l" rtl="0" eaLnBrk="0" fontAlgn="base" hangingPunct="0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lvl="1" indent="0" algn="ctr" eaLnBrk="1" hangingPunct="1">
              <a:buNone/>
            </a:pPr>
            <a:r>
              <a:rPr lang="en-US" altLang="en-US" sz="1600" b="0" i="1" dirty="0" smtClean="0">
                <a:solidFill>
                  <a:srgbClr val="000000"/>
                </a:solidFill>
                <a:latin typeface="Times New Roman" pitchFamily="18" charset="0"/>
              </a:rPr>
              <a:t>PL</a:t>
            </a:r>
            <a:r>
              <a:rPr lang="en-US" altLang="en-US" sz="1600" b="0" dirty="0" smtClean="0">
                <a:solidFill>
                  <a:srgbClr val="000000"/>
                </a:solidFill>
                <a:latin typeface="Times New Roman" pitchFamily="18" charset="0"/>
              </a:rPr>
              <a:t> = 13</a:t>
            </a:r>
            <a:endParaRPr lang="en-US" altLang="en-US" sz="1600" b="0" i="1" dirty="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30" name="Text Box 39"/>
          <p:cNvSpPr txBox="1">
            <a:spLocks noChangeArrowheads="1"/>
          </p:cNvSpPr>
          <p:nvPr/>
        </p:nvSpPr>
        <p:spPr bwMode="auto">
          <a:xfrm>
            <a:off x="381000" y="3786316"/>
            <a:ext cx="15240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1600" b="0" i="1" dirty="0" smtClean="0">
                <a:latin typeface="Times New Roman" pitchFamily="18" charset="0"/>
              </a:rPr>
              <a:t>Inflationary </a:t>
            </a:r>
            <a:br>
              <a:rPr lang="en-US" altLang="en-US" sz="1600" b="0" i="1" dirty="0" smtClean="0">
                <a:latin typeface="Times New Roman" pitchFamily="18" charset="0"/>
              </a:rPr>
            </a:br>
            <a:r>
              <a:rPr lang="en-US" altLang="en-US" sz="1600" b="0" i="1" dirty="0" smtClean="0">
                <a:latin typeface="Times New Roman" pitchFamily="18" charset="0"/>
              </a:rPr>
              <a:t>gap</a:t>
            </a:r>
            <a:endParaRPr lang="en-US" altLang="en-US" sz="1600" b="0" i="1" dirty="0">
              <a:latin typeface="Times New Roman" pitchFamily="18" charset="0"/>
            </a:endParaRPr>
          </a:p>
        </p:txBody>
      </p:sp>
      <p:sp>
        <p:nvSpPr>
          <p:cNvPr id="26" name="Line 41"/>
          <p:cNvSpPr>
            <a:spLocks noChangeShapeType="1"/>
          </p:cNvSpPr>
          <p:nvPr/>
        </p:nvSpPr>
        <p:spPr bwMode="auto">
          <a:xfrm flipH="1">
            <a:off x="2618740" y="4483324"/>
            <a:ext cx="3383280" cy="1588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" name="Line 40"/>
          <p:cNvSpPr>
            <a:spLocks noChangeShapeType="1"/>
          </p:cNvSpPr>
          <p:nvPr/>
        </p:nvSpPr>
        <p:spPr bwMode="auto">
          <a:xfrm flipV="1">
            <a:off x="5270500" y="2664331"/>
            <a:ext cx="12828" cy="3599309"/>
          </a:xfrm>
          <a:prstGeom prst="line">
            <a:avLst/>
          </a:prstGeom>
          <a:noFill/>
          <a:ln w="28575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" name="Line 32"/>
          <p:cNvSpPr>
            <a:spLocks noChangeShapeType="1"/>
          </p:cNvSpPr>
          <p:nvPr/>
        </p:nvSpPr>
        <p:spPr bwMode="auto">
          <a:xfrm>
            <a:off x="2590800" y="6276975"/>
            <a:ext cx="453390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35" name="Line 33"/>
          <p:cNvSpPr>
            <a:spLocks noChangeShapeType="1"/>
          </p:cNvSpPr>
          <p:nvPr/>
        </p:nvSpPr>
        <p:spPr bwMode="auto">
          <a:xfrm>
            <a:off x="2589212" y="2314575"/>
            <a:ext cx="1588" cy="39624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40" name="Rectangle 39"/>
          <p:cNvSpPr>
            <a:spLocks noChangeArrowheads="1"/>
          </p:cNvSpPr>
          <p:nvPr/>
        </p:nvSpPr>
        <p:spPr bwMode="auto">
          <a:xfrm>
            <a:off x="6635750" y="6324600"/>
            <a:ext cx="311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800" b="0" i="1" dirty="0">
                <a:latin typeface="Times New Roman" pitchFamily="18" charset="0"/>
              </a:rPr>
              <a:t>Y</a:t>
            </a:r>
          </a:p>
        </p:txBody>
      </p:sp>
      <p:sp>
        <p:nvSpPr>
          <p:cNvPr id="41" name="Rectangle 39"/>
          <p:cNvSpPr>
            <a:spLocks noChangeArrowheads="1"/>
          </p:cNvSpPr>
          <p:nvPr/>
        </p:nvSpPr>
        <p:spPr bwMode="auto">
          <a:xfrm>
            <a:off x="2133600" y="2362200"/>
            <a:ext cx="4508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800" b="0" i="1" dirty="0">
                <a:latin typeface="Times New Roman" pitchFamily="18" charset="0"/>
              </a:rPr>
              <a:t>PL</a:t>
            </a:r>
          </a:p>
        </p:txBody>
      </p:sp>
      <p:sp>
        <p:nvSpPr>
          <p:cNvPr id="42" name="Oval 43"/>
          <p:cNvSpPr>
            <a:spLocks noChangeAspect="1" noChangeArrowheads="1"/>
          </p:cNvSpPr>
          <p:nvPr/>
        </p:nvSpPr>
        <p:spPr bwMode="auto">
          <a:xfrm>
            <a:off x="2146300" y="4231141"/>
            <a:ext cx="933450" cy="471487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prstDash val="dash"/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400" b="0" dirty="0" smtClean="0">
                <a:latin typeface="Times New Roman" pitchFamily="18" charset="0"/>
              </a:rPr>
              <a:t>13</a:t>
            </a:r>
            <a:endParaRPr lang="en-US" altLang="en-US" sz="1400" b="0" dirty="0">
              <a:latin typeface="Times New Roman" pitchFamily="18" charset="0"/>
            </a:endParaRPr>
          </a:p>
        </p:txBody>
      </p:sp>
      <p:sp>
        <p:nvSpPr>
          <p:cNvPr id="49" name="Line 9"/>
          <p:cNvSpPr>
            <a:spLocks noChangeShapeType="1"/>
          </p:cNvSpPr>
          <p:nvPr/>
        </p:nvSpPr>
        <p:spPr bwMode="auto">
          <a:xfrm>
            <a:off x="2609850" y="3450770"/>
            <a:ext cx="4038600" cy="1219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b="0"/>
          </a:p>
        </p:txBody>
      </p:sp>
      <p:sp>
        <p:nvSpPr>
          <p:cNvPr id="55" name="Oval 42"/>
          <p:cNvSpPr>
            <a:spLocks noChangeAspect="1" noChangeArrowheads="1"/>
          </p:cNvSpPr>
          <p:nvPr/>
        </p:nvSpPr>
        <p:spPr bwMode="auto">
          <a:xfrm>
            <a:off x="4943926" y="6281058"/>
            <a:ext cx="668337" cy="428625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prstDash val="dash"/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altLang="en-US" sz="1400" b="0" dirty="0" smtClean="0">
                <a:latin typeface="Times New Roman" pitchFamily="18" charset="0"/>
              </a:rPr>
              <a:t>15</a:t>
            </a:r>
            <a:endParaRPr lang="en-US" altLang="en-US" sz="1400" b="0" dirty="0">
              <a:latin typeface="Times New Roman" pitchFamily="18" charset="0"/>
            </a:endParaRPr>
          </a:p>
        </p:txBody>
      </p:sp>
      <p:sp>
        <p:nvSpPr>
          <p:cNvPr id="56" name="Rectangle 55"/>
          <p:cNvSpPr>
            <a:spLocks noChangeArrowheads="1"/>
          </p:cNvSpPr>
          <p:nvPr/>
        </p:nvSpPr>
        <p:spPr bwMode="auto">
          <a:xfrm>
            <a:off x="4813300" y="2362200"/>
            <a:ext cx="71045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800" b="0" i="1" dirty="0" smtClean="0">
                <a:latin typeface="Times New Roman" pitchFamily="18" charset="0"/>
              </a:rPr>
              <a:t>LRAS</a:t>
            </a:r>
            <a:endParaRPr lang="en-US" altLang="en-US" sz="1800" b="0" i="1" baseline="-25000" dirty="0">
              <a:latin typeface="Times New Roman" pitchFamily="18" charset="0"/>
            </a:endParaRPr>
          </a:p>
        </p:txBody>
      </p:sp>
      <p:sp>
        <p:nvSpPr>
          <p:cNvPr id="57" name="Line 41"/>
          <p:cNvSpPr>
            <a:spLocks noChangeShapeType="1"/>
          </p:cNvSpPr>
          <p:nvPr/>
        </p:nvSpPr>
        <p:spPr bwMode="auto">
          <a:xfrm flipH="1">
            <a:off x="5998028" y="4476642"/>
            <a:ext cx="0" cy="1783080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 type="oval" w="lg" len="lg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" name="Oval 42"/>
          <p:cNvSpPr>
            <a:spLocks noChangeAspect="1" noChangeArrowheads="1"/>
          </p:cNvSpPr>
          <p:nvPr/>
        </p:nvSpPr>
        <p:spPr bwMode="auto">
          <a:xfrm>
            <a:off x="5656263" y="6276975"/>
            <a:ext cx="668337" cy="428625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prstDash val="dash"/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altLang="en-US" sz="1400" b="0" dirty="0" smtClean="0">
                <a:latin typeface="Times New Roman" pitchFamily="18" charset="0"/>
              </a:rPr>
              <a:t>18</a:t>
            </a:r>
            <a:endParaRPr lang="en-US" altLang="en-US" sz="1400" b="0" dirty="0">
              <a:latin typeface="Times New Roman" pitchFamily="18" charset="0"/>
            </a:endParaRPr>
          </a:p>
        </p:txBody>
      </p:sp>
      <p:sp>
        <p:nvSpPr>
          <p:cNvPr id="62" name="Line 36"/>
          <p:cNvSpPr>
            <a:spLocks noChangeAspect="1" noChangeShapeType="1"/>
          </p:cNvSpPr>
          <p:nvPr/>
        </p:nvSpPr>
        <p:spPr bwMode="auto">
          <a:xfrm flipV="1">
            <a:off x="3186113" y="3886534"/>
            <a:ext cx="3481387" cy="2988421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3" name="Rectangle 44"/>
          <p:cNvSpPr>
            <a:spLocks noChangeArrowheads="1"/>
          </p:cNvSpPr>
          <p:nvPr/>
        </p:nvSpPr>
        <p:spPr bwMode="auto">
          <a:xfrm>
            <a:off x="6617573" y="3669268"/>
            <a:ext cx="69762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800" b="0" i="1" dirty="0" smtClean="0">
                <a:latin typeface="Times New Roman" pitchFamily="18" charset="0"/>
              </a:rPr>
              <a:t>SRAS</a:t>
            </a:r>
            <a:endParaRPr lang="en-US" altLang="en-US" sz="1800" b="0" i="1" dirty="0">
              <a:latin typeface="Times New Roman" pitchFamily="18" charset="0"/>
            </a:endParaRPr>
          </a:p>
        </p:txBody>
      </p:sp>
      <p:sp>
        <p:nvSpPr>
          <p:cNvPr id="64" name="Rectangle 3"/>
          <p:cNvSpPr txBox="1">
            <a:spLocks noChangeArrowheads="1"/>
          </p:cNvSpPr>
          <p:nvPr/>
        </p:nvSpPr>
        <p:spPr bwMode="auto">
          <a:xfrm>
            <a:off x="3200401" y="1756610"/>
            <a:ext cx="5715000" cy="757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 algn="l" rtl="0" eaLnBrk="0" fontAlgn="base" hangingPunct="0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457200" lvl="1" indent="0" eaLnBrk="1" hangingPunct="1">
              <a:buNone/>
            </a:pPr>
            <a:r>
              <a:rPr lang="en-US" altLang="en-US" sz="1600" b="0" dirty="0" smtClean="0">
                <a:latin typeface="Times New Roman" pitchFamily="18" charset="0"/>
              </a:rPr>
              <a:t>	</a:t>
            </a:r>
            <a:r>
              <a:rPr lang="en-US" altLang="en-US" sz="1600" b="0" i="1" dirty="0" err="1" smtClean="0">
                <a:solidFill>
                  <a:srgbClr val="000000"/>
                </a:solidFill>
                <a:latin typeface="Times New Roman" pitchFamily="18" charset="0"/>
                <a:cs typeface="Arial" charset="0"/>
              </a:rPr>
              <a:t>Y</a:t>
            </a:r>
            <a:r>
              <a:rPr lang="en-US" altLang="en-US" sz="1600" b="0" i="1" baseline="-25000" dirty="0" err="1" smtClean="0">
                <a:solidFill>
                  <a:srgbClr val="000000"/>
                </a:solidFill>
                <a:latin typeface="Times New Roman" pitchFamily="18" charset="0"/>
                <a:cs typeface="Arial" charset="0"/>
              </a:rPr>
              <a:t>p</a:t>
            </a:r>
            <a:r>
              <a:rPr lang="en-US" altLang="en-US" sz="1600" b="0" dirty="0" smtClean="0">
                <a:solidFill>
                  <a:srgbClr val="000000"/>
                </a:solidFill>
                <a:latin typeface="Times New Roman" pitchFamily="18" charset="0"/>
                <a:cs typeface="Arial" charset="0"/>
              </a:rPr>
              <a:t> </a:t>
            </a:r>
            <a:r>
              <a:rPr lang="en-US" altLang="en-US" sz="1600" b="0" dirty="0">
                <a:solidFill>
                  <a:srgbClr val="000000"/>
                </a:solidFill>
                <a:latin typeface="Times New Roman" pitchFamily="18" charset="0"/>
                <a:cs typeface="Arial" charset="0"/>
              </a:rPr>
              <a:t>= </a:t>
            </a:r>
            <a:r>
              <a:rPr lang="en-US" altLang="en-US" sz="1600" b="0" dirty="0" smtClean="0">
                <a:solidFill>
                  <a:srgbClr val="000000"/>
                </a:solidFill>
                <a:latin typeface="Times New Roman" pitchFamily="18" charset="0"/>
                <a:cs typeface="Arial" charset="0"/>
              </a:rPr>
              <a:t>15         </a:t>
            </a:r>
            <a:r>
              <a:rPr lang="en-US" altLang="en-US" sz="1600" b="0" i="1" dirty="0" smtClean="0">
                <a:latin typeface="Times New Roman" pitchFamily="18" charset="0"/>
                <a:ea typeface="MS Mincho" pitchFamily="49" charset="-128"/>
              </a:rPr>
              <a:t>PL = </a:t>
            </a:r>
            <a:r>
              <a:rPr lang="en-US" altLang="en-US" sz="1600" b="0" dirty="0" smtClean="0">
                <a:latin typeface="Times New Roman" pitchFamily="18" charset="0"/>
                <a:ea typeface="MS Mincho" pitchFamily="49" charset="-128"/>
              </a:rPr>
              <a:t>22 </a:t>
            </a:r>
            <a:r>
              <a:rPr lang="en-US" altLang="en-US" sz="1600" b="0" dirty="0" smtClean="0">
                <a:latin typeface="Times New Roman" pitchFamily="18" charset="0"/>
              </a:rPr>
              <a:t>– </a:t>
            </a:r>
            <a:r>
              <a:rPr lang="en-US" altLang="en-US" sz="1600" b="0" dirty="0" smtClean="0">
                <a:latin typeface="Times New Roman" pitchFamily="18" charset="0"/>
                <a:ea typeface="MS Mincho" pitchFamily="49" charset="-128"/>
              </a:rPr>
              <a:t>0.5</a:t>
            </a:r>
            <a:r>
              <a:rPr lang="en-US" altLang="en-US" sz="1600" b="0" dirty="0" smtClean="0">
                <a:ea typeface="MS Mincho" pitchFamily="49" charset="-128"/>
              </a:rPr>
              <a:t> </a:t>
            </a:r>
            <a:r>
              <a:rPr lang="en-US" altLang="en-US" sz="1600" b="0" i="1" dirty="0" smtClean="0">
                <a:latin typeface="Times New Roman" pitchFamily="18" charset="0"/>
                <a:ea typeface="MS Mincho" pitchFamily="49" charset="-128"/>
              </a:rPr>
              <a:t>Y           </a:t>
            </a:r>
            <a:r>
              <a:rPr lang="en-US" altLang="en-US" sz="1600" b="0" i="1" dirty="0" smtClean="0">
                <a:solidFill>
                  <a:srgbClr val="000000"/>
                </a:solidFill>
                <a:latin typeface="Times New Roman" pitchFamily="18" charset="0"/>
              </a:rPr>
              <a:t>PL </a:t>
            </a:r>
            <a:r>
              <a:rPr lang="en-US" altLang="en-US" sz="1600" b="0" i="1" dirty="0">
                <a:solidFill>
                  <a:srgbClr val="000000"/>
                </a:solidFill>
                <a:latin typeface="Times New Roman" pitchFamily="18" charset="0"/>
              </a:rPr>
              <a:t>= </a:t>
            </a:r>
            <a:r>
              <a:rPr lang="en-US" altLang="en-US" sz="1600" b="0" dirty="0" smtClean="0">
                <a:solidFill>
                  <a:srgbClr val="000000"/>
                </a:solidFill>
                <a:latin typeface="Times New Roman" pitchFamily="18" charset="0"/>
              </a:rPr>
              <a:t>-5 </a:t>
            </a:r>
            <a:r>
              <a:rPr lang="en-US" altLang="en-US" sz="1600" b="0" dirty="0">
                <a:solidFill>
                  <a:srgbClr val="000000"/>
                </a:solidFill>
                <a:latin typeface="Times New Roman" pitchFamily="18" charset="0"/>
              </a:rPr>
              <a:t>+ </a:t>
            </a:r>
            <a:r>
              <a:rPr lang="en-US" altLang="en-US" sz="1600" b="0" i="1" dirty="0" smtClean="0">
                <a:solidFill>
                  <a:srgbClr val="000000"/>
                </a:solidFill>
                <a:latin typeface="Times New Roman" pitchFamily="18" charset="0"/>
                <a:cs typeface="Arial" charset="0"/>
              </a:rPr>
              <a:t>Y</a:t>
            </a:r>
            <a:endParaRPr lang="en-US" altLang="en-US" sz="1600" b="0" dirty="0" smtClean="0">
              <a:latin typeface="Times New Roman" pitchFamily="18" charset="0"/>
            </a:endParaRPr>
          </a:p>
          <a:p>
            <a:pPr marL="0" indent="0" algn="ctr" eaLnBrk="1" hangingPunct="1">
              <a:buNone/>
            </a:pPr>
            <a:endParaRPr lang="en-US" altLang="en-US" sz="1600" b="0" i="1" dirty="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5" name="Rectangle 20"/>
          <p:cNvSpPr>
            <a:spLocks noChangeArrowheads="1"/>
          </p:cNvSpPr>
          <p:nvPr/>
        </p:nvSpPr>
        <p:spPr bwMode="auto">
          <a:xfrm>
            <a:off x="6411684" y="4321628"/>
            <a:ext cx="4889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800" b="0" i="1" dirty="0">
                <a:solidFill>
                  <a:sysClr val="windowText" lastClr="000000"/>
                </a:solidFill>
              </a:rPr>
              <a:t>AD</a:t>
            </a:r>
          </a:p>
        </p:txBody>
      </p:sp>
    </p:spTree>
    <p:extLst>
      <p:ext uri="{BB962C8B-B14F-4D97-AF65-F5344CB8AC3E}">
        <p14:creationId xmlns:p14="http://schemas.microsoft.com/office/powerpoint/2010/main" val="350934415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  <p:bldP spid="59" grpId="0"/>
      <p:bldP spid="59" grpId="1"/>
      <p:bldP spid="60" grpId="0"/>
      <p:bldP spid="60" grpId="1"/>
      <p:bldP spid="30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3"/>
          <p:cNvSpPr txBox="1">
            <a:spLocks noChangeArrowheads="1"/>
          </p:cNvSpPr>
          <p:nvPr/>
        </p:nvSpPr>
        <p:spPr bwMode="auto">
          <a:xfrm>
            <a:off x="304800" y="1373541"/>
            <a:ext cx="8686800" cy="16744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 algn="l" rtl="0" eaLnBrk="0" fontAlgn="base" hangingPunct="0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338138" indent="-338138" eaLnBrk="1" hangingPunct="1"/>
            <a:r>
              <a:rPr lang="en-US" altLang="en-US" sz="1600" b="1" kern="0" dirty="0" smtClean="0"/>
              <a:t>Example</a:t>
            </a:r>
            <a:r>
              <a:rPr lang="en-US" altLang="en-US" sz="1600" b="1" i="1" kern="0" dirty="0" smtClean="0"/>
              <a:t> (continued):</a:t>
            </a:r>
            <a:endParaRPr lang="en-US" altLang="en-US" sz="1600" b="0" i="1" kern="0" dirty="0" smtClean="0"/>
          </a:p>
          <a:p>
            <a:pPr marL="1035050" lvl="1" indent="-469900" eaLnBrk="1" hangingPunct="1">
              <a:buNone/>
              <a:tabLst>
                <a:tab pos="1379538" algn="l"/>
              </a:tabLst>
            </a:pPr>
            <a:r>
              <a:rPr lang="en-US" altLang="en-US" sz="1600" b="0" kern="0" dirty="0"/>
              <a:t>2</a:t>
            </a:r>
            <a:r>
              <a:rPr lang="en-US" altLang="en-US" sz="1600" b="0" kern="0" dirty="0" smtClean="0"/>
              <a:t>.</a:t>
            </a:r>
            <a:r>
              <a:rPr lang="en-US" altLang="en-US" sz="1600" b="0" kern="0" dirty="0" smtClean="0"/>
              <a:t>	Graph LRAS, SRAS and AD</a:t>
            </a:r>
          </a:p>
        </p:txBody>
      </p:sp>
      <p:sp>
        <p:nvSpPr>
          <p:cNvPr id="23555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1" name="Text Box 31"/>
          <p:cNvSpPr txBox="1">
            <a:spLocks noChangeArrowheads="1"/>
          </p:cNvSpPr>
          <p:nvPr/>
        </p:nvSpPr>
        <p:spPr bwMode="auto">
          <a:xfrm>
            <a:off x="381000" y="152400"/>
            <a:ext cx="845820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en-US" sz="2600" dirty="0" smtClean="0"/>
              <a:t>Aggregate Market Model</a:t>
            </a:r>
            <a:endParaRPr lang="en-US" altLang="en-US" sz="2600" b="1" dirty="0"/>
          </a:p>
        </p:txBody>
      </p:sp>
      <p:sp>
        <p:nvSpPr>
          <p:cNvPr id="33" name="Rectangle 2"/>
          <p:cNvSpPr txBox="1">
            <a:spLocks noChangeArrowheads="1"/>
          </p:cNvSpPr>
          <p:nvPr/>
        </p:nvSpPr>
        <p:spPr bwMode="auto">
          <a:xfrm>
            <a:off x="304800" y="963966"/>
            <a:ext cx="4019550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 algn="l" rtl="0" eaLnBrk="0" fontAlgn="base" hangingPunct="0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 typeface="Wingdings" pitchFamily="2" charset="2"/>
              <a:buNone/>
              <a:defRPr/>
            </a:pPr>
            <a:r>
              <a:rPr lang="en-US" altLang="en-US" sz="1800" b="1" kern="0" dirty="0" smtClean="0">
                <a:ea typeface="MS Mincho" pitchFamily="49" charset="-128"/>
              </a:rPr>
              <a:t>Equilibrium </a:t>
            </a:r>
            <a:endParaRPr lang="en-US" altLang="en-US" sz="2000" b="1" kern="0" dirty="0">
              <a:ea typeface="MS Mincho" pitchFamily="49" charset="-128"/>
            </a:endParaRPr>
          </a:p>
        </p:txBody>
      </p:sp>
      <p:sp>
        <p:nvSpPr>
          <p:cNvPr id="24" name="Line 6"/>
          <p:cNvSpPr>
            <a:spLocks noChangeShapeType="1"/>
          </p:cNvSpPr>
          <p:nvPr/>
        </p:nvSpPr>
        <p:spPr bwMode="auto">
          <a:xfrm flipV="1">
            <a:off x="2600994" y="3392904"/>
            <a:ext cx="3679156" cy="3158629"/>
          </a:xfrm>
          <a:prstGeom prst="line">
            <a:avLst/>
          </a:prstGeom>
          <a:noFill/>
          <a:ln w="28575">
            <a:solidFill>
              <a:srgbClr val="0000CC"/>
            </a:solidFill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" name="Rectangle 30"/>
          <p:cNvSpPr>
            <a:spLocks noChangeArrowheads="1"/>
          </p:cNvSpPr>
          <p:nvPr/>
        </p:nvSpPr>
        <p:spPr bwMode="auto">
          <a:xfrm>
            <a:off x="7342255" y="2438400"/>
            <a:ext cx="1801745" cy="44319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300" b="0" i="1" dirty="0" smtClean="0">
                <a:solidFill>
                  <a:srgbClr val="FF0000"/>
                </a:solidFill>
                <a:latin typeface="Times New Roman" pitchFamily="18" charset="0"/>
              </a:rPr>
              <a:t>Factories and </a:t>
            </a:r>
            <a:r>
              <a:rPr lang="en-US" altLang="en-US" sz="1300" b="0" i="1" dirty="0">
                <a:solidFill>
                  <a:srgbClr val="FF0000"/>
                </a:solidFill>
                <a:latin typeface="Times New Roman" pitchFamily="18" charset="0"/>
              </a:rPr>
              <a:t>workers </a:t>
            </a:r>
            <a:r>
              <a:rPr lang="en-US" altLang="en-US" sz="1300" b="0" i="1" dirty="0" smtClean="0">
                <a:solidFill>
                  <a:srgbClr val="FF0000"/>
                </a:solidFill>
                <a:latin typeface="Times New Roman" pitchFamily="18" charset="0"/>
              </a:rPr>
              <a:t>are overemployed.</a:t>
            </a:r>
            <a:endParaRPr lang="en-US" altLang="en-US" sz="1300" b="0" i="1" dirty="0">
              <a:solidFill>
                <a:srgbClr val="FF0000"/>
              </a:solidFill>
              <a:latin typeface="Times New Roman" pitchFamily="18" charset="0"/>
            </a:endParaRPr>
          </a:p>
          <a:p>
            <a:pPr eaLnBrk="1" hangingPunct="1"/>
            <a:endParaRPr lang="en-US" altLang="en-US" sz="300" b="0" i="1" dirty="0">
              <a:solidFill>
                <a:srgbClr val="FF0000"/>
              </a:solidFill>
              <a:latin typeface="Times New Roman" pitchFamily="18" charset="0"/>
            </a:endParaRPr>
          </a:p>
          <a:p>
            <a:pPr eaLnBrk="1" hangingPunct="1"/>
            <a:r>
              <a:rPr lang="en-US" altLang="en-US" sz="1300" b="0" i="1" dirty="0">
                <a:solidFill>
                  <a:srgbClr val="FF0000"/>
                </a:solidFill>
                <a:latin typeface="Times New Roman" pitchFamily="18" charset="0"/>
              </a:rPr>
              <a:t>U</a:t>
            </a:r>
            <a:r>
              <a:rPr lang="en-US" altLang="en-US" sz="1300" b="0" i="1" dirty="0" smtClean="0">
                <a:solidFill>
                  <a:srgbClr val="FF0000"/>
                </a:solidFill>
                <a:latin typeface="Times New Roman" pitchFamily="18" charset="0"/>
              </a:rPr>
              <a:t>nemployment is </a:t>
            </a:r>
            <a:r>
              <a:rPr lang="en-US" altLang="en-US" sz="1300" b="0" i="1" dirty="0" smtClean="0">
                <a:solidFill>
                  <a:srgbClr val="FF0000"/>
                </a:solidFill>
                <a:latin typeface="Times New Roman" pitchFamily="18" charset="0"/>
              </a:rPr>
              <a:t>lower </a:t>
            </a:r>
            <a:r>
              <a:rPr lang="en-US" altLang="en-US" sz="1300" b="0" i="1" dirty="0">
                <a:solidFill>
                  <a:srgbClr val="FF0000"/>
                </a:solidFill>
                <a:latin typeface="Times New Roman" pitchFamily="18" charset="0"/>
              </a:rPr>
              <a:t>than </a:t>
            </a:r>
            <a:r>
              <a:rPr lang="en-US" altLang="en-US" sz="1300" b="0" i="1" dirty="0" smtClean="0">
                <a:solidFill>
                  <a:srgbClr val="FF0000"/>
                </a:solidFill>
                <a:latin typeface="Times New Roman" pitchFamily="18" charset="0"/>
              </a:rPr>
              <a:t>its natural rate.</a:t>
            </a:r>
            <a:endParaRPr lang="en-US" altLang="en-US" sz="1300" b="0" i="1" dirty="0">
              <a:solidFill>
                <a:srgbClr val="FF0000"/>
              </a:solidFill>
              <a:latin typeface="Times New Roman" pitchFamily="18" charset="0"/>
            </a:endParaRPr>
          </a:p>
          <a:p>
            <a:pPr eaLnBrk="1" hangingPunct="1"/>
            <a:endParaRPr lang="en-US" altLang="en-US" sz="200" b="0" i="1" dirty="0">
              <a:solidFill>
                <a:srgbClr val="FF0000"/>
              </a:solidFill>
              <a:latin typeface="Times New Roman" pitchFamily="18" charset="0"/>
            </a:endParaRPr>
          </a:p>
          <a:p>
            <a:pPr eaLnBrk="1" hangingPunct="1"/>
            <a:r>
              <a:rPr lang="en-US" altLang="en-US" sz="1300" b="0" i="1" dirty="0" smtClean="0">
                <a:solidFill>
                  <a:srgbClr val="FF0000"/>
                </a:solidFill>
                <a:latin typeface="Times New Roman" pitchFamily="18" charset="0"/>
              </a:rPr>
              <a:t>Tight labor markets push wages up. </a:t>
            </a:r>
          </a:p>
          <a:p>
            <a:pPr eaLnBrk="1" hangingPunct="1"/>
            <a:endParaRPr lang="en-US" altLang="en-US" sz="800" b="0" i="1" dirty="0">
              <a:solidFill>
                <a:srgbClr val="FF0000"/>
              </a:solidFill>
              <a:latin typeface="Times New Roman" pitchFamily="18" charset="0"/>
            </a:endParaRPr>
          </a:p>
          <a:p>
            <a:pPr eaLnBrk="1" hangingPunct="1"/>
            <a:r>
              <a:rPr lang="en-US" altLang="en-US" sz="1300" b="0" i="1" dirty="0" smtClean="0">
                <a:solidFill>
                  <a:srgbClr val="0000CC"/>
                </a:solidFill>
                <a:latin typeface="Times New Roman" pitchFamily="18" charset="0"/>
              </a:rPr>
              <a:t>Demand for ot</a:t>
            </a:r>
            <a:r>
              <a:rPr lang="en-US" altLang="en-US" sz="1300" b="0" i="1" dirty="0" smtClean="0">
                <a:solidFill>
                  <a:srgbClr val="0000CC"/>
                </a:solidFill>
                <a:latin typeface="Times New Roman" pitchFamily="18" charset="0"/>
              </a:rPr>
              <a:t>her production inputs is high, </a:t>
            </a:r>
            <a:r>
              <a:rPr lang="en-US" altLang="en-US" sz="1300" b="0" i="1" dirty="0">
                <a:solidFill>
                  <a:srgbClr val="0000CC"/>
                </a:solidFill>
                <a:latin typeface="Times New Roman" pitchFamily="18" charset="0"/>
              </a:rPr>
              <a:t>which </a:t>
            </a:r>
            <a:r>
              <a:rPr lang="en-US" altLang="en-US" sz="1300" b="0" i="1" dirty="0" smtClean="0">
                <a:solidFill>
                  <a:srgbClr val="0000CC"/>
                </a:solidFill>
                <a:latin typeface="Times New Roman" pitchFamily="18" charset="0"/>
              </a:rPr>
              <a:t>pushes their prices higher</a:t>
            </a:r>
          </a:p>
          <a:p>
            <a:pPr eaLnBrk="1" hangingPunct="1"/>
            <a:endParaRPr lang="en-US" altLang="en-US" sz="700" b="0" i="1" dirty="0">
              <a:solidFill>
                <a:srgbClr val="0000CC"/>
              </a:solidFill>
              <a:latin typeface="Times New Roman" pitchFamily="18" charset="0"/>
            </a:endParaRPr>
          </a:p>
          <a:p>
            <a:pPr eaLnBrk="1" hangingPunct="1"/>
            <a:r>
              <a:rPr lang="en-US" altLang="en-US" sz="1300" b="0" i="1" dirty="0" smtClean="0">
                <a:solidFill>
                  <a:srgbClr val="0000CC"/>
                </a:solidFill>
                <a:latin typeface="Times New Roman" pitchFamily="18" charset="0"/>
              </a:rPr>
              <a:t>SRAS stops de</a:t>
            </a:r>
            <a:r>
              <a:rPr lang="en-US" altLang="en-US" sz="1300" b="0" i="1" dirty="0" smtClean="0">
                <a:solidFill>
                  <a:srgbClr val="0000CC"/>
                </a:solidFill>
                <a:latin typeface="Times New Roman" pitchFamily="18" charset="0"/>
              </a:rPr>
              <a:t>creasing (shifting up) when</a:t>
            </a:r>
            <a:r>
              <a:rPr lang="en-US" altLang="en-US" sz="1300" b="0" i="1" dirty="0" smtClean="0">
                <a:solidFill>
                  <a:srgbClr val="0000CC"/>
                </a:solidFill>
                <a:latin typeface="Times New Roman" pitchFamily="18" charset="0"/>
              </a:rPr>
              <a:t> </a:t>
            </a:r>
            <a:r>
              <a:rPr lang="en-US" altLang="en-US" sz="1300" b="0" i="1" dirty="0">
                <a:solidFill>
                  <a:srgbClr val="0000CC"/>
                </a:solidFill>
                <a:latin typeface="Times New Roman" pitchFamily="18" charset="0"/>
              </a:rPr>
              <a:t>the gap is </a:t>
            </a:r>
            <a:r>
              <a:rPr lang="en-US" altLang="en-US" sz="1300" b="0" i="1" dirty="0" smtClean="0">
                <a:solidFill>
                  <a:srgbClr val="0000CC"/>
                </a:solidFill>
                <a:latin typeface="Times New Roman" pitchFamily="18" charset="0"/>
              </a:rPr>
              <a:t>closed</a:t>
            </a:r>
            <a:r>
              <a:rPr lang="en-US" altLang="en-US" sz="1300" b="0" i="1" dirty="0" smtClean="0">
                <a:solidFill>
                  <a:srgbClr val="0000CC"/>
                </a:solidFill>
                <a:latin typeface="Times New Roman" pitchFamily="18" charset="0"/>
              </a:rPr>
              <a:t>.</a:t>
            </a:r>
          </a:p>
          <a:p>
            <a:pPr eaLnBrk="1" hangingPunct="1"/>
            <a:endParaRPr lang="en-US" altLang="en-US" sz="900" b="0" i="1" dirty="0">
              <a:solidFill>
                <a:srgbClr val="0000CC"/>
              </a:solidFill>
              <a:latin typeface="Times New Roman" pitchFamily="18" charset="0"/>
            </a:endParaRPr>
          </a:p>
          <a:p>
            <a:pPr eaLnBrk="1" hangingPunct="1"/>
            <a:r>
              <a:rPr lang="en-US" altLang="en-US" sz="1300" b="0" i="1" dirty="0" smtClean="0">
                <a:solidFill>
                  <a:srgbClr val="0000CC"/>
                </a:solidFill>
                <a:latin typeface="Times New Roman" pitchFamily="18" charset="0"/>
              </a:rPr>
              <a:t>Allowing </a:t>
            </a:r>
            <a:r>
              <a:rPr lang="en-US" altLang="en-US" sz="1300" b="0" i="1" dirty="0">
                <a:solidFill>
                  <a:srgbClr val="0000CC"/>
                </a:solidFill>
                <a:latin typeface="Times New Roman" pitchFamily="18" charset="0"/>
              </a:rPr>
              <a:t>the gap to close on its on is called laissez faire policy.</a:t>
            </a:r>
          </a:p>
          <a:p>
            <a:pPr eaLnBrk="1" hangingPunct="1"/>
            <a:endParaRPr lang="en-US" altLang="en-US" sz="600" b="0" i="1" dirty="0">
              <a:solidFill>
                <a:srgbClr val="0000CC"/>
              </a:solidFill>
              <a:latin typeface="Times New Roman" pitchFamily="18" charset="0"/>
            </a:endParaRPr>
          </a:p>
          <a:p>
            <a:pPr eaLnBrk="1" hangingPunct="1"/>
            <a:r>
              <a:rPr lang="en-US" altLang="en-US" sz="1300" b="0" i="1" dirty="0" smtClean="0">
                <a:solidFill>
                  <a:srgbClr val="0000CC"/>
                </a:solidFill>
                <a:latin typeface="Times New Roman" pitchFamily="18" charset="0"/>
              </a:rPr>
              <a:t>Inflationary </a:t>
            </a:r>
            <a:r>
              <a:rPr lang="en-US" altLang="en-US" sz="1300" b="0" i="1" dirty="0">
                <a:solidFill>
                  <a:srgbClr val="0000CC"/>
                </a:solidFill>
                <a:latin typeface="Times New Roman" pitchFamily="18" charset="0"/>
              </a:rPr>
              <a:t>gaps tend to close much faster than recessionary gaps. </a:t>
            </a:r>
          </a:p>
        </p:txBody>
      </p:sp>
      <p:sp>
        <p:nvSpPr>
          <p:cNvPr id="29" name="Oval 32"/>
          <p:cNvSpPr>
            <a:spLocks noChangeAspect="1" noChangeArrowheads="1"/>
          </p:cNvSpPr>
          <p:nvPr/>
        </p:nvSpPr>
        <p:spPr bwMode="auto">
          <a:xfrm>
            <a:off x="2016578" y="4038600"/>
            <a:ext cx="933450" cy="471487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prstDash val="dash"/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400" b="0" dirty="0" smtClean="0">
                <a:solidFill>
                  <a:srgbClr val="0000CC"/>
                </a:solidFill>
                <a:latin typeface="Times New Roman" pitchFamily="18" charset="0"/>
              </a:rPr>
              <a:t>14.5</a:t>
            </a:r>
            <a:endParaRPr lang="en-US" altLang="en-US" sz="1400" b="0" dirty="0">
              <a:solidFill>
                <a:srgbClr val="0000CC"/>
              </a:solidFill>
              <a:latin typeface="Times New Roman" pitchFamily="18" charset="0"/>
            </a:endParaRPr>
          </a:p>
        </p:txBody>
      </p:sp>
      <p:sp>
        <p:nvSpPr>
          <p:cNvPr id="45" name="Rectangle 34"/>
          <p:cNvSpPr>
            <a:spLocks noChangeArrowheads="1"/>
          </p:cNvSpPr>
          <p:nvPr/>
        </p:nvSpPr>
        <p:spPr bwMode="auto">
          <a:xfrm>
            <a:off x="5715000" y="1743618"/>
            <a:ext cx="2443041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500" b="0" i="1" dirty="0">
                <a:solidFill>
                  <a:srgbClr val="000000"/>
                </a:solidFill>
                <a:latin typeface="Times New Roman" pitchFamily="18" charset="0"/>
              </a:rPr>
              <a:t>PL = </a:t>
            </a:r>
            <a:r>
              <a:rPr lang="en-US" altLang="en-US" sz="1500" b="0" dirty="0">
                <a:solidFill>
                  <a:srgbClr val="000000"/>
                </a:solidFill>
                <a:latin typeface="Times New Roman" pitchFamily="18" charset="0"/>
              </a:rPr>
              <a:t>[</a:t>
            </a:r>
            <a:r>
              <a:rPr lang="en-US" altLang="en-US" sz="1500" b="0" i="1" dirty="0">
                <a:solidFill>
                  <a:srgbClr val="000000"/>
                </a:solidFill>
                <a:latin typeface="Times New Roman" pitchFamily="18" charset="0"/>
              </a:rPr>
              <a:t>w</a:t>
            </a:r>
            <a:r>
              <a:rPr lang="en-US" altLang="en-US" sz="1500" b="0" dirty="0">
                <a:solidFill>
                  <a:srgbClr val="000000"/>
                </a:solidFill>
                <a:latin typeface="Times New Roman" pitchFamily="18" charset="0"/>
              </a:rPr>
              <a:t> + </a:t>
            </a:r>
            <a:r>
              <a:rPr lang="en-US" altLang="en-US" sz="1500" b="0" i="1" dirty="0">
                <a:solidFill>
                  <a:srgbClr val="000000"/>
                </a:solidFill>
                <a:latin typeface="Times New Roman" pitchFamily="18" charset="0"/>
              </a:rPr>
              <a:t>p</a:t>
            </a:r>
            <a:r>
              <a:rPr lang="en-US" altLang="en-US" sz="1500" b="0" dirty="0">
                <a:solidFill>
                  <a:srgbClr val="000000"/>
                </a:solidFill>
                <a:latin typeface="Times New Roman" pitchFamily="18" charset="0"/>
              </a:rPr>
              <a:t> + </a:t>
            </a:r>
            <a:r>
              <a:rPr lang="en-US" altLang="en-US" sz="1500" b="0" i="1" dirty="0" smtClean="0">
                <a:solidFill>
                  <a:srgbClr val="000000"/>
                </a:solidFill>
                <a:latin typeface="Times New Roman" pitchFamily="18" charset="0"/>
              </a:rPr>
              <a:t>t – b </a:t>
            </a:r>
            <a:r>
              <a:rPr lang="en-US" altLang="en-US" sz="1500" b="0" i="1" dirty="0" err="1" smtClean="0">
                <a:solidFill>
                  <a:srgbClr val="000000"/>
                </a:solidFill>
                <a:latin typeface="Times New Roman" pitchFamily="18" charset="0"/>
              </a:rPr>
              <a:t>Y</a:t>
            </a:r>
            <a:r>
              <a:rPr lang="en-US" altLang="en-US" sz="1500" b="0" i="1" baseline="-25000" dirty="0" err="1" smtClean="0">
                <a:solidFill>
                  <a:srgbClr val="000000"/>
                </a:solidFill>
                <a:latin typeface="Times New Roman" pitchFamily="18" charset="0"/>
              </a:rPr>
              <a:t>p</a:t>
            </a:r>
            <a:r>
              <a:rPr lang="en-US" altLang="en-US" sz="1500" b="0" dirty="0" smtClean="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en-US" altLang="en-US" sz="1500" b="0" dirty="0">
                <a:solidFill>
                  <a:srgbClr val="000000"/>
                </a:solidFill>
                <a:latin typeface="Times New Roman" pitchFamily="18" charset="0"/>
              </a:rPr>
              <a:t>] + </a:t>
            </a:r>
            <a:r>
              <a:rPr lang="en-US" altLang="en-US" sz="1500" b="0" i="1" dirty="0" smtClean="0">
                <a:solidFill>
                  <a:srgbClr val="000000"/>
                </a:solidFill>
                <a:latin typeface="Times New Roman" pitchFamily="18" charset="0"/>
              </a:rPr>
              <a:t>b</a:t>
            </a:r>
            <a:r>
              <a:rPr lang="en-US" altLang="en-US" sz="1500" b="0" dirty="0" smtClean="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en-US" altLang="en-US" sz="1500" b="0" i="1" dirty="0" smtClean="0">
                <a:solidFill>
                  <a:srgbClr val="000000"/>
                </a:solidFill>
                <a:latin typeface="Times New Roman" pitchFamily="18" charset="0"/>
              </a:rPr>
              <a:t>Y</a:t>
            </a:r>
            <a:endParaRPr lang="en-US" altLang="en-US" sz="1500" b="0" i="1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46" name="Line 35"/>
          <p:cNvSpPr>
            <a:spLocks noChangeShapeType="1"/>
          </p:cNvSpPr>
          <p:nvPr/>
        </p:nvSpPr>
        <p:spPr bwMode="auto">
          <a:xfrm flipV="1">
            <a:off x="6382809" y="1652336"/>
            <a:ext cx="0" cy="182563"/>
          </a:xfrm>
          <a:prstGeom prst="line">
            <a:avLst/>
          </a:prstGeom>
          <a:noFill/>
          <a:ln w="38100">
            <a:solidFill>
              <a:srgbClr val="FF0000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50" name="Line 40"/>
          <p:cNvSpPr>
            <a:spLocks noChangeShapeType="1"/>
          </p:cNvSpPr>
          <p:nvPr/>
        </p:nvSpPr>
        <p:spPr bwMode="auto">
          <a:xfrm flipV="1">
            <a:off x="5270500" y="2664331"/>
            <a:ext cx="12828" cy="3599309"/>
          </a:xfrm>
          <a:prstGeom prst="line">
            <a:avLst/>
          </a:prstGeom>
          <a:noFill/>
          <a:ln w="28575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" name="Line 32"/>
          <p:cNvSpPr>
            <a:spLocks noChangeShapeType="1"/>
          </p:cNvSpPr>
          <p:nvPr/>
        </p:nvSpPr>
        <p:spPr bwMode="auto">
          <a:xfrm>
            <a:off x="2590800" y="6276975"/>
            <a:ext cx="453390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52" name="Line 33"/>
          <p:cNvSpPr>
            <a:spLocks noChangeShapeType="1"/>
          </p:cNvSpPr>
          <p:nvPr/>
        </p:nvSpPr>
        <p:spPr bwMode="auto">
          <a:xfrm>
            <a:off x="2589212" y="2314575"/>
            <a:ext cx="1588" cy="39624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53" name="Rectangle 52"/>
          <p:cNvSpPr>
            <a:spLocks noChangeArrowheads="1"/>
          </p:cNvSpPr>
          <p:nvPr/>
        </p:nvSpPr>
        <p:spPr bwMode="auto">
          <a:xfrm>
            <a:off x="6635750" y="6324600"/>
            <a:ext cx="311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800" b="0" i="1" dirty="0">
                <a:latin typeface="Times New Roman" pitchFamily="18" charset="0"/>
              </a:rPr>
              <a:t>Y</a:t>
            </a:r>
          </a:p>
        </p:txBody>
      </p:sp>
      <p:sp>
        <p:nvSpPr>
          <p:cNvPr id="56" name="Rectangle 39"/>
          <p:cNvSpPr>
            <a:spLocks noChangeArrowheads="1"/>
          </p:cNvSpPr>
          <p:nvPr/>
        </p:nvSpPr>
        <p:spPr bwMode="auto">
          <a:xfrm>
            <a:off x="2133600" y="2362200"/>
            <a:ext cx="4508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800" b="0" i="1" dirty="0">
                <a:latin typeface="Times New Roman" pitchFamily="18" charset="0"/>
              </a:rPr>
              <a:t>PL</a:t>
            </a:r>
          </a:p>
        </p:txBody>
      </p:sp>
      <p:sp>
        <p:nvSpPr>
          <p:cNvPr id="58" name="Line 9"/>
          <p:cNvSpPr>
            <a:spLocks noChangeShapeType="1"/>
          </p:cNvSpPr>
          <p:nvPr/>
        </p:nvSpPr>
        <p:spPr bwMode="auto">
          <a:xfrm>
            <a:off x="2609850" y="3450770"/>
            <a:ext cx="4038600" cy="1219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b="0"/>
          </a:p>
        </p:txBody>
      </p:sp>
      <p:sp>
        <p:nvSpPr>
          <p:cNvPr id="60" name="Oval 42"/>
          <p:cNvSpPr>
            <a:spLocks noChangeAspect="1" noChangeArrowheads="1"/>
          </p:cNvSpPr>
          <p:nvPr/>
        </p:nvSpPr>
        <p:spPr bwMode="auto">
          <a:xfrm>
            <a:off x="4943926" y="6281058"/>
            <a:ext cx="668337" cy="428625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prstDash val="dash"/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altLang="en-US" sz="1400" b="0" dirty="0" smtClean="0">
                <a:latin typeface="Times New Roman" pitchFamily="18" charset="0"/>
              </a:rPr>
              <a:t>15</a:t>
            </a:r>
            <a:endParaRPr lang="en-US" altLang="en-US" sz="1400" b="0" dirty="0">
              <a:latin typeface="Times New Roman" pitchFamily="18" charset="0"/>
            </a:endParaRPr>
          </a:p>
        </p:txBody>
      </p:sp>
      <p:sp>
        <p:nvSpPr>
          <p:cNvPr id="61" name="Rectangle 60"/>
          <p:cNvSpPr>
            <a:spLocks noChangeArrowheads="1"/>
          </p:cNvSpPr>
          <p:nvPr/>
        </p:nvSpPr>
        <p:spPr bwMode="auto">
          <a:xfrm>
            <a:off x="4813300" y="2362200"/>
            <a:ext cx="71045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800" b="0" i="1" dirty="0" smtClean="0">
                <a:latin typeface="Times New Roman" pitchFamily="18" charset="0"/>
              </a:rPr>
              <a:t>LRAS</a:t>
            </a:r>
            <a:endParaRPr lang="en-US" altLang="en-US" sz="1800" b="0" i="1" baseline="-25000" dirty="0">
              <a:latin typeface="Times New Roman" pitchFamily="18" charset="0"/>
            </a:endParaRPr>
          </a:p>
        </p:txBody>
      </p:sp>
      <p:sp>
        <p:nvSpPr>
          <p:cNvPr id="38" name="Line 33"/>
          <p:cNvSpPr>
            <a:spLocks noChangeShapeType="1"/>
          </p:cNvSpPr>
          <p:nvPr/>
        </p:nvSpPr>
        <p:spPr bwMode="auto">
          <a:xfrm flipH="1">
            <a:off x="2582644" y="4255168"/>
            <a:ext cx="2697480" cy="1587"/>
          </a:xfrm>
          <a:prstGeom prst="line">
            <a:avLst/>
          </a:prstGeom>
          <a:noFill/>
          <a:ln w="19050">
            <a:solidFill>
              <a:srgbClr val="0000CC"/>
            </a:solidFill>
            <a:prstDash val="dash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6" name="Line 35"/>
          <p:cNvSpPr>
            <a:spLocks noChangeShapeType="1"/>
          </p:cNvSpPr>
          <p:nvPr/>
        </p:nvSpPr>
        <p:spPr bwMode="auto">
          <a:xfrm flipV="1">
            <a:off x="6681536" y="1666285"/>
            <a:ext cx="0" cy="182563"/>
          </a:xfrm>
          <a:prstGeom prst="line">
            <a:avLst/>
          </a:prstGeom>
          <a:noFill/>
          <a:ln w="38100">
            <a:solidFill>
              <a:srgbClr val="0000CC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67" name="Line 6"/>
          <p:cNvSpPr>
            <a:spLocks noChangeAspect="1" noChangeShapeType="1"/>
          </p:cNvSpPr>
          <p:nvPr/>
        </p:nvSpPr>
        <p:spPr bwMode="auto">
          <a:xfrm flipV="1">
            <a:off x="2721644" y="3669268"/>
            <a:ext cx="3714220" cy="3188732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" name="Text Box 39"/>
          <p:cNvSpPr txBox="1">
            <a:spLocks noChangeArrowheads="1"/>
          </p:cNvSpPr>
          <p:nvPr/>
        </p:nvSpPr>
        <p:spPr bwMode="auto">
          <a:xfrm>
            <a:off x="381000" y="3786316"/>
            <a:ext cx="15240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1600" b="0" i="1" dirty="0" smtClean="0">
                <a:latin typeface="Times New Roman" pitchFamily="18" charset="0"/>
              </a:rPr>
              <a:t>Inflationary </a:t>
            </a:r>
            <a:br>
              <a:rPr lang="en-US" altLang="en-US" sz="1600" b="0" i="1" dirty="0" smtClean="0">
                <a:latin typeface="Times New Roman" pitchFamily="18" charset="0"/>
              </a:rPr>
            </a:br>
            <a:r>
              <a:rPr lang="en-US" altLang="en-US" sz="1600" b="0" i="1" dirty="0" smtClean="0">
                <a:latin typeface="Times New Roman" pitchFamily="18" charset="0"/>
              </a:rPr>
              <a:t>gap</a:t>
            </a:r>
            <a:endParaRPr lang="en-US" altLang="en-US" sz="1600" b="0" i="1" dirty="0">
              <a:latin typeface="Times New Roman" pitchFamily="18" charset="0"/>
            </a:endParaRPr>
          </a:p>
        </p:txBody>
      </p:sp>
      <p:sp>
        <p:nvSpPr>
          <p:cNvPr id="34" name="Line 41"/>
          <p:cNvSpPr>
            <a:spLocks noChangeShapeType="1"/>
          </p:cNvSpPr>
          <p:nvPr/>
        </p:nvSpPr>
        <p:spPr bwMode="auto">
          <a:xfrm flipH="1">
            <a:off x="2618740" y="4483324"/>
            <a:ext cx="3383280" cy="1588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" name="Oval 43"/>
          <p:cNvSpPr>
            <a:spLocks noChangeAspect="1" noChangeArrowheads="1"/>
          </p:cNvSpPr>
          <p:nvPr/>
        </p:nvSpPr>
        <p:spPr bwMode="auto">
          <a:xfrm>
            <a:off x="2146300" y="4231141"/>
            <a:ext cx="933450" cy="471487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prstDash val="dash"/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400" b="0" dirty="0" smtClean="0">
                <a:latin typeface="Times New Roman" pitchFamily="18" charset="0"/>
              </a:rPr>
              <a:t>13</a:t>
            </a:r>
            <a:endParaRPr lang="en-US" altLang="en-US" sz="1400" b="0" dirty="0">
              <a:latin typeface="Times New Roman" pitchFamily="18" charset="0"/>
            </a:endParaRPr>
          </a:p>
        </p:txBody>
      </p:sp>
      <p:sp>
        <p:nvSpPr>
          <p:cNvPr id="36" name="Line 41"/>
          <p:cNvSpPr>
            <a:spLocks noChangeShapeType="1"/>
          </p:cNvSpPr>
          <p:nvPr/>
        </p:nvSpPr>
        <p:spPr bwMode="auto">
          <a:xfrm flipH="1">
            <a:off x="5998028" y="4476642"/>
            <a:ext cx="0" cy="1783080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 type="oval" w="lg" len="lg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" name="Oval 42"/>
          <p:cNvSpPr>
            <a:spLocks noChangeAspect="1" noChangeArrowheads="1"/>
          </p:cNvSpPr>
          <p:nvPr/>
        </p:nvSpPr>
        <p:spPr bwMode="auto">
          <a:xfrm>
            <a:off x="5656263" y="6276975"/>
            <a:ext cx="668337" cy="428625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prstDash val="dash"/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altLang="en-US" sz="1400" b="0" dirty="0" smtClean="0">
                <a:latin typeface="Times New Roman" pitchFamily="18" charset="0"/>
              </a:rPr>
              <a:t>18</a:t>
            </a:r>
            <a:endParaRPr lang="en-US" altLang="en-US" sz="1400" b="0" dirty="0">
              <a:latin typeface="Times New Roman" pitchFamily="18" charset="0"/>
            </a:endParaRPr>
          </a:p>
        </p:txBody>
      </p:sp>
      <p:sp>
        <p:nvSpPr>
          <p:cNvPr id="39" name="Line 36"/>
          <p:cNvSpPr>
            <a:spLocks noChangeAspect="1" noChangeShapeType="1"/>
          </p:cNvSpPr>
          <p:nvPr/>
        </p:nvSpPr>
        <p:spPr bwMode="auto">
          <a:xfrm flipV="1">
            <a:off x="3186113" y="3886534"/>
            <a:ext cx="3481387" cy="2988421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" name="Rectangle 44"/>
          <p:cNvSpPr>
            <a:spLocks noChangeArrowheads="1"/>
          </p:cNvSpPr>
          <p:nvPr/>
        </p:nvSpPr>
        <p:spPr bwMode="auto">
          <a:xfrm>
            <a:off x="6617573" y="3669268"/>
            <a:ext cx="69762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800" b="0" i="1" dirty="0" smtClean="0">
                <a:latin typeface="Times New Roman" pitchFamily="18" charset="0"/>
              </a:rPr>
              <a:t>SRAS</a:t>
            </a:r>
            <a:endParaRPr lang="en-US" altLang="en-US" sz="1800" b="0" i="1" dirty="0">
              <a:latin typeface="Times New Roman" pitchFamily="18" charset="0"/>
            </a:endParaRPr>
          </a:p>
        </p:txBody>
      </p:sp>
      <p:sp>
        <p:nvSpPr>
          <p:cNvPr id="41" name="Rectangle 20"/>
          <p:cNvSpPr>
            <a:spLocks noChangeArrowheads="1"/>
          </p:cNvSpPr>
          <p:nvPr/>
        </p:nvSpPr>
        <p:spPr bwMode="auto">
          <a:xfrm>
            <a:off x="6411684" y="4321628"/>
            <a:ext cx="4889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800" b="0" i="1" dirty="0">
                <a:solidFill>
                  <a:sysClr val="windowText" lastClr="000000"/>
                </a:solidFill>
              </a:rPr>
              <a:t>AD</a:t>
            </a:r>
          </a:p>
        </p:txBody>
      </p:sp>
    </p:spTree>
    <p:extLst>
      <p:ext uri="{BB962C8B-B14F-4D97-AF65-F5344CB8AC3E}">
        <p14:creationId xmlns:p14="http://schemas.microsoft.com/office/powerpoint/2010/main" val="186136945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9" grpId="0"/>
      <p:bldP spid="46" grpId="0" animBg="1"/>
      <p:bldP spid="38" grpId="0" animBg="1"/>
      <p:bldP spid="66" grpId="0" animBg="1"/>
      <p:bldP spid="67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3"/>
          <p:cNvSpPr txBox="1">
            <a:spLocks noChangeArrowheads="1"/>
          </p:cNvSpPr>
          <p:nvPr/>
        </p:nvSpPr>
        <p:spPr bwMode="auto">
          <a:xfrm>
            <a:off x="304800" y="1373541"/>
            <a:ext cx="8686800" cy="16744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 algn="l" rtl="0" eaLnBrk="0" fontAlgn="base" hangingPunct="0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338138" indent="-338138" eaLnBrk="1" hangingPunct="1"/>
            <a:r>
              <a:rPr lang="en-US" altLang="en-US" sz="1600" b="1" kern="0" dirty="0" smtClean="0"/>
              <a:t>Example</a:t>
            </a:r>
            <a:r>
              <a:rPr lang="en-US" altLang="en-US" sz="1600" b="1" i="1" kern="0" dirty="0" smtClean="0"/>
              <a:t> (continued):</a:t>
            </a:r>
            <a:endParaRPr lang="en-US" altLang="en-US" sz="1600" b="0" i="1" kern="0" dirty="0" smtClean="0"/>
          </a:p>
          <a:p>
            <a:pPr marL="1035050" lvl="1" indent="-469900" eaLnBrk="1" hangingPunct="1">
              <a:buNone/>
              <a:tabLst>
                <a:tab pos="1379538" algn="l"/>
              </a:tabLst>
            </a:pPr>
            <a:r>
              <a:rPr lang="en-US" altLang="en-US" sz="1600" b="0" kern="0" dirty="0" smtClean="0"/>
              <a:t>3</a:t>
            </a:r>
            <a:r>
              <a:rPr lang="en-US" altLang="en-US" sz="1600" b="0" kern="0" dirty="0" smtClean="0"/>
              <a:t>.</a:t>
            </a:r>
            <a:r>
              <a:rPr lang="en-US" altLang="en-US" sz="1600" b="0" kern="0" dirty="0" smtClean="0"/>
              <a:t>	Graph LRAS, SRAS and AD</a:t>
            </a:r>
          </a:p>
        </p:txBody>
      </p:sp>
      <p:sp>
        <p:nvSpPr>
          <p:cNvPr id="23555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1" name="Text Box 31"/>
          <p:cNvSpPr txBox="1">
            <a:spLocks noChangeArrowheads="1"/>
          </p:cNvSpPr>
          <p:nvPr/>
        </p:nvSpPr>
        <p:spPr bwMode="auto">
          <a:xfrm>
            <a:off x="381000" y="152400"/>
            <a:ext cx="845820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en-US" sz="2600" dirty="0" smtClean="0"/>
              <a:t>Aggregate Market Model</a:t>
            </a:r>
            <a:endParaRPr lang="en-US" altLang="en-US" sz="2600" b="1" dirty="0"/>
          </a:p>
        </p:txBody>
      </p:sp>
      <p:sp>
        <p:nvSpPr>
          <p:cNvPr id="33" name="Rectangle 2"/>
          <p:cNvSpPr txBox="1">
            <a:spLocks noChangeArrowheads="1"/>
          </p:cNvSpPr>
          <p:nvPr/>
        </p:nvSpPr>
        <p:spPr bwMode="auto">
          <a:xfrm>
            <a:off x="304800" y="963966"/>
            <a:ext cx="4019550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 algn="l" rtl="0" eaLnBrk="0" fontAlgn="base" hangingPunct="0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 typeface="Wingdings" pitchFamily="2" charset="2"/>
              <a:buNone/>
              <a:defRPr/>
            </a:pPr>
            <a:r>
              <a:rPr lang="en-US" altLang="en-US" sz="1800" b="1" kern="0" dirty="0" smtClean="0">
                <a:ea typeface="MS Mincho" pitchFamily="49" charset="-128"/>
              </a:rPr>
              <a:t>Equilibrium </a:t>
            </a:r>
            <a:endParaRPr lang="en-US" altLang="en-US" sz="2000" b="1" kern="0" dirty="0">
              <a:ea typeface="MS Mincho" pitchFamily="49" charset="-128"/>
            </a:endParaRPr>
          </a:p>
        </p:txBody>
      </p:sp>
      <p:sp>
        <p:nvSpPr>
          <p:cNvPr id="24" name="Line 6"/>
          <p:cNvSpPr>
            <a:spLocks noChangeShapeType="1"/>
          </p:cNvSpPr>
          <p:nvPr/>
        </p:nvSpPr>
        <p:spPr bwMode="auto">
          <a:xfrm flipV="1">
            <a:off x="2600994" y="3392904"/>
            <a:ext cx="3679156" cy="3158629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" name="Line 40"/>
          <p:cNvSpPr>
            <a:spLocks noChangeShapeType="1"/>
          </p:cNvSpPr>
          <p:nvPr/>
        </p:nvSpPr>
        <p:spPr bwMode="auto">
          <a:xfrm flipV="1">
            <a:off x="5270500" y="2664331"/>
            <a:ext cx="12828" cy="3599309"/>
          </a:xfrm>
          <a:prstGeom prst="line">
            <a:avLst/>
          </a:prstGeom>
          <a:noFill/>
          <a:ln w="28575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" name="Line 32"/>
          <p:cNvSpPr>
            <a:spLocks noChangeShapeType="1"/>
          </p:cNvSpPr>
          <p:nvPr/>
        </p:nvSpPr>
        <p:spPr bwMode="auto">
          <a:xfrm>
            <a:off x="2590800" y="6276975"/>
            <a:ext cx="453390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52" name="Line 33"/>
          <p:cNvSpPr>
            <a:spLocks noChangeShapeType="1"/>
          </p:cNvSpPr>
          <p:nvPr/>
        </p:nvSpPr>
        <p:spPr bwMode="auto">
          <a:xfrm>
            <a:off x="2589212" y="2314575"/>
            <a:ext cx="1588" cy="39624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53" name="Rectangle 52"/>
          <p:cNvSpPr>
            <a:spLocks noChangeArrowheads="1"/>
          </p:cNvSpPr>
          <p:nvPr/>
        </p:nvSpPr>
        <p:spPr bwMode="auto">
          <a:xfrm>
            <a:off x="6635750" y="6324600"/>
            <a:ext cx="311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800" b="0" i="1" dirty="0">
                <a:latin typeface="Times New Roman" pitchFamily="18" charset="0"/>
              </a:rPr>
              <a:t>Y</a:t>
            </a:r>
          </a:p>
        </p:txBody>
      </p:sp>
      <p:sp>
        <p:nvSpPr>
          <p:cNvPr id="56" name="Rectangle 39"/>
          <p:cNvSpPr>
            <a:spLocks noChangeArrowheads="1"/>
          </p:cNvSpPr>
          <p:nvPr/>
        </p:nvSpPr>
        <p:spPr bwMode="auto">
          <a:xfrm>
            <a:off x="2133600" y="2362200"/>
            <a:ext cx="4508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800" b="0" i="1" dirty="0">
                <a:latin typeface="Times New Roman" pitchFamily="18" charset="0"/>
              </a:rPr>
              <a:t>PL</a:t>
            </a:r>
          </a:p>
        </p:txBody>
      </p:sp>
      <p:sp>
        <p:nvSpPr>
          <p:cNvPr id="58" name="Line 9"/>
          <p:cNvSpPr>
            <a:spLocks noChangeShapeType="1"/>
          </p:cNvSpPr>
          <p:nvPr/>
        </p:nvSpPr>
        <p:spPr bwMode="auto">
          <a:xfrm>
            <a:off x="2609850" y="3450770"/>
            <a:ext cx="4038600" cy="1219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b="0"/>
          </a:p>
        </p:txBody>
      </p:sp>
      <p:sp>
        <p:nvSpPr>
          <p:cNvPr id="60" name="Oval 42"/>
          <p:cNvSpPr>
            <a:spLocks noChangeAspect="1" noChangeArrowheads="1"/>
          </p:cNvSpPr>
          <p:nvPr/>
        </p:nvSpPr>
        <p:spPr bwMode="auto">
          <a:xfrm>
            <a:off x="4943926" y="6281058"/>
            <a:ext cx="668337" cy="428625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prstDash val="dash"/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altLang="en-US" sz="1400" b="0" dirty="0" smtClean="0">
                <a:latin typeface="Times New Roman" pitchFamily="18" charset="0"/>
              </a:rPr>
              <a:t>15</a:t>
            </a:r>
            <a:endParaRPr lang="en-US" altLang="en-US" sz="1400" b="0" dirty="0">
              <a:latin typeface="Times New Roman" pitchFamily="18" charset="0"/>
            </a:endParaRPr>
          </a:p>
        </p:txBody>
      </p:sp>
      <p:sp>
        <p:nvSpPr>
          <p:cNvPr id="61" name="Rectangle 60"/>
          <p:cNvSpPr>
            <a:spLocks noChangeArrowheads="1"/>
          </p:cNvSpPr>
          <p:nvPr/>
        </p:nvSpPr>
        <p:spPr bwMode="auto">
          <a:xfrm>
            <a:off x="4813300" y="2362200"/>
            <a:ext cx="71045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800" b="0" i="1" dirty="0" smtClean="0">
                <a:latin typeface="Times New Roman" pitchFamily="18" charset="0"/>
              </a:rPr>
              <a:t>LRAS</a:t>
            </a:r>
            <a:endParaRPr lang="en-US" altLang="en-US" sz="1800" b="0" i="1" baseline="-25000" dirty="0">
              <a:latin typeface="Times New Roman" pitchFamily="18" charset="0"/>
            </a:endParaRPr>
          </a:p>
        </p:txBody>
      </p:sp>
      <p:sp>
        <p:nvSpPr>
          <p:cNvPr id="38" name="Line 33"/>
          <p:cNvSpPr>
            <a:spLocks noChangeShapeType="1"/>
          </p:cNvSpPr>
          <p:nvPr/>
        </p:nvSpPr>
        <p:spPr bwMode="auto">
          <a:xfrm flipH="1">
            <a:off x="2582644" y="4255168"/>
            <a:ext cx="2697480" cy="1587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" name="Text Box 39"/>
          <p:cNvSpPr txBox="1">
            <a:spLocks noChangeArrowheads="1"/>
          </p:cNvSpPr>
          <p:nvPr/>
        </p:nvSpPr>
        <p:spPr bwMode="auto">
          <a:xfrm>
            <a:off x="381000" y="3786316"/>
            <a:ext cx="15240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1600" b="0" i="1" dirty="0" smtClean="0">
                <a:latin typeface="Times New Roman" pitchFamily="18" charset="0"/>
              </a:rPr>
              <a:t>No output </a:t>
            </a:r>
            <a:r>
              <a:rPr lang="en-US" altLang="en-US" sz="1600" b="0" i="1" dirty="0" smtClean="0">
                <a:latin typeface="Times New Roman" pitchFamily="18" charset="0"/>
              </a:rPr>
              <a:t>gap</a:t>
            </a:r>
            <a:endParaRPr lang="en-US" altLang="en-US" sz="1600" b="0" i="1" dirty="0">
              <a:latin typeface="Times New Roman" pitchFamily="18" charset="0"/>
            </a:endParaRPr>
          </a:p>
        </p:txBody>
      </p:sp>
      <p:sp>
        <p:nvSpPr>
          <p:cNvPr id="40" name="Rectangle 44"/>
          <p:cNvSpPr>
            <a:spLocks noChangeArrowheads="1"/>
          </p:cNvSpPr>
          <p:nvPr/>
        </p:nvSpPr>
        <p:spPr bwMode="auto">
          <a:xfrm>
            <a:off x="6236573" y="3124200"/>
            <a:ext cx="69762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800" b="0" i="1" dirty="0" smtClean="0">
                <a:latin typeface="Times New Roman" pitchFamily="18" charset="0"/>
              </a:rPr>
              <a:t>SRAS</a:t>
            </a:r>
            <a:endParaRPr lang="en-US" altLang="en-US" sz="1800" b="0" i="1" dirty="0">
              <a:latin typeface="Times New Roman" pitchFamily="18" charset="0"/>
            </a:endParaRPr>
          </a:p>
        </p:txBody>
      </p:sp>
      <p:sp>
        <p:nvSpPr>
          <p:cNvPr id="41" name="Rectangle 3"/>
          <p:cNvSpPr txBox="1">
            <a:spLocks noChangeArrowheads="1"/>
          </p:cNvSpPr>
          <p:nvPr/>
        </p:nvSpPr>
        <p:spPr bwMode="auto">
          <a:xfrm>
            <a:off x="3200401" y="1756610"/>
            <a:ext cx="5715000" cy="757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 algn="l" rtl="0" eaLnBrk="0" fontAlgn="base" hangingPunct="0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457200" lvl="1" indent="0" eaLnBrk="1" hangingPunct="1">
              <a:buNone/>
            </a:pPr>
            <a:r>
              <a:rPr lang="en-US" altLang="en-US" sz="1600" b="0" dirty="0" smtClean="0">
                <a:latin typeface="Times New Roman" pitchFamily="18" charset="0"/>
              </a:rPr>
              <a:t>	</a:t>
            </a:r>
            <a:r>
              <a:rPr lang="en-US" altLang="en-US" sz="1600" b="0" i="1" dirty="0" err="1" smtClean="0">
                <a:solidFill>
                  <a:srgbClr val="000000"/>
                </a:solidFill>
                <a:latin typeface="Times New Roman" pitchFamily="18" charset="0"/>
                <a:cs typeface="Arial" charset="0"/>
              </a:rPr>
              <a:t>Y</a:t>
            </a:r>
            <a:r>
              <a:rPr lang="en-US" altLang="en-US" sz="1600" b="0" i="1" baseline="-25000" dirty="0" err="1" smtClean="0">
                <a:solidFill>
                  <a:srgbClr val="000000"/>
                </a:solidFill>
                <a:latin typeface="Times New Roman" pitchFamily="18" charset="0"/>
                <a:cs typeface="Arial" charset="0"/>
              </a:rPr>
              <a:t>p</a:t>
            </a:r>
            <a:r>
              <a:rPr lang="en-US" altLang="en-US" sz="1600" b="0" dirty="0" smtClean="0">
                <a:solidFill>
                  <a:srgbClr val="000000"/>
                </a:solidFill>
                <a:latin typeface="Times New Roman" pitchFamily="18" charset="0"/>
                <a:cs typeface="Arial" charset="0"/>
              </a:rPr>
              <a:t> </a:t>
            </a:r>
            <a:r>
              <a:rPr lang="en-US" altLang="en-US" sz="1600" b="0" dirty="0">
                <a:solidFill>
                  <a:srgbClr val="000000"/>
                </a:solidFill>
                <a:latin typeface="Times New Roman" pitchFamily="18" charset="0"/>
                <a:cs typeface="Arial" charset="0"/>
              </a:rPr>
              <a:t>= </a:t>
            </a:r>
            <a:r>
              <a:rPr lang="en-US" altLang="en-US" sz="1600" b="0" dirty="0" smtClean="0">
                <a:solidFill>
                  <a:srgbClr val="000000"/>
                </a:solidFill>
                <a:latin typeface="Times New Roman" pitchFamily="18" charset="0"/>
                <a:cs typeface="Arial" charset="0"/>
              </a:rPr>
              <a:t>15         </a:t>
            </a:r>
            <a:r>
              <a:rPr lang="en-US" altLang="en-US" sz="1600" b="0" i="1" dirty="0" smtClean="0">
                <a:latin typeface="Times New Roman" pitchFamily="18" charset="0"/>
                <a:ea typeface="MS Mincho" pitchFamily="49" charset="-128"/>
              </a:rPr>
              <a:t>PL = </a:t>
            </a:r>
            <a:r>
              <a:rPr lang="en-US" altLang="en-US" sz="1600" b="0" dirty="0" smtClean="0">
                <a:latin typeface="Times New Roman" pitchFamily="18" charset="0"/>
                <a:ea typeface="MS Mincho" pitchFamily="49" charset="-128"/>
              </a:rPr>
              <a:t>22 </a:t>
            </a:r>
            <a:r>
              <a:rPr lang="en-US" altLang="en-US" sz="1600" b="0" dirty="0" smtClean="0">
                <a:latin typeface="Times New Roman" pitchFamily="18" charset="0"/>
              </a:rPr>
              <a:t>– </a:t>
            </a:r>
            <a:r>
              <a:rPr lang="en-US" altLang="en-US" sz="1600" b="0" dirty="0" smtClean="0">
                <a:latin typeface="Times New Roman" pitchFamily="18" charset="0"/>
                <a:ea typeface="MS Mincho" pitchFamily="49" charset="-128"/>
              </a:rPr>
              <a:t>0.5</a:t>
            </a:r>
            <a:r>
              <a:rPr lang="en-US" altLang="en-US" sz="1600" b="0" dirty="0" smtClean="0">
                <a:ea typeface="MS Mincho" pitchFamily="49" charset="-128"/>
              </a:rPr>
              <a:t> </a:t>
            </a:r>
            <a:r>
              <a:rPr lang="en-US" altLang="en-US" sz="1600" b="0" i="1" dirty="0" smtClean="0">
                <a:latin typeface="Times New Roman" pitchFamily="18" charset="0"/>
                <a:ea typeface="MS Mincho" pitchFamily="49" charset="-128"/>
              </a:rPr>
              <a:t>Y           </a:t>
            </a:r>
            <a:r>
              <a:rPr lang="en-US" altLang="en-US" sz="1600" b="0" i="1" dirty="0" smtClean="0">
                <a:solidFill>
                  <a:srgbClr val="000000"/>
                </a:solidFill>
                <a:latin typeface="Times New Roman" pitchFamily="18" charset="0"/>
              </a:rPr>
              <a:t>PL = </a:t>
            </a:r>
            <a:r>
              <a:rPr lang="en-US" altLang="en-US" sz="1600" b="0" dirty="0" smtClean="0">
                <a:solidFill>
                  <a:srgbClr val="000000"/>
                </a:solidFill>
                <a:latin typeface="Times New Roman" pitchFamily="18" charset="0"/>
              </a:rPr>
              <a:t>-0.5 </a:t>
            </a:r>
            <a:r>
              <a:rPr lang="en-US" altLang="en-US" sz="1600" b="0" dirty="0">
                <a:solidFill>
                  <a:srgbClr val="000000"/>
                </a:solidFill>
                <a:latin typeface="Times New Roman" pitchFamily="18" charset="0"/>
              </a:rPr>
              <a:t>+ </a:t>
            </a:r>
            <a:r>
              <a:rPr lang="en-US" altLang="en-US" sz="1600" b="0" i="1" dirty="0" smtClean="0">
                <a:solidFill>
                  <a:srgbClr val="000000"/>
                </a:solidFill>
                <a:latin typeface="Times New Roman" pitchFamily="18" charset="0"/>
                <a:cs typeface="Arial" charset="0"/>
              </a:rPr>
              <a:t>Y</a:t>
            </a:r>
            <a:endParaRPr lang="en-US" altLang="en-US" sz="1600" b="0" dirty="0" smtClean="0">
              <a:latin typeface="Times New Roman" pitchFamily="18" charset="0"/>
            </a:endParaRPr>
          </a:p>
          <a:p>
            <a:pPr marL="0" indent="0" algn="ctr" eaLnBrk="1" hangingPunct="1">
              <a:buNone/>
            </a:pPr>
            <a:endParaRPr lang="en-US" altLang="en-US" sz="1600" b="0" i="1" dirty="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42" name="Oval 32"/>
          <p:cNvSpPr>
            <a:spLocks noChangeAspect="1" noChangeArrowheads="1"/>
          </p:cNvSpPr>
          <p:nvPr/>
        </p:nvSpPr>
        <p:spPr bwMode="auto">
          <a:xfrm>
            <a:off x="2016578" y="4038600"/>
            <a:ext cx="933450" cy="471487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prstDash val="dash"/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400" b="0" dirty="0" smtClean="0">
                <a:latin typeface="Times New Roman" pitchFamily="18" charset="0"/>
              </a:rPr>
              <a:t>14.5</a:t>
            </a:r>
            <a:endParaRPr lang="en-US" altLang="en-US" sz="1400" b="0" dirty="0">
              <a:latin typeface="Times New Roman" pitchFamily="18" charset="0"/>
            </a:endParaRPr>
          </a:p>
        </p:txBody>
      </p:sp>
      <p:sp>
        <p:nvSpPr>
          <p:cNvPr id="43" name="Oval 32"/>
          <p:cNvSpPr>
            <a:spLocks noChangeAspect="1" noChangeArrowheads="1"/>
          </p:cNvSpPr>
          <p:nvPr/>
        </p:nvSpPr>
        <p:spPr bwMode="auto">
          <a:xfrm>
            <a:off x="2013858" y="6310313"/>
            <a:ext cx="933450" cy="471487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prstDash val="dash"/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400" b="0" dirty="0" smtClean="0">
                <a:latin typeface="Times New Roman" pitchFamily="18" charset="0"/>
              </a:rPr>
              <a:t>-0.5</a:t>
            </a:r>
            <a:endParaRPr lang="en-US" altLang="en-US" sz="1400" b="0" dirty="0">
              <a:latin typeface="Times New Roman" pitchFamily="18" charset="0"/>
            </a:endParaRPr>
          </a:p>
        </p:txBody>
      </p:sp>
      <p:sp>
        <p:nvSpPr>
          <p:cNvPr id="44" name="Rectangle 20"/>
          <p:cNvSpPr>
            <a:spLocks noChangeArrowheads="1"/>
          </p:cNvSpPr>
          <p:nvPr/>
        </p:nvSpPr>
        <p:spPr bwMode="auto">
          <a:xfrm>
            <a:off x="6411684" y="4321628"/>
            <a:ext cx="4889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800" b="0" i="1" dirty="0">
                <a:solidFill>
                  <a:sysClr val="windowText" lastClr="000000"/>
                </a:solidFill>
              </a:rPr>
              <a:t>AD</a:t>
            </a:r>
          </a:p>
        </p:txBody>
      </p:sp>
    </p:spTree>
    <p:extLst>
      <p:ext uri="{BB962C8B-B14F-4D97-AF65-F5344CB8AC3E}">
        <p14:creationId xmlns:p14="http://schemas.microsoft.com/office/powerpoint/2010/main" val="108605385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38" grpId="0" animBg="1"/>
      <p:bldP spid="32" grpId="0"/>
      <p:bldP spid="40" grpId="0"/>
      <p:bldP spid="42" grpId="0"/>
      <p:bldP spid="43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Oval 32"/>
          <p:cNvSpPr>
            <a:spLocks noChangeAspect="1" noChangeArrowheads="1"/>
          </p:cNvSpPr>
          <p:nvPr/>
        </p:nvSpPr>
        <p:spPr bwMode="auto">
          <a:xfrm>
            <a:off x="2016578" y="4038600"/>
            <a:ext cx="933450" cy="471487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prstDash val="dash"/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400" b="0" dirty="0" smtClean="0">
                <a:latin typeface="Times New Roman" pitchFamily="18" charset="0"/>
              </a:rPr>
              <a:t>14.5</a:t>
            </a:r>
            <a:endParaRPr lang="en-US" altLang="en-US" sz="1400" b="0" dirty="0">
              <a:latin typeface="Times New Roman" pitchFamily="18" charset="0"/>
            </a:endParaRPr>
          </a:p>
        </p:txBody>
      </p:sp>
      <p:sp>
        <p:nvSpPr>
          <p:cNvPr id="34" name="Rectangle 3"/>
          <p:cNvSpPr txBox="1">
            <a:spLocks noChangeArrowheads="1"/>
          </p:cNvSpPr>
          <p:nvPr/>
        </p:nvSpPr>
        <p:spPr bwMode="auto">
          <a:xfrm>
            <a:off x="304800" y="1373541"/>
            <a:ext cx="8686800" cy="16744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 algn="l" rtl="0" eaLnBrk="0" fontAlgn="base" hangingPunct="0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338138" indent="-338138" eaLnBrk="1" hangingPunct="1"/>
            <a:r>
              <a:rPr lang="en-US" altLang="en-US" sz="1600" b="1" kern="0" dirty="0" smtClean="0"/>
              <a:t>Example</a:t>
            </a:r>
            <a:r>
              <a:rPr lang="en-US" altLang="en-US" sz="1600" b="1" i="1" kern="0" dirty="0" smtClean="0"/>
              <a:t> (continued):</a:t>
            </a:r>
            <a:endParaRPr lang="en-US" altLang="en-US" sz="1600" b="0" i="1" kern="0" dirty="0" smtClean="0"/>
          </a:p>
          <a:p>
            <a:pPr marL="1035050" lvl="1" indent="-469900" eaLnBrk="1" hangingPunct="1">
              <a:buNone/>
              <a:tabLst>
                <a:tab pos="1379538" algn="l"/>
              </a:tabLst>
            </a:pPr>
            <a:r>
              <a:rPr lang="en-US" altLang="en-US" sz="1600" b="0" kern="0" dirty="0" smtClean="0"/>
              <a:t>3.	Graph LRAS, SRAS and AD</a:t>
            </a:r>
          </a:p>
        </p:txBody>
      </p:sp>
      <p:sp>
        <p:nvSpPr>
          <p:cNvPr id="3789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7891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7893" name="Rectangle 5"/>
          <p:cNvSpPr>
            <a:spLocks noChangeArrowheads="1"/>
          </p:cNvSpPr>
          <p:nvPr/>
        </p:nvSpPr>
        <p:spPr bwMode="auto">
          <a:xfrm>
            <a:off x="0" y="331946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7894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7895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9" name="Text Box 31"/>
          <p:cNvSpPr txBox="1">
            <a:spLocks noChangeArrowheads="1"/>
          </p:cNvSpPr>
          <p:nvPr/>
        </p:nvSpPr>
        <p:spPr bwMode="auto">
          <a:xfrm>
            <a:off x="381000" y="152400"/>
            <a:ext cx="845820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en-US" sz="2600" dirty="0" smtClean="0"/>
              <a:t>Aggregate Market Model</a:t>
            </a:r>
            <a:endParaRPr lang="en-US" altLang="en-US" sz="2600" b="1" dirty="0"/>
          </a:p>
        </p:txBody>
      </p:sp>
      <p:sp>
        <p:nvSpPr>
          <p:cNvPr id="43" name="Line 41"/>
          <p:cNvSpPr>
            <a:spLocks noChangeShapeType="1"/>
          </p:cNvSpPr>
          <p:nvPr/>
        </p:nvSpPr>
        <p:spPr bwMode="auto">
          <a:xfrm flipH="1">
            <a:off x="5638800" y="3962400"/>
            <a:ext cx="0" cy="2331720"/>
          </a:xfrm>
          <a:prstGeom prst="line">
            <a:avLst/>
          </a:prstGeom>
          <a:noFill/>
          <a:ln w="19050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3" name="Rectangle 2"/>
          <p:cNvSpPr txBox="1">
            <a:spLocks noChangeArrowheads="1"/>
          </p:cNvSpPr>
          <p:nvPr/>
        </p:nvSpPr>
        <p:spPr bwMode="auto">
          <a:xfrm>
            <a:off x="304800" y="963966"/>
            <a:ext cx="4019550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 algn="l" rtl="0" eaLnBrk="0" fontAlgn="base" hangingPunct="0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 typeface="Wingdings" pitchFamily="2" charset="2"/>
              <a:buNone/>
              <a:defRPr/>
            </a:pPr>
            <a:r>
              <a:rPr lang="en-US" altLang="en-US" sz="1800" b="1" kern="0" dirty="0" smtClean="0">
                <a:ea typeface="MS Mincho" pitchFamily="49" charset="-128"/>
              </a:rPr>
              <a:t>Equilibrium </a:t>
            </a:r>
            <a:endParaRPr lang="en-US" altLang="en-US" sz="2000" b="1" kern="0" dirty="0">
              <a:ea typeface="MS Mincho" pitchFamily="49" charset="-128"/>
            </a:endParaRPr>
          </a:p>
        </p:txBody>
      </p:sp>
      <p:sp>
        <p:nvSpPr>
          <p:cNvPr id="55" name="Oval 42"/>
          <p:cNvSpPr>
            <a:spLocks noChangeAspect="1" noChangeArrowheads="1"/>
          </p:cNvSpPr>
          <p:nvPr/>
        </p:nvSpPr>
        <p:spPr bwMode="auto">
          <a:xfrm>
            <a:off x="5301344" y="6276975"/>
            <a:ext cx="668337" cy="428625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prstDash val="dash"/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altLang="en-US" sz="1400" b="0" dirty="0" smtClean="0">
                <a:solidFill>
                  <a:srgbClr val="FF0000"/>
                </a:solidFill>
                <a:latin typeface="Times New Roman" pitchFamily="18" charset="0"/>
              </a:rPr>
              <a:t>17</a:t>
            </a:r>
            <a:endParaRPr lang="en-US" altLang="en-US" sz="1400" b="0" dirty="0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56" name="Line 25"/>
          <p:cNvSpPr>
            <a:spLocks noChangeShapeType="1"/>
          </p:cNvSpPr>
          <p:nvPr/>
        </p:nvSpPr>
        <p:spPr bwMode="auto">
          <a:xfrm>
            <a:off x="2590800" y="3013710"/>
            <a:ext cx="4222313" cy="12954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8" name="Oval 56"/>
          <p:cNvSpPr>
            <a:spLocks noChangeAspect="1" noChangeArrowheads="1"/>
          </p:cNvSpPr>
          <p:nvPr/>
        </p:nvSpPr>
        <p:spPr bwMode="auto">
          <a:xfrm>
            <a:off x="2016578" y="3712028"/>
            <a:ext cx="933450" cy="471488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prstDash val="dash"/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400" b="0" dirty="0" smtClean="0">
                <a:solidFill>
                  <a:srgbClr val="FF0000"/>
                </a:solidFill>
                <a:latin typeface="Times New Roman" pitchFamily="18" charset="0"/>
              </a:rPr>
              <a:t>16.5</a:t>
            </a:r>
            <a:endParaRPr lang="en-US" altLang="en-US" sz="1400" b="0" dirty="0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62" name="Rectangle 14"/>
          <p:cNvSpPr>
            <a:spLocks noChangeArrowheads="1"/>
          </p:cNvSpPr>
          <p:nvPr/>
        </p:nvSpPr>
        <p:spPr bwMode="auto">
          <a:xfrm>
            <a:off x="323850" y="2109258"/>
            <a:ext cx="8534400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tabLst>
                <a:tab pos="1714500" algn="l"/>
              </a:tabLst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tabLst>
                <a:tab pos="1714500" algn="l"/>
              </a:tabLst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tabLst>
                <a:tab pos="1714500" algn="l"/>
              </a:tabLst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tabLst>
                <a:tab pos="17145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tabLst>
                <a:tab pos="17145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145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145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145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145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b="0" i="1" dirty="0" smtClean="0">
                <a:ea typeface="MS Mincho" pitchFamily="49" charset="-128"/>
              </a:rPr>
              <a:t>PL </a:t>
            </a:r>
            <a:r>
              <a:rPr lang="en-US" altLang="en-US" sz="1400" b="0" i="1" dirty="0">
                <a:ea typeface="MS Mincho" pitchFamily="49" charset="-128"/>
              </a:rPr>
              <a:t>= </a:t>
            </a:r>
            <a:r>
              <a:rPr lang="en-US" altLang="en-US" sz="1600" b="0" dirty="0" smtClean="0">
                <a:ea typeface="MS Mincho" pitchFamily="49" charset="-128"/>
              </a:rPr>
              <a:t>[</a:t>
            </a:r>
            <a:r>
              <a:rPr lang="en-US" altLang="en-US" sz="1400" b="0" i="1" dirty="0">
                <a:ea typeface="MS Mincho" pitchFamily="49" charset="-128"/>
              </a:rPr>
              <a:t>W</a:t>
            </a:r>
            <a:r>
              <a:rPr lang="en-US" altLang="en-US" sz="1400" b="0" dirty="0" smtClean="0"/>
              <a:t> </a:t>
            </a:r>
            <a:r>
              <a:rPr lang="en-US" altLang="en-US" sz="1400" b="0" dirty="0"/>
              <a:t>+ </a:t>
            </a:r>
            <a:r>
              <a:rPr lang="en-US" altLang="en-US" sz="1400" b="0" i="1" dirty="0" smtClean="0"/>
              <a:t>Y</a:t>
            </a:r>
            <a:r>
              <a:rPr lang="en-US" altLang="en-US" sz="1400" b="0" i="1" baseline="-25000" dirty="0" smtClean="0"/>
              <a:t>e</a:t>
            </a:r>
            <a:r>
              <a:rPr lang="en-US" altLang="en-US" sz="1400" b="0" dirty="0" smtClean="0"/>
              <a:t> </a:t>
            </a:r>
            <a:r>
              <a:rPr lang="en-US" altLang="en-US" sz="1400" b="0" dirty="0"/>
              <a:t>– </a:t>
            </a:r>
            <a:r>
              <a:rPr lang="en-US" altLang="en-US" sz="1400" b="0" i="1" dirty="0" smtClean="0"/>
              <a:t>r </a:t>
            </a:r>
            <a:r>
              <a:rPr lang="en-US" altLang="en-US" sz="1400" b="0" dirty="0" smtClean="0">
                <a:latin typeface="Times" pitchFamily="18" charset="0"/>
              </a:rPr>
              <a:t>–</a:t>
            </a:r>
            <a:r>
              <a:rPr lang="en-US" altLang="en-US" sz="1400" b="0" i="1" dirty="0" smtClean="0">
                <a:latin typeface="Times" pitchFamily="18" charset="0"/>
              </a:rPr>
              <a:t> </a:t>
            </a:r>
            <a:r>
              <a:rPr lang="en-US" altLang="en-US" sz="1400" b="0" i="1" dirty="0" err="1" smtClean="0">
                <a:latin typeface="Times" pitchFamily="18" charset="0"/>
              </a:rPr>
              <a:t>mpc</a:t>
            </a:r>
            <a:r>
              <a:rPr lang="en-US" altLang="en-US" sz="800" b="0" i="1" dirty="0" smtClean="0"/>
              <a:t> </a:t>
            </a:r>
            <a:r>
              <a:rPr lang="en-US" altLang="en-US" sz="1400" b="0" i="1" dirty="0"/>
              <a:t>∙</a:t>
            </a:r>
            <a:r>
              <a:rPr lang="en-US" altLang="en-US" sz="700" b="0" i="1" dirty="0"/>
              <a:t> </a:t>
            </a:r>
            <a:r>
              <a:rPr lang="en-US" altLang="en-US" sz="1400" b="0" i="1" dirty="0" smtClean="0"/>
              <a:t>T</a:t>
            </a:r>
            <a:r>
              <a:rPr lang="en-US" altLang="en-US" sz="1400" b="0" dirty="0" smtClean="0"/>
              <a:t> </a:t>
            </a:r>
            <a:r>
              <a:rPr lang="en-US" altLang="en-US" sz="1400" b="0" dirty="0">
                <a:ea typeface="MS Mincho" pitchFamily="49" charset="-128"/>
              </a:rPr>
              <a:t>+ </a:t>
            </a:r>
            <a:r>
              <a:rPr lang="en-US" altLang="en-US" sz="1400" b="0" i="1" dirty="0" smtClean="0">
                <a:ea typeface="MS Mincho" pitchFamily="49" charset="-128"/>
              </a:rPr>
              <a:t>I</a:t>
            </a:r>
            <a:r>
              <a:rPr lang="en-US" altLang="en-US" sz="1400" b="0" dirty="0" smtClean="0">
                <a:ea typeface="MS Mincho" pitchFamily="49" charset="-128"/>
              </a:rPr>
              <a:t> </a:t>
            </a:r>
            <a:r>
              <a:rPr lang="en-US" altLang="en-US" sz="1400" b="0" dirty="0">
                <a:ea typeface="MS Mincho" pitchFamily="49" charset="-128"/>
              </a:rPr>
              <a:t>+ </a:t>
            </a:r>
            <a:r>
              <a:rPr lang="en-US" altLang="en-US" sz="1400" b="0" i="1" dirty="0" smtClean="0">
                <a:ea typeface="MS Mincho" pitchFamily="49" charset="-128"/>
              </a:rPr>
              <a:t>G</a:t>
            </a:r>
            <a:r>
              <a:rPr lang="en-US" altLang="en-US" sz="1400" b="0" dirty="0" smtClean="0">
                <a:ea typeface="MS Mincho" pitchFamily="49" charset="-128"/>
              </a:rPr>
              <a:t> </a:t>
            </a:r>
            <a:r>
              <a:rPr lang="en-US" altLang="en-US" sz="1400" b="0" dirty="0">
                <a:ea typeface="MS Mincho" pitchFamily="49" charset="-128"/>
              </a:rPr>
              <a:t>+ </a:t>
            </a:r>
            <a:r>
              <a:rPr lang="en-US" altLang="en-US" sz="1400" b="0" i="1" dirty="0" smtClean="0">
                <a:ea typeface="MS Mincho" pitchFamily="49" charset="-128"/>
              </a:rPr>
              <a:t>X</a:t>
            </a:r>
            <a:r>
              <a:rPr lang="en-US" altLang="en-US" sz="1600" b="0" dirty="0" smtClean="0">
                <a:ea typeface="MS Mincho" pitchFamily="49" charset="-128"/>
              </a:rPr>
              <a:t>]</a:t>
            </a:r>
            <a:r>
              <a:rPr lang="en-US" altLang="en-US" sz="1400" b="0" dirty="0" smtClean="0">
                <a:ea typeface="MS Mincho" pitchFamily="49" charset="-128"/>
              </a:rPr>
              <a:t> </a:t>
            </a:r>
            <a:r>
              <a:rPr lang="en-US" altLang="en-US" sz="1400" b="0" dirty="0">
                <a:ea typeface="MS Mincho" pitchFamily="49" charset="-128"/>
              </a:rPr>
              <a:t>–</a:t>
            </a:r>
            <a:r>
              <a:rPr lang="en-US" altLang="en-US" sz="1400" b="0" dirty="0"/>
              <a:t> </a:t>
            </a:r>
            <a:r>
              <a:rPr lang="en-US" altLang="en-US" sz="1600" b="0" dirty="0">
                <a:ea typeface="MS Mincho" pitchFamily="49" charset="-128"/>
              </a:rPr>
              <a:t>{</a:t>
            </a:r>
            <a:r>
              <a:rPr lang="en-US" altLang="en-US" sz="1400" b="0" dirty="0">
                <a:ea typeface="MS Mincho" pitchFamily="49" charset="-128"/>
              </a:rPr>
              <a:t>0.25</a:t>
            </a:r>
            <a:r>
              <a:rPr lang="en-US" altLang="en-US" sz="1400" b="0" dirty="0"/>
              <a:t> </a:t>
            </a:r>
            <a:r>
              <a:rPr lang="en-US" altLang="en-US" sz="1400" b="0" dirty="0">
                <a:ea typeface="MS Mincho" pitchFamily="49" charset="-128"/>
              </a:rPr>
              <a:t>+ 0.25</a:t>
            </a:r>
            <a:r>
              <a:rPr lang="en-US" altLang="en-US" sz="1600" b="0" dirty="0">
                <a:ea typeface="MS Mincho" pitchFamily="49" charset="-128"/>
              </a:rPr>
              <a:t>}</a:t>
            </a:r>
            <a:r>
              <a:rPr lang="en-US" altLang="en-US" sz="1400" b="0" dirty="0">
                <a:latin typeface="Arial" charset="0"/>
                <a:ea typeface="MS Mincho" pitchFamily="49" charset="-128"/>
              </a:rPr>
              <a:t>∙</a:t>
            </a:r>
            <a:r>
              <a:rPr lang="en-US" altLang="en-US" sz="400" b="0" dirty="0">
                <a:latin typeface="Arial" charset="0"/>
                <a:ea typeface="MS Mincho" pitchFamily="49" charset="-128"/>
              </a:rPr>
              <a:t> </a:t>
            </a:r>
            <a:r>
              <a:rPr lang="en-US" altLang="en-US" sz="1400" b="0" i="1" dirty="0" smtClean="0">
                <a:ea typeface="MS Mincho" pitchFamily="49" charset="-128"/>
              </a:rPr>
              <a:t>Y</a:t>
            </a:r>
            <a:endParaRPr lang="en-US" altLang="en-US" sz="1400" b="0" i="1" dirty="0">
              <a:ea typeface="MS Mincho" pitchFamily="49" charset="-128"/>
            </a:endParaRPr>
          </a:p>
        </p:txBody>
      </p:sp>
      <p:sp>
        <p:nvSpPr>
          <p:cNvPr id="63" name="Line 61"/>
          <p:cNvSpPr>
            <a:spLocks noChangeShapeType="1"/>
          </p:cNvSpPr>
          <p:nvPr/>
        </p:nvSpPr>
        <p:spPr bwMode="auto">
          <a:xfrm flipV="1">
            <a:off x="4905375" y="2039312"/>
            <a:ext cx="0" cy="182563"/>
          </a:xfrm>
          <a:prstGeom prst="line">
            <a:avLst/>
          </a:prstGeom>
          <a:noFill/>
          <a:ln w="38100">
            <a:solidFill>
              <a:srgbClr val="FF0000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64" name="Line 61"/>
          <p:cNvSpPr>
            <a:spLocks noChangeShapeType="1"/>
          </p:cNvSpPr>
          <p:nvPr/>
        </p:nvSpPr>
        <p:spPr bwMode="auto">
          <a:xfrm>
            <a:off x="4362450" y="2038350"/>
            <a:ext cx="0" cy="182563"/>
          </a:xfrm>
          <a:prstGeom prst="line">
            <a:avLst/>
          </a:prstGeom>
          <a:noFill/>
          <a:ln w="38100">
            <a:solidFill>
              <a:srgbClr val="FF0000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65" name="Text Box 39"/>
          <p:cNvSpPr txBox="1">
            <a:spLocks noChangeArrowheads="1"/>
          </p:cNvSpPr>
          <p:nvPr/>
        </p:nvSpPr>
        <p:spPr bwMode="auto">
          <a:xfrm>
            <a:off x="7696200" y="3869313"/>
            <a:ext cx="131444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1600" b="0" i="1" dirty="0" smtClean="0">
                <a:solidFill>
                  <a:srgbClr val="FF0000"/>
                </a:solidFill>
                <a:latin typeface="Times New Roman" pitchFamily="18" charset="0"/>
              </a:rPr>
              <a:t>Induced Inflationary gap</a:t>
            </a:r>
            <a:endParaRPr lang="en-US" altLang="en-US" sz="1600" b="0" i="1" dirty="0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38" name="Rectangle 3"/>
          <p:cNvSpPr txBox="1">
            <a:spLocks noChangeArrowheads="1"/>
          </p:cNvSpPr>
          <p:nvPr/>
        </p:nvSpPr>
        <p:spPr bwMode="auto">
          <a:xfrm>
            <a:off x="3200401" y="1756610"/>
            <a:ext cx="5715000" cy="757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 algn="l" rtl="0" eaLnBrk="0" fontAlgn="base" hangingPunct="0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457200" lvl="1" indent="0" eaLnBrk="1" hangingPunct="1">
              <a:buNone/>
            </a:pPr>
            <a:r>
              <a:rPr lang="en-US" altLang="en-US" sz="1600" b="0" dirty="0" smtClean="0">
                <a:latin typeface="Times New Roman" pitchFamily="18" charset="0"/>
              </a:rPr>
              <a:t>	</a:t>
            </a:r>
            <a:r>
              <a:rPr lang="en-US" altLang="en-US" sz="1600" b="0" i="1" dirty="0" err="1" smtClean="0">
                <a:solidFill>
                  <a:srgbClr val="000000"/>
                </a:solidFill>
                <a:latin typeface="Times New Roman" pitchFamily="18" charset="0"/>
                <a:cs typeface="Arial" charset="0"/>
              </a:rPr>
              <a:t>Y</a:t>
            </a:r>
            <a:r>
              <a:rPr lang="en-US" altLang="en-US" sz="1600" b="0" i="1" baseline="-25000" dirty="0" err="1" smtClean="0">
                <a:solidFill>
                  <a:srgbClr val="000000"/>
                </a:solidFill>
                <a:latin typeface="Times New Roman" pitchFamily="18" charset="0"/>
                <a:cs typeface="Arial" charset="0"/>
              </a:rPr>
              <a:t>p</a:t>
            </a:r>
            <a:r>
              <a:rPr lang="en-US" altLang="en-US" sz="1600" b="0" dirty="0" smtClean="0">
                <a:solidFill>
                  <a:srgbClr val="000000"/>
                </a:solidFill>
                <a:latin typeface="Times New Roman" pitchFamily="18" charset="0"/>
                <a:cs typeface="Arial" charset="0"/>
              </a:rPr>
              <a:t> </a:t>
            </a:r>
            <a:r>
              <a:rPr lang="en-US" altLang="en-US" sz="1600" b="0" dirty="0">
                <a:solidFill>
                  <a:srgbClr val="000000"/>
                </a:solidFill>
                <a:latin typeface="Times New Roman" pitchFamily="18" charset="0"/>
                <a:cs typeface="Arial" charset="0"/>
              </a:rPr>
              <a:t>= </a:t>
            </a:r>
            <a:r>
              <a:rPr lang="en-US" altLang="en-US" sz="1600" b="0" dirty="0" smtClean="0">
                <a:solidFill>
                  <a:srgbClr val="000000"/>
                </a:solidFill>
                <a:latin typeface="Times New Roman" pitchFamily="18" charset="0"/>
                <a:cs typeface="Arial" charset="0"/>
              </a:rPr>
              <a:t>15         </a:t>
            </a:r>
            <a:r>
              <a:rPr lang="en-US" altLang="en-US" sz="1600" b="0" i="1" dirty="0" smtClean="0">
                <a:latin typeface="Times New Roman" pitchFamily="18" charset="0"/>
                <a:ea typeface="MS Mincho" pitchFamily="49" charset="-128"/>
              </a:rPr>
              <a:t>PL = </a:t>
            </a:r>
            <a:r>
              <a:rPr lang="en-US" altLang="en-US" sz="1600" b="0" dirty="0" smtClean="0">
                <a:latin typeface="Times New Roman" pitchFamily="18" charset="0"/>
                <a:ea typeface="MS Mincho" pitchFamily="49" charset="-128"/>
              </a:rPr>
              <a:t>22 </a:t>
            </a:r>
            <a:r>
              <a:rPr lang="en-US" altLang="en-US" sz="1600" b="0" dirty="0" smtClean="0">
                <a:latin typeface="Times New Roman" pitchFamily="18" charset="0"/>
              </a:rPr>
              <a:t>– </a:t>
            </a:r>
            <a:r>
              <a:rPr lang="en-US" altLang="en-US" sz="1600" b="0" dirty="0" smtClean="0">
                <a:latin typeface="Times New Roman" pitchFamily="18" charset="0"/>
                <a:ea typeface="MS Mincho" pitchFamily="49" charset="-128"/>
              </a:rPr>
              <a:t>0.5</a:t>
            </a:r>
            <a:r>
              <a:rPr lang="en-US" altLang="en-US" sz="1600" b="0" dirty="0" smtClean="0">
                <a:ea typeface="MS Mincho" pitchFamily="49" charset="-128"/>
              </a:rPr>
              <a:t> </a:t>
            </a:r>
            <a:r>
              <a:rPr lang="en-US" altLang="en-US" sz="1600" b="0" i="1" dirty="0" smtClean="0">
                <a:latin typeface="Times New Roman" pitchFamily="18" charset="0"/>
                <a:ea typeface="MS Mincho" pitchFamily="49" charset="-128"/>
              </a:rPr>
              <a:t>Y           </a:t>
            </a:r>
            <a:r>
              <a:rPr lang="en-US" altLang="en-US" sz="1600" b="0" i="1" dirty="0" smtClean="0">
                <a:solidFill>
                  <a:srgbClr val="000000"/>
                </a:solidFill>
                <a:latin typeface="Times New Roman" pitchFamily="18" charset="0"/>
              </a:rPr>
              <a:t>PL = </a:t>
            </a:r>
            <a:r>
              <a:rPr lang="en-US" altLang="en-US" sz="1600" b="0" dirty="0" smtClean="0">
                <a:solidFill>
                  <a:srgbClr val="000000"/>
                </a:solidFill>
                <a:latin typeface="Times New Roman" pitchFamily="18" charset="0"/>
              </a:rPr>
              <a:t>-0.5 </a:t>
            </a:r>
            <a:r>
              <a:rPr lang="en-US" altLang="en-US" sz="1600" b="0" dirty="0">
                <a:solidFill>
                  <a:srgbClr val="000000"/>
                </a:solidFill>
                <a:latin typeface="Times New Roman" pitchFamily="18" charset="0"/>
              </a:rPr>
              <a:t>+ </a:t>
            </a:r>
            <a:r>
              <a:rPr lang="en-US" altLang="en-US" sz="1600" b="0" i="1" dirty="0" smtClean="0">
                <a:solidFill>
                  <a:srgbClr val="000000"/>
                </a:solidFill>
                <a:latin typeface="Times New Roman" pitchFamily="18" charset="0"/>
                <a:cs typeface="Arial" charset="0"/>
              </a:rPr>
              <a:t>Y</a:t>
            </a:r>
            <a:endParaRPr lang="en-US" altLang="en-US" sz="1600" b="0" dirty="0" smtClean="0">
              <a:latin typeface="Times New Roman" pitchFamily="18" charset="0"/>
            </a:endParaRPr>
          </a:p>
          <a:p>
            <a:pPr marL="0" indent="0" algn="ctr" eaLnBrk="1" hangingPunct="1">
              <a:buNone/>
            </a:pPr>
            <a:endParaRPr lang="en-US" altLang="en-US" sz="1600" b="0" i="1" dirty="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41" name="Line 6"/>
          <p:cNvSpPr>
            <a:spLocks noChangeShapeType="1"/>
          </p:cNvSpPr>
          <p:nvPr/>
        </p:nvSpPr>
        <p:spPr bwMode="auto">
          <a:xfrm flipV="1">
            <a:off x="2600994" y="3392904"/>
            <a:ext cx="3679156" cy="3158629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" name="Line 40"/>
          <p:cNvSpPr>
            <a:spLocks noChangeShapeType="1"/>
          </p:cNvSpPr>
          <p:nvPr/>
        </p:nvSpPr>
        <p:spPr bwMode="auto">
          <a:xfrm flipV="1">
            <a:off x="5270500" y="2664331"/>
            <a:ext cx="12828" cy="3599309"/>
          </a:xfrm>
          <a:prstGeom prst="line">
            <a:avLst/>
          </a:prstGeom>
          <a:noFill/>
          <a:ln w="28575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" name="Line 32"/>
          <p:cNvSpPr>
            <a:spLocks noChangeShapeType="1"/>
          </p:cNvSpPr>
          <p:nvPr/>
        </p:nvSpPr>
        <p:spPr bwMode="auto">
          <a:xfrm>
            <a:off x="2590800" y="6276975"/>
            <a:ext cx="453390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45" name="Line 33"/>
          <p:cNvSpPr>
            <a:spLocks noChangeShapeType="1"/>
          </p:cNvSpPr>
          <p:nvPr/>
        </p:nvSpPr>
        <p:spPr bwMode="auto">
          <a:xfrm>
            <a:off x="2589212" y="2314575"/>
            <a:ext cx="1588" cy="39624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46" name="Rectangle 45"/>
          <p:cNvSpPr>
            <a:spLocks noChangeArrowheads="1"/>
          </p:cNvSpPr>
          <p:nvPr/>
        </p:nvSpPr>
        <p:spPr bwMode="auto">
          <a:xfrm>
            <a:off x="6635750" y="6324600"/>
            <a:ext cx="311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800" b="0" i="1" dirty="0">
                <a:latin typeface="Times New Roman" pitchFamily="18" charset="0"/>
              </a:rPr>
              <a:t>Y</a:t>
            </a:r>
          </a:p>
        </p:txBody>
      </p:sp>
      <p:sp>
        <p:nvSpPr>
          <p:cNvPr id="66" name="Line 52"/>
          <p:cNvSpPr>
            <a:spLocks noChangeShapeType="1"/>
          </p:cNvSpPr>
          <p:nvPr/>
        </p:nvSpPr>
        <p:spPr bwMode="auto">
          <a:xfrm flipH="1">
            <a:off x="2603260" y="3950368"/>
            <a:ext cx="3035808" cy="0"/>
          </a:xfrm>
          <a:prstGeom prst="line">
            <a:avLst/>
          </a:prstGeom>
          <a:noFill/>
          <a:ln w="19050">
            <a:solidFill>
              <a:srgbClr val="FF0000"/>
            </a:solidFill>
            <a:prstDash val="dash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4" name="Rectangle 39"/>
          <p:cNvSpPr>
            <a:spLocks noChangeArrowheads="1"/>
          </p:cNvSpPr>
          <p:nvPr/>
        </p:nvSpPr>
        <p:spPr bwMode="auto">
          <a:xfrm>
            <a:off x="2133600" y="2362200"/>
            <a:ext cx="4508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800" b="0" i="1" dirty="0">
                <a:latin typeface="Times New Roman" pitchFamily="18" charset="0"/>
              </a:rPr>
              <a:t>PL</a:t>
            </a:r>
          </a:p>
        </p:txBody>
      </p:sp>
      <p:sp>
        <p:nvSpPr>
          <p:cNvPr id="57" name="Line 9"/>
          <p:cNvSpPr>
            <a:spLocks noChangeShapeType="1"/>
          </p:cNvSpPr>
          <p:nvPr/>
        </p:nvSpPr>
        <p:spPr bwMode="auto">
          <a:xfrm>
            <a:off x="2609850" y="3450770"/>
            <a:ext cx="4038600" cy="1219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b="0"/>
          </a:p>
        </p:txBody>
      </p:sp>
      <p:sp>
        <p:nvSpPr>
          <p:cNvPr id="67" name="Oval 42"/>
          <p:cNvSpPr>
            <a:spLocks noChangeAspect="1" noChangeArrowheads="1"/>
          </p:cNvSpPr>
          <p:nvPr/>
        </p:nvSpPr>
        <p:spPr bwMode="auto">
          <a:xfrm>
            <a:off x="4943926" y="6281058"/>
            <a:ext cx="668337" cy="428625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prstDash val="dash"/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altLang="en-US" sz="1400" b="0" dirty="0" smtClean="0">
                <a:latin typeface="Times New Roman" pitchFamily="18" charset="0"/>
              </a:rPr>
              <a:t>15</a:t>
            </a:r>
            <a:endParaRPr lang="en-US" altLang="en-US" sz="1400" b="0" dirty="0">
              <a:latin typeface="Times New Roman" pitchFamily="18" charset="0"/>
            </a:endParaRPr>
          </a:p>
        </p:txBody>
      </p:sp>
      <p:sp>
        <p:nvSpPr>
          <p:cNvPr id="68" name="Rectangle 67"/>
          <p:cNvSpPr>
            <a:spLocks noChangeArrowheads="1"/>
          </p:cNvSpPr>
          <p:nvPr/>
        </p:nvSpPr>
        <p:spPr bwMode="auto">
          <a:xfrm>
            <a:off x="4813300" y="2362200"/>
            <a:ext cx="71045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800" b="0" i="1" dirty="0" smtClean="0">
                <a:latin typeface="Times New Roman" pitchFamily="18" charset="0"/>
              </a:rPr>
              <a:t>LRAS</a:t>
            </a:r>
            <a:endParaRPr lang="en-US" altLang="en-US" sz="1800" b="0" i="1" baseline="-25000" dirty="0">
              <a:latin typeface="Times New Roman" pitchFamily="18" charset="0"/>
            </a:endParaRPr>
          </a:p>
        </p:txBody>
      </p:sp>
      <p:sp>
        <p:nvSpPr>
          <p:cNvPr id="69" name="Line 33"/>
          <p:cNvSpPr>
            <a:spLocks noChangeShapeType="1"/>
          </p:cNvSpPr>
          <p:nvPr/>
        </p:nvSpPr>
        <p:spPr bwMode="auto">
          <a:xfrm flipH="1">
            <a:off x="2582644" y="4255168"/>
            <a:ext cx="2697480" cy="1587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0" name="Rectangle 44"/>
          <p:cNvSpPr>
            <a:spLocks noChangeArrowheads="1"/>
          </p:cNvSpPr>
          <p:nvPr/>
        </p:nvSpPr>
        <p:spPr bwMode="auto">
          <a:xfrm>
            <a:off x="6236573" y="3124200"/>
            <a:ext cx="69762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800" b="0" i="1" dirty="0" smtClean="0">
                <a:latin typeface="Times New Roman" pitchFamily="18" charset="0"/>
              </a:rPr>
              <a:t>SRAS</a:t>
            </a:r>
            <a:endParaRPr lang="en-US" altLang="en-US" sz="1800" b="0" i="1" dirty="0">
              <a:latin typeface="Times New Roman" pitchFamily="18" charset="0"/>
            </a:endParaRPr>
          </a:p>
        </p:txBody>
      </p:sp>
      <p:sp>
        <p:nvSpPr>
          <p:cNvPr id="74" name="Rectangle 20"/>
          <p:cNvSpPr>
            <a:spLocks noChangeArrowheads="1"/>
          </p:cNvSpPr>
          <p:nvPr/>
        </p:nvSpPr>
        <p:spPr bwMode="auto">
          <a:xfrm>
            <a:off x="6411684" y="4321628"/>
            <a:ext cx="4889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800" b="0" i="1" dirty="0">
                <a:solidFill>
                  <a:sysClr val="windowText" lastClr="000000"/>
                </a:solidFill>
              </a:rPr>
              <a:t>AD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D8D8D8"/>
                                      </p:to>
                                    </p:animClr>
                                    <p:set>
                                      <p:cBhvr>
                                        <p:cTn id="1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D8D8D8"/>
                                      </p:to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3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D8D8D8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" grpId="0"/>
      <p:bldP spid="43" grpId="0" animBg="1"/>
      <p:bldP spid="55" grpId="0"/>
      <p:bldP spid="56" grpId="0" animBg="1"/>
      <p:bldP spid="58" grpId="0"/>
      <p:bldP spid="63" grpId="0" animBg="1"/>
      <p:bldP spid="64" grpId="0" animBg="1"/>
      <p:bldP spid="65" grpId="0"/>
      <p:bldP spid="66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Oval 32"/>
          <p:cNvSpPr>
            <a:spLocks noChangeAspect="1" noChangeArrowheads="1"/>
          </p:cNvSpPr>
          <p:nvPr/>
        </p:nvSpPr>
        <p:spPr bwMode="auto">
          <a:xfrm>
            <a:off x="2016578" y="4038600"/>
            <a:ext cx="933450" cy="471487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prstDash val="dash"/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400" b="0" dirty="0" smtClean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</a:rPr>
              <a:t>14.5</a:t>
            </a:r>
            <a:endParaRPr lang="en-US" altLang="en-US" sz="1400" b="0" dirty="0">
              <a:solidFill>
                <a:schemeClr val="bg1">
                  <a:lumMod val="85000"/>
                </a:schemeClr>
              </a:solidFill>
              <a:latin typeface="Times New Roman" pitchFamily="18" charset="0"/>
            </a:endParaRPr>
          </a:p>
        </p:txBody>
      </p:sp>
      <p:sp>
        <p:nvSpPr>
          <p:cNvPr id="34" name="Rectangle 3"/>
          <p:cNvSpPr txBox="1">
            <a:spLocks noChangeArrowheads="1"/>
          </p:cNvSpPr>
          <p:nvPr/>
        </p:nvSpPr>
        <p:spPr bwMode="auto">
          <a:xfrm>
            <a:off x="304800" y="1373541"/>
            <a:ext cx="8686800" cy="16744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 algn="l" rtl="0" eaLnBrk="0" fontAlgn="base" hangingPunct="0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338138" indent="-338138" eaLnBrk="1" hangingPunct="1"/>
            <a:r>
              <a:rPr lang="en-US" altLang="en-US" sz="1600" b="1" kern="0" dirty="0" smtClean="0"/>
              <a:t>Example</a:t>
            </a:r>
            <a:r>
              <a:rPr lang="en-US" altLang="en-US" sz="1600" b="1" i="1" kern="0" dirty="0" smtClean="0"/>
              <a:t> (continued):</a:t>
            </a:r>
            <a:endParaRPr lang="en-US" altLang="en-US" sz="1600" b="0" i="1" kern="0" dirty="0" smtClean="0"/>
          </a:p>
          <a:p>
            <a:pPr marL="1035050" lvl="1" indent="-469900" eaLnBrk="1" hangingPunct="1">
              <a:buNone/>
              <a:tabLst>
                <a:tab pos="1379538" algn="l"/>
              </a:tabLst>
            </a:pPr>
            <a:r>
              <a:rPr lang="en-US" altLang="en-US" sz="1600" b="0" kern="0" dirty="0" smtClean="0"/>
              <a:t>3.	Graph LRAS, SRAS and AD</a:t>
            </a:r>
          </a:p>
        </p:txBody>
      </p:sp>
      <p:sp>
        <p:nvSpPr>
          <p:cNvPr id="3789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7891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7893" name="Rectangle 5"/>
          <p:cNvSpPr>
            <a:spLocks noChangeArrowheads="1"/>
          </p:cNvSpPr>
          <p:nvPr/>
        </p:nvSpPr>
        <p:spPr bwMode="auto">
          <a:xfrm>
            <a:off x="0" y="331946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7894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7895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9" name="Text Box 31"/>
          <p:cNvSpPr txBox="1">
            <a:spLocks noChangeArrowheads="1"/>
          </p:cNvSpPr>
          <p:nvPr/>
        </p:nvSpPr>
        <p:spPr bwMode="auto">
          <a:xfrm>
            <a:off x="381000" y="152400"/>
            <a:ext cx="845820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en-US" sz="2600" dirty="0" smtClean="0"/>
              <a:t>Aggregate Market Model</a:t>
            </a:r>
            <a:endParaRPr lang="en-US" altLang="en-US" sz="2600" b="1" dirty="0"/>
          </a:p>
        </p:txBody>
      </p:sp>
      <p:sp>
        <p:nvSpPr>
          <p:cNvPr id="53" name="Rectangle 2"/>
          <p:cNvSpPr txBox="1">
            <a:spLocks noChangeArrowheads="1"/>
          </p:cNvSpPr>
          <p:nvPr/>
        </p:nvSpPr>
        <p:spPr bwMode="auto">
          <a:xfrm>
            <a:off x="304800" y="963966"/>
            <a:ext cx="4019550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 algn="l" rtl="0" eaLnBrk="0" fontAlgn="base" hangingPunct="0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 typeface="Wingdings" pitchFamily="2" charset="2"/>
              <a:buNone/>
              <a:defRPr/>
            </a:pPr>
            <a:r>
              <a:rPr lang="en-US" altLang="en-US" sz="1800" b="1" kern="0" dirty="0" smtClean="0">
                <a:ea typeface="MS Mincho" pitchFamily="49" charset="-128"/>
              </a:rPr>
              <a:t>Equilibrium </a:t>
            </a:r>
            <a:endParaRPr lang="en-US" altLang="en-US" sz="2000" b="1" kern="0" dirty="0">
              <a:ea typeface="MS Mincho" pitchFamily="49" charset="-128"/>
            </a:endParaRPr>
          </a:p>
        </p:txBody>
      </p:sp>
      <p:sp>
        <p:nvSpPr>
          <p:cNvPr id="55" name="Oval 42"/>
          <p:cNvSpPr>
            <a:spLocks noChangeAspect="1" noChangeArrowheads="1"/>
          </p:cNvSpPr>
          <p:nvPr/>
        </p:nvSpPr>
        <p:spPr bwMode="auto">
          <a:xfrm>
            <a:off x="5301344" y="6276975"/>
            <a:ext cx="668337" cy="428625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prstDash val="dash"/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altLang="en-US" sz="1400" b="0" dirty="0" smtClean="0">
                <a:solidFill>
                  <a:srgbClr val="FF0000"/>
                </a:solidFill>
                <a:latin typeface="Times New Roman" pitchFamily="18" charset="0"/>
              </a:rPr>
              <a:t>17</a:t>
            </a:r>
            <a:endParaRPr lang="en-US" altLang="en-US" sz="1400" b="0" dirty="0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58" name="Oval 56"/>
          <p:cNvSpPr>
            <a:spLocks noChangeAspect="1" noChangeArrowheads="1"/>
          </p:cNvSpPr>
          <p:nvPr/>
        </p:nvSpPr>
        <p:spPr bwMode="auto">
          <a:xfrm>
            <a:off x="2016578" y="3712028"/>
            <a:ext cx="933450" cy="471488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prstDash val="dash"/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400" b="0" dirty="0" smtClean="0">
                <a:solidFill>
                  <a:srgbClr val="FF0000"/>
                </a:solidFill>
                <a:latin typeface="Times New Roman" pitchFamily="18" charset="0"/>
              </a:rPr>
              <a:t>16.5</a:t>
            </a:r>
            <a:endParaRPr lang="en-US" altLang="en-US" sz="1400" b="0" dirty="0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65" name="Text Box 39"/>
          <p:cNvSpPr txBox="1">
            <a:spLocks noChangeArrowheads="1"/>
          </p:cNvSpPr>
          <p:nvPr/>
        </p:nvSpPr>
        <p:spPr bwMode="auto">
          <a:xfrm>
            <a:off x="7696200" y="3869313"/>
            <a:ext cx="131444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1600" b="0" i="1" dirty="0" smtClean="0">
                <a:solidFill>
                  <a:srgbClr val="FF0000"/>
                </a:solidFill>
                <a:latin typeface="Times New Roman" pitchFamily="18" charset="0"/>
              </a:rPr>
              <a:t>Induced Inflationary gap</a:t>
            </a:r>
            <a:endParaRPr lang="en-US" altLang="en-US" sz="1600" b="0" i="1" dirty="0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38" name="Rectangle 3"/>
          <p:cNvSpPr txBox="1">
            <a:spLocks noChangeArrowheads="1"/>
          </p:cNvSpPr>
          <p:nvPr/>
        </p:nvSpPr>
        <p:spPr bwMode="auto">
          <a:xfrm>
            <a:off x="3200401" y="1756610"/>
            <a:ext cx="5715000" cy="757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 algn="l" rtl="0" eaLnBrk="0" fontAlgn="base" hangingPunct="0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457200" lvl="1" indent="0" eaLnBrk="1" hangingPunct="1">
              <a:buNone/>
            </a:pPr>
            <a:r>
              <a:rPr lang="en-US" altLang="en-US" sz="1600" b="0" dirty="0" smtClean="0">
                <a:latin typeface="Times New Roman" pitchFamily="18" charset="0"/>
              </a:rPr>
              <a:t>	</a:t>
            </a:r>
            <a:r>
              <a:rPr lang="en-US" altLang="en-US" sz="1600" b="0" i="1" dirty="0" err="1" smtClean="0">
                <a:solidFill>
                  <a:srgbClr val="000000"/>
                </a:solidFill>
                <a:latin typeface="Times New Roman" pitchFamily="18" charset="0"/>
                <a:cs typeface="Arial" charset="0"/>
              </a:rPr>
              <a:t>Y</a:t>
            </a:r>
            <a:r>
              <a:rPr lang="en-US" altLang="en-US" sz="1600" b="0" i="1" baseline="-25000" dirty="0" err="1" smtClean="0">
                <a:solidFill>
                  <a:srgbClr val="000000"/>
                </a:solidFill>
                <a:latin typeface="Times New Roman" pitchFamily="18" charset="0"/>
                <a:cs typeface="Arial" charset="0"/>
              </a:rPr>
              <a:t>p</a:t>
            </a:r>
            <a:r>
              <a:rPr lang="en-US" altLang="en-US" sz="1600" b="0" dirty="0" smtClean="0">
                <a:solidFill>
                  <a:srgbClr val="000000"/>
                </a:solidFill>
                <a:latin typeface="Times New Roman" pitchFamily="18" charset="0"/>
                <a:cs typeface="Arial" charset="0"/>
              </a:rPr>
              <a:t> </a:t>
            </a:r>
            <a:r>
              <a:rPr lang="en-US" altLang="en-US" sz="1600" b="0" dirty="0">
                <a:solidFill>
                  <a:srgbClr val="000000"/>
                </a:solidFill>
                <a:latin typeface="Times New Roman" pitchFamily="18" charset="0"/>
                <a:cs typeface="Arial" charset="0"/>
              </a:rPr>
              <a:t>= </a:t>
            </a:r>
            <a:r>
              <a:rPr lang="en-US" altLang="en-US" sz="1600" b="0" dirty="0" smtClean="0">
                <a:solidFill>
                  <a:srgbClr val="000000"/>
                </a:solidFill>
                <a:latin typeface="Times New Roman" pitchFamily="18" charset="0"/>
                <a:cs typeface="Arial" charset="0"/>
              </a:rPr>
              <a:t>15         </a:t>
            </a:r>
            <a:r>
              <a:rPr lang="en-US" altLang="en-US" sz="1600" b="0" i="1" dirty="0" smtClean="0">
                <a:latin typeface="Times New Roman" pitchFamily="18" charset="0"/>
                <a:ea typeface="MS Mincho" pitchFamily="49" charset="-128"/>
              </a:rPr>
              <a:t>PL = </a:t>
            </a:r>
            <a:r>
              <a:rPr lang="en-US" altLang="en-US" sz="1600" b="0" dirty="0" smtClean="0">
                <a:latin typeface="Times New Roman" pitchFamily="18" charset="0"/>
                <a:ea typeface="MS Mincho" pitchFamily="49" charset="-128"/>
              </a:rPr>
              <a:t>22 </a:t>
            </a:r>
            <a:r>
              <a:rPr lang="en-US" altLang="en-US" sz="1600" b="0" dirty="0" smtClean="0">
                <a:latin typeface="Times New Roman" pitchFamily="18" charset="0"/>
              </a:rPr>
              <a:t>– </a:t>
            </a:r>
            <a:r>
              <a:rPr lang="en-US" altLang="en-US" sz="1600" b="0" dirty="0" smtClean="0">
                <a:latin typeface="Times New Roman" pitchFamily="18" charset="0"/>
                <a:ea typeface="MS Mincho" pitchFamily="49" charset="-128"/>
              </a:rPr>
              <a:t>0.5</a:t>
            </a:r>
            <a:r>
              <a:rPr lang="en-US" altLang="en-US" sz="1600" b="0" dirty="0" smtClean="0">
                <a:ea typeface="MS Mincho" pitchFamily="49" charset="-128"/>
              </a:rPr>
              <a:t> </a:t>
            </a:r>
            <a:r>
              <a:rPr lang="en-US" altLang="en-US" sz="1600" b="0" i="1" dirty="0" smtClean="0">
                <a:latin typeface="Times New Roman" pitchFamily="18" charset="0"/>
                <a:ea typeface="MS Mincho" pitchFamily="49" charset="-128"/>
              </a:rPr>
              <a:t>Y           </a:t>
            </a:r>
            <a:r>
              <a:rPr lang="en-US" altLang="en-US" sz="1600" b="0" i="1" dirty="0" smtClean="0">
                <a:solidFill>
                  <a:srgbClr val="000000"/>
                </a:solidFill>
                <a:latin typeface="Times New Roman" pitchFamily="18" charset="0"/>
              </a:rPr>
              <a:t>PL = </a:t>
            </a:r>
            <a:r>
              <a:rPr lang="en-US" altLang="en-US" sz="1600" b="0" dirty="0" smtClean="0">
                <a:solidFill>
                  <a:srgbClr val="000000"/>
                </a:solidFill>
                <a:latin typeface="Times New Roman" pitchFamily="18" charset="0"/>
              </a:rPr>
              <a:t>-0.5 </a:t>
            </a:r>
            <a:r>
              <a:rPr lang="en-US" altLang="en-US" sz="1600" b="0" dirty="0">
                <a:solidFill>
                  <a:srgbClr val="000000"/>
                </a:solidFill>
                <a:latin typeface="Times New Roman" pitchFamily="18" charset="0"/>
              </a:rPr>
              <a:t>+ </a:t>
            </a:r>
            <a:r>
              <a:rPr lang="en-US" altLang="en-US" sz="1600" b="0" i="1" dirty="0" smtClean="0">
                <a:solidFill>
                  <a:srgbClr val="000000"/>
                </a:solidFill>
                <a:latin typeface="Times New Roman" pitchFamily="18" charset="0"/>
                <a:cs typeface="Arial" charset="0"/>
              </a:rPr>
              <a:t>Y</a:t>
            </a:r>
            <a:endParaRPr lang="en-US" altLang="en-US" sz="1600" b="0" dirty="0" smtClean="0">
              <a:latin typeface="Times New Roman" pitchFamily="18" charset="0"/>
            </a:endParaRPr>
          </a:p>
          <a:p>
            <a:pPr marL="0" indent="0" algn="ctr" eaLnBrk="1" hangingPunct="1">
              <a:buNone/>
            </a:pPr>
            <a:endParaRPr lang="en-US" altLang="en-US" sz="1600" b="0" i="1" dirty="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44" name="Line 32"/>
          <p:cNvSpPr>
            <a:spLocks noChangeShapeType="1"/>
          </p:cNvSpPr>
          <p:nvPr/>
        </p:nvSpPr>
        <p:spPr bwMode="auto">
          <a:xfrm>
            <a:off x="2590800" y="6276975"/>
            <a:ext cx="453390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45" name="Line 33"/>
          <p:cNvSpPr>
            <a:spLocks noChangeShapeType="1"/>
          </p:cNvSpPr>
          <p:nvPr/>
        </p:nvSpPr>
        <p:spPr bwMode="auto">
          <a:xfrm>
            <a:off x="2589212" y="2314575"/>
            <a:ext cx="1588" cy="39624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46" name="Rectangle 45"/>
          <p:cNvSpPr>
            <a:spLocks noChangeArrowheads="1"/>
          </p:cNvSpPr>
          <p:nvPr/>
        </p:nvSpPr>
        <p:spPr bwMode="auto">
          <a:xfrm>
            <a:off x="6635750" y="6324600"/>
            <a:ext cx="311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800" b="0" i="1" dirty="0">
                <a:latin typeface="Times New Roman" pitchFamily="18" charset="0"/>
              </a:rPr>
              <a:t>Y</a:t>
            </a:r>
          </a:p>
        </p:txBody>
      </p:sp>
      <p:sp>
        <p:nvSpPr>
          <p:cNvPr id="54" name="Rectangle 39"/>
          <p:cNvSpPr>
            <a:spLocks noChangeArrowheads="1"/>
          </p:cNvSpPr>
          <p:nvPr/>
        </p:nvSpPr>
        <p:spPr bwMode="auto">
          <a:xfrm>
            <a:off x="2133600" y="2362200"/>
            <a:ext cx="4508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800" b="0" i="1" dirty="0">
                <a:latin typeface="Times New Roman" pitchFamily="18" charset="0"/>
              </a:rPr>
              <a:t>PL</a:t>
            </a:r>
          </a:p>
        </p:txBody>
      </p:sp>
      <p:sp>
        <p:nvSpPr>
          <p:cNvPr id="57" name="Line 9"/>
          <p:cNvSpPr>
            <a:spLocks noChangeShapeType="1"/>
          </p:cNvSpPr>
          <p:nvPr/>
        </p:nvSpPr>
        <p:spPr bwMode="auto">
          <a:xfrm>
            <a:off x="2609850" y="3450770"/>
            <a:ext cx="4038600" cy="1219200"/>
          </a:xfrm>
          <a:prstGeom prst="line">
            <a:avLst/>
          </a:prstGeom>
          <a:noFill/>
          <a:ln w="28575">
            <a:solidFill>
              <a:schemeClr val="bg1">
                <a:lumMod val="85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b="0"/>
          </a:p>
        </p:txBody>
      </p:sp>
      <p:sp>
        <p:nvSpPr>
          <p:cNvPr id="59" name="Rectangle 20"/>
          <p:cNvSpPr>
            <a:spLocks noChangeArrowheads="1"/>
          </p:cNvSpPr>
          <p:nvPr/>
        </p:nvSpPr>
        <p:spPr bwMode="auto">
          <a:xfrm>
            <a:off x="6411684" y="4321628"/>
            <a:ext cx="4889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800" b="0" i="1" dirty="0">
                <a:solidFill>
                  <a:sysClr val="windowText" lastClr="000000"/>
                </a:solidFill>
              </a:rPr>
              <a:t>AD</a:t>
            </a:r>
          </a:p>
        </p:txBody>
      </p:sp>
      <p:sp>
        <p:nvSpPr>
          <p:cNvPr id="67" name="Oval 42"/>
          <p:cNvSpPr>
            <a:spLocks noChangeAspect="1" noChangeArrowheads="1"/>
          </p:cNvSpPr>
          <p:nvPr/>
        </p:nvSpPr>
        <p:spPr bwMode="auto">
          <a:xfrm>
            <a:off x="4943926" y="6281058"/>
            <a:ext cx="668337" cy="428625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prstDash val="dash"/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altLang="en-US" sz="1400" b="0" dirty="0" smtClean="0">
                <a:latin typeface="Times New Roman" pitchFamily="18" charset="0"/>
              </a:rPr>
              <a:t>15</a:t>
            </a:r>
            <a:endParaRPr lang="en-US" altLang="en-US" sz="1400" b="0" dirty="0">
              <a:latin typeface="Times New Roman" pitchFamily="18" charset="0"/>
            </a:endParaRPr>
          </a:p>
        </p:txBody>
      </p:sp>
      <p:sp>
        <p:nvSpPr>
          <p:cNvPr id="68" name="Rectangle 67"/>
          <p:cNvSpPr>
            <a:spLocks noChangeArrowheads="1"/>
          </p:cNvSpPr>
          <p:nvPr/>
        </p:nvSpPr>
        <p:spPr bwMode="auto">
          <a:xfrm>
            <a:off x="4813300" y="2362200"/>
            <a:ext cx="71045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800" b="0" i="1" dirty="0" smtClean="0">
                <a:latin typeface="Times New Roman" pitchFamily="18" charset="0"/>
              </a:rPr>
              <a:t>LRAS</a:t>
            </a:r>
            <a:endParaRPr lang="en-US" altLang="en-US" sz="1800" b="0" i="1" baseline="-25000" dirty="0">
              <a:latin typeface="Times New Roman" pitchFamily="18" charset="0"/>
            </a:endParaRPr>
          </a:p>
        </p:txBody>
      </p:sp>
      <p:sp>
        <p:nvSpPr>
          <p:cNvPr id="43" name="Line 41"/>
          <p:cNvSpPr>
            <a:spLocks noChangeShapeType="1"/>
          </p:cNvSpPr>
          <p:nvPr/>
        </p:nvSpPr>
        <p:spPr bwMode="auto">
          <a:xfrm flipH="1">
            <a:off x="5638800" y="3962400"/>
            <a:ext cx="0" cy="2331720"/>
          </a:xfrm>
          <a:prstGeom prst="line">
            <a:avLst/>
          </a:prstGeom>
          <a:noFill/>
          <a:ln w="19050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9" name="Line 33"/>
          <p:cNvSpPr>
            <a:spLocks noChangeShapeType="1"/>
          </p:cNvSpPr>
          <p:nvPr/>
        </p:nvSpPr>
        <p:spPr bwMode="auto">
          <a:xfrm flipH="1">
            <a:off x="2582644" y="4255168"/>
            <a:ext cx="2697480" cy="1587"/>
          </a:xfrm>
          <a:prstGeom prst="line">
            <a:avLst/>
          </a:prstGeom>
          <a:noFill/>
          <a:ln w="19050">
            <a:solidFill>
              <a:schemeClr val="bg1">
                <a:lumMod val="85000"/>
              </a:schemeClr>
            </a:solidFill>
            <a:prstDash val="dash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0" name="Rectangle 44"/>
          <p:cNvSpPr>
            <a:spLocks noChangeArrowheads="1"/>
          </p:cNvSpPr>
          <p:nvPr/>
        </p:nvSpPr>
        <p:spPr bwMode="auto">
          <a:xfrm>
            <a:off x="6236573" y="3124200"/>
            <a:ext cx="69762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800" b="0" i="1" dirty="0" smtClean="0">
                <a:latin typeface="Times New Roman" pitchFamily="18" charset="0"/>
              </a:rPr>
              <a:t>SRAS</a:t>
            </a:r>
            <a:endParaRPr lang="en-US" altLang="en-US" sz="1800" b="0" i="1" dirty="0">
              <a:latin typeface="Times New Roman" pitchFamily="18" charset="0"/>
            </a:endParaRPr>
          </a:p>
        </p:txBody>
      </p:sp>
      <p:sp>
        <p:nvSpPr>
          <p:cNvPr id="56" name="Line 25"/>
          <p:cNvSpPr>
            <a:spLocks noChangeShapeType="1"/>
          </p:cNvSpPr>
          <p:nvPr/>
        </p:nvSpPr>
        <p:spPr bwMode="auto">
          <a:xfrm>
            <a:off x="2590800" y="3013710"/>
            <a:ext cx="4222313" cy="12954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" name="Rectangle 60"/>
          <p:cNvSpPr>
            <a:spLocks noChangeArrowheads="1"/>
          </p:cNvSpPr>
          <p:nvPr/>
        </p:nvSpPr>
        <p:spPr bwMode="auto">
          <a:xfrm>
            <a:off x="3975100" y="2152650"/>
            <a:ext cx="2202591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500" b="0" i="1" dirty="0">
                <a:solidFill>
                  <a:srgbClr val="000000"/>
                </a:solidFill>
                <a:latin typeface="Times New Roman" pitchFamily="18" charset="0"/>
              </a:rPr>
              <a:t>PL = </a:t>
            </a:r>
            <a:r>
              <a:rPr lang="en-US" altLang="en-US" sz="1500" b="0" dirty="0">
                <a:solidFill>
                  <a:srgbClr val="000000"/>
                </a:solidFill>
                <a:latin typeface="Times New Roman" pitchFamily="18" charset="0"/>
              </a:rPr>
              <a:t>[</a:t>
            </a:r>
            <a:r>
              <a:rPr lang="en-US" altLang="en-US" sz="1500" b="0" i="1" dirty="0">
                <a:solidFill>
                  <a:srgbClr val="000000"/>
                </a:solidFill>
                <a:latin typeface="Times New Roman" pitchFamily="18" charset="0"/>
              </a:rPr>
              <a:t>w</a:t>
            </a:r>
            <a:r>
              <a:rPr lang="en-US" altLang="en-US" sz="1500" b="0" dirty="0">
                <a:solidFill>
                  <a:srgbClr val="000000"/>
                </a:solidFill>
                <a:latin typeface="Times New Roman" pitchFamily="18" charset="0"/>
              </a:rPr>
              <a:t> + </a:t>
            </a:r>
            <a:r>
              <a:rPr lang="en-US" altLang="en-US" sz="1500" b="0" i="1" dirty="0">
                <a:solidFill>
                  <a:srgbClr val="000000"/>
                </a:solidFill>
                <a:latin typeface="Times New Roman" pitchFamily="18" charset="0"/>
              </a:rPr>
              <a:t>p</a:t>
            </a:r>
            <a:r>
              <a:rPr lang="en-US" altLang="en-US" sz="1500" b="0" dirty="0">
                <a:solidFill>
                  <a:srgbClr val="000000"/>
                </a:solidFill>
                <a:latin typeface="Times New Roman" pitchFamily="18" charset="0"/>
              </a:rPr>
              <a:t> + </a:t>
            </a:r>
            <a:r>
              <a:rPr lang="en-US" altLang="en-US" sz="1500" b="0" i="1" dirty="0" smtClean="0">
                <a:solidFill>
                  <a:srgbClr val="000000"/>
                </a:solidFill>
                <a:latin typeface="Times New Roman" pitchFamily="18" charset="0"/>
              </a:rPr>
              <a:t>t – </a:t>
            </a:r>
            <a:r>
              <a:rPr lang="en-US" altLang="en-US" sz="1500" b="0" i="1" dirty="0" err="1" smtClean="0">
                <a:solidFill>
                  <a:srgbClr val="000000"/>
                </a:solidFill>
                <a:latin typeface="Times New Roman" pitchFamily="18" charset="0"/>
              </a:rPr>
              <a:t>Y</a:t>
            </a:r>
            <a:r>
              <a:rPr lang="en-US" altLang="en-US" sz="1500" b="0" i="1" baseline="-25000" dirty="0" err="1" smtClean="0">
                <a:solidFill>
                  <a:srgbClr val="000000"/>
                </a:solidFill>
                <a:latin typeface="Times New Roman" pitchFamily="18" charset="0"/>
              </a:rPr>
              <a:t>p</a:t>
            </a:r>
            <a:r>
              <a:rPr lang="en-US" altLang="en-US" sz="1500" b="0" dirty="0" smtClean="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en-US" altLang="en-US" sz="1500" b="0" dirty="0">
                <a:solidFill>
                  <a:srgbClr val="000000"/>
                </a:solidFill>
                <a:latin typeface="Times New Roman" pitchFamily="18" charset="0"/>
              </a:rPr>
              <a:t>] + </a:t>
            </a:r>
            <a:r>
              <a:rPr lang="en-US" altLang="en-US" sz="1500" b="0" i="1" dirty="0" smtClean="0">
                <a:solidFill>
                  <a:srgbClr val="000000"/>
                </a:solidFill>
                <a:latin typeface="Times New Roman" pitchFamily="18" charset="0"/>
              </a:rPr>
              <a:t>Y</a:t>
            </a:r>
            <a:endParaRPr lang="en-US" altLang="en-US" sz="1500" b="0" i="1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36" name="Line 63"/>
          <p:cNvSpPr>
            <a:spLocks noChangeShapeType="1"/>
          </p:cNvSpPr>
          <p:nvPr/>
        </p:nvSpPr>
        <p:spPr bwMode="auto">
          <a:xfrm flipV="1">
            <a:off x="4648200" y="2057400"/>
            <a:ext cx="0" cy="182563"/>
          </a:xfrm>
          <a:prstGeom prst="line">
            <a:avLst/>
          </a:prstGeom>
          <a:noFill/>
          <a:ln w="38100">
            <a:solidFill>
              <a:srgbClr val="0000CC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37" name="Rectangle 27"/>
          <p:cNvSpPr>
            <a:spLocks noChangeArrowheads="1"/>
          </p:cNvSpPr>
          <p:nvPr/>
        </p:nvSpPr>
        <p:spPr bwMode="auto">
          <a:xfrm>
            <a:off x="76201" y="3008055"/>
            <a:ext cx="2133600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400" b="0" i="1" dirty="0" smtClean="0">
                <a:solidFill>
                  <a:srgbClr val="0000CC"/>
                </a:solidFill>
                <a:latin typeface="Times New Roman" pitchFamily="18" charset="0"/>
              </a:rPr>
              <a:t>If </a:t>
            </a:r>
            <a:r>
              <a:rPr lang="en-US" altLang="en-US" sz="1400" b="0" i="1" dirty="0">
                <a:solidFill>
                  <a:srgbClr val="0000CC"/>
                </a:solidFill>
                <a:latin typeface="Times New Roman" pitchFamily="18" charset="0"/>
              </a:rPr>
              <a:t>nothing is done to combat this stimulus, </a:t>
            </a:r>
            <a:r>
              <a:rPr lang="en-US" altLang="en-US" sz="1400" b="0" i="1" dirty="0" smtClean="0">
                <a:solidFill>
                  <a:srgbClr val="0000CC"/>
                </a:solidFill>
                <a:latin typeface="Times New Roman" pitchFamily="18" charset="0"/>
              </a:rPr>
              <a:t>w rises </a:t>
            </a:r>
            <a:r>
              <a:rPr lang="en-US" altLang="en-US" sz="1400" b="0" i="1" dirty="0">
                <a:solidFill>
                  <a:srgbClr val="0000CC"/>
                </a:solidFill>
                <a:latin typeface="Times New Roman" pitchFamily="18" charset="0"/>
              </a:rPr>
              <a:t>as labor markets </a:t>
            </a:r>
            <a:r>
              <a:rPr lang="en-US" altLang="en-US" sz="1400" b="0" i="1" dirty="0" smtClean="0">
                <a:solidFill>
                  <a:srgbClr val="0000CC"/>
                </a:solidFill>
                <a:latin typeface="Times New Roman" pitchFamily="18" charset="0"/>
              </a:rPr>
              <a:t>tighten.</a:t>
            </a:r>
            <a:endParaRPr lang="en-US" altLang="en-US" sz="1400" b="0" i="1" dirty="0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41" name="Line 6"/>
          <p:cNvSpPr>
            <a:spLocks noChangeShapeType="1"/>
          </p:cNvSpPr>
          <p:nvPr/>
        </p:nvSpPr>
        <p:spPr bwMode="auto">
          <a:xfrm flipV="1">
            <a:off x="2600994" y="3392904"/>
            <a:ext cx="3679156" cy="3158629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" name="Rectangle 27"/>
          <p:cNvSpPr>
            <a:spLocks noChangeArrowheads="1"/>
          </p:cNvSpPr>
          <p:nvPr/>
        </p:nvSpPr>
        <p:spPr bwMode="auto">
          <a:xfrm>
            <a:off x="76200" y="4075093"/>
            <a:ext cx="21336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400" b="0" i="1" dirty="0" smtClean="0">
                <a:solidFill>
                  <a:srgbClr val="0000CC"/>
                </a:solidFill>
                <a:latin typeface="Times New Roman" pitchFamily="18" charset="0"/>
              </a:rPr>
              <a:t>Hence</a:t>
            </a:r>
            <a:r>
              <a:rPr lang="en-US" altLang="en-US" sz="1400" b="0" i="1" dirty="0">
                <a:solidFill>
                  <a:srgbClr val="0000CC"/>
                </a:solidFill>
                <a:latin typeface="Times New Roman" pitchFamily="18" charset="0"/>
              </a:rPr>
              <a:t>, the increase in GDP was only </a:t>
            </a:r>
            <a:r>
              <a:rPr lang="en-US" altLang="en-US" sz="1400" b="0" i="1" dirty="0" smtClean="0">
                <a:solidFill>
                  <a:srgbClr val="0000CC"/>
                </a:solidFill>
                <a:latin typeface="Times New Roman" pitchFamily="18" charset="0"/>
              </a:rPr>
              <a:t>temporary.</a:t>
            </a:r>
            <a:endParaRPr lang="en-US" altLang="en-US" sz="1400" b="0" i="1" dirty="0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66" name="Line 52"/>
          <p:cNvSpPr>
            <a:spLocks noChangeShapeType="1"/>
          </p:cNvSpPr>
          <p:nvPr/>
        </p:nvSpPr>
        <p:spPr bwMode="auto">
          <a:xfrm flipH="1">
            <a:off x="2603260" y="3950368"/>
            <a:ext cx="3035808" cy="0"/>
          </a:xfrm>
          <a:prstGeom prst="line">
            <a:avLst/>
          </a:prstGeom>
          <a:noFill/>
          <a:ln w="19050">
            <a:solidFill>
              <a:srgbClr val="FF0000"/>
            </a:solidFill>
            <a:prstDash val="dash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" name="Line 40"/>
          <p:cNvSpPr>
            <a:spLocks noChangeShapeType="1"/>
          </p:cNvSpPr>
          <p:nvPr/>
        </p:nvSpPr>
        <p:spPr bwMode="auto">
          <a:xfrm flipV="1">
            <a:off x="5270500" y="2664331"/>
            <a:ext cx="12828" cy="3599309"/>
          </a:xfrm>
          <a:prstGeom prst="line">
            <a:avLst/>
          </a:prstGeom>
          <a:noFill/>
          <a:ln w="28575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" name="Line 6"/>
          <p:cNvSpPr>
            <a:spLocks noChangeShapeType="1"/>
          </p:cNvSpPr>
          <p:nvPr/>
        </p:nvSpPr>
        <p:spPr bwMode="auto">
          <a:xfrm flipV="1">
            <a:off x="2590800" y="2993570"/>
            <a:ext cx="3679156" cy="3158629"/>
          </a:xfrm>
          <a:prstGeom prst="line">
            <a:avLst/>
          </a:prstGeom>
          <a:noFill/>
          <a:ln w="28575">
            <a:solidFill>
              <a:srgbClr val="0000CC"/>
            </a:solidFill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760736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D8D8D8"/>
                                      </p:to>
                                    </p:animClr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D8D8D8"/>
                                      </p:to>
                                    </p:animClr>
                                    <p:set>
                                      <p:cBhvr>
                                        <p:cTn id="1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D8D8D8"/>
                                      </p:to>
                                    </p:animClr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4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D8D8D8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5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D8D8D8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7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D8D8D8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/>
      <p:bldP spid="58" grpId="0"/>
      <p:bldP spid="65" grpId="0"/>
      <p:bldP spid="36" grpId="0" animBg="1"/>
      <p:bldP spid="40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Line 6"/>
          <p:cNvSpPr>
            <a:spLocks noChangeShapeType="1"/>
          </p:cNvSpPr>
          <p:nvPr/>
        </p:nvSpPr>
        <p:spPr bwMode="auto">
          <a:xfrm flipV="1">
            <a:off x="2600994" y="3392904"/>
            <a:ext cx="3679156" cy="3158629"/>
          </a:xfrm>
          <a:prstGeom prst="line">
            <a:avLst/>
          </a:prstGeom>
          <a:noFill/>
          <a:ln w="28575">
            <a:solidFill>
              <a:schemeClr val="bg1">
                <a:lumMod val="85000"/>
              </a:schemeClr>
            </a:solidFill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" name="Line 41"/>
          <p:cNvSpPr>
            <a:spLocks noChangeShapeType="1"/>
          </p:cNvSpPr>
          <p:nvPr/>
        </p:nvSpPr>
        <p:spPr bwMode="auto">
          <a:xfrm flipH="1">
            <a:off x="5638800" y="3962400"/>
            <a:ext cx="0" cy="2331720"/>
          </a:xfrm>
          <a:prstGeom prst="line">
            <a:avLst/>
          </a:prstGeom>
          <a:noFill/>
          <a:ln w="19050">
            <a:solidFill>
              <a:schemeClr val="bg1">
                <a:lumMod val="85000"/>
              </a:schemeClr>
            </a:solidFill>
            <a:prstDash val="dash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6" name="Line 52"/>
          <p:cNvSpPr>
            <a:spLocks noChangeShapeType="1"/>
          </p:cNvSpPr>
          <p:nvPr/>
        </p:nvSpPr>
        <p:spPr bwMode="auto">
          <a:xfrm flipH="1">
            <a:off x="2603260" y="3950368"/>
            <a:ext cx="3035808" cy="0"/>
          </a:xfrm>
          <a:prstGeom prst="line">
            <a:avLst/>
          </a:prstGeom>
          <a:noFill/>
          <a:ln w="19050">
            <a:solidFill>
              <a:schemeClr val="bg1">
                <a:lumMod val="75000"/>
              </a:schemeClr>
            </a:solidFill>
            <a:prstDash val="dash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" name="Oval 32"/>
          <p:cNvSpPr>
            <a:spLocks noChangeAspect="1" noChangeArrowheads="1"/>
          </p:cNvSpPr>
          <p:nvPr/>
        </p:nvSpPr>
        <p:spPr bwMode="auto">
          <a:xfrm>
            <a:off x="2016578" y="4038600"/>
            <a:ext cx="933450" cy="471487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prstDash val="dash"/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400" b="0" dirty="0" smtClean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</a:rPr>
              <a:t>14.5</a:t>
            </a:r>
            <a:endParaRPr lang="en-US" altLang="en-US" sz="1400" b="0" dirty="0">
              <a:solidFill>
                <a:schemeClr val="bg1">
                  <a:lumMod val="85000"/>
                </a:schemeClr>
              </a:solidFill>
              <a:latin typeface="Times New Roman" pitchFamily="18" charset="0"/>
            </a:endParaRPr>
          </a:p>
        </p:txBody>
      </p:sp>
      <p:sp>
        <p:nvSpPr>
          <p:cNvPr id="34" name="Rectangle 3"/>
          <p:cNvSpPr txBox="1">
            <a:spLocks noChangeArrowheads="1"/>
          </p:cNvSpPr>
          <p:nvPr/>
        </p:nvSpPr>
        <p:spPr bwMode="auto">
          <a:xfrm>
            <a:off x="304800" y="1373541"/>
            <a:ext cx="8686800" cy="16744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 algn="l" rtl="0" eaLnBrk="0" fontAlgn="base" hangingPunct="0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338138" indent="-338138" eaLnBrk="1" hangingPunct="1"/>
            <a:r>
              <a:rPr lang="en-US" altLang="en-US" sz="1600" b="1" kern="0" dirty="0" smtClean="0"/>
              <a:t>Example</a:t>
            </a:r>
            <a:r>
              <a:rPr lang="en-US" altLang="en-US" sz="1600" b="1" i="1" kern="0" dirty="0" smtClean="0"/>
              <a:t> (continued):</a:t>
            </a:r>
            <a:endParaRPr lang="en-US" altLang="en-US" sz="1600" b="0" i="1" kern="0" dirty="0" smtClean="0"/>
          </a:p>
          <a:p>
            <a:pPr marL="1035050" lvl="1" indent="-469900" eaLnBrk="1" hangingPunct="1">
              <a:buNone/>
              <a:tabLst>
                <a:tab pos="1379538" algn="l"/>
              </a:tabLst>
            </a:pPr>
            <a:r>
              <a:rPr lang="en-US" altLang="en-US" sz="1600" b="0" kern="0" dirty="0" smtClean="0"/>
              <a:t>3.	Graph LRAS, SRAS and AD</a:t>
            </a:r>
          </a:p>
        </p:txBody>
      </p:sp>
      <p:sp>
        <p:nvSpPr>
          <p:cNvPr id="3789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7891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7893" name="Rectangle 5"/>
          <p:cNvSpPr>
            <a:spLocks noChangeArrowheads="1"/>
          </p:cNvSpPr>
          <p:nvPr/>
        </p:nvSpPr>
        <p:spPr bwMode="auto">
          <a:xfrm>
            <a:off x="0" y="331946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7894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7895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9" name="Text Box 31"/>
          <p:cNvSpPr txBox="1">
            <a:spLocks noChangeArrowheads="1"/>
          </p:cNvSpPr>
          <p:nvPr/>
        </p:nvSpPr>
        <p:spPr bwMode="auto">
          <a:xfrm>
            <a:off x="381000" y="152400"/>
            <a:ext cx="845820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en-US" sz="2600" dirty="0" smtClean="0"/>
              <a:t>Aggregate Market Model</a:t>
            </a:r>
            <a:endParaRPr lang="en-US" altLang="en-US" sz="2600" b="1" dirty="0"/>
          </a:p>
        </p:txBody>
      </p:sp>
      <p:sp>
        <p:nvSpPr>
          <p:cNvPr id="53" name="Rectangle 2"/>
          <p:cNvSpPr txBox="1">
            <a:spLocks noChangeArrowheads="1"/>
          </p:cNvSpPr>
          <p:nvPr/>
        </p:nvSpPr>
        <p:spPr bwMode="auto">
          <a:xfrm>
            <a:off x="304800" y="963966"/>
            <a:ext cx="4019550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 algn="l" rtl="0" eaLnBrk="0" fontAlgn="base" hangingPunct="0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 typeface="Wingdings" pitchFamily="2" charset="2"/>
              <a:buNone/>
              <a:defRPr/>
            </a:pPr>
            <a:r>
              <a:rPr lang="en-US" altLang="en-US" sz="1800" b="1" kern="0" dirty="0" smtClean="0">
                <a:ea typeface="MS Mincho" pitchFamily="49" charset="-128"/>
              </a:rPr>
              <a:t>Equilibrium </a:t>
            </a:r>
            <a:endParaRPr lang="en-US" altLang="en-US" sz="2000" b="1" kern="0" dirty="0">
              <a:ea typeface="MS Mincho" pitchFamily="49" charset="-128"/>
            </a:endParaRPr>
          </a:p>
        </p:txBody>
      </p:sp>
      <p:sp>
        <p:nvSpPr>
          <p:cNvPr id="55" name="Oval 42"/>
          <p:cNvSpPr>
            <a:spLocks noChangeAspect="1" noChangeArrowheads="1"/>
          </p:cNvSpPr>
          <p:nvPr/>
        </p:nvSpPr>
        <p:spPr bwMode="auto">
          <a:xfrm>
            <a:off x="5301344" y="6276975"/>
            <a:ext cx="668337" cy="428625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prstDash val="dash"/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altLang="en-US" sz="1400" b="0" dirty="0" smtClean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</a:rPr>
              <a:t>17</a:t>
            </a:r>
            <a:endParaRPr lang="en-US" altLang="en-US" sz="1400" b="0" dirty="0">
              <a:solidFill>
                <a:schemeClr val="bg1">
                  <a:lumMod val="85000"/>
                </a:schemeClr>
              </a:solidFill>
              <a:latin typeface="Times New Roman" pitchFamily="18" charset="0"/>
            </a:endParaRPr>
          </a:p>
        </p:txBody>
      </p:sp>
      <p:sp>
        <p:nvSpPr>
          <p:cNvPr id="56" name="Line 25"/>
          <p:cNvSpPr>
            <a:spLocks noChangeShapeType="1"/>
          </p:cNvSpPr>
          <p:nvPr/>
        </p:nvSpPr>
        <p:spPr bwMode="auto">
          <a:xfrm>
            <a:off x="2590800" y="3013710"/>
            <a:ext cx="4222313" cy="12954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8" name="Oval 56"/>
          <p:cNvSpPr>
            <a:spLocks noChangeAspect="1" noChangeArrowheads="1"/>
          </p:cNvSpPr>
          <p:nvPr/>
        </p:nvSpPr>
        <p:spPr bwMode="auto">
          <a:xfrm>
            <a:off x="2016578" y="3712028"/>
            <a:ext cx="933450" cy="471488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prstDash val="dash"/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400" b="0" dirty="0" smtClean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</a:rPr>
              <a:t>16.5</a:t>
            </a:r>
            <a:endParaRPr lang="en-US" altLang="en-US" sz="1400" b="0" dirty="0">
              <a:solidFill>
                <a:schemeClr val="bg1">
                  <a:lumMod val="85000"/>
                </a:schemeClr>
              </a:solidFill>
              <a:latin typeface="Times New Roman" pitchFamily="18" charset="0"/>
            </a:endParaRPr>
          </a:p>
        </p:txBody>
      </p:sp>
      <p:sp>
        <p:nvSpPr>
          <p:cNvPr id="65" name="Text Box 39"/>
          <p:cNvSpPr txBox="1">
            <a:spLocks noChangeArrowheads="1"/>
          </p:cNvSpPr>
          <p:nvPr/>
        </p:nvSpPr>
        <p:spPr bwMode="auto">
          <a:xfrm>
            <a:off x="7696200" y="3869313"/>
            <a:ext cx="131444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1600" b="0" i="1" dirty="0" smtClean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</a:rPr>
              <a:t>Induced Inflationary gap</a:t>
            </a:r>
            <a:endParaRPr lang="en-US" altLang="en-US" sz="1600" b="0" i="1" dirty="0">
              <a:solidFill>
                <a:schemeClr val="bg1">
                  <a:lumMod val="85000"/>
                </a:schemeClr>
              </a:solidFill>
              <a:latin typeface="Times New Roman" pitchFamily="18" charset="0"/>
            </a:endParaRPr>
          </a:p>
        </p:txBody>
      </p:sp>
      <p:sp>
        <p:nvSpPr>
          <p:cNvPr id="38" name="Rectangle 3"/>
          <p:cNvSpPr txBox="1">
            <a:spLocks noChangeArrowheads="1"/>
          </p:cNvSpPr>
          <p:nvPr/>
        </p:nvSpPr>
        <p:spPr bwMode="auto">
          <a:xfrm>
            <a:off x="3200401" y="1756610"/>
            <a:ext cx="5715000" cy="757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 algn="l" rtl="0" eaLnBrk="0" fontAlgn="base" hangingPunct="0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457200" lvl="1" indent="0" eaLnBrk="1" hangingPunct="1">
              <a:buNone/>
            </a:pPr>
            <a:r>
              <a:rPr lang="en-US" altLang="en-US" sz="1600" b="0" dirty="0" smtClean="0">
                <a:latin typeface="Times New Roman" pitchFamily="18" charset="0"/>
              </a:rPr>
              <a:t>	</a:t>
            </a:r>
            <a:r>
              <a:rPr lang="en-US" altLang="en-US" sz="1600" b="0" i="1" dirty="0" err="1" smtClean="0">
                <a:solidFill>
                  <a:srgbClr val="000000"/>
                </a:solidFill>
                <a:latin typeface="Times New Roman" pitchFamily="18" charset="0"/>
                <a:cs typeface="Arial" charset="0"/>
              </a:rPr>
              <a:t>Y</a:t>
            </a:r>
            <a:r>
              <a:rPr lang="en-US" altLang="en-US" sz="1600" b="0" i="1" baseline="-25000" dirty="0" err="1" smtClean="0">
                <a:solidFill>
                  <a:srgbClr val="000000"/>
                </a:solidFill>
                <a:latin typeface="Times New Roman" pitchFamily="18" charset="0"/>
                <a:cs typeface="Arial" charset="0"/>
              </a:rPr>
              <a:t>p</a:t>
            </a:r>
            <a:r>
              <a:rPr lang="en-US" altLang="en-US" sz="1600" b="0" dirty="0" smtClean="0">
                <a:solidFill>
                  <a:srgbClr val="000000"/>
                </a:solidFill>
                <a:latin typeface="Times New Roman" pitchFamily="18" charset="0"/>
                <a:cs typeface="Arial" charset="0"/>
              </a:rPr>
              <a:t> </a:t>
            </a:r>
            <a:r>
              <a:rPr lang="en-US" altLang="en-US" sz="1600" b="0" dirty="0">
                <a:solidFill>
                  <a:srgbClr val="000000"/>
                </a:solidFill>
                <a:latin typeface="Times New Roman" pitchFamily="18" charset="0"/>
                <a:cs typeface="Arial" charset="0"/>
              </a:rPr>
              <a:t>= </a:t>
            </a:r>
            <a:r>
              <a:rPr lang="en-US" altLang="en-US" sz="1600" b="0" dirty="0" smtClean="0">
                <a:solidFill>
                  <a:srgbClr val="000000"/>
                </a:solidFill>
                <a:latin typeface="Times New Roman" pitchFamily="18" charset="0"/>
                <a:cs typeface="Arial" charset="0"/>
              </a:rPr>
              <a:t>15         </a:t>
            </a:r>
            <a:r>
              <a:rPr lang="en-US" altLang="en-US" sz="1600" b="0" i="1" dirty="0" smtClean="0">
                <a:latin typeface="Times New Roman" pitchFamily="18" charset="0"/>
                <a:ea typeface="MS Mincho" pitchFamily="49" charset="-128"/>
              </a:rPr>
              <a:t>PL = </a:t>
            </a:r>
            <a:r>
              <a:rPr lang="en-US" altLang="en-US" sz="1600" b="0" dirty="0" smtClean="0">
                <a:latin typeface="Times New Roman" pitchFamily="18" charset="0"/>
                <a:ea typeface="MS Mincho" pitchFamily="49" charset="-128"/>
              </a:rPr>
              <a:t>22 </a:t>
            </a:r>
            <a:r>
              <a:rPr lang="en-US" altLang="en-US" sz="1600" b="0" dirty="0" smtClean="0">
                <a:latin typeface="Times New Roman" pitchFamily="18" charset="0"/>
              </a:rPr>
              <a:t>– </a:t>
            </a:r>
            <a:r>
              <a:rPr lang="en-US" altLang="en-US" sz="1600" b="0" dirty="0" smtClean="0">
                <a:latin typeface="Times New Roman" pitchFamily="18" charset="0"/>
                <a:ea typeface="MS Mincho" pitchFamily="49" charset="-128"/>
              </a:rPr>
              <a:t>0.5</a:t>
            </a:r>
            <a:r>
              <a:rPr lang="en-US" altLang="en-US" sz="1600" b="0" dirty="0" smtClean="0">
                <a:ea typeface="MS Mincho" pitchFamily="49" charset="-128"/>
              </a:rPr>
              <a:t> </a:t>
            </a:r>
            <a:r>
              <a:rPr lang="en-US" altLang="en-US" sz="1600" b="0" i="1" dirty="0" smtClean="0">
                <a:latin typeface="Times New Roman" pitchFamily="18" charset="0"/>
                <a:ea typeface="MS Mincho" pitchFamily="49" charset="-128"/>
              </a:rPr>
              <a:t>Y           </a:t>
            </a:r>
            <a:r>
              <a:rPr lang="en-US" altLang="en-US" sz="1600" b="0" i="1" dirty="0" smtClean="0">
                <a:solidFill>
                  <a:srgbClr val="000000"/>
                </a:solidFill>
                <a:latin typeface="Times New Roman" pitchFamily="18" charset="0"/>
              </a:rPr>
              <a:t>PL = </a:t>
            </a:r>
            <a:r>
              <a:rPr lang="en-US" altLang="en-US" sz="1600" b="0" dirty="0" smtClean="0">
                <a:solidFill>
                  <a:srgbClr val="000000"/>
                </a:solidFill>
                <a:latin typeface="Times New Roman" pitchFamily="18" charset="0"/>
              </a:rPr>
              <a:t>-0.5 </a:t>
            </a:r>
            <a:r>
              <a:rPr lang="en-US" altLang="en-US" sz="1600" b="0" dirty="0">
                <a:solidFill>
                  <a:srgbClr val="000000"/>
                </a:solidFill>
                <a:latin typeface="Times New Roman" pitchFamily="18" charset="0"/>
              </a:rPr>
              <a:t>+ </a:t>
            </a:r>
            <a:r>
              <a:rPr lang="en-US" altLang="en-US" sz="1600" b="0" i="1" dirty="0" smtClean="0">
                <a:solidFill>
                  <a:srgbClr val="000000"/>
                </a:solidFill>
                <a:latin typeface="Times New Roman" pitchFamily="18" charset="0"/>
                <a:cs typeface="Arial" charset="0"/>
              </a:rPr>
              <a:t>Y</a:t>
            </a:r>
            <a:endParaRPr lang="en-US" altLang="en-US" sz="1600" b="0" dirty="0" smtClean="0">
              <a:latin typeface="Times New Roman" pitchFamily="18" charset="0"/>
            </a:endParaRPr>
          </a:p>
          <a:p>
            <a:pPr marL="0" indent="0" algn="ctr" eaLnBrk="1" hangingPunct="1">
              <a:buNone/>
            </a:pPr>
            <a:endParaRPr lang="en-US" altLang="en-US" sz="1600" b="0" i="1" dirty="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44" name="Line 32"/>
          <p:cNvSpPr>
            <a:spLocks noChangeShapeType="1"/>
          </p:cNvSpPr>
          <p:nvPr/>
        </p:nvSpPr>
        <p:spPr bwMode="auto">
          <a:xfrm>
            <a:off x="2590800" y="6276975"/>
            <a:ext cx="453390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45" name="Line 33"/>
          <p:cNvSpPr>
            <a:spLocks noChangeShapeType="1"/>
          </p:cNvSpPr>
          <p:nvPr/>
        </p:nvSpPr>
        <p:spPr bwMode="auto">
          <a:xfrm>
            <a:off x="2589212" y="2314575"/>
            <a:ext cx="1588" cy="39624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46" name="Rectangle 45"/>
          <p:cNvSpPr>
            <a:spLocks noChangeArrowheads="1"/>
          </p:cNvSpPr>
          <p:nvPr/>
        </p:nvSpPr>
        <p:spPr bwMode="auto">
          <a:xfrm>
            <a:off x="6635750" y="6324600"/>
            <a:ext cx="311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800" b="0" i="1" dirty="0">
                <a:latin typeface="Times New Roman" pitchFamily="18" charset="0"/>
              </a:rPr>
              <a:t>Y</a:t>
            </a:r>
          </a:p>
        </p:txBody>
      </p:sp>
      <p:sp>
        <p:nvSpPr>
          <p:cNvPr id="54" name="Rectangle 39"/>
          <p:cNvSpPr>
            <a:spLocks noChangeArrowheads="1"/>
          </p:cNvSpPr>
          <p:nvPr/>
        </p:nvSpPr>
        <p:spPr bwMode="auto">
          <a:xfrm>
            <a:off x="2133600" y="2362200"/>
            <a:ext cx="4508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800" b="0" i="1" dirty="0">
                <a:latin typeface="Times New Roman" pitchFamily="18" charset="0"/>
              </a:rPr>
              <a:t>PL</a:t>
            </a:r>
          </a:p>
        </p:txBody>
      </p:sp>
      <p:sp>
        <p:nvSpPr>
          <p:cNvPr id="57" name="Line 9"/>
          <p:cNvSpPr>
            <a:spLocks noChangeShapeType="1"/>
          </p:cNvSpPr>
          <p:nvPr/>
        </p:nvSpPr>
        <p:spPr bwMode="auto">
          <a:xfrm>
            <a:off x="2609850" y="3450770"/>
            <a:ext cx="4038600" cy="1219200"/>
          </a:xfrm>
          <a:prstGeom prst="line">
            <a:avLst/>
          </a:prstGeom>
          <a:noFill/>
          <a:ln w="28575">
            <a:solidFill>
              <a:schemeClr val="bg1">
                <a:lumMod val="85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b="0"/>
          </a:p>
        </p:txBody>
      </p:sp>
      <p:sp>
        <p:nvSpPr>
          <p:cNvPr id="59" name="Rectangle 20"/>
          <p:cNvSpPr>
            <a:spLocks noChangeArrowheads="1"/>
          </p:cNvSpPr>
          <p:nvPr/>
        </p:nvSpPr>
        <p:spPr bwMode="auto">
          <a:xfrm>
            <a:off x="6411684" y="4321628"/>
            <a:ext cx="4889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800" b="0" i="1" dirty="0">
                <a:solidFill>
                  <a:sysClr val="windowText" lastClr="000000"/>
                </a:solidFill>
              </a:rPr>
              <a:t>AD</a:t>
            </a:r>
          </a:p>
        </p:txBody>
      </p:sp>
      <p:sp>
        <p:nvSpPr>
          <p:cNvPr id="67" name="Oval 42"/>
          <p:cNvSpPr>
            <a:spLocks noChangeAspect="1" noChangeArrowheads="1"/>
          </p:cNvSpPr>
          <p:nvPr/>
        </p:nvSpPr>
        <p:spPr bwMode="auto">
          <a:xfrm>
            <a:off x="4943926" y="6281058"/>
            <a:ext cx="668337" cy="428625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prstDash val="dash"/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altLang="en-US" sz="1400" b="0" dirty="0" smtClean="0">
                <a:latin typeface="Times New Roman" pitchFamily="18" charset="0"/>
              </a:rPr>
              <a:t>15</a:t>
            </a:r>
            <a:endParaRPr lang="en-US" altLang="en-US" sz="1400" b="0" dirty="0">
              <a:latin typeface="Times New Roman" pitchFamily="18" charset="0"/>
            </a:endParaRPr>
          </a:p>
        </p:txBody>
      </p:sp>
      <p:sp>
        <p:nvSpPr>
          <p:cNvPr id="68" name="Rectangle 67"/>
          <p:cNvSpPr>
            <a:spLocks noChangeArrowheads="1"/>
          </p:cNvSpPr>
          <p:nvPr/>
        </p:nvSpPr>
        <p:spPr bwMode="auto">
          <a:xfrm>
            <a:off x="4813300" y="2362200"/>
            <a:ext cx="71045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800" b="0" i="1" dirty="0" smtClean="0">
                <a:latin typeface="Times New Roman" pitchFamily="18" charset="0"/>
              </a:rPr>
              <a:t>LRAS</a:t>
            </a:r>
            <a:endParaRPr lang="en-US" altLang="en-US" sz="1800" b="0" i="1" baseline="-25000" dirty="0">
              <a:latin typeface="Times New Roman" pitchFamily="18" charset="0"/>
            </a:endParaRPr>
          </a:p>
        </p:txBody>
      </p:sp>
      <p:sp>
        <p:nvSpPr>
          <p:cNvPr id="69" name="Line 33"/>
          <p:cNvSpPr>
            <a:spLocks noChangeShapeType="1"/>
          </p:cNvSpPr>
          <p:nvPr/>
        </p:nvSpPr>
        <p:spPr bwMode="auto">
          <a:xfrm flipH="1">
            <a:off x="2582644" y="4255168"/>
            <a:ext cx="2697480" cy="1587"/>
          </a:xfrm>
          <a:prstGeom prst="line">
            <a:avLst/>
          </a:prstGeom>
          <a:noFill/>
          <a:ln w="19050">
            <a:solidFill>
              <a:schemeClr val="bg1">
                <a:lumMod val="85000"/>
              </a:schemeClr>
            </a:solidFill>
            <a:prstDash val="dash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0" name="Rectangle 44"/>
          <p:cNvSpPr>
            <a:spLocks noChangeArrowheads="1"/>
          </p:cNvSpPr>
          <p:nvPr/>
        </p:nvSpPr>
        <p:spPr bwMode="auto">
          <a:xfrm>
            <a:off x="6236573" y="3124200"/>
            <a:ext cx="69762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800" b="0" i="1" dirty="0" smtClean="0">
                <a:latin typeface="Times New Roman" pitchFamily="18" charset="0"/>
              </a:rPr>
              <a:t>SRAS</a:t>
            </a:r>
            <a:endParaRPr lang="en-US" altLang="en-US" sz="1800" b="0" i="1" dirty="0">
              <a:latin typeface="Times New Roman" pitchFamily="18" charset="0"/>
            </a:endParaRPr>
          </a:p>
        </p:txBody>
      </p:sp>
      <p:sp>
        <p:nvSpPr>
          <p:cNvPr id="35" name="Rectangle 60"/>
          <p:cNvSpPr>
            <a:spLocks noChangeArrowheads="1"/>
          </p:cNvSpPr>
          <p:nvPr/>
        </p:nvSpPr>
        <p:spPr bwMode="auto">
          <a:xfrm>
            <a:off x="3975100" y="2152650"/>
            <a:ext cx="2202591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500" b="0" i="1" dirty="0">
                <a:solidFill>
                  <a:srgbClr val="000000"/>
                </a:solidFill>
                <a:latin typeface="Times New Roman" pitchFamily="18" charset="0"/>
              </a:rPr>
              <a:t>PL = </a:t>
            </a:r>
            <a:r>
              <a:rPr lang="en-US" altLang="en-US" sz="1500" b="0" dirty="0">
                <a:solidFill>
                  <a:srgbClr val="000000"/>
                </a:solidFill>
                <a:latin typeface="Times New Roman" pitchFamily="18" charset="0"/>
              </a:rPr>
              <a:t>[</a:t>
            </a:r>
            <a:r>
              <a:rPr lang="en-US" altLang="en-US" sz="1500" b="0" i="1" dirty="0">
                <a:solidFill>
                  <a:srgbClr val="000000"/>
                </a:solidFill>
                <a:latin typeface="Times New Roman" pitchFamily="18" charset="0"/>
              </a:rPr>
              <a:t>w</a:t>
            </a:r>
            <a:r>
              <a:rPr lang="en-US" altLang="en-US" sz="1500" b="0" dirty="0">
                <a:solidFill>
                  <a:srgbClr val="000000"/>
                </a:solidFill>
                <a:latin typeface="Times New Roman" pitchFamily="18" charset="0"/>
              </a:rPr>
              <a:t> + </a:t>
            </a:r>
            <a:r>
              <a:rPr lang="en-US" altLang="en-US" sz="1500" b="0" i="1" dirty="0">
                <a:solidFill>
                  <a:srgbClr val="000000"/>
                </a:solidFill>
                <a:latin typeface="Times New Roman" pitchFamily="18" charset="0"/>
              </a:rPr>
              <a:t>p</a:t>
            </a:r>
            <a:r>
              <a:rPr lang="en-US" altLang="en-US" sz="1500" b="0" dirty="0">
                <a:solidFill>
                  <a:srgbClr val="000000"/>
                </a:solidFill>
                <a:latin typeface="Times New Roman" pitchFamily="18" charset="0"/>
              </a:rPr>
              <a:t> + </a:t>
            </a:r>
            <a:r>
              <a:rPr lang="en-US" altLang="en-US" sz="1500" b="0" i="1" dirty="0" smtClean="0">
                <a:solidFill>
                  <a:srgbClr val="000000"/>
                </a:solidFill>
                <a:latin typeface="Times New Roman" pitchFamily="18" charset="0"/>
              </a:rPr>
              <a:t>t – </a:t>
            </a:r>
            <a:r>
              <a:rPr lang="en-US" altLang="en-US" sz="1500" b="0" i="1" dirty="0" err="1" smtClean="0">
                <a:solidFill>
                  <a:srgbClr val="000000"/>
                </a:solidFill>
                <a:latin typeface="Times New Roman" pitchFamily="18" charset="0"/>
              </a:rPr>
              <a:t>Y</a:t>
            </a:r>
            <a:r>
              <a:rPr lang="en-US" altLang="en-US" sz="1500" b="0" i="1" baseline="-25000" dirty="0" err="1" smtClean="0">
                <a:solidFill>
                  <a:srgbClr val="000000"/>
                </a:solidFill>
                <a:latin typeface="Times New Roman" pitchFamily="18" charset="0"/>
              </a:rPr>
              <a:t>p</a:t>
            </a:r>
            <a:r>
              <a:rPr lang="en-US" altLang="en-US" sz="1500" b="0" dirty="0" smtClean="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en-US" altLang="en-US" sz="1500" b="0" dirty="0">
                <a:solidFill>
                  <a:srgbClr val="000000"/>
                </a:solidFill>
                <a:latin typeface="Times New Roman" pitchFamily="18" charset="0"/>
              </a:rPr>
              <a:t>] + </a:t>
            </a:r>
            <a:r>
              <a:rPr lang="en-US" altLang="en-US" sz="1500" b="0" i="1" dirty="0" smtClean="0">
                <a:solidFill>
                  <a:srgbClr val="000000"/>
                </a:solidFill>
                <a:latin typeface="Times New Roman" pitchFamily="18" charset="0"/>
              </a:rPr>
              <a:t>Y</a:t>
            </a:r>
            <a:endParaRPr lang="en-US" altLang="en-US" sz="1500" b="0" i="1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36" name="Line 63"/>
          <p:cNvSpPr>
            <a:spLocks noChangeShapeType="1"/>
          </p:cNvSpPr>
          <p:nvPr/>
        </p:nvSpPr>
        <p:spPr bwMode="auto">
          <a:xfrm flipV="1">
            <a:off x="4648200" y="2057400"/>
            <a:ext cx="0" cy="182563"/>
          </a:xfrm>
          <a:prstGeom prst="line">
            <a:avLst/>
          </a:prstGeom>
          <a:noFill/>
          <a:ln w="38100">
            <a:solidFill>
              <a:srgbClr val="0000CC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37" name="Rectangle 27"/>
          <p:cNvSpPr>
            <a:spLocks noChangeArrowheads="1"/>
          </p:cNvSpPr>
          <p:nvPr/>
        </p:nvSpPr>
        <p:spPr bwMode="auto">
          <a:xfrm>
            <a:off x="76201" y="3008055"/>
            <a:ext cx="2133600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400" b="0" i="1" dirty="0" smtClean="0">
                <a:solidFill>
                  <a:srgbClr val="0000CC"/>
                </a:solidFill>
                <a:latin typeface="Times New Roman" pitchFamily="18" charset="0"/>
              </a:rPr>
              <a:t>If </a:t>
            </a:r>
            <a:r>
              <a:rPr lang="en-US" altLang="en-US" sz="1400" b="0" i="1" dirty="0">
                <a:solidFill>
                  <a:srgbClr val="0000CC"/>
                </a:solidFill>
                <a:latin typeface="Times New Roman" pitchFamily="18" charset="0"/>
              </a:rPr>
              <a:t>nothing is done to combat this stimulus, </a:t>
            </a:r>
            <a:r>
              <a:rPr lang="en-US" altLang="en-US" sz="1400" b="0" i="1" dirty="0" smtClean="0">
                <a:solidFill>
                  <a:srgbClr val="0000CC"/>
                </a:solidFill>
                <a:latin typeface="Times New Roman" pitchFamily="18" charset="0"/>
              </a:rPr>
              <a:t>w rises </a:t>
            </a:r>
            <a:r>
              <a:rPr lang="en-US" altLang="en-US" sz="1400" b="0" i="1" dirty="0">
                <a:solidFill>
                  <a:srgbClr val="0000CC"/>
                </a:solidFill>
                <a:latin typeface="Times New Roman" pitchFamily="18" charset="0"/>
              </a:rPr>
              <a:t>as labor markets </a:t>
            </a:r>
            <a:r>
              <a:rPr lang="en-US" altLang="en-US" sz="1400" b="0" i="1" dirty="0" smtClean="0">
                <a:solidFill>
                  <a:srgbClr val="0000CC"/>
                </a:solidFill>
                <a:latin typeface="Times New Roman" pitchFamily="18" charset="0"/>
              </a:rPr>
              <a:t>tighten.</a:t>
            </a:r>
            <a:endParaRPr lang="en-US" altLang="en-US" sz="1400" b="0" i="1" dirty="0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39" name="Rectangle 27"/>
          <p:cNvSpPr>
            <a:spLocks noChangeArrowheads="1"/>
          </p:cNvSpPr>
          <p:nvPr/>
        </p:nvSpPr>
        <p:spPr bwMode="auto">
          <a:xfrm>
            <a:off x="76200" y="4075093"/>
            <a:ext cx="2133600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400" b="0" i="1" dirty="0" smtClean="0">
                <a:solidFill>
                  <a:srgbClr val="0000CC"/>
                </a:solidFill>
                <a:latin typeface="Times New Roman" pitchFamily="18" charset="0"/>
              </a:rPr>
              <a:t>Hence</a:t>
            </a:r>
            <a:r>
              <a:rPr lang="en-US" altLang="en-US" sz="1400" b="0" i="1" dirty="0">
                <a:solidFill>
                  <a:srgbClr val="0000CC"/>
                </a:solidFill>
                <a:latin typeface="Times New Roman" pitchFamily="18" charset="0"/>
              </a:rPr>
              <a:t>, the increase in GDP was only temporary.</a:t>
            </a:r>
            <a:br>
              <a:rPr lang="en-US" altLang="en-US" sz="1400" b="0" i="1" dirty="0">
                <a:solidFill>
                  <a:srgbClr val="0000CC"/>
                </a:solidFill>
                <a:latin typeface="Times New Roman" pitchFamily="18" charset="0"/>
              </a:rPr>
            </a:br>
            <a:endParaRPr lang="en-US" altLang="en-US" sz="1400" b="0" i="1" dirty="0">
              <a:solidFill>
                <a:srgbClr val="0000CC"/>
              </a:solidFill>
              <a:latin typeface="Times New Roman" pitchFamily="18" charset="0"/>
            </a:endParaRPr>
          </a:p>
          <a:p>
            <a:pPr eaLnBrk="1" hangingPunct="1"/>
            <a:r>
              <a:rPr lang="en-US" altLang="en-US" sz="1400" b="0" i="1" dirty="0">
                <a:solidFill>
                  <a:srgbClr val="0000CC"/>
                </a:solidFill>
                <a:latin typeface="Times New Roman" pitchFamily="18" charset="0"/>
              </a:rPr>
              <a:t>Prices soar even more.</a:t>
            </a:r>
            <a:endParaRPr lang="en-US" altLang="en-US" sz="1400" b="0" i="1" dirty="0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40" name="Line 6"/>
          <p:cNvSpPr>
            <a:spLocks noChangeShapeType="1"/>
          </p:cNvSpPr>
          <p:nvPr/>
        </p:nvSpPr>
        <p:spPr bwMode="auto">
          <a:xfrm flipV="1">
            <a:off x="2590800" y="2993570"/>
            <a:ext cx="3679156" cy="3158629"/>
          </a:xfrm>
          <a:prstGeom prst="line">
            <a:avLst/>
          </a:prstGeom>
          <a:noFill/>
          <a:ln w="28575">
            <a:solidFill>
              <a:srgbClr val="0000CC"/>
            </a:solidFill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7" name="Oval 32"/>
          <p:cNvSpPr>
            <a:spLocks noChangeAspect="1" noChangeArrowheads="1"/>
          </p:cNvSpPr>
          <p:nvPr/>
        </p:nvSpPr>
        <p:spPr bwMode="auto">
          <a:xfrm>
            <a:off x="2050870" y="3567113"/>
            <a:ext cx="718457" cy="471487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prstDash val="dash"/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400" b="0" dirty="0" smtClean="0">
                <a:solidFill>
                  <a:srgbClr val="0000CC"/>
                </a:solidFill>
                <a:latin typeface="Times New Roman" pitchFamily="18" charset="0"/>
              </a:rPr>
              <a:t>17.5</a:t>
            </a:r>
            <a:endParaRPr lang="en-US" altLang="en-US" sz="1400" b="0" dirty="0">
              <a:solidFill>
                <a:srgbClr val="0000CC"/>
              </a:solidFill>
              <a:latin typeface="Times New Roman" pitchFamily="18" charset="0"/>
            </a:endParaRPr>
          </a:p>
        </p:txBody>
      </p:sp>
      <p:sp>
        <p:nvSpPr>
          <p:cNvPr id="42" name="Line 40"/>
          <p:cNvSpPr>
            <a:spLocks noChangeShapeType="1"/>
          </p:cNvSpPr>
          <p:nvPr/>
        </p:nvSpPr>
        <p:spPr bwMode="auto">
          <a:xfrm flipV="1">
            <a:off x="5270500" y="2664331"/>
            <a:ext cx="12828" cy="3599309"/>
          </a:xfrm>
          <a:prstGeom prst="line">
            <a:avLst/>
          </a:prstGeom>
          <a:noFill/>
          <a:ln w="28575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" name="Line 33"/>
          <p:cNvSpPr>
            <a:spLocks noChangeShapeType="1"/>
          </p:cNvSpPr>
          <p:nvPr/>
        </p:nvSpPr>
        <p:spPr bwMode="auto">
          <a:xfrm flipH="1">
            <a:off x="2588992" y="3845575"/>
            <a:ext cx="2688336" cy="1587"/>
          </a:xfrm>
          <a:prstGeom prst="line">
            <a:avLst/>
          </a:prstGeom>
          <a:noFill/>
          <a:ln w="19050">
            <a:solidFill>
              <a:srgbClr val="0000CC"/>
            </a:solidFill>
            <a:prstDash val="dash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590958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  <p:bldP spid="48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 39"/>
          <p:cNvSpPr>
            <a:spLocks noChangeArrowheads="1"/>
          </p:cNvSpPr>
          <p:nvPr/>
        </p:nvSpPr>
        <p:spPr bwMode="auto">
          <a:xfrm>
            <a:off x="2133600" y="2362200"/>
            <a:ext cx="4508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800" b="0" i="1" dirty="0">
                <a:latin typeface="Times New Roman" pitchFamily="18" charset="0"/>
              </a:rPr>
              <a:t>PL</a:t>
            </a:r>
          </a:p>
        </p:txBody>
      </p:sp>
      <p:sp>
        <p:nvSpPr>
          <p:cNvPr id="51" name="Line 6"/>
          <p:cNvSpPr>
            <a:spLocks noChangeShapeType="1"/>
          </p:cNvSpPr>
          <p:nvPr/>
        </p:nvSpPr>
        <p:spPr bwMode="auto">
          <a:xfrm flipV="1">
            <a:off x="2600994" y="2719136"/>
            <a:ext cx="3679156" cy="3158629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" name="Rectangle 3"/>
          <p:cNvSpPr txBox="1">
            <a:spLocks noChangeArrowheads="1"/>
          </p:cNvSpPr>
          <p:nvPr/>
        </p:nvSpPr>
        <p:spPr bwMode="auto">
          <a:xfrm>
            <a:off x="304800" y="1373541"/>
            <a:ext cx="8839200" cy="16744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 algn="l" rtl="0" eaLnBrk="0" fontAlgn="base" hangingPunct="0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338138" indent="-338138" eaLnBrk="1" hangingPunct="1"/>
            <a:r>
              <a:rPr lang="en-US" altLang="en-US" sz="1600" b="1" kern="0" dirty="0" smtClean="0"/>
              <a:t>Example</a:t>
            </a:r>
            <a:r>
              <a:rPr lang="en-US" altLang="en-US" sz="1600" b="1" i="1" kern="0" dirty="0" smtClean="0"/>
              <a:t> (continued):</a:t>
            </a:r>
            <a:endParaRPr lang="en-US" altLang="en-US" sz="1600" b="0" i="1" kern="0" dirty="0" smtClean="0"/>
          </a:p>
          <a:p>
            <a:pPr marL="1035050" lvl="1" indent="-469900" eaLnBrk="1" hangingPunct="1">
              <a:buNone/>
              <a:tabLst>
                <a:tab pos="1379538" algn="l"/>
              </a:tabLst>
            </a:pPr>
            <a:r>
              <a:rPr lang="en-US" altLang="en-US" sz="1600" b="0" kern="0" dirty="0" smtClean="0"/>
              <a:t>1</a:t>
            </a:r>
            <a:r>
              <a:rPr lang="en-US" altLang="en-US" sz="1600" b="0" kern="0" dirty="0" smtClean="0"/>
              <a:t>.</a:t>
            </a:r>
            <a:r>
              <a:rPr lang="en-US" altLang="en-US" sz="1600" b="0" kern="0" dirty="0" smtClean="0"/>
              <a:t>	</a:t>
            </a:r>
            <a:r>
              <a:rPr lang="en-US" altLang="en-US" sz="1600" b="0" kern="0" dirty="0" smtClean="0"/>
              <a:t>To reduce the recessionary gap, the </a:t>
            </a:r>
            <a:r>
              <a:rPr lang="en-US" altLang="en-US" sz="1600" b="0" kern="0" dirty="0" smtClean="0"/>
              <a:t>Congress &amp; president agree to raise </a:t>
            </a:r>
            <a:r>
              <a:rPr lang="en-US" altLang="en-US" sz="1600" b="0" i="1" kern="0" dirty="0" smtClean="0"/>
              <a:t>G </a:t>
            </a:r>
            <a:r>
              <a:rPr lang="en-US" altLang="en-US" sz="1600" b="0" kern="0" dirty="0" smtClean="0"/>
              <a:t>by $0.5t.</a:t>
            </a:r>
            <a:endParaRPr lang="en-US" altLang="en-US" sz="1600" b="0" kern="0" dirty="0" smtClean="0"/>
          </a:p>
        </p:txBody>
      </p:sp>
      <p:sp>
        <p:nvSpPr>
          <p:cNvPr id="23555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1" name="Text Box 31"/>
          <p:cNvSpPr txBox="1">
            <a:spLocks noChangeArrowheads="1"/>
          </p:cNvSpPr>
          <p:nvPr/>
        </p:nvSpPr>
        <p:spPr bwMode="auto">
          <a:xfrm>
            <a:off x="381000" y="152400"/>
            <a:ext cx="845820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en-US" sz="2600" dirty="0" smtClean="0"/>
              <a:t>Aggregate Market Model</a:t>
            </a:r>
            <a:endParaRPr lang="en-US" altLang="en-US" sz="2600" b="1" dirty="0"/>
          </a:p>
        </p:txBody>
      </p:sp>
      <p:sp>
        <p:nvSpPr>
          <p:cNvPr id="33" name="Rectangle 2"/>
          <p:cNvSpPr txBox="1">
            <a:spLocks noChangeArrowheads="1"/>
          </p:cNvSpPr>
          <p:nvPr/>
        </p:nvSpPr>
        <p:spPr bwMode="auto">
          <a:xfrm>
            <a:off x="304800" y="963966"/>
            <a:ext cx="4019550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 algn="l" rtl="0" eaLnBrk="0" fontAlgn="base" hangingPunct="0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 typeface="Wingdings" pitchFamily="2" charset="2"/>
              <a:buNone/>
              <a:defRPr/>
            </a:pPr>
            <a:r>
              <a:rPr lang="en-US" altLang="en-US" sz="1800" b="1" kern="0" dirty="0" smtClean="0">
                <a:ea typeface="MS Mincho" pitchFamily="49" charset="-128"/>
              </a:rPr>
              <a:t>Equilibrium </a:t>
            </a:r>
            <a:endParaRPr lang="en-US" altLang="en-US" sz="2000" b="1" kern="0" dirty="0">
              <a:ea typeface="MS Mincho" pitchFamily="49" charset="-128"/>
            </a:endParaRPr>
          </a:p>
        </p:txBody>
      </p:sp>
      <p:sp>
        <p:nvSpPr>
          <p:cNvPr id="44" name="Rectangle 22"/>
          <p:cNvSpPr>
            <a:spLocks noChangeArrowheads="1"/>
          </p:cNvSpPr>
          <p:nvPr/>
        </p:nvSpPr>
        <p:spPr bwMode="auto">
          <a:xfrm>
            <a:off x="7408333" y="2659826"/>
            <a:ext cx="1735667" cy="38933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300" b="0" i="1" dirty="0" smtClean="0">
                <a:solidFill>
                  <a:srgbClr val="FF0000"/>
                </a:solidFill>
                <a:latin typeface="Times New Roman" pitchFamily="18" charset="0"/>
              </a:rPr>
              <a:t>Raising G by </a:t>
            </a:r>
            <a:r>
              <a:rPr lang="en-US" altLang="en-US" sz="1300" b="0" dirty="0" smtClean="0">
                <a:solidFill>
                  <a:srgbClr val="FF0000"/>
                </a:solidFill>
                <a:latin typeface="Times New Roman" pitchFamily="18" charset="0"/>
              </a:rPr>
              <a:t>$0.5t</a:t>
            </a:r>
            <a:r>
              <a:rPr lang="en-US" altLang="en-US" sz="1300" b="0" i="1" dirty="0" smtClean="0">
                <a:solidFill>
                  <a:srgbClr val="FF0000"/>
                </a:solidFill>
                <a:latin typeface="Times New Roman" pitchFamily="18" charset="0"/>
              </a:rPr>
              <a:t>, shifts </a:t>
            </a:r>
            <a:r>
              <a:rPr lang="en-US" altLang="en-US" sz="1300" b="0" i="1" dirty="0" smtClean="0">
                <a:solidFill>
                  <a:srgbClr val="FF0000"/>
                </a:solidFill>
                <a:latin typeface="Times New Roman" pitchFamily="18" charset="0"/>
              </a:rPr>
              <a:t>AD, and reduces the recessionary </a:t>
            </a:r>
            <a:r>
              <a:rPr lang="en-US" altLang="en-US" sz="1300" b="0" i="1" dirty="0" smtClean="0">
                <a:solidFill>
                  <a:srgbClr val="FF0000"/>
                </a:solidFill>
                <a:latin typeface="Times New Roman" pitchFamily="18" charset="0"/>
              </a:rPr>
              <a:t>gap.</a:t>
            </a:r>
          </a:p>
          <a:p>
            <a:pPr eaLnBrk="1" hangingPunct="1"/>
            <a:endParaRPr lang="en-US" altLang="en-US" sz="1300" b="0" i="1" dirty="0">
              <a:solidFill>
                <a:srgbClr val="FF0000"/>
              </a:solidFill>
              <a:latin typeface="Times New Roman" pitchFamily="18" charset="0"/>
            </a:endParaRPr>
          </a:p>
          <a:p>
            <a:pPr eaLnBrk="1" hangingPunct="1"/>
            <a:r>
              <a:rPr lang="en-US" altLang="en-US" sz="1300" b="0" i="1" dirty="0" smtClean="0">
                <a:solidFill>
                  <a:srgbClr val="FF0000"/>
                </a:solidFill>
                <a:latin typeface="Times New Roman" pitchFamily="18" charset="0"/>
              </a:rPr>
              <a:t>Real GDP increases by </a:t>
            </a:r>
            <a:r>
              <a:rPr lang="en-US" altLang="en-US" sz="1300" b="0" i="1" dirty="0" smtClean="0">
                <a:solidFill>
                  <a:srgbClr val="FF0000"/>
                </a:solidFill>
                <a:latin typeface="Times New Roman" pitchFamily="18" charset="0"/>
              </a:rPr>
              <a:t>just </a:t>
            </a:r>
            <a:r>
              <a:rPr lang="en-US" altLang="en-US" sz="1300" b="0" dirty="0" smtClean="0">
                <a:solidFill>
                  <a:srgbClr val="FF0000"/>
                </a:solidFill>
                <a:latin typeface="Times New Roman" pitchFamily="18" charset="0"/>
              </a:rPr>
              <a:t>$</a:t>
            </a:r>
            <a:r>
              <a:rPr lang="en-US" altLang="en-US" sz="1300" b="0" dirty="0" smtClean="0">
                <a:solidFill>
                  <a:srgbClr val="FF0000"/>
                </a:solidFill>
                <a:latin typeface="Times New Roman" pitchFamily="18" charset="0"/>
              </a:rPr>
              <a:t>0.333</a:t>
            </a:r>
            <a:r>
              <a:rPr lang="en-US" altLang="en-US" sz="1300" b="0" dirty="0" smtClean="0">
                <a:solidFill>
                  <a:srgbClr val="FF0000"/>
                </a:solidFill>
                <a:latin typeface="Times New Roman" pitchFamily="18" charset="0"/>
              </a:rPr>
              <a:t>t</a:t>
            </a:r>
            <a:r>
              <a:rPr lang="en-US" altLang="en-US" sz="1300" b="0" i="1" dirty="0" smtClean="0">
                <a:solidFill>
                  <a:srgbClr val="FF0000"/>
                </a:solidFill>
                <a:latin typeface="Times New Roman" pitchFamily="18" charset="0"/>
              </a:rPr>
              <a:t>.</a:t>
            </a:r>
          </a:p>
          <a:p>
            <a:pPr eaLnBrk="1" hangingPunct="1"/>
            <a:endParaRPr lang="en-US" altLang="en-US" sz="1300" b="0" i="1" dirty="0">
              <a:solidFill>
                <a:srgbClr val="FF0000"/>
              </a:solidFill>
              <a:latin typeface="Times New Roman" pitchFamily="18" charset="0"/>
            </a:endParaRPr>
          </a:p>
          <a:p>
            <a:pPr eaLnBrk="1" hangingPunct="1"/>
            <a:r>
              <a:rPr lang="en-US" altLang="en-US" sz="1300" b="0" i="1" dirty="0" smtClean="0">
                <a:solidFill>
                  <a:srgbClr val="FF0000"/>
                </a:solidFill>
                <a:latin typeface="Times New Roman" pitchFamily="18" charset="0"/>
              </a:rPr>
              <a:t>The G-multiplier is</a:t>
            </a:r>
          </a:p>
          <a:p>
            <a:pPr eaLnBrk="1" hangingPunct="1"/>
            <a:endParaRPr lang="en-US" altLang="en-US" sz="1300" b="0" i="1" dirty="0">
              <a:solidFill>
                <a:srgbClr val="FF0000"/>
              </a:solidFill>
              <a:latin typeface="Times New Roman" pitchFamily="18" charset="0"/>
            </a:endParaRPr>
          </a:p>
          <a:p>
            <a:pPr algn="ctr" eaLnBrk="1" hangingPunct="1"/>
            <a:r>
              <a:rPr lang="en-US" altLang="en-US" sz="1300" b="0" u="sng" dirty="0" smtClean="0">
                <a:solidFill>
                  <a:srgbClr val="FF0000"/>
                </a:solidFill>
                <a:latin typeface="Times New Roman" pitchFamily="18" charset="0"/>
              </a:rPr>
              <a:t>0.333</a:t>
            </a:r>
            <a:endParaRPr lang="en-US" altLang="en-US" sz="1300" b="0" u="sng" dirty="0" smtClean="0">
              <a:solidFill>
                <a:srgbClr val="FF0000"/>
              </a:solidFill>
              <a:latin typeface="Times New Roman" pitchFamily="18" charset="0"/>
            </a:endParaRPr>
          </a:p>
          <a:p>
            <a:pPr algn="ctr" eaLnBrk="1" hangingPunct="1"/>
            <a:r>
              <a:rPr lang="en-US" altLang="en-US" sz="1300" b="0" dirty="0">
                <a:solidFill>
                  <a:srgbClr val="FF0000"/>
                </a:solidFill>
                <a:latin typeface="Times New Roman" pitchFamily="18" charset="0"/>
              </a:rPr>
              <a:t>0</a:t>
            </a:r>
            <a:r>
              <a:rPr lang="en-US" altLang="en-US" sz="1300" b="0" dirty="0" smtClean="0">
                <a:solidFill>
                  <a:srgbClr val="FF0000"/>
                </a:solidFill>
                <a:latin typeface="Times New Roman" pitchFamily="18" charset="0"/>
              </a:rPr>
              <a:t>.5</a:t>
            </a:r>
            <a:endParaRPr lang="en-US" altLang="en-US" sz="1300" b="0" dirty="0" smtClean="0">
              <a:solidFill>
                <a:srgbClr val="FF0000"/>
              </a:solidFill>
              <a:latin typeface="Times New Roman" pitchFamily="18" charset="0"/>
            </a:endParaRPr>
          </a:p>
          <a:p>
            <a:pPr eaLnBrk="1" hangingPunct="1"/>
            <a:endParaRPr lang="en-US" altLang="en-US" sz="1300" b="0" i="1" dirty="0">
              <a:solidFill>
                <a:srgbClr val="FF0000"/>
              </a:solidFill>
              <a:latin typeface="Times New Roman" pitchFamily="18" charset="0"/>
            </a:endParaRPr>
          </a:p>
          <a:p>
            <a:pPr eaLnBrk="1" hangingPunct="1"/>
            <a:r>
              <a:rPr lang="en-US" altLang="en-US" sz="1300" b="0" i="1" dirty="0" smtClean="0">
                <a:solidFill>
                  <a:srgbClr val="FF0000"/>
                </a:solidFill>
                <a:latin typeface="Times New Roman" pitchFamily="18" charset="0"/>
              </a:rPr>
              <a:t>or          </a:t>
            </a:r>
            <a:r>
              <a:rPr lang="en-US" altLang="en-US" sz="1300" b="0" dirty="0" smtClean="0">
                <a:solidFill>
                  <a:srgbClr val="FF0000"/>
                </a:solidFill>
                <a:latin typeface="Times New Roman" pitchFamily="18" charset="0"/>
              </a:rPr>
              <a:t>0.67</a:t>
            </a:r>
          </a:p>
          <a:p>
            <a:pPr eaLnBrk="1" hangingPunct="1"/>
            <a:endParaRPr lang="en-US" altLang="en-US" sz="1300" b="0" i="1" dirty="0">
              <a:solidFill>
                <a:srgbClr val="FF0000"/>
              </a:solidFill>
              <a:latin typeface="Times New Roman" pitchFamily="18" charset="0"/>
            </a:endParaRPr>
          </a:p>
          <a:p>
            <a:pPr eaLnBrk="1" hangingPunct="1"/>
            <a:r>
              <a:rPr lang="en-US" altLang="en-US" sz="1300" b="0" i="1" dirty="0" smtClean="0">
                <a:solidFill>
                  <a:srgbClr val="FF0000"/>
                </a:solidFill>
                <a:latin typeface="Times New Roman" pitchFamily="18" charset="0"/>
              </a:rPr>
              <a:t>The budget deficit increases </a:t>
            </a:r>
            <a:r>
              <a:rPr lang="en-US" altLang="en-US" sz="1300" b="0" dirty="0" smtClean="0">
                <a:solidFill>
                  <a:srgbClr val="FF0000"/>
                </a:solidFill>
                <a:latin typeface="Times New Roman" pitchFamily="18" charset="0"/>
              </a:rPr>
              <a:t>to $0.5t</a:t>
            </a:r>
            <a:r>
              <a:rPr lang="en-US" altLang="en-US" sz="1300" b="0" i="1" dirty="0" smtClean="0">
                <a:solidFill>
                  <a:srgbClr val="FF0000"/>
                </a:solidFill>
                <a:latin typeface="Times New Roman" pitchFamily="18" charset="0"/>
              </a:rPr>
              <a:t>.</a:t>
            </a:r>
          </a:p>
          <a:p>
            <a:pPr eaLnBrk="1" hangingPunct="1"/>
            <a:endParaRPr lang="en-US" altLang="en-US" sz="1300" b="0" i="1" dirty="0">
              <a:solidFill>
                <a:srgbClr val="FF0000"/>
              </a:solidFill>
              <a:latin typeface="Times New Roman" pitchFamily="18" charset="0"/>
            </a:endParaRPr>
          </a:p>
          <a:p>
            <a:pPr eaLnBrk="1" hangingPunct="1"/>
            <a:r>
              <a:rPr lang="en-US" altLang="en-US" sz="1300" b="0" i="1" dirty="0" smtClean="0">
                <a:solidFill>
                  <a:srgbClr val="FF0000"/>
                </a:solidFill>
                <a:latin typeface="Times New Roman" pitchFamily="18" charset="0"/>
              </a:rPr>
              <a:t>The price level rises by </a:t>
            </a:r>
            <a:r>
              <a:rPr lang="en-US" altLang="en-US" sz="1300" b="0" dirty="0">
                <a:solidFill>
                  <a:srgbClr val="FF0000"/>
                </a:solidFill>
                <a:latin typeface="Times New Roman" pitchFamily="18" charset="0"/>
              </a:rPr>
              <a:t>2</a:t>
            </a:r>
            <a:r>
              <a:rPr lang="en-US" altLang="en-US" sz="1300" b="0" dirty="0" smtClean="0">
                <a:solidFill>
                  <a:srgbClr val="FF0000"/>
                </a:solidFill>
                <a:latin typeface="Times New Roman" pitchFamily="18" charset="0"/>
              </a:rPr>
              <a:t>%</a:t>
            </a:r>
            <a:endParaRPr lang="en-US" altLang="en-US" sz="1300" b="0" dirty="0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41" name="Oval 32"/>
          <p:cNvSpPr>
            <a:spLocks noChangeAspect="1" noChangeArrowheads="1"/>
          </p:cNvSpPr>
          <p:nvPr/>
        </p:nvSpPr>
        <p:spPr bwMode="auto">
          <a:xfrm>
            <a:off x="1828800" y="3707481"/>
            <a:ext cx="1238250" cy="471487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prstDash val="dash"/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400" b="0" dirty="0" smtClean="0">
                <a:solidFill>
                  <a:srgbClr val="FF0000"/>
                </a:solidFill>
                <a:latin typeface="Times New Roman" pitchFamily="18" charset="0"/>
              </a:rPr>
              <a:t>16.333</a:t>
            </a:r>
            <a:endParaRPr lang="en-US" altLang="en-US" sz="1400" b="0" dirty="0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64" name="Line 33"/>
          <p:cNvSpPr>
            <a:spLocks noChangeShapeType="1"/>
          </p:cNvSpPr>
          <p:nvPr/>
        </p:nvSpPr>
        <p:spPr bwMode="auto">
          <a:xfrm flipH="1">
            <a:off x="2630904" y="3973991"/>
            <a:ext cx="2194560" cy="1587"/>
          </a:xfrm>
          <a:prstGeom prst="line">
            <a:avLst/>
          </a:prstGeom>
          <a:noFill/>
          <a:ln w="19050">
            <a:solidFill>
              <a:srgbClr val="FF0000"/>
            </a:solidFill>
            <a:prstDash val="dash"/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7" name="Line 9"/>
          <p:cNvSpPr>
            <a:spLocks noChangeAspect="1" noChangeShapeType="1"/>
          </p:cNvSpPr>
          <p:nvPr/>
        </p:nvSpPr>
        <p:spPr bwMode="auto">
          <a:xfrm>
            <a:off x="2638928" y="3300666"/>
            <a:ext cx="3877056" cy="1170431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b="0"/>
          </a:p>
        </p:txBody>
      </p:sp>
      <p:sp>
        <p:nvSpPr>
          <p:cNvPr id="69" name="Line 41"/>
          <p:cNvSpPr>
            <a:spLocks noChangeShapeType="1"/>
          </p:cNvSpPr>
          <p:nvPr/>
        </p:nvSpPr>
        <p:spPr bwMode="auto">
          <a:xfrm flipH="1">
            <a:off x="4836696" y="3963866"/>
            <a:ext cx="0" cy="2651760"/>
          </a:xfrm>
          <a:prstGeom prst="line">
            <a:avLst/>
          </a:prstGeom>
          <a:noFill/>
          <a:ln w="19050">
            <a:solidFill>
              <a:srgbClr val="FF0000"/>
            </a:solidFill>
            <a:prstDash val="dash"/>
            <a:round/>
            <a:headEnd type="oval" w="lg" len="lg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0" name="Oval 42"/>
          <p:cNvSpPr>
            <a:spLocks noChangeAspect="1" noChangeArrowheads="1"/>
          </p:cNvSpPr>
          <p:nvPr/>
        </p:nvSpPr>
        <p:spPr bwMode="auto">
          <a:xfrm>
            <a:off x="4491792" y="6477000"/>
            <a:ext cx="1023846" cy="428625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prstDash val="dash"/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altLang="en-US" sz="1400" b="0" dirty="0" smtClean="0">
                <a:solidFill>
                  <a:srgbClr val="FF0000"/>
                </a:solidFill>
                <a:latin typeface="Times New Roman" pitchFamily="18" charset="0"/>
              </a:rPr>
              <a:t>12.333</a:t>
            </a:r>
            <a:endParaRPr lang="en-US" altLang="en-US" sz="1400" b="0" dirty="0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71" name="Rectangle 70"/>
          <p:cNvSpPr>
            <a:spLocks noChangeArrowheads="1"/>
          </p:cNvSpPr>
          <p:nvPr/>
        </p:nvSpPr>
        <p:spPr bwMode="auto">
          <a:xfrm>
            <a:off x="2322096" y="2018013"/>
            <a:ext cx="5107411" cy="34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tabLst/>
              <a:defRPr/>
            </a:pPr>
            <a:r>
              <a:rPr lang="en-US" altLang="en-US" sz="1400" b="0" i="1" dirty="0" smtClean="0">
                <a:latin typeface="Times New Roman" pitchFamily="18" charset="0"/>
                <a:ea typeface="MS Mincho" pitchFamily="49" charset="-128"/>
              </a:rPr>
              <a:t>PL </a:t>
            </a:r>
            <a:r>
              <a:rPr lang="en-US" altLang="en-US" sz="1400" b="0" i="1" dirty="0" smtClean="0">
                <a:latin typeface="Times New Roman" pitchFamily="18" charset="0"/>
                <a:ea typeface="MS Mincho" pitchFamily="49" charset="-128"/>
              </a:rPr>
              <a:t>= </a:t>
            </a:r>
            <a:r>
              <a:rPr lang="en-US" altLang="en-US" sz="1600" b="0" dirty="0" smtClean="0">
                <a:latin typeface="Times New Roman" pitchFamily="18" charset="0"/>
                <a:ea typeface="MS Mincho" pitchFamily="49" charset="-128"/>
              </a:rPr>
              <a:t>[</a:t>
            </a:r>
            <a:r>
              <a:rPr lang="en-US" altLang="en-US" sz="1400" b="0" dirty="0" smtClean="0">
                <a:latin typeface="Times New Roman" pitchFamily="18" charset="0"/>
              </a:rPr>
              <a:t>8</a:t>
            </a:r>
            <a:r>
              <a:rPr lang="en-US" altLang="en-US" sz="1400" b="0" i="1" dirty="0" smtClean="0">
                <a:latin typeface="Times New Roman" pitchFamily="18" charset="0"/>
              </a:rPr>
              <a:t> + </a:t>
            </a:r>
            <a:r>
              <a:rPr lang="en-US" altLang="en-US" sz="1400" b="0" dirty="0" smtClean="0">
                <a:latin typeface="Times New Roman" pitchFamily="18" charset="0"/>
              </a:rPr>
              <a:t>12</a:t>
            </a:r>
            <a:r>
              <a:rPr lang="en-US" altLang="en-US" sz="1400" b="0" i="1" dirty="0" smtClean="0">
                <a:latin typeface="Times New Roman" pitchFamily="18" charset="0"/>
              </a:rPr>
              <a:t> – </a:t>
            </a:r>
            <a:r>
              <a:rPr lang="en-US" altLang="en-US" sz="1400" b="0" dirty="0" smtClean="0">
                <a:latin typeface="Times New Roman" pitchFamily="18" charset="0"/>
              </a:rPr>
              <a:t>3.5</a:t>
            </a:r>
            <a:r>
              <a:rPr lang="en-US" altLang="en-US" sz="1400" b="0" i="1" dirty="0" smtClean="0">
                <a:latin typeface="Times New Roman" pitchFamily="18" charset="0"/>
              </a:rPr>
              <a:t> </a:t>
            </a:r>
            <a:r>
              <a:rPr lang="en-US" altLang="en-US" sz="1400" b="0" dirty="0" smtClean="0">
                <a:latin typeface="Times" pitchFamily="18" charset="0"/>
              </a:rPr>
              <a:t> – 0.75</a:t>
            </a:r>
            <a:r>
              <a:rPr lang="en-US" altLang="en-US" sz="1400" b="0" i="1" dirty="0" smtClean="0">
                <a:latin typeface="Times New Roman" pitchFamily="18" charset="0"/>
              </a:rPr>
              <a:t> </a:t>
            </a:r>
            <a:r>
              <a:rPr lang="en-US" altLang="en-US" sz="1400" b="0" i="1" dirty="0" smtClean="0"/>
              <a:t>∙ </a:t>
            </a:r>
            <a:r>
              <a:rPr lang="en-US" altLang="en-US" sz="1400" b="0" dirty="0" smtClean="0">
                <a:latin typeface="Times" pitchFamily="18" charset="0"/>
              </a:rPr>
              <a:t>3 </a:t>
            </a:r>
            <a:r>
              <a:rPr lang="en-US" altLang="en-US" sz="1400" b="0" i="1" dirty="0" smtClean="0">
                <a:latin typeface="Times New Roman" pitchFamily="18" charset="0"/>
                <a:ea typeface="MS Mincho" pitchFamily="49" charset="-128"/>
              </a:rPr>
              <a:t>+ </a:t>
            </a:r>
            <a:r>
              <a:rPr lang="en-US" altLang="en-US" sz="1400" b="0" dirty="0" smtClean="0">
                <a:latin typeface="Times New Roman" pitchFamily="18" charset="0"/>
                <a:ea typeface="MS Mincho" pitchFamily="49" charset="-128"/>
              </a:rPr>
              <a:t>2.75</a:t>
            </a:r>
            <a:r>
              <a:rPr lang="en-US" altLang="en-US" sz="1400" b="0" i="1" dirty="0" smtClean="0">
                <a:latin typeface="Times New Roman" pitchFamily="18" charset="0"/>
                <a:ea typeface="MS Mincho" pitchFamily="49" charset="-128"/>
              </a:rPr>
              <a:t> + </a:t>
            </a:r>
            <a:r>
              <a:rPr lang="en-US" altLang="en-US" sz="1400" b="0" dirty="0" smtClean="0">
                <a:latin typeface="Times New Roman" pitchFamily="18" charset="0"/>
                <a:ea typeface="MS Mincho" pitchFamily="49" charset="-128"/>
              </a:rPr>
              <a:t>3</a:t>
            </a:r>
            <a:r>
              <a:rPr lang="en-US" altLang="en-US" sz="1400" b="0" i="1" dirty="0" smtClean="0">
                <a:latin typeface="Times New Roman" pitchFamily="18" charset="0"/>
                <a:ea typeface="MS Mincho" pitchFamily="49" charset="-128"/>
              </a:rPr>
              <a:t> + </a:t>
            </a:r>
            <a:r>
              <a:rPr lang="en-US" altLang="en-US" sz="1400" b="0" dirty="0" smtClean="0">
                <a:latin typeface="Times New Roman" pitchFamily="18" charset="0"/>
                <a:ea typeface="MS Mincho" pitchFamily="49" charset="-128"/>
              </a:rPr>
              <a:t>2</a:t>
            </a:r>
            <a:r>
              <a:rPr lang="en-US" altLang="en-US" sz="1400" b="0" i="1" dirty="0" smtClean="0">
                <a:latin typeface="Times" pitchFamily="18" charset="0"/>
              </a:rPr>
              <a:t> </a:t>
            </a:r>
            <a:r>
              <a:rPr lang="en-US" altLang="en-US" sz="1600" b="0" dirty="0" smtClean="0">
                <a:latin typeface="Times New Roman" pitchFamily="18" charset="0"/>
                <a:ea typeface="MS Mincho" pitchFamily="49" charset="-128"/>
              </a:rPr>
              <a:t>]</a:t>
            </a:r>
            <a:r>
              <a:rPr lang="en-US" altLang="en-US" sz="1400" b="0" i="1" dirty="0" smtClean="0">
                <a:latin typeface="Times New Roman" pitchFamily="18" charset="0"/>
                <a:ea typeface="MS Mincho" pitchFamily="49" charset="-128"/>
              </a:rPr>
              <a:t> </a:t>
            </a:r>
            <a:r>
              <a:rPr lang="en-US" altLang="en-US" sz="1400" b="0" i="1" dirty="0" smtClean="0">
                <a:latin typeface="Times New Roman" pitchFamily="18" charset="0"/>
              </a:rPr>
              <a:t>– </a:t>
            </a:r>
            <a:r>
              <a:rPr lang="en-US" altLang="en-US" sz="1600" b="0" dirty="0" smtClean="0">
                <a:latin typeface="Times New Roman" pitchFamily="18" charset="0"/>
                <a:ea typeface="MS Mincho" pitchFamily="49" charset="-128"/>
              </a:rPr>
              <a:t>{</a:t>
            </a:r>
            <a:r>
              <a:rPr lang="en-US" altLang="en-US" sz="1400" b="0" i="1" dirty="0" smtClean="0">
                <a:latin typeface="Times New Roman" pitchFamily="18" charset="0"/>
              </a:rPr>
              <a:t> </a:t>
            </a:r>
            <a:r>
              <a:rPr lang="en-US" altLang="en-US" sz="1400" b="0" dirty="0" smtClean="0">
                <a:latin typeface="Times New Roman" pitchFamily="18" charset="0"/>
              </a:rPr>
              <a:t>0.25</a:t>
            </a:r>
            <a:r>
              <a:rPr lang="en-US" altLang="en-US" sz="1400" b="0" i="1" dirty="0" smtClean="0">
                <a:latin typeface="Times New Roman" pitchFamily="18" charset="0"/>
              </a:rPr>
              <a:t> </a:t>
            </a:r>
            <a:r>
              <a:rPr lang="en-US" altLang="en-US" sz="1400" b="0" i="1" dirty="0" smtClean="0">
                <a:latin typeface="Times New Roman" pitchFamily="18" charset="0"/>
                <a:ea typeface="MS Mincho" pitchFamily="49" charset="-128"/>
              </a:rPr>
              <a:t>+ </a:t>
            </a:r>
            <a:r>
              <a:rPr lang="en-US" altLang="en-US" sz="1400" b="0" dirty="0" smtClean="0">
                <a:latin typeface="Times New Roman" pitchFamily="18" charset="0"/>
                <a:ea typeface="MS Mincho" pitchFamily="49" charset="-128"/>
              </a:rPr>
              <a:t>0.25</a:t>
            </a:r>
            <a:r>
              <a:rPr lang="en-US" altLang="en-US" sz="1400" b="0" i="1" dirty="0" smtClean="0">
                <a:latin typeface="Times New Roman" pitchFamily="18" charset="0"/>
                <a:ea typeface="MS Mincho" pitchFamily="49" charset="-128"/>
              </a:rPr>
              <a:t> </a:t>
            </a:r>
            <a:r>
              <a:rPr lang="en-US" altLang="en-US" sz="1600" b="0" dirty="0" smtClean="0">
                <a:latin typeface="Times New Roman" pitchFamily="18" charset="0"/>
                <a:ea typeface="MS Mincho" pitchFamily="49" charset="-128"/>
              </a:rPr>
              <a:t>}</a:t>
            </a:r>
            <a:r>
              <a:rPr lang="en-US" altLang="en-US" sz="1400" b="0" i="1" dirty="0" smtClean="0">
                <a:ea typeface="MS Mincho" pitchFamily="49" charset="-128"/>
              </a:rPr>
              <a:t>∙ </a:t>
            </a:r>
            <a:r>
              <a:rPr lang="en-US" altLang="en-US" sz="1400" b="0" i="1" dirty="0" smtClean="0">
                <a:latin typeface="Times New Roman" pitchFamily="18" charset="0"/>
                <a:ea typeface="MS Mincho" pitchFamily="49" charset="-128"/>
              </a:rPr>
              <a:t>Y</a:t>
            </a:r>
          </a:p>
        </p:txBody>
      </p:sp>
      <p:sp>
        <p:nvSpPr>
          <p:cNvPr id="72" name="Rectangle 23"/>
          <p:cNvSpPr>
            <a:spLocks noChangeArrowheads="1"/>
          </p:cNvSpPr>
          <p:nvPr/>
        </p:nvSpPr>
        <p:spPr bwMode="auto">
          <a:xfrm>
            <a:off x="5205664" y="2085632"/>
            <a:ext cx="228600" cy="184666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200" dirty="0" smtClean="0">
                <a:solidFill>
                  <a:srgbClr val="FF0000"/>
                </a:solidFill>
                <a:latin typeface="Arial" charset="0"/>
              </a:rPr>
              <a:t>3.</a:t>
            </a:r>
            <a:r>
              <a:rPr lang="en-US" altLang="en-US" sz="1200" b="1" dirty="0" smtClean="0">
                <a:solidFill>
                  <a:srgbClr val="FF0000"/>
                </a:solidFill>
                <a:latin typeface="Arial" charset="0"/>
              </a:rPr>
              <a:t>5</a:t>
            </a:r>
            <a:endParaRPr lang="en-US" altLang="en-US" sz="1200" b="1" dirty="0">
              <a:solidFill>
                <a:srgbClr val="FF0000"/>
              </a:solidFill>
              <a:latin typeface="Arial" charset="0"/>
            </a:endParaRPr>
          </a:p>
        </p:txBody>
      </p:sp>
      <p:sp>
        <p:nvSpPr>
          <p:cNvPr id="73" name="Rectangle 72"/>
          <p:cNvSpPr>
            <a:spLocks noChangeArrowheads="1"/>
          </p:cNvSpPr>
          <p:nvPr/>
        </p:nvSpPr>
        <p:spPr bwMode="auto">
          <a:xfrm>
            <a:off x="304800" y="2819400"/>
            <a:ext cx="1528010" cy="2802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tabLst/>
              <a:defRPr/>
            </a:pPr>
            <a:r>
              <a:rPr lang="en-US" altLang="en-US" sz="1400" b="0" i="1" dirty="0" smtClean="0">
                <a:solidFill>
                  <a:srgbClr val="FF0000"/>
                </a:solidFill>
                <a:latin typeface="Times New Roman" pitchFamily="18" charset="0"/>
                <a:ea typeface="MS Mincho" pitchFamily="49" charset="-128"/>
              </a:rPr>
              <a:t>PL </a:t>
            </a:r>
            <a:r>
              <a:rPr lang="en-US" altLang="en-US" sz="1400" b="0" i="1" dirty="0" smtClean="0">
                <a:solidFill>
                  <a:srgbClr val="FF0000"/>
                </a:solidFill>
                <a:latin typeface="Times New Roman" pitchFamily="18" charset="0"/>
                <a:ea typeface="MS Mincho" pitchFamily="49" charset="-128"/>
              </a:rPr>
              <a:t>= </a:t>
            </a:r>
            <a:r>
              <a:rPr lang="en-US" altLang="en-US" sz="1400" b="0" dirty="0" smtClean="0">
                <a:solidFill>
                  <a:srgbClr val="FF0000"/>
                </a:solidFill>
                <a:latin typeface="Times New Roman" pitchFamily="18" charset="0"/>
              </a:rPr>
              <a:t>22.5 – 0.5 </a:t>
            </a:r>
            <a:r>
              <a:rPr lang="en-US" altLang="en-US" sz="1400" b="0" i="1" dirty="0" smtClean="0">
                <a:solidFill>
                  <a:srgbClr val="FF0000"/>
                </a:solidFill>
                <a:latin typeface="Times New Roman" pitchFamily="18" charset="0"/>
                <a:ea typeface="MS Mincho" pitchFamily="49" charset="-128"/>
              </a:rPr>
              <a:t>Y</a:t>
            </a:r>
            <a:endParaRPr lang="en-US" altLang="en-US" sz="1400" b="0" i="1" dirty="0" smtClean="0">
              <a:solidFill>
                <a:srgbClr val="FF0000"/>
              </a:solidFill>
              <a:latin typeface="Times New Roman" pitchFamily="18" charset="0"/>
              <a:ea typeface="MS Mincho" pitchFamily="49" charset="-128"/>
            </a:endParaRPr>
          </a:p>
        </p:txBody>
      </p:sp>
      <p:sp>
        <p:nvSpPr>
          <p:cNvPr id="34" name="Line 32"/>
          <p:cNvSpPr>
            <a:spLocks noChangeShapeType="1"/>
          </p:cNvSpPr>
          <p:nvPr/>
        </p:nvSpPr>
        <p:spPr bwMode="auto">
          <a:xfrm>
            <a:off x="2590800" y="6276975"/>
            <a:ext cx="453390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35" name="Line 33"/>
          <p:cNvSpPr>
            <a:spLocks noChangeShapeType="1"/>
          </p:cNvSpPr>
          <p:nvPr/>
        </p:nvSpPr>
        <p:spPr bwMode="auto">
          <a:xfrm>
            <a:off x="2589212" y="2314575"/>
            <a:ext cx="1588" cy="39624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36" name="Rectangle 35"/>
          <p:cNvSpPr>
            <a:spLocks noChangeArrowheads="1"/>
          </p:cNvSpPr>
          <p:nvPr/>
        </p:nvSpPr>
        <p:spPr bwMode="auto">
          <a:xfrm>
            <a:off x="6635750" y="6324600"/>
            <a:ext cx="311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800" b="0" i="1" dirty="0">
                <a:latin typeface="Times New Roman" pitchFamily="18" charset="0"/>
              </a:rPr>
              <a:t>Y</a:t>
            </a:r>
          </a:p>
        </p:txBody>
      </p:sp>
      <p:sp>
        <p:nvSpPr>
          <p:cNvPr id="38" name="Line 9"/>
          <p:cNvSpPr>
            <a:spLocks noChangeShapeType="1"/>
          </p:cNvSpPr>
          <p:nvPr/>
        </p:nvSpPr>
        <p:spPr bwMode="auto">
          <a:xfrm>
            <a:off x="2609850" y="3450770"/>
            <a:ext cx="4038600" cy="1219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b="0"/>
          </a:p>
        </p:txBody>
      </p:sp>
      <p:sp>
        <p:nvSpPr>
          <p:cNvPr id="39" name="Rectangle 20"/>
          <p:cNvSpPr>
            <a:spLocks noChangeArrowheads="1"/>
          </p:cNvSpPr>
          <p:nvPr/>
        </p:nvSpPr>
        <p:spPr bwMode="auto">
          <a:xfrm>
            <a:off x="6411684" y="4321628"/>
            <a:ext cx="4889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800" b="0" i="1" dirty="0">
                <a:solidFill>
                  <a:sysClr val="windowText" lastClr="000000"/>
                </a:solidFill>
              </a:rPr>
              <a:t>AD</a:t>
            </a:r>
          </a:p>
        </p:txBody>
      </p:sp>
      <p:sp>
        <p:nvSpPr>
          <p:cNvPr id="40" name="Oval 42"/>
          <p:cNvSpPr>
            <a:spLocks noChangeAspect="1" noChangeArrowheads="1"/>
          </p:cNvSpPr>
          <p:nvPr/>
        </p:nvSpPr>
        <p:spPr bwMode="auto">
          <a:xfrm>
            <a:off x="4943926" y="6281058"/>
            <a:ext cx="668337" cy="428625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prstDash val="dash"/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altLang="en-US" sz="1400" b="0" dirty="0" smtClean="0">
                <a:latin typeface="Times New Roman" pitchFamily="18" charset="0"/>
              </a:rPr>
              <a:t>15</a:t>
            </a:r>
            <a:endParaRPr lang="en-US" altLang="en-US" sz="1400" b="0" dirty="0">
              <a:latin typeface="Times New Roman" pitchFamily="18" charset="0"/>
            </a:endParaRPr>
          </a:p>
        </p:txBody>
      </p:sp>
      <p:sp>
        <p:nvSpPr>
          <p:cNvPr id="42" name="Rectangle 41"/>
          <p:cNvSpPr>
            <a:spLocks noChangeArrowheads="1"/>
          </p:cNvSpPr>
          <p:nvPr/>
        </p:nvSpPr>
        <p:spPr bwMode="auto">
          <a:xfrm>
            <a:off x="4813300" y="2362200"/>
            <a:ext cx="71045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800" b="0" i="1" dirty="0" smtClean="0">
                <a:latin typeface="Times New Roman" pitchFamily="18" charset="0"/>
              </a:rPr>
              <a:t>LRAS</a:t>
            </a:r>
            <a:endParaRPr lang="en-US" altLang="en-US" sz="1800" b="0" i="1" baseline="-25000" dirty="0">
              <a:latin typeface="Times New Roman" pitchFamily="18" charset="0"/>
            </a:endParaRPr>
          </a:p>
        </p:txBody>
      </p:sp>
      <p:sp>
        <p:nvSpPr>
          <p:cNvPr id="45" name="Line 33"/>
          <p:cNvSpPr>
            <a:spLocks noChangeShapeType="1"/>
          </p:cNvSpPr>
          <p:nvPr/>
        </p:nvSpPr>
        <p:spPr bwMode="auto">
          <a:xfrm flipH="1">
            <a:off x="2597216" y="4078704"/>
            <a:ext cx="2103120" cy="1587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" name="Rectangle 44"/>
          <p:cNvSpPr>
            <a:spLocks noChangeArrowheads="1"/>
          </p:cNvSpPr>
          <p:nvPr/>
        </p:nvSpPr>
        <p:spPr bwMode="auto">
          <a:xfrm>
            <a:off x="6007973" y="2422360"/>
            <a:ext cx="69762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800" b="0" i="1" dirty="0" smtClean="0">
                <a:latin typeface="Times New Roman" pitchFamily="18" charset="0"/>
              </a:rPr>
              <a:t>SRAS</a:t>
            </a:r>
            <a:endParaRPr lang="en-US" altLang="en-US" sz="1800" b="0" i="1" dirty="0">
              <a:latin typeface="Times New Roman" pitchFamily="18" charset="0"/>
            </a:endParaRPr>
          </a:p>
        </p:txBody>
      </p:sp>
      <p:sp>
        <p:nvSpPr>
          <p:cNvPr id="53" name="Line 40"/>
          <p:cNvSpPr>
            <a:spLocks noChangeShapeType="1"/>
          </p:cNvSpPr>
          <p:nvPr/>
        </p:nvSpPr>
        <p:spPr bwMode="auto">
          <a:xfrm flipV="1">
            <a:off x="5270500" y="2664331"/>
            <a:ext cx="12828" cy="3599309"/>
          </a:xfrm>
          <a:prstGeom prst="line">
            <a:avLst/>
          </a:prstGeom>
          <a:noFill/>
          <a:ln w="28575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4" name="Line 41"/>
          <p:cNvSpPr>
            <a:spLocks noChangeShapeType="1"/>
          </p:cNvSpPr>
          <p:nvPr/>
        </p:nvSpPr>
        <p:spPr bwMode="auto">
          <a:xfrm flipH="1">
            <a:off x="4684296" y="4080170"/>
            <a:ext cx="0" cy="2194560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 type="oval" w="lg" len="lg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5" name="Oval 42"/>
          <p:cNvSpPr>
            <a:spLocks noChangeAspect="1" noChangeArrowheads="1"/>
          </p:cNvSpPr>
          <p:nvPr/>
        </p:nvSpPr>
        <p:spPr bwMode="auto">
          <a:xfrm>
            <a:off x="4343400" y="6272464"/>
            <a:ext cx="668337" cy="428625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prstDash val="dash"/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altLang="en-US" sz="1400" b="0" dirty="0" smtClean="0">
                <a:latin typeface="Times New Roman" pitchFamily="18" charset="0"/>
              </a:rPr>
              <a:t>12</a:t>
            </a:r>
            <a:endParaRPr lang="en-US" altLang="en-US" sz="1400" b="0" dirty="0">
              <a:latin typeface="Times New Roman" pitchFamily="18" charset="0"/>
            </a:endParaRPr>
          </a:p>
        </p:txBody>
      </p:sp>
      <p:sp>
        <p:nvSpPr>
          <p:cNvPr id="76" name="Oval 42"/>
          <p:cNvSpPr>
            <a:spLocks noChangeAspect="1" noChangeArrowheads="1"/>
          </p:cNvSpPr>
          <p:nvPr/>
        </p:nvSpPr>
        <p:spPr bwMode="auto">
          <a:xfrm>
            <a:off x="2133600" y="3886200"/>
            <a:ext cx="668337" cy="428625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prstDash val="dash"/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altLang="en-US" sz="1400" b="0" dirty="0" smtClean="0">
                <a:latin typeface="Times New Roman" pitchFamily="18" charset="0"/>
              </a:rPr>
              <a:t>16</a:t>
            </a:r>
            <a:endParaRPr lang="en-US" altLang="en-US" sz="1400" b="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991582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64" grpId="0" animBg="1"/>
      <p:bldP spid="67" grpId="0" animBg="1"/>
      <p:bldP spid="69" grpId="0" animBg="1"/>
      <p:bldP spid="70" grpId="0"/>
      <p:bldP spid="71" grpId="0"/>
      <p:bldP spid="72" grpId="0" animBg="1"/>
      <p:bldP spid="72" grpId="1" animBg="1"/>
      <p:bldP spid="73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Line 9"/>
          <p:cNvSpPr>
            <a:spLocks noChangeShapeType="1"/>
          </p:cNvSpPr>
          <p:nvPr/>
        </p:nvSpPr>
        <p:spPr bwMode="auto">
          <a:xfrm>
            <a:off x="2609850" y="3450770"/>
            <a:ext cx="4038600" cy="1219200"/>
          </a:xfrm>
          <a:prstGeom prst="line">
            <a:avLst/>
          </a:prstGeom>
          <a:noFill/>
          <a:ln w="28575">
            <a:solidFill>
              <a:schemeClr val="bg1">
                <a:lumMod val="85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b="0"/>
          </a:p>
        </p:txBody>
      </p:sp>
      <p:sp>
        <p:nvSpPr>
          <p:cNvPr id="29" name="Rectangle 3"/>
          <p:cNvSpPr txBox="1">
            <a:spLocks noChangeArrowheads="1"/>
          </p:cNvSpPr>
          <p:nvPr/>
        </p:nvSpPr>
        <p:spPr bwMode="auto">
          <a:xfrm>
            <a:off x="304800" y="1373541"/>
            <a:ext cx="8839200" cy="16744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 algn="l" rtl="0" eaLnBrk="0" fontAlgn="base" hangingPunct="0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338138" indent="-338138" eaLnBrk="1" hangingPunct="1"/>
            <a:r>
              <a:rPr lang="en-US" altLang="en-US" sz="1600" b="1" kern="0" dirty="0" smtClean="0"/>
              <a:t>Example</a:t>
            </a:r>
            <a:r>
              <a:rPr lang="en-US" altLang="en-US" sz="1600" b="1" i="1" kern="0" dirty="0" smtClean="0"/>
              <a:t> (continued):</a:t>
            </a:r>
            <a:endParaRPr lang="en-US" altLang="en-US" sz="1600" b="0" i="1" kern="0" dirty="0" smtClean="0"/>
          </a:p>
          <a:p>
            <a:pPr marL="1035050" lvl="1" indent="-469900" eaLnBrk="1" hangingPunct="1">
              <a:buNone/>
              <a:tabLst>
                <a:tab pos="1379538" algn="l"/>
              </a:tabLst>
            </a:pPr>
            <a:r>
              <a:rPr lang="en-US" altLang="en-US" sz="1600" b="0" kern="0" dirty="0"/>
              <a:t>1</a:t>
            </a:r>
            <a:r>
              <a:rPr lang="en-US" altLang="en-US" sz="1600" b="0" kern="0" dirty="0" smtClean="0"/>
              <a:t>.</a:t>
            </a:r>
            <a:r>
              <a:rPr lang="en-US" altLang="en-US" sz="1600" b="0" kern="0" dirty="0" smtClean="0"/>
              <a:t>	</a:t>
            </a:r>
            <a:r>
              <a:rPr lang="en-US" altLang="en-US" sz="1600" b="0" kern="0" dirty="0" smtClean="0"/>
              <a:t>To reduce the recessionary gap more, congress and the president cut tax </a:t>
            </a:r>
            <a:r>
              <a:rPr lang="en-US" altLang="en-US" sz="1600" b="0" kern="0" dirty="0" smtClean="0"/>
              <a:t>revenu</a:t>
            </a:r>
            <a:r>
              <a:rPr lang="en-US" altLang="en-US" sz="1600" b="0" kern="0" dirty="0" smtClean="0"/>
              <a:t>es by </a:t>
            </a:r>
            <a:r>
              <a:rPr lang="en-US" altLang="en-US" sz="1600" b="0" kern="0" dirty="0" smtClean="0"/>
              <a:t>$0.677t.</a:t>
            </a:r>
            <a:endParaRPr lang="en-US" altLang="en-US" sz="1600" b="0" kern="0" dirty="0" smtClean="0"/>
          </a:p>
        </p:txBody>
      </p:sp>
      <p:sp>
        <p:nvSpPr>
          <p:cNvPr id="23555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1" name="Text Box 31"/>
          <p:cNvSpPr txBox="1">
            <a:spLocks noChangeArrowheads="1"/>
          </p:cNvSpPr>
          <p:nvPr/>
        </p:nvSpPr>
        <p:spPr bwMode="auto">
          <a:xfrm>
            <a:off x="381000" y="152400"/>
            <a:ext cx="845820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en-US" sz="2600" dirty="0" smtClean="0"/>
              <a:t>Aggregate Market Model</a:t>
            </a:r>
            <a:endParaRPr lang="en-US" altLang="en-US" sz="2600" b="1" dirty="0"/>
          </a:p>
        </p:txBody>
      </p:sp>
      <p:sp>
        <p:nvSpPr>
          <p:cNvPr id="33" name="Rectangle 2"/>
          <p:cNvSpPr txBox="1">
            <a:spLocks noChangeArrowheads="1"/>
          </p:cNvSpPr>
          <p:nvPr/>
        </p:nvSpPr>
        <p:spPr bwMode="auto">
          <a:xfrm>
            <a:off x="304800" y="963966"/>
            <a:ext cx="4019550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 algn="l" rtl="0" eaLnBrk="0" fontAlgn="base" hangingPunct="0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 typeface="Wingdings" pitchFamily="2" charset="2"/>
              <a:buNone/>
              <a:defRPr/>
            </a:pPr>
            <a:r>
              <a:rPr lang="en-US" altLang="en-US" sz="1800" b="1" kern="0" dirty="0" smtClean="0">
                <a:ea typeface="MS Mincho" pitchFamily="49" charset="-128"/>
              </a:rPr>
              <a:t>Equilibrium </a:t>
            </a:r>
            <a:endParaRPr lang="en-US" altLang="en-US" sz="2000" b="1" kern="0" dirty="0">
              <a:ea typeface="MS Mincho" pitchFamily="49" charset="-128"/>
            </a:endParaRPr>
          </a:p>
        </p:txBody>
      </p:sp>
      <p:sp>
        <p:nvSpPr>
          <p:cNvPr id="41" name="Oval 32"/>
          <p:cNvSpPr>
            <a:spLocks noChangeAspect="1" noChangeArrowheads="1"/>
          </p:cNvSpPr>
          <p:nvPr/>
        </p:nvSpPr>
        <p:spPr bwMode="auto">
          <a:xfrm>
            <a:off x="1828800" y="3559630"/>
            <a:ext cx="1238250" cy="471487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prstDash val="dash"/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400" b="0" dirty="0" smtClean="0">
                <a:solidFill>
                  <a:srgbClr val="0000CC"/>
                </a:solidFill>
                <a:latin typeface="Times New Roman" pitchFamily="18" charset="0"/>
              </a:rPr>
              <a:t>16.667</a:t>
            </a:r>
            <a:endParaRPr lang="en-US" altLang="en-US" sz="1400" b="0" dirty="0">
              <a:solidFill>
                <a:srgbClr val="0000CC"/>
              </a:solidFill>
              <a:latin typeface="Times New Roman" pitchFamily="18" charset="0"/>
            </a:endParaRPr>
          </a:p>
        </p:txBody>
      </p:sp>
      <p:sp>
        <p:nvSpPr>
          <p:cNvPr id="67" name="Line 9"/>
          <p:cNvSpPr>
            <a:spLocks noChangeShapeType="1"/>
          </p:cNvSpPr>
          <p:nvPr/>
        </p:nvSpPr>
        <p:spPr bwMode="auto">
          <a:xfrm>
            <a:off x="2638928" y="3137374"/>
            <a:ext cx="4038600" cy="1219200"/>
          </a:xfrm>
          <a:prstGeom prst="line">
            <a:avLst/>
          </a:prstGeom>
          <a:noFill/>
          <a:ln w="28575">
            <a:solidFill>
              <a:srgbClr val="0000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b="0"/>
          </a:p>
        </p:txBody>
      </p:sp>
      <p:sp>
        <p:nvSpPr>
          <p:cNvPr id="70" name="Oval 42"/>
          <p:cNvSpPr>
            <a:spLocks noChangeAspect="1" noChangeArrowheads="1"/>
          </p:cNvSpPr>
          <p:nvPr/>
        </p:nvSpPr>
        <p:spPr bwMode="auto">
          <a:xfrm>
            <a:off x="4608096" y="6150428"/>
            <a:ext cx="1023846" cy="428625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prstDash val="dash"/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altLang="en-US" sz="1400" b="0" dirty="0" smtClean="0">
                <a:solidFill>
                  <a:srgbClr val="0000CC"/>
                </a:solidFill>
                <a:latin typeface="Times New Roman" pitchFamily="18" charset="0"/>
              </a:rPr>
              <a:t>12.667</a:t>
            </a:r>
            <a:endParaRPr lang="en-US" altLang="en-US" sz="1400" b="0" dirty="0">
              <a:solidFill>
                <a:srgbClr val="0000CC"/>
              </a:solidFill>
              <a:latin typeface="Times New Roman" pitchFamily="18" charset="0"/>
            </a:endParaRPr>
          </a:p>
        </p:txBody>
      </p:sp>
      <p:sp>
        <p:nvSpPr>
          <p:cNvPr id="71" name="Rectangle 70"/>
          <p:cNvSpPr>
            <a:spLocks noChangeArrowheads="1"/>
          </p:cNvSpPr>
          <p:nvPr/>
        </p:nvSpPr>
        <p:spPr bwMode="auto">
          <a:xfrm>
            <a:off x="2322096" y="2018013"/>
            <a:ext cx="5410200" cy="34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tabLst/>
              <a:defRPr/>
            </a:pPr>
            <a:r>
              <a:rPr lang="en-US" altLang="en-US" sz="1400" b="0" i="1" dirty="0" smtClean="0">
                <a:latin typeface="Times New Roman" pitchFamily="18" charset="0"/>
                <a:ea typeface="MS Mincho" pitchFamily="49" charset="-128"/>
              </a:rPr>
              <a:t>PL </a:t>
            </a:r>
            <a:r>
              <a:rPr lang="en-US" altLang="en-US" sz="1400" b="0" i="1" dirty="0" smtClean="0">
                <a:latin typeface="Times New Roman" pitchFamily="18" charset="0"/>
                <a:ea typeface="MS Mincho" pitchFamily="49" charset="-128"/>
              </a:rPr>
              <a:t>= </a:t>
            </a:r>
            <a:r>
              <a:rPr lang="en-US" altLang="en-US" sz="1600" b="0" dirty="0" smtClean="0">
                <a:latin typeface="Times New Roman" pitchFamily="18" charset="0"/>
                <a:ea typeface="MS Mincho" pitchFamily="49" charset="-128"/>
              </a:rPr>
              <a:t>[</a:t>
            </a:r>
            <a:r>
              <a:rPr lang="en-US" altLang="en-US" sz="1400" b="0" dirty="0" smtClean="0">
                <a:latin typeface="Times New Roman" pitchFamily="18" charset="0"/>
              </a:rPr>
              <a:t>8</a:t>
            </a:r>
            <a:r>
              <a:rPr lang="en-US" altLang="en-US" sz="1400" b="0" i="1" dirty="0" smtClean="0">
                <a:latin typeface="Times New Roman" pitchFamily="18" charset="0"/>
              </a:rPr>
              <a:t> + </a:t>
            </a:r>
            <a:r>
              <a:rPr lang="en-US" altLang="en-US" sz="1400" b="0" dirty="0" smtClean="0">
                <a:latin typeface="Times New Roman" pitchFamily="18" charset="0"/>
              </a:rPr>
              <a:t>12</a:t>
            </a:r>
            <a:r>
              <a:rPr lang="en-US" altLang="en-US" sz="1400" b="0" i="1" dirty="0" smtClean="0">
                <a:latin typeface="Times New Roman" pitchFamily="18" charset="0"/>
              </a:rPr>
              <a:t> – </a:t>
            </a:r>
            <a:r>
              <a:rPr lang="en-US" altLang="en-US" sz="1400" b="0" dirty="0" smtClean="0">
                <a:latin typeface="Times New Roman" pitchFamily="18" charset="0"/>
              </a:rPr>
              <a:t>3.5</a:t>
            </a:r>
            <a:r>
              <a:rPr lang="en-US" altLang="en-US" sz="1400" b="0" i="1" dirty="0" smtClean="0">
                <a:latin typeface="Times New Roman" pitchFamily="18" charset="0"/>
              </a:rPr>
              <a:t> </a:t>
            </a:r>
            <a:r>
              <a:rPr lang="en-US" altLang="en-US" sz="1400" b="0" dirty="0" smtClean="0">
                <a:latin typeface="Times" pitchFamily="18" charset="0"/>
              </a:rPr>
              <a:t> – 0.75</a:t>
            </a:r>
            <a:r>
              <a:rPr lang="en-US" altLang="en-US" sz="1400" b="0" i="1" dirty="0" smtClean="0">
                <a:latin typeface="Times New Roman" pitchFamily="18" charset="0"/>
              </a:rPr>
              <a:t> </a:t>
            </a:r>
            <a:r>
              <a:rPr lang="en-US" altLang="en-US" sz="1400" b="0" i="1" dirty="0" smtClean="0"/>
              <a:t>∙ </a:t>
            </a:r>
            <a:r>
              <a:rPr lang="en-US" altLang="en-US" sz="1400" b="0" i="1" dirty="0" smtClean="0"/>
              <a:t> </a:t>
            </a:r>
            <a:r>
              <a:rPr lang="en-US" altLang="en-US" sz="1400" b="0" dirty="0" smtClean="0">
                <a:latin typeface="Times" pitchFamily="18" charset="0"/>
              </a:rPr>
              <a:t>3  </a:t>
            </a:r>
            <a:r>
              <a:rPr lang="en-US" altLang="en-US" sz="1400" b="0" i="1" dirty="0" smtClean="0">
                <a:latin typeface="Times New Roman" pitchFamily="18" charset="0"/>
                <a:ea typeface="MS Mincho" pitchFamily="49" charset="-128"/>
              </a:rPr>
              <a:t>+ </a:t>
            </a:r>
            <a:r>
              <a:rPr lang="en-US" altLang="en-US" sz="1400" b="0" dirty="0" smtClean="0">
                <a:latin typeface="Times New Roman" pitchFamily="18" charset="0"/>
                <a:ea typeface="MS Mincho" pitchFamily="49" charset="-128"/>
              </a:rPr>
              <a:t>2.75</a:t>
            </a:r>
            <a:r>
              <a:rPr lang="en-US" altLang="en-US" sz="1400" b="0" i="1" dirty="0" smtClean="0">
                <a:latin typeface="Times New Roman" pitchFamily="18" charset="0"/>
                <a:ea typeface="MS Mincho" pitchFamily="49" charset="-128"/>
              </a:rPr>
              <a:t> </a:t>
            </a:r>
            <a:r>
              <a:rPr lang="en-US" altLang="en-US" sz="1400" b="0" i="1" dirty="0" smtClean="0">
                <a:latin typeface="Times New Roman" pitchFamily="18" charset="0"/>
                <a:ea typeface="MS Mincho" pitchFamily="49" charset="-128"/>
              </a:rPr>
              <a:t>+ </a:t>
            </a:r>
            <a:r>
              <a:rPr lang="en-US" altLang="en-US" sz="1400" dirty="0" smtClean="0">
                <a:solidFill>
                  <a:srgbClr val="FF0000"/>
                </a:solidFill>
                <a:latin typeface="Times New Roman" pitchFamily="18" charset="0"/>
                <a:ea typeface="MS Mincho" pitchFamily="49" charset="-128"/>
              </a:rPr>
              <a:t>3.5 </a:t>
            </a:r>
            <a:r>
              <a:rPr lang="en-US" altLang="en-US" sz="1400" b="0" i="1" dirty="0" smtClean="0">
                <a:latin typeface="Times New Roman" pitchFamily="18" charset="0"/>
                <a:ea typeface="MS Mincho" pitchFamily="49" charset="-128"/>
              </a:rPr>
              <a:t>+ </a:t>
            </a:r>
            <a:r>
              <a:rPr lang="en-US" altLang="en-US" sz="1400" b="0" dirty="0" smtClean="0">
                <a:latin typeface="Times New Roman" pitchFamily="18" charset="0"/>
                <a:ea typeface="MS Mincho" pitchFamily="49" charset="-128"/>
              </a:rPr>
              <a:t>2</a:t>
            </a:r>
            <a:r>
              <a:rPr lang="en-US" altLang="en-US" sz="1400" b="0" i="1" dirty="0" smtClean="0">
                <a:latin typeface="Times" pitchFamily="18" charset="0"/>
              </a:rPr>
              <a:t> </a:t>
            </a:r>
            <a:r>
              <a:rPr lang="en-US" altLang="en-US" sz="1600" b="0" dirty="0" smtClean="0">
                <a:latin typeface="Times New Roman" pitchFamily="18" charset="0"/>
                <a:ea typeface="MS Mincho" pitchFamily="49" charset="-128"/>
              </a:rPr>
              <a:t>]</a:t>
            </a:r>
            <a:r>
              <a:rPr lang="en-US" altLang="en-US" sz="1400" b="0" i="1" dirty="0" smtClean="0">
                <a:latin typeface="Times New Roman" pitchFamily="18" charset="0"/>
                <a:ea typeface="MS Mincho" pitchFamily="49" charset="-128"/>
              </a:rPr>
              <a:t> </a:t>
            </a:r>
            <a:r>
              <a:rPr lang="en-US" altLang="en-US" sz="1400" b="0" i="1" dirty="0" smtClean="0">
                <a:latin typeface="Times New Roman" pitchFamily="18" charset="0"/>
              </a:rPr>
              <a:t>– </a:t>
            </a:r>
            <a:r>
              <a:rPr lang="en-US" altLang="en-US" sz="1600" b="0" dirty="0" smtClean="0">
                <a:latin typeface="Times New Roman" pitchFamily="18" charset="0"/>
                <a:ea typeface="MS Mincho" pitchFamily="49" charset="-128"/>
              </a:rPr>
              <a:t>{</a:t>
            </a:r>
            <a:r>
              <a:rPr lang="en-US" altLang="en-US" sz="1400" b="0" i="1" dirty="0" smtClean="0">
                <a:latin typeface="Times New Roman" pitchFamily="18" charset="0"/>
              </a:rPr>
              <a:t> </a:t>
            </a:r>
            <a:r>
              <a:rPr lang="en-US" altLang="en-US" sz="1400" b="0" dirty="0" smtClean="0">
                <a:latin typeface="Times New Roman" pitchFamily="18" charset="0"/>
              </a:rPr>
              <a:t>0.25</a:t>
            </a:r>
            <a:r>
              <a:rPr lang="en-US" altLang="en-US" sz="1400" b="0" i="1" dirty="0" smtClean="0">
                <a:latin typeface="Times New Roman" pitchFamily="18" charset="0"/>
              </a:rPr>
              <a:t> </a:t>
            </a:r>
            <a:r>
              <a:rPr lang="en-US" altLang="en-US" sz="1400" b="0" i="1" dirty="0" smtClean="0">
                <a:latin typeface="Times New Roman" pitchFamily="18" charset="0"/>
                <a:ea typeface="MS Mincho" pitchFamily="49" charset="-128"/>
              </a:rPr>
              <a:t>+ </a:t>
            </a:r>
            <a:r>
              <a:rPr lang="en-US" altLang="en-US" sz="1400" b="0" dirty="0" smtClean="0">
                <a:latin typeface="Times New Roman" pitchFamily="18" charset="0"/>
                <a:ea typeface="MS Mincho" pitchFamily="49" charset="-128"/>
              </a:rPr>
              <a:t>0.25</a:t>
            </a:r>
            <a:r>
              <a:rPr lang="en-US" altLang="en-US" sz="1400" b="0" i="1" dirty="0" smtClean="0">
                <a:latin typeface="Times New Roman" pitchFamily="18" charset="0"/>
                <a:ea typeface="MS Mincho" pitchFamily="49" charset="-128"/>
              </a:rPr>
              <a:t> </a:t>
            </a:r>
            <a:r>
              <a:rPr lang="en-US" altLang="en-US" sz="1600" b="0" dirty="0" smtClean="0">
                <a:latin typeface="Times New Roman" pitchFamily="18" charset="0"/>
                <a:ea typeface="MS Mincho" pitchFamily="49" charset="-128"/>
              </a:rPr>
              <a:t>}</a:t>
            </a:r>
            <a:r>
              <a:rPr lang="en-US" altLang="en-US" sz="1400" b="0" i="1" dirty="0" smtClean="0">
                <a:ea typeface="MS Mincho" pitchFamily="49" charset="-128"/>
              </a:rPr>
              <a:t>∙ </a:t>
            </a:r>
            <a:r>
              <a:rPr lang="en-US" altLang="en-US" sz="1400" b="0" i="1" dirty="0" smtClean="0">
                <a:latin typeface="Times New Roman" pitchFamily="18" charset="0"/>
                <a:ea typeface="MS Mincho" pitchFamily="49" charset="-128"/>
              </a:rPr>
              <a:t>Y</a:t>
            </a:r>
          </a:p>
        </p:txBody>
      </p:sp>
      <p:sp>
        <p:nvSpPr>
          <p:cNvPr id="72" name="Rectangle 23"/>
          <p:cNvSpPr>
            <a:spLocks noChangeArrowheads="1"/>
          </p:cNvSpPr>
          <p:nvPr/>
        </p:nvSpPr>
        <p:spPr bwMode="auto">
          <a:xfrm>
            <a:off x="4308956" y="2090899"/>
            <a:ext cx="402336" cy="16787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200" dirty="0" smtClean="0">
                <a:solidFill>
                  <a:srgbClr val="0000CC"/>
                </a:solidFill>
                <a:latin typeface="Arial" charset="0"/>
              </a:rPr>
              <a:t>2.333</a:t>
            </a:r>
            <a:endParaRPr lang="en-US" altLang="en-US" sz="1200" b="1" dirty="0">
              <a:solidFill>
                <a:srgbClr val="0000CC"/>
              </a:solidFill>
              <a:latin typeface="Arial" charset="0"/>
            </a:endParaRPr>
          </a:p>
        </p:txBody>
      </p:sp>
      <p:sp>
        <p:nvSpPr>
          <p:cNvPr id="73" name="Rectangle 72"/>
          <p:cNvSpPr>
            <a:spLocks noChangeArrowheads="1"/>
          </p:cNvSpPr>
          <p:nvPr/>
        </p:nvSpPr>
        <p:spPr bwMode="auto">
          <a:xfrm>
            <a:off x="304800" y="2819400"/>
            <a:ext cx="1528010" cy="2802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tabLst/>
              <a:defRPr/>
            </a:pPr>
            <a:r>
              <a:rPr lang="en-US" altLang="en-US" sz="1400" b="0" i="1" dirty="0" smtClean="0">
                <a:solidFill>
                  <a:srgbClr val="0000CC"/>
                </a:solidFill>
                <a:latin typeface="Times New Roman" pitchFamily="18" charset="0"/>
                <a:ea typeface="MS Mincho" pitchFamily="49" charset="-128"/>
              </a:rPr>
              <a:t>PL </a:t>
            </a:r>
            <a:r>
              <a:rPr lang="en-US" altLang="en-US" sz="1400" b="0" i="1" dirty="0" smtClean="0">
                <a:solidFill>
                  <a:srgbClr val="0000CC"/>
                </a:solidFill>
                <a:latin typeface="Times New Roman" pitchFamily="18" charset="0"/>
                <a:ea typeface="MS Mincho" pitchFamily="49" charset="-128"/>
              </a:rPr>
              <a:t>= </a:t>
            </a:r>
            <a:r>
              <a:rPr lang="en-US" altLang="en-US" sz="1400" b="0" dirty="0" smtClean="0">
                <a:solidFill>
                  <a:srgbClr val="0000CC"/>
                </a:solidFill>
                <a:latin typeface="Times New Roman" pitchFamily="18" charset="0"/>
              </a:rPr>
              <a:t>23 – 0.5 </a:t>
            </a:r>
            <a:r>
              <a:rPr lang="en-US" altLang="en-US" sz="1400" b="0" i="1" dirty="0" smtClean="0">
                <a:solidFill>
                  <a:srgbClr val="0000CC"/>
                </a:solidFill>
                <a:latin typeface="Times New Roman" pitchFamily="18" charset="0"/>
                <a:ea typeface="MS Mincho" pitchFamily="49" charset="-128"/>
              </a:rPr>
              <a:t>Y</a:t>
            </a:r>
            <a:endParaRPr lang="en-US" altLang="en-US" sz="1400" b="0" i="1" dirty="0" smtClean="0">
              <a:solidFill>
                <a:srgbClr val="0000CC"/>
              </a:solidFill>
              <a:latin typeface="Times New Roman" pitchFamily="18" charset="0"/>
              <a:ea typeface="MS Mincho" pitchFamily="49" charset="-128"/>
            </a:endParaRPr>
          </a:p>
        </p:txBody>
      </p:sp>
      <p:sp>
        <p:nvSpPr>
          <p:cNvPr id="68" name="Rectangle 22"/>
          <p:cNvSpPr>
            <a:spLocks noChangeArrowheads="1"/>
          </p:cNvSpPr>
          <p:nvPr/>
        </p:nvSpPr>
        <p:spPr bwMode="auto">
          <a:xfrm>
            <a:off x="7408333" y="2201763"/>
            <a:ext cx="1735667" cy="40934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300" b="0" i="1" dirty="0" smtClean="0">
                <a:solidFill>
                  <a:srgbClr val="0000CC"/>
                </a:solidFill>
                <a:latin typeface="Times New Roman" pitchFamily="18" charset="0"/>
              </a:rPr>
              <a:t>Cutting T by </a:t>
            </a:r>
            <a:r>
              <a:rPr lang="en-US" altLang="en-US" sz="1300" b="0" dirty="0" smtClean="0">
                <a:solidFill>
                  <a:srgbClr val="0000CC"/>
                </a:solidFill>
                <a:latin typeface="Times New Roman" pitchFamily="18" charset="0"/>
              </a:rPr>
              <a:t>$0.667t</a:t>
            </a:r>
            <a:r>
              <a:rPr lang="en-US" altLang="en-US" sz="1300" b="0" i="1" dirty="0" smtClean="0">
                <a:solidFill>
                  <a:srgbClr val="0000CC"/>
                </a:solidFill>
                <a:latin typeface="Times New Roman" pitchFamily="18" charset="0"/>
              </a:rPr>
              <a:t>, shifts AD, and closes the recessionary gap.</a:t>
            </a:r>
          </a:p>
          <a:p>
            <a:pPr eaLnBrk="1" hangingPunct="1"/>
            <a:endParaRPr lang="en-US" altLang="en-US" sz="1300" b="0" i="1" dirty="0">
              <a:solidFill>
                <a:srgbClr val="0000CC"/>
              </a:solidFill>
              <a:latin typeface="Times New Roman" pitchFamily="18" charset="0"/>
            </a:endParaRPr>
          </a:p>
          <a:p>
            <a:pPr eaLnBrk="1" hangingPunct="1"/>
            <a:r>
              <a:rPr lang="en-US" altLang="en-US" sz="1300" b="0" i="1" dirty="0" smtClean="0">
                <a:solidFill>
                  <a:srgbClr val="0000CC"/>
                </a:solidFill>
                <a:latin typeface="Times New Roman" pitchFamily="18" charset="0"/>
              </a:rPr>
              <a:t>Real GDP increases by </a:t>
            </a:r>
            <a:r>
              <a:rPr lang="en-US" altLang="en-US" sz="1300" b="0" dirty="0" smtClean="0">
                <a:solidFill>
                  <a:srgbClr val="0000CC"/>
                </a:solidFill>
                <a:latin typeface="Times New Roman" pitchFamily="18" charset="0"/>
              </a:rPr>
              <a:t>$</a:t>
            </a:r>
            <a:r>
              <a:rPr lang="en-US" altLang="en-US" sz="1300" b="0" dirty="0" smtClean="0">
                <a:solidFill>
                  <a:srgbClr val="0000CC"/>
                </a:solidFill>
                <a:latin typeface="Times New Roman" pitchFamily="18" charset="0"/>
              </a:rPr>
              <a:t>0.333t</a:t>
            </a:r>
            <a:r>
              <a:rPr lang="en-US" altLang="en-US" sz="1300" b="0" i="1" dirty="0" smtClean="0">
                <a:solidFill>
                  <a:srgbClr val="0000CC"/>
                </a:solidFill>
                <a:latin typeface="Times New Roman" pitchFamily="18" charset="0"/>
              </a:rPr>
              <a:t>.</a:t>
            </a:r>
          </a:p>
          <a:p>
            <a:pPr eaLnBrk="1" hangingPunct="1"/>
            <a:endParaRPr lang="en-US" altLang="en-US" sz="1300" b="0" i="1" dirty="0">
              <a:solidFill>
                <a:srgbClr val="0000CC"/>
              </a:solidFill>
              <a:latin typeface="Times New Roman" pitchFamily="18" charset="0"/>
            </a:endParaRPr>
          </a:p>
          <a:p>
            <a:pPr eaLnBrk="1" hangingPunct="1"/>
            <a:r>
              <a:rPr lang="en-US" altLang="en-US" sz="1300" b="0" i="1" dirty="0" smtClean="0">
                <a:solidFill>
                  <a:srgbClr val="0000CC"/>
                </a:solidFill>
                <a:latin typeface="Times New Roman" pitchFamily="18" charset="0"/>
              </a:rPr>
              <a:t>The T-cut-</a:t>
            </a:r>
            <a:r>
              <a:rPr lang="en-US" altLang="en-US" sz="1300" b="0" i="1" dirty="0" err="1" smtClean="0">
                <a:solidFill>
                  <a:srgbClr val="0000CC"/>
                </a:solidFill>
                <a:latin typeface="Times New Roman" pitchFamily="18" charset="0"/>
              </a:rPr>
              <a:t>mult</a:t>
            </a:r>
            <a:r>
              <a:rPr lang="en-US" altLang="en-US" sz="1300" b="0" i="1" dirty="0" smtClean="0">
                <a:solidFill>
                  <a:srgbClr val="0000CC"/>
                </a:solidFill>
                <a:latin typeface="Times New Roman" pitchFamily="18" charset="0"/>
              </a:rPr>
              <a:t> is</a:t>
            </a:r>
          </a:p>
          <a:p>
            <a:pPr eaLnBrk="1" hangingPunct="1"/>
            <a:endParaRPr lang="en-US" altLang="en-US" sz="1300" b="0" i="1" dirty="0">
              <a:solidFill>
                <a:srgbClr val="0000CC"/>
              </a:solidFill>
              <a:latin typeface="Times New Roman" pitchFamily="18" charset="0"/>
            </a:endParaRPr>
          </a:p>
          <a:p>
            <a:pPr algn="ctr" eaLnBrk="1" hangingPunct="1"/>
            <a:r>
              <a:rPr lang="en-US" altLang="en-US" sz="1300" b="0" u="sng" dirty="0" smtClean="0">
                <a:solidFill>
                  <a:srgbClr val="0000CC"/>
                </a:solidFill>
                <a:latin typeface="Times New Roman" pitchFamily="18" charset="0"/>
              </a:rPr>
              <a:t>0.333</a:t>
            </a:r>
            <a:endParaRPr lang="en-US" altLang="en-US" sz="1300" b="0" u="sng" dirty="0" smtClean="0">
              <a:solidFill>
                <a:srgbClr val="0000CC"/>
              </a:solidFill>
              <a:latin typeface="Times New Roman" pitchFamily="18" charset="0"/>
            </a:endParaRPr>
          </a:p>
          <a:p>
            <a:pPr algn="ctr" eaLnBrk="1" hangingPunct="1"/>
            <a:r>
              <a:rPr lang="en-US" altLang="en-US" sz="1300" b="0" dirty="0">
                <a:solidFill>
                  <a:srgbClr val="0000CC"/>
                </a:solidFill>
                <a:latin typeface="Times New Roman" pitchFamily="18" charset="0"/>
              </a:rPr>
              <a:t>0</a:t>
            </a:r>
            <a:r>
              <a:rPr lang="en-US" altLang="en-US" sz="1300" b="0" dirty="0" smtClean="0">
                <a:solidFill>
                  <a:srgbClr val="0000CC"/>
                </a:solidFill>
                <a:latin typeface="Times New Roman" pitchFamily="18" charset="0"/>
              </a:rPr>
              <a:t>.667</a:t>
            </a:r>
            <a:endParaRPr lang="en-US" altLang="en-US" sz="1300" b="0" dirty="0" smtClean="0">
              <a:solidFill>
                <a:srgbClr val="0000CC"/>
              </a:solidFill>
              <a:latin typeface="Times New Roman" pitchFamily="18" charset="0"/>
            </a:endParaRPr>
          </a:p>
          <a:p>
            <a:pPr eaLnBrk="1" hangingPunct="1"/>
            <a:endParaRPr lang="en-US" altLang="en-US" sz="1300" b="0" i="1" dirty="0">
              <a:solidFill>
                <a:srgbClr val="0000CC"/>
              </a:solidFill>
              <a:latin typeface="Times New Roman" pitchFamily="18" charset="0"/>
            </a:endParaRPr>
          </a:p>
          <a:p>
            <a:pPr eaLnBrk="1" hangingPunct="1"/>
            <a:r>
              <a:rPr lang="en-US" altLang="en-US" sz="1300" b="0" i="1" dirty="0" smtClean="0">
                <a:solidFill>
                  <a:srgbClr val="0000CC"/>
                </a:solidFill>
                <a:latin typeface="Times New Roman" pitchFamily="18" charset="0"/>
              </a:rPr>
              <a:t>or           </a:t>
            </a:r>
            <a:r>
              <a:rPr lang="en-US" altLang="en-US" sz="1300" b="0" dirty="0" smtClean="0">
                <a:solidFill>
                  <a:srgbClr val="0000CC"/>
                </a:solidFill>
                <a:latin typeface="Times New Roman" pitchFamily="18" charset="0"/>
              </a:rPr>
              <a:t>0.5</a:t>
            </a:r>
          </a:p>
          <a:p>
            <a:pPr eaLnBrk="1" hangingPunct="1"/>
            <a:endParaRPr lang="en-US" altLang="en-US" sz="1300" b="0" i="1" dirty="0">
              <a:solidFill>
                <a:srgbClr val="0000CC"/>
              </a:solidFill>
              <a:latin typeface="Times New Roman" pitchFamily="18" charset="0"/>
            </a:endParaRPr>
          </a:p>
          <a:p>
            <a:pPr eaLnBrk="1" hangingPunct="1"/>
            <a:r>
              <a:rPr lang="en-US" altLang="en-US" sz="1300" b="0" i="1" dirty="0" smtClean="0">
                <a:solidFill>
                  <a:srgbClr val="0000CC"/>
                </a:solidFill>
                <a:latin typeface="Times New Roman" pitchFamily="18" charset="0"/>
              </a:rPr>
              <a:t>The budget deficit increases from </a:t>
            </a:r>
            <a:r>
              <a:rPr lang="en-US" altLang="en-US" sz="1300" b="0" dirty="0" smtClean="0">
                <a:solidFill>
                  <a:srgbClr val="0000CC"/>
                </a:solidFill>
                <a:latin typeface="Times New Roman" pitchFamily="18" charset="0"/>
              </a:rPr>
              <a:t>$0.5t to </a:t>
            </a:r>
            <a:r>
              <a:rPr lang="en-US" altLang="en-US" sz="1300" b="0" dirty="0" smtClean="0">
                <a:solidFill>
                  <a:srgbClr val="0000CC"/>
                </a:solidFill>
                <a:latin typeface="Times New Roman" pitchFamily="18" charset="0"/>
              </a:rPr>
              <a:t>$1.167t</a:t>
            </a:r>
            <a:r>
              <a:rPr lang="en-US" altLang="en-US" sz="1300" b="0" i="1" dirty="0" smtClean="0">
                <a:solidFill>
                  <a:srgbClr val="0000CC"/>
                </a:solidFill>
                <a:latin typeface="Times New Roman" pitchFamily="18" charset="0"/>
              </a:rPr>
              <a:t>.</a:t>
            </a:r>
          </a:p>
          <a:p>
            <a:pPr eaLnBrk="1" hangingPunct="1"/>
            <a:endParaRPr lang="en-US" altLang="en-US" sz="1300" b="0" i="1" dirty="0">
              <a:solidFill>
                <a:srgbClr val="0000CC"/>
              </a:solidFill>
              <a:latin typeface="Times New Roman" pitchFamily="18" charset="0"/>
            </a:endParaRPr>
          </a:p>
          <a:p>
            <a:pPr eaLnBrk="1" hangingPunct="1"/>
            <a:r>
              <a:rPr lang="en-US" altLang="en-US" sz="1300" b="0" i="1" dirty="0" smtClean="0">
                <a:solidFill>
                  <a:srgbClr val="0000CC"/>
                </a:solidFill>
                <a:latin typeface="Times New Roman" pitchFamily="18" charset="0"/>
              </a:rPr>
              <a:t>The price level rises by </a:t>
            </a:r>
            <a:r>
              <a:rPr lang="en-US" altLang="en-US" sz="1300" b="0" dirty="0">
                <a:solidFill>
                  <a:srgbClr val="0000CC"/>
                </a:solidFill>
                <a:latin typeface="Times New Roman" pitchFamily="18" charset="0"/>
              </a:rPr>
              <a:t>2</a:t>
            </a:r>
            <a:r>
              <a:rPr lang="en-US" altLang="en-US" sz="1300" b="0" dirty="0" smtClean="0">
                <a:solidFill>
                  <a:srgbClr val="0000CC"/>
                </a:solidFill>
                <a:latin typeface="Times New Roman" pitchFamily="18" charset="0"/>
              </a:rPr>
              <a:t>%</a:t>
            </a:r>
            <a:endParaRPr lang="en-US" altLang="en-US" sz="1300" b="0" dirty="0">
              <a:solidFill>
                <a:srgbClr val="0000CC"/>
              </a:solidFill>
              <a:latin typeface="Times New Roman" pitchFamily="18" charset="0"/>
            </a:endParaRPr>
          </a:p>
        </p:txBody>
      </p:sp>
      <p:sp>
        <p:nvSpPr>
          <p:cNvPr id="32" name="Rectangle 39"/>
          <p:cNvSpPr>
            <a:spLocks noChangeArrowheads="1"/>
          </p:cNvSpPr>
          <p:nvPr/>
        </p:nvSpPr>
        <p:spPr bwMode="auto">
          <a:xfrm>
            <a:off x="2133600" y="2362200"/>
            <a:ext cx="4508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800" b="0" i="1" dirty="0">
                <a:latin typeface="Times New Roman" pitchFamily="18" charset="0"/>
              </a:rPr>
              <a:t>PL</a:t>
            </a:r>
          </a:p>
        </p:txBody>
      </p:sp>
      <p:sp>
        <p:nvSpPr>
          <p:cNvPr id="35" name="Line 33"/>
          <p:cNvSpPr>
            <a:spLocks noChangeShapeType="1"/>
          </p:cNvSpPr>
          <p:nvPr/>
        </p:nvSpPr>
        <p:spPr bwMode="auto">
          <a:xfrm flipH="1">
            <a:off x="2630904" y="3973991"/>
            <a:ext cx="2194560" cy="1587"/>
          </a:xfrm>
          <a:prstGeom prst="line">
            <a:avLst/>
          </a:prstGeom>
          <a:noFill/>
          <a:ln w="19050">
            <a:solidFill>
              <a:srgbClr val="FF0000"/>
            </a:solidFill>
            <a:prstDash val="dash"/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" name="Line 9"/>
          <p:cNvSpPr>
            <a:spLocks noChangeAspect="1" noChangeShapeType="1"/>
          </p:cNvSpPr>
          <p:nvPr/>
        </p:nvSpPr>
        <p:spPr bwMode="auto">
          <a:xfrm>
            <a:off x="2638928" y="3300666"/>
            <a:ext cx="3877056" cy="1170431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b="0"/>
          </a:p>
        </p:txBody>
      </p:sp>
      <p:sp>
        <p:nvSpPr>
          <p:cNvPr id="38" name="Oval 42"/>
          <p:cNvSpPr>
            <a:spLocks noChangeAspect="1" noChangeArrowheads="1"/>
          </p:cNvSpPr>
          <p:nvPr/>
        </p:nvSpPr>
        <p:spPr bwMode="auto">
          <a:xfrm>
            <a:off x="4491792" y="6477000"/>
            <a:ext cx="1023846" cy="428625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prstDash val="dash"/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altLang="en-US" sz="1400" b="0" dirty="0" smtClean="0">
                <a:solidFill>
                  <a:srgbClr val="FF0000"/>
                </a:solidFill>
                <a:latin typeface="Times New Roman" pitchFamily="18" charset="0"/>
              </a:rPr>
              <a:t>12.333</a:t>
            </a:r>
            <a:endParaRPr lang="en-US" altLang="en-US" sz="1400" b="0" dirty="0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39" name="Line 32"/>
          <p:cNvSpPr>
            <a:spLocks noChangeShapeType="1"/>
          </p:cNvSpPr>
          <p:nvPr/>
        </p:nvSpPr>
        <p:spPr bwMode="auto">
          <a:xfrm>
            <a:off x="2590800" y="6276975"/>
            <a:ext cx="453390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40" name="Line 33"/>
          <p:cNvSpPr>
            <a:spLocks noChangeShapeType="1"/>
          </p:cNvSpPr>
          <p:nvPr/>
        </p:nvSpPr>
        <p:spPr bwMode="auto">
          <a:xfrm>
            <a:off x="2589212" y="2314575"/>
            <a:ext cx="1588" cy="39624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42" name="Rectangle 41"/>
          <p:cNvSpPr>
            <a:spLocks noChangeArrowheads="1"/>
          </p:cNvSpPr>
          <p:nvPr/>
        </p:nvSpPr>
        <p:spPr bwMode="auto">
          <a:xfrm>
            <a:off x="6635750" y="6324600"/>
            <a:ext cx="311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800" b="0" i="1" dirty="0">
                <a:latin typeface="Times New Roman" pitchFamily="18" charset="0"/>
              </a:rPr>
              <a:t>Y</a:t>
            </a:r>
          </a:p>
        </p:txBody>
      </p:sp>
      <p:sp>
        <p:nvSpPr>
          <p:cNvPr id="44" name="Rectangle 20"/>
          <p:cNvSpPr>
            <a:spLocks noChangeArrowheads="1"/>
          </p:cNvSpPr>
          <p:nvPr/>
        </p:nvSpPr>
        <p:spPr bwMode="auto">
          <a:xfrm>
            <a:off x="6411684" y="4321628"/>
            <a:ext cx="4889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800" b="0" i="1" dirty="0">
                <a:solidFill>
                  <a:sysClr val="windowText" lastClr="000000"/>
                </a:solidFill>
              </a:rPr>
              <a:t>AD</a:t>
            </a:r>
          </a:p>
        </p:txBody>
      </p:sp>
      <p:sp>
        <p:nvSpPr>
          <p:cNvPr id="45" name="Oval 42"/>
          <p:cNvSpPr>
            <a:spLocks noChangeAspect="1" noChangeArrowheads="1"/>
          </p:cNvSpPr>
          <p:nvPr/>
        </p:nvSpPr>
        <p:spPr bwMode="auto">
          <a:xfrm>
            <a:off x="4943926" y="6281058"/>
            <a:ext cx="668337" cy="428625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prstDash val="dash"/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altLang="en-US" sz="1400" b="0" dirty="0" smtClean="0">
                <a:latin typeface="Times New Roman" pitchFamily="18" charset="0"/>
              </a:rPr>
              <a:t>15</a:t>
            </a:r>
            <a:endParaRPr lang="en-US" altLang="en-US" sz="1400" b="0" dirty="0">
              <a:latin typeface="Times New Roman" pitchFamily="18" charset="0"/>
            </a:endParaRPr>
          </a:p>
        </p:txBody>
      </p:sp>
      <p:sp>
        <p:nvSpPr>
          <p:cNvPr id="46" name="Rectangle 45"/>
          <p:cNvSpPr>
            <a:spLocks noChangeArrowheads="1"/>
          </p:cNvSpPr>
          <p:nvPr/>
        </p:nvSpPr>
        <p:spPr bwMode="auto">
          <a:xfrm>
            <a:off x="4813300" y="2362200"/>
            <a:ext cx="71045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800" b="0" i="1" dirty="0" smtClean="0">
                <a:latin typeface="Times New Roman" pitchFamily="18" charset="0"/>
              </a:rPr>
              <a:t>LRAS</a:t>
            </a:r>
            <a:endParaRPr lang="en-US" altLang="en-US" sz="1800" b="0" i="1" baseline="-25000" dirty="0">
              <a:latin typeface="Times New Roman" pitchFamily="18" charset="0"/>
            </a:endParaRPr>
          </a:p>
        </p:txBody>
      </p:sp>
      <p:sp>
        <p:nvSpPr>
          <p:cNvPr id="59" name="Line 33"/>
          <p:cNvSpPr>
            <a:spLocks noChangeShapeType="1"/>
          </p:cNvSpPr>
          <p:nvPr/>
        </p:nvSpPr>
        <p:spPr bwMode="auto">
          <a:xfrm flipH="1">
            <a:off x="2597216" y="4078704"/>
            <a:ext cx="2103120" cy="1587"/>
          </a:xfrm>
          <a:prstGeom prst="line">
            <a:avLst/>
          </a:prstGeom>
          <a:noFill/>
          <a:ln w="19050">
            <a:solidFill>
              <a:schemeClr val="bg1">
                <a:lumMod val="85000"/>
              </a:schemeClr>
            </a:solidFill>
            <a:prstDash val="dash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0" name="Rectangle 44"/>
          <p:cNvSpPr>
            <a:spLocks noChangeArrowheads="1"/>
          </p:cNvSpPr>
          <p:nvPr/>
        </p:nvSpPr>
        <p:spPr bwMode="auto">
          <a:xfrm>
            <a:off x="6007973" y="2422360"/>
            <a:ext cx="69762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800" b="0" i="1" dirty="0" smtClean="0">
                <a:latin typeface="Times New Roman" pitchFamily="18" charset="0"/>
              </a:rPr>
              <a:t>SRAS</a:t>
            </a:r>
            <a:endParaRPr lang="en-US" altLang="en-US" sz="1800" b="0" i="1" dirty="0">
              <a:latin typeface="Times New Roman" pitchFamily="18" charset="0"/>
            </a:endParaRPr>
          </a:p>
        </p:txBody>
      </p:sp>
      <p:sp>
        <p:nvSpPr>
          <p:cNvPr id="65" name="Line 40"/>
          <p:cNvSpPr>
            <a:spLocks noChangeShapeType="1"/>
          </p:cNvSpPr>
          <p:nvPr/>
        </p:nvSpPr>
        <p:spPr bwMode="auto">
          <a:xfrm flipV="1">
            <a:off x="5270500" y="2664331"/>
            <a:ext cx="12828" cy="3599309"/>
          </a:xfrm>
          <a:prstGeom prst="line">
            <a:avLst/>
          </a:prstGeom>
          <a:noFill/>
          <a:ln w="28575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6" name="Line 41"/>
          <p:cNvSpPr>
            <a:spLocks noChangeShapeType="1"/>
          </p:cNvSpPr>
          <p:nvPr/>
        </p:nvSpPr>
        <p:spPr bwMode="auto">
          <a:xfrm flipH="1">
            <a:off x="4684296" y="4080170"/>
            <a:ext cx="0" cy="2194560"/>
          </a:xfrm>
          <a:prstGeom prst="line">
            <a:avLst/>
          </a:prstGeom>
          <a:noFill/>
          <a:ln w="19050">
            <a:solidFill>
              <a:schemeClr val="bg1">
                <a:lumMod val="85000"/>
              </a:schemeClr>
            </a:solidFill>
            <a:prstDash val="dash"/>
            <a:round/>
            <a:headEnd type="oval" w="lg" len="lg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4" name="Oval 42"/>
          <p:cNvSpPr>
            <a:spLocks noChangeAspect="1" noChangeArrowheads="1"/>
          </p:cNvSpPr>
          <p:nvPr/>
        </p:nvSpPr>
        <p:spPr bwMode="auto">
          <a:xfrm>
            <a:off x="4343400" y="6272464"/>
            <a:ext cx="668337" cy="428625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prstDash val="dash"/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altLang="en-US" sz="1400" b="0" dirty="0" smtClean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</a:rPr>
              <a:t>12</a:t>
            </a:r>
            <a:endParaRPr lang="en-US" altLang="en-US" sz="1400" b="0" dirty="0">
              <a:solidFill>
                <a:schemeClr val="bg1">
                  <a:lumMod val="85000"/>
                </a:schemeClr>
              </a:solidFill>
              <a:latin typeface="Times New Roman" pitchFamily="18" charset="0"/>
            </a:endParaRPr>
          </a:p>
        </p:txBody>
      </p:sp>
      <p:sp>
        <p:nvSpPr>
          <p:cNvPr id="75" name="Oval 42"/>
          <p:cNvSpPr>
            <a:spLocks noChangeAspect="1" noChangeArrowheads="1"/>
          </p:cNvSpPr>
          <p:nvPr/>
        </p:nvSpPr>
        <p:spPr bwMode="auto">
          <a:xfrm>
            <a:off x="2133600" y="3886200"/>
            <a:ext cx="668337" cy="428625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prstDash val="dash"/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altLang="en-US" sz="1400" b="0" dirty="0" smtClean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</a:rPr>
              <a:t>16</a:t>
            </a:r>
            <a:endParaRPr lang="en-US" altLang="en-US" sz="1400" b="0" dirty="0">
              <a:solidFill>
                <a:schemeClr val="bg1">
                  <a:lumMod val="85000"/>
                </a:schemeClr>
              </a:solidFill>
              <a:latin typeface="Times New Roman" pitchFamily="18" charset="0"/>
            </a:endParaRPr>
          </a:p>
        </p:txBody>
      </p:sp>
      <p:sp>
        <p:nvSpPr>
          <p:cNvPr id="34" name="Line 6"/>
          <p:cNvSpPr>
            <a:spLocks noChangeShapeType="1"/>
          </p:cNvSpPr>
          <p:nvPr/>
        </p:nvSpPr>
        <p:spPr bwMode="auto">
          <a:xfrm flipV="1">
            <a:off x="2600994" y="2719136"/>
            <a:ext cx="3679156" cy="3158629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9" name="Line 41"/>
          <p:cNvSpPr>
            <a:spLocks noChangeShapeType="1"/>
          </p:cNvSpPr>
          <p:nvPr/>
        </p:nvSpPr>
        <p:spPr bwMode="auto">
          <a:xfrm flipH="1">
            <a:off x="4989096" y="3842658"/>
            <a:ext cx="0" cy="2423160"/>
          </a:xfrm>
          <a:prstGeom prst="line">
            <a:avLst/>
          </a:prstGeom>
          <a:noFill/>
          <a:ln w="19050">
            <a:solidFill>
              <a:srgbClr val="0000CC"/>
            </a:solidFill>
            <a:prstDash val="dash"/>
            <a:round/>
            <a:headEnd type="oval" w="lg" len="lg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4" name="Line 33"/>
          <p:cNvSpPr>
            <a:spLocks noChangeShapeType="1"/>
          </p:cNvSpPr>
          <p:nvPr/>
        </p:nvSpPr>
        <p:spPr bwMode="auto">
          <a:xfrm flipH="1">
            <a:off x="2641790" y="3853544"/>
            <a:ext cx="2194560" cy="1587"/>
          </a:xfrm>
          <a:prstGeom prst="line">
            <a:avLst/>
          </a:prstGeom>
          <a:noFill/>
          <a:ln w="19050">
            <a:solidFill>
              <a:srgbClr val="0000CC"/>
            </a:solidFill>
            <a:prstDash val="dash"/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" name="Line 41"/>
          <p:cNvSpPr>
            <a:spLocks noChangeShapeType="1"/>
          </p:cNvSpPr>
          <p:nvPr/>
        </p:nvSpPr>
        <p:spPr bwMode="auto">
          <a:xfrm flipH="1">
            <a:off x="4836696" y="3963866"/>
            <a:ext cx="0" cy="2651760"/>
          </a:xfrm>
          <a:prstGeom prst="line">
            <a:avLst/>
          </a:prstGeom>
          <a:noFill/>
          <a:ln w="19050">
            <a:solidFill>
              <a:srgbClr val="FF0000"/>
            </a:solidFill>
            <a:prstDash val="dash"/>
            <a:round/>
            <a:headEnd type="oval" w="lg" len="lg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6" name="Oval 32"/>
          <p:cNvSpPr>
            <a:spLocks noChangeAspect="1" noChangeArrowheads="1"/>
          </p:cNvSpPr>
          <p:nvPr/>
        </p:nvSpPr>
        <p:spPr bwMode="auto">
          <a:xfrm>
            <a:off x="1828800" y="3707481"/>
            <a:ext cx="1238250" cy="471487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prstDash val="dash"/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400" b="0" dirty="0" smtClean="0">
                <a:solidFill>
                  <a:srgbClr val="FF0000"/>
                </a:solidFill>
                <a:latin typeface="Times New Roman" pitchFamily="18" charset="0"/>
              </a:rPr>
              <a:t>16.333</a:t>
            </a:r>
            <a:endParaRPr lang="en-US" altLang="en-US" sz="1400" b="0" dirty="0">
              <a:solidFill>
                <a:srgbClr val="FF0000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602747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67" grpId="0" animBg="1"/>
      <p:bldP spid="70" grpId="0"/>
      <p:bldP spid="71" grpId="0"/>
      <p:bldP spid="72" grpId="0" animBg="1"/>
      <p:bldP spid="72" grpId="1" animBg="1"/>
      <p:bldP spid="73" grpId="0"/>
      <p:bldP spid="69" grpId="0" animBg="1"/>
      <p:bldP spid="64" grpId="0" animBg="1"/>
    </p:bldLst>
  </p:timing>
</p:sld>
</file>

<file path=ppt/theme/theme1.xml><?xml version="1.0" encoding="utf-8"?>
<a:theme xmlns:a="http://schemas.openxmlformats.org/drawingml/2006/main" name="7_newdesign">
  <a:themeElements>
    <a:clrScheme name="7_newdesign 8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FF0000"/>
      </a:hlink>
      <a:folHlink>
        <a:srgbClr val="FF0000"/>
      </a:folHlink>
    </a:clrScheme>
    <a:fontScheme name="7_new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CA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CA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7_new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new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new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new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new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new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new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newdesign 8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FF0000"/>
        </a:hlink>
        <a:folHlink>
          <a:srgbClr val="FF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6_Custom Design">
  <a:themeElements>
    <a:clrScheme name="6_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6_Custom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CA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CA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6_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Custom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FF0000"/>
        </a:hlink>
        <a:folHlink>
          <a:srgbClr val="FF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8_newdesign">
  <a:themeElements>
    <a:clrScheme name="8_new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8_new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CA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CA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8_new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new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new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new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new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new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new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newdesign 8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FF0000"/>
        </a:hlink>
        <a:folHlink>
          <a:srgbClr val="FF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9_newdesign">
  <a:themeElements>
    <a:clrScheme name="9_new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9_new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CA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CA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9_new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new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new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new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new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new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new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newdesign 8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FF0000"/>
        </a:hlink>
        <a:folHlink>
          <a:srgbClr val="FF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10_newdesign">
  <a:themeElements>
    <a:clrScheme name="7_newdesign 8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FF0000"/>
      </a:hlink>
      <a:folHlink>
        <a:srgbClr val="FF0000"/>
      </a:folHlink>
    </a:clrScheme>
    <a:fontScheme name="7_new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CA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CA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7_new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new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new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new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new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new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new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newdesign 8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FF0000"/>
        </a:hlink>
        <a:folHlink>
          <a:srgbClr val="FF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Foundations 2e</Template>
  <TotalTime>12234</TotalTime>
  <Words>4899</Words>
  <Application>Microsoft Office PowerPoint</Application>
  <PresentationFormat>On-screen Show (4:3)</PresentationFormat>
  <Paragraphs>837</Paragraphs>
  <Slides>53</Slides>
  <Notes>53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5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53</vt:i4>
      </vt:variant>
    </vt:vector>
  </HeadingPairs>
  <TitlesOfParts>
    <vt:vector size="68" baseType="lpstr">
      <vt:lpstr>MS Mincho</vt:lpstr>
      <vt:lpstr>Arial</vt:lpstr>
      <vt:lpstr>Arial Narrow</vt:lpstr>
      <vt:lpstr>Calibri</vt:lpstr>
      <vt:lpstr>Tahoma</vt:lpstr>
      <vt:lpstr>Times</vt:lpstr>
      <vt:lpstr>Times New Roman</vt:lpstr>
      <vt:lpstr>Wingdings</vt:lpstr>
      <vt:lpstr>7_newdesign</vt:lpstr>
      <vt:lpstr>6_Custom Design</vt:lpstr>
      <vt:lpstr>8_newdesign</vt:lpstr>
      <vt:lpstr>9_newdesign</vt:lpstr>
      <vt:lpstr>10_newdesign</vt:lpstr>
      <vt:lpstr>Equation</vt:lpstr>
      <vt:lpstr>MathType 5.0 Equation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30</dc:title>
  <dc:creator>Michael Parkin</dc:creator>
  <cp:lastModifiedBy>Lynn Snarr</cp:lastModifiedBy>
  <cp:revision>385</cp:revision>
  <dcterms:created xsi:type="dcterms:W3CDTF">2000-11-24T17:02:06Z</dcterms:created>
  <dcterms:modified xsi:type="dcterms:W3CDTF">2014-10-30T22:43:08Z</dcterms:modified>
</cp:coreProperties>
</file>