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  <p:sldMasterId id="2147483660" r:id="rId2"/>
    <p:sldMasterId id="2147483661" r:id="rId3"/>
    <p:sldMasterId id="2147483662" r:id="rId4"/>
  </p:sldMasterIdLst>
  <p:notesMasterIdLst>
    <p:notesMasterId r:id="rId45"/>
  </p:notesMasterIdLst>
  <p:handoutMasterIdLst>
    <p:handoutMasterId r:id="rId46"/>
  </p:handoutMasterIdLst>
  <p:sldIdLst>
    <p:sldId id="501" r:id="rId5"/>
    <p:sldId id="692" r:id="rId6"/>
    <p:sldId id="705" r:id="rId7"/>
    <p:sldId id="704" r:id="rId8"/>
    <p:sldId id="703" r:id="rId9"/>
    <p:sldId id="702" r:id="rId10"/>
    <p:sldId id="701" r:id="rId11"/>
    <p:sldId id="706" r:id="rId12"/>
    <p:sldId id="707" r:id="rId13"/>
    <p:sldId id="609" r:id="rId14"/>
    <p:sldId id="614" r:id="rId15"/>
    <p:sldId id="613" r:id="rId16"/>
    <p:sldId id="615" r:id="rId17"/>
    <p:sldId id="616" r:id="rId18"/>
    <p:sldId id="618" r:id="rId19"/>
    <p:sldId id="711" r:id="rId20"/>
    <p:sldId id="604" r:id="rId21"/>
    <p:sldId id="668" r:id="rId22"/>
    <p:sldId id="622" r:id="rId23"/>
    <p:sldId id="690" r:id="rId24"/>
    <p:sldId id="623" r:id="rId25"/>
    <p:sldId id="708" r:id="rId26"/>
    <p:sldId id="670" r:id="rId27"/>
    <p:sldId id="671" r:id="rId28"/>
    <p:sldId id="672" r:id="rId29"/>
    <p:sldId id="673" r:id="rId30"/>
    <p:sldId id="674" r:id="rId31"/>
    <p:sldId id="675" r:id="rId32"/>
    <p:sldId id="676" r:id="rId33"/>
    <p:sldId id="677" r:id="rId34"/>
    <p:sldId id="678" r:id="rId35"/>
    <p:sldId id="712" r:id="rId36"/>
    <p:sldId id="679" r:id="rId37"/>
    <p:sldId id="624" r:id="rId38"/>
    <p:sldId id="625" r:id="rId39"/>
    <p:sldId id="626" r:id="rId40"/>
    <p:sldId id="627" r:id="rId41"/>
    <p:sldId id="628" r:id="rId42"/>
    <p:sldId id="710" r:id="rId43"/>
    <p:sldId id="697" r:id="rId44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248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586"/>
    <a:srgbClr val="E50030"/>
    <a:srgbClr val="7D7DFF"/>
    <a:srgbClr val="FFFFFF"/>
    <a:srgbClr val="000000"/>
    <a:srgbClr val="FF6600"/>
    <a:srgbClr val="009900"/>
    <a:srgbClr val="0000CC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7" autoAdjust="0"/>
    <p:restoredTop sz="95501" autoAdjust="0"/>
  </p:normalViewPr>
  <p:slideViewPr>
    <p:cSldViewPr snapToObjects="1">
      <p:cViewPr>
        <p:scale>
          <a:sx n="150" d="100"/>
          <a:sy n="150" d="100"/>
        </p:scale>
        <p:origin x="108" y="-1110"/>
      </p:cViewPr>
      <p:guideLst>
        <p:guide orient="horz" pos="1248"/>
        <p:guide pos="3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79" d="100"/>
          <a:sy n="79" d="100"/>
        </p:scale>
        <p:origin x="-1998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fld id="{F0C6F1A8-7E69-42C4-8095-6AE001A71F58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131670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noProof="0" smtClean="0"/>
              <a:t>Click to edit Master text styles</a:t>
            </a:r>
          </a:p>
          <a:p>
            <a:pPr lvl="1"/>
            <a:r>
              <a:rPr lang="en-CA" altLang="en-US" noProof="0" smtClean="0"/>
              <a:t>Second level</a:t>
            </a:r>
          </a:p>
          <a:p>
            <a:pPr lvl="2"/>
            <a:r>
              <a:rPr lang="en-CA" altLang="en-US" noProof="0" smtClean="0"/>
              <a:t>Third level</a:t>
            </a:r>
          </a:p>
          <a:p>
            <a:pPr lvl="3"/>
            <a:r>
              <a:rPr lang="en-CA" altLang="en-US" noProof="0" smtClean="0"/>
              <a:t>Fourth level</a:t>
            </a:r>
          </a:p>
          <a:p>
            <a:pPr lvl="4"/>
            <a:r>
              <a:rPr lang="en-CA" altLang="en-US" noProof="0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fld id="{B9D3AA5F-4583-435B-875A-A82E2CBC2B05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9360468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621C46FF-C3E9-4DD2-82A8-2FB084098024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281688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4B6528A-D895-4D95-ADF3-D40986052638}" type="slidenum">
              <a:rPr lang="en-CA" altLang="en-US" sz="1200" smtClean="0">
                <a:latin typeface="Tahoma" pitchFamily="34" charset="0"/>
              </a:rPr>
              <a:pPr eaLnBrk="1" hangingPunct="1"/>
              <a:t>2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043506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3E5A894-1AA9-446E-816A-CC64AB634BDB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3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65553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3E5A894-1AA9-446E-816A-CC64AB634BDB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4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754069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3E5A894-1AA9-446E-816A-CC64AB634BDB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5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746400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3E5A894-1AA9-446E-816A-CC64AB634BDB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6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904520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3E5A894-1AA9-446E-816A-CC64AB634BDB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7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430298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3E5A894-1AA9-446E-816A-CC64AB634BDB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8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060900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3E5A894-1AA9-446E-816A-CC64AB634BDB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9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038375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BF27AEE-04A0-4630-A078-463FFD8BAF80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10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172869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B1DE632-7848-4ED5-AA48-A588B3882473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11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5364769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E5BA604-13F7-4051-9A07-580C4162366B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12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231750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4D3FC22-C80C-4445-A450-94A33081242A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13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354275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C6DC494-8D37-4646-A5AF-B5E202B37375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14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1800" dirty="0" smtClean="0"/>
              <a:t>wealth is $8 trillion</a:t>
            </a:r>
          </a:p>
          <a:p>
            <a:pPr eaLnBrk="1" hangingPunct="1"/>
            <a:r>
              <a:rPr lang="en-US" altLang="en-US" sz="1800" dirty="0" smtClean="0"/>
              <a:t>expected future income is $12 trillion</a:t>
            </a:r>
          </a:p>
          <a:p>
            <a:pPr eaLnBrk="1" hangingPunct="1"/>
            <a:r>
              <a:rPr lang="en-US" altLang="en-US" sz="1800" dirty="0" smtClean="0"/>
              <a:t>the price level is $14.5 thousand</a:t>
            </a:r>
          </a:p>
          <a:p>
            <a:pPr eaLnBrk="1" hangingPunct="1"/>
            <a:r>
              <a:rPr lang="en-US" altLang="en-US" sz="1800" dirty="0" smtClean="0"/>
              <a:t>the real rate of interest is 3.5 percent</a:t>
            </a:r>
          </a:p>
          <a:p>
            <a:pPr eaLnBrk="1" hangingPunct="1"/>
            <a:r>
              <a:rPr lang="en-US" altLang="en-US" sz="1800" dirty="0" smtClean="0"/>
              <a:t>net tax revenue is $3 trillion</a:t>
            </a:r>
          </a:p>
          <a:p>
            <a:pPr eaLnBrk="1" hangingPunct="1"/>
            <a:r>
              <a:rPr lang="en-US" altLang="en-US" sz="1800" dirty="0" smtClean="0"/>
              <a:t>government expenditure is $3 trillion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22641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B8D9D95-5ADA-4FC5-ACE2-95CBDD614769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15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679579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C6DC494-8D37-4646-A5AF-B5E202B37375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16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1800" dirty="0" smtClean="0"/>
              <a:t>wealth is $8 trillion</a:t>
            </a:r>
          </a:p>
          <a:p>
            <a:pPr eaLnBrk="1" hangingPunct="1"/>
            <a:r>
              <a:rPr lang="en-US" altLang="en-US" sz="1800" dirty="0" smtClean="0"/>
              <a:t>expected future income is $12 trillion</a:t>
            </a:r>
          </a:p>
          <a:p>
            <a:pPr eaLnBrk="1" hangingPunct="1"/>
            <a:r>
              <a:rPr lang="en-US" altLang="en-US" sz="1800" dirty="0" smtClean="0"/>
              <a:t>the price level is $14.5 thousand</a:t>
            </a:r>
          </a:p>
          <a:p>
            <a:pPr eaLnBrk="1" hangingPunct="1"/>
            <a:r>
              <a:rPr lang="en-US" altLang="en-US" sz="1800" dirty="0" smtClean="0"/>
              <a:t>the real rate of interest is 3.5 percent</a:t>
            </a:r>
          </a:p>
          <a:p>
            <a:pPr eaLnBrk="1" hangingPunct="1"/>
            <a:r>
              <a:rPr lang="en-US" altLang="en-US" sz="1800" dirty="0" smtClean="0"/>
              <a:t>net tax revenue is $3 trillion</a:t>
            </a:r>
          </a:p>
          <a:p>
            <a:pPr eaLnBrk="1" hangingPunct="1"/>
            <a:r>
              <a:rPr lang="en-US" altLang="en-US" sz="1800" dirty="0" smtClean="0"/>
              <a:t>government expenditure is $3 trillion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7458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5F01745-479D-48B4-905F-3AE202D41C8C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17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74730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A7AF56A-175F-41CE-A441-5B6CDBC32528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18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1830550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7A69548D-3E23-4E84-98E4-C17B65865450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19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426984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27A74CE-91E8-482B-8C12-3E8E0FD066D6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20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1795059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23EA1E54-4B00-44F3-ABAC-E5DE398B35A3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21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6895898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23EA1E54-4B00-44F3-ABAC-E5DE398B35A3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22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6419525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F78E59D-7FF7-4243-A534-6219BCAE0CCA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23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4209567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4075ACB-53E3-447A-8282-2F7E45224A4C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24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619420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6461885-01B1-4235-BD83-A0483CE47045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25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7535903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C4447D0D-EFE3-4DA1-B26B-2EEBCE84AC7A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26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1030036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7AF0C64E-E4B9-498A-9E4A-298C9CB5F6FA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27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4171079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218D642A-D5DB-4B17-97B3-EE5498042CB7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28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8453174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2238A00-E37B-40AE-A2D5-674BC258D40E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29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4060994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CBB28DD8-AFE1-439E-BAF9-D53259594B8C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30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6522611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90FFEA8-576D-4983-B04F-309DE607BE63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31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615653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BD8E772F-BA17-476C-B745-BC7E5E8516A7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32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6158990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BD8E772F-BA17-476C-B745-BC7E5E8516A7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33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98424041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AC9C5DC-8D55-4040-BF6F-D5C12F1019DD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34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69545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B88D9DD5-EC07-41B0-92E4-1BAB0FCF969C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35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7770496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156C034-DDF2-4E16-B3A2-8671759476F5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36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585777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73D19AD-E9B7-4AC8-8B3C-A11F9D629A19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37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7481974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BD17D61-00BC-4C7D-9E78-8B0395EF06BF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38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0925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C6DC494-8D37-4646-A5AF-B5E202B37375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39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1800" dirty="0" smtClean="0"/>
              <a:t>wealth is $8 trillion</a:t>
            </a:r>
          </a:p>
          <a:p>
            <a:pPr eaLnBrk="1" hangingPunct="1"/>
            <a:r>
              <a:rPr lang="en-US" altLang="en-US" sz="1800" dirty="0" smtClean="0"/>
              <a:t>expected future income is $12 trillion</a:t>
            </a:r>
          </a:p>
          <a:p>
            <a:pPr eaLnBrk="1" hangingPunct="1"/>
            <a:r>
              <a:rPr lang="en-US" altLang="en-US" sz="1800" dirty="0" smtClean="0"/>
              <a:t>the price level is $14.5 thousand</a:t>
            </a:r>
          </a:p>
          <a:p>
            <a:pPr eaLnBrk="1" hangingPunct="1"/>
            <a:r>
              <a:rPr lang="en-US" altLang="en-US" sz="1800" dirty="0" smtClean="0"/>
              <a:t>the real rate of interest is 3.5 percent</a:t>
            </a:r>
          </a:p>
          <a:p>
            <a:pPr eaLnBrk="1" hangingPunct="1"/>
            <a:r>
              <a:rPr lang="en-US" altLang="en-US" sz="1800" dirty="0" smtClean="0"/>
              <a:t>net tax revenue is $3 trillion</a:t>
            </a:r>
          </a:p>
          <a:p>
            <a:pPr eaLnBrk="1" hangingPunct="1"/>
            <a:r>
              <a:rPr lang="en-US" altLang="en-US" sz="1800" dirty="0" smtClean="0"/>
              <a:t>government expenditure is $3 trillion</a:t>
            </a:r>
          </a:p>
          <a:p>
            <a:pPr eaLnBrk="1" hangingPunct="1"/>
            <a:r>
              <a:rPr lang="en-US" altLang="en-US" sz="1800" dirty="0" smtClean="0">
                <a:latin typeface="Times New Roman" pitchFamily="18" charset="0"/>
              </a:rPr>
              <a:t>investment expenditures total $2.75 trillion</a:t>
            </a:r>
          </a:p>
          <a:p>
            <a:pPr eaLnBrk="1" hangingPunct="1"/>
            <a:r>
              <a:rPr lang="en-US" altLang="en-US" sz="1800" dirty="0" smtClean="0">
                <a:latin typeface="Times New Roman" pitchFamily="18" charset="0"/>
              </a:rPr>
              <a:t>exports total $2 trillion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82227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6394F7EB-DDCF-4BE7-B430-BF07736E5021}" type="slidenum">
              <a:rPr lang="en-CA" altLang="en-US" sz="1200" smtClean="0">
                <a:latin typeface="Tahoma" pitchFamily="34" charset="0"/>
              </a:rPr>
              <a:pPr eaLnBrk="1" hangingPunct="1">
                <a:defRPr/>
              </a:pPr>
              <a:t>40</a:t>
            </a:fld>
            <a:endParaRPr lang="en-CA" altLang="en-US" sz="1200" smtClean="0">
              <a:latin typeface="Tahoma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76164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3396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9598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696921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05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05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0027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94784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66971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265354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039863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143748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9275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2057400" cy="5965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019800" cy="5965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1260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6956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39940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139684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038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038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41175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41884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75507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355490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2955034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4192150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729670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304800"/>
            <a:ext cx="2057400" cy="5876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19800" cy="5876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42120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932999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96927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1432767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33270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58474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625122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1277769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5663679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9608967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43662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304800"/>
            <a:ext cx="20574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198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290375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48118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65485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9989087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904878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36704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19510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256993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2867534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4818257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2580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304800"/>
            <a:ext cx="20574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0198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622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0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  <a:r>
              <a:rPr lang="en-US" altLang="en-US" smtClean="0"/>
              <a:t> when second level runs longer than one line we want no hanging indent</a:t>
            </a:r>
          </a:p>
          <a:p>
            <a:pPr lvl="1"/>
            <a:r>
              <a:rPr lang="en-US" altLang="en-US" smtClean="0"/>
              <a:t>I’ve also set the gap between points at 0.5 lines.</a:t>
            </a:r>
            <a:endParaRPr lang="en-CA" altLang="en-US" smtClean="0"/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</a:t>
            </a:r>
            <a:endParaRPr lang="en-CA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When you have completed your study of this chapter, you will be able to</a:t>
            </a:r>
            <a:endParaRPr lang="en-CA" altLang="en-US" smtClean="0"/>
          </a:p>
          <a:p>
            <a:pPr lvl="1"/>
            <a:r>
              <a:rPr lang="en-US" altLang="en-US" smtClean="0"/>
              <a:t>This text is an example of a two line long checkpoint item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 H A P T E R   C H E C K L I S T</a:t>
            </a:r>
            <a:endParaRPr lang="en-CA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0375" indent="-346075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320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637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  <a:r>
              <a:rPr lang="en-US" altLang="en-US" smtClean="0"/>
              <a:t> when second level runs longer than one line we want no hanging indent</a:t>
            </a:r>
          </a:p>
          <a:p>
            <a:pPr lvl="1"/>
            <a:r>
              <a:rPr lang="en-US" altLang="en-US" smtClean="0"/>
              <a:t>I’ve also set the gap between points at 0.5 lines.</a:t>
            </a:r>
            <a:endParaRPr lang="en-CA" altLang="en-US" smtClean="0"/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</a:t>
            </a:r>
            <a:endParaRPr lang="en-CA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229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  <a:r>
              <a:rPr lang="en-US" altLang="en-US" smtClean="0"/>
              <a:t> when second level runs longer than one line we want no hanging indent</a:t>
            </a:r>
          </a:p>
          <a:p>
            <a:pPr lvl="1"/>
            <a:r>
              <a:rPr lang="en-US" altLang="en-US" smtClean="0"/>
              <a:t>I’ve also set the gap between points at 0.5 lines.</a:t>
            </a:r>
            <a:endParaRPr lang="en-CA" altLang="en-US" smtClean="0"/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</a:t>
            </a:r>
            <a:endParaRPr lang="en-CA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9300" indent="-2921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stlouisfed.org/fred2/graph/?g=o4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lsnarr.com/excel/consumption.xlsx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lsnarr.com/excel/s_consumption.xlsx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stlouisfed.org/fred2/graph/?g=o4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lsnarr.com/excel/AE.xlsx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229600" cy="5562600"/>
          </a:xfrm>
        </p:spPr>
        <p:txBody>
          <a:bodyPr/>
          <a:lstStyle/>
          <a:p>
            <a:pPr algn="ctr" eaLnBrk="1" hangingPunct="1">
              <a:lnSpc>
                <a:spcPct val="96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AE </a:t>
            </a:r>
            <a:r>
              <a:rPr lang="en-US" altLang="en-US" b="1" i="1" dirty="0" smtClean="0">
                <a:ea typeface="MS Mincho" pitchFamily="49" charset="-128"/>
              </a:rPr>
              <a:t>=</a:t>
            </a: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 C </a:t>
            </a:r>
            <a:r>
              <a:rPr lang="en-US" altLang="en-US" b="1" i="1" dirty="0" smtClean="0">
                <a:ea typeface="MS Mincho" pitchFamily="49" charset="-128"/>
              </a:rPr>
              <a:t>+</a:t>
            </a: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 I </a:t>
            </a:r>
            <a:r>
              <a:rPr lang="en-US" altLang="en-US" b="1" i="1" dirty="0" smtClean="0">
                <a:ea typeface="MS Mincho" pitchFamily="49" charset="-128"/>
              </a:rPr>
              <a:t>+</a:t>
            </a: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 G </a:t>
            </a:r>
            <a:r>
              <a:rPr lang="en-US" altLang="en-US" b="1" i="1" dirty="0" smtClean="0">
                <a:ea typeface="MS Mincho" pitchFamily="49" charset="-128"/>
              </a:rPr>
              <a:t>+</a:t>
            </a: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 NX</a:t>
            </a:r>
          </a:p>
          <a:p>
            <a:pPr algn="ctr" eaLnBrk="1" hangingPunct="1">
              <a:lnSpc>
                <a:spcPct val="96000"/>
              </a:lnSpc>
              <a:buFont typeface="Wingdings" pitchFamily="2" charset="2"/>
              <a:buNone/>
            </a:pPr>
            <a:endParaRPr lang="en-US" altLang="en-US" b="1" i="1" dirty="0" smtClean="0">
              <a:solidFill>
                <a:srgbClr val="FF0000"/>
              </a:solidFill>
              <a:ea typeface="MS Mincho" pitchFamily="49" charset="-128"/>
            </a:endParaRPr>
          </a:p>
          <a:p>
            <a:pPr algn="just" eaLnBrk="1" hangingPunct="1">
              <a:lnSpc>
                <a:spcPct val="96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C </a:t>
            </a:r>
            <a:r>
              <a:rPr lang="en-US" altLang="en-US" dirty="0" smtClean="0">
                <a:ea typeface="MS Mincho" pitchFamily="49" charset="-128"/>
              </a:rPr>
              <a:t>=</a:t>
            </a: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 C</a:t>
            </a:r>
            <a:r>
              <a:rPr lang="en-US" altLang="en-US" dirty="0" smtClean="0">
                <a:ea typeface="MS Mincho" pitchFamily="49" charset="-128"/>
              </a:rPr>
              <a:t>onsumption expenditures</a:t>
            </a:r>
          </a:p>
          <a:p>
            <a:pPr lvl="1" eaLnBrk="1" hangingPunct="1">
              <a:lnSpc>
                <a:spcPct val="55000"/>
              </a:lnSpc>
            </a:pPr>
            <a:r>
              <a:rPr lang="en-US" altLang="en-US" dirty="0" smtClean="0"/>
              <a:t>Durable goods: T.V.’s, and cars.  Does not include houses</a:t>
            </a:r>
          </a:p>
          <a:p>
            <a:pPr lvl="1" eaLnBrk="1" hangingPunct="1">
              <a:lnSpc>
                <a:spcPct val="55000"/>
              </a:lnSpc>
            </a:pPr>
            <a:r>
              <a:rPr lang="en-US" altLang="en-US" dirty="0" smtClean="0"/>
              <a:t>Non-durable goods: clothing, food, and fuel</a:t>
            </a:r>
          </a:p>
          <a:p>
            <a:pPr lvl="1" eaLnBrk="1" hangingPunct="1">
              <a:lnSpc>
                <a:spcPct val="55000"/>
              </a:lnSpc>
            </a:pPr>
            <a:r>
              <a:rPr lang="en-US" altLang="en-US" dirty="0" smtClean="0"/>
              <a:t>Services:</a:t>
            </a:r>
            <a:r>
              <a:rPr lang="en-US" altLang="en-US" i="1" dirty="0" smtClean="0"/>
              <a:t> health care, education</a:t>
            </a:r>
          </a:p>
          <a:p>
            <a:pPr lvl="1" eaLnBrk="1" hangingPunct="1">
              <a:lnSpc>
                <a:spcPct val="55000"/>
              </a:lnSpc>
            </a:pPr>
            <a:endParaRPr lang="en-US" altLang="en-US" sz="900" i="1" dirty="0" smtClean="0">
              <a:ea typeface="MS Mincho" pitchFamily="49" charset="-128"/>
            </a:endParaRPr>
          </a:p>
          <a:p>
            <a:pPr eaLnBrk="1" hangingPunct="1">
              <a:lnSpc>
                <a:spcPct val="96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I </a:t>
            </a:r>
            <a:r>
              <a:rPr lang="en-US" altLang="en-US" dirty="0" smtClean="0">
                <a:ea typeface="MS Mincho" pitchFamily="49" charset="-128"/>
              </a:rPr>
              <a:t>=</a:t>
            </a: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 I</a:t>
            </a:r>
            <a:r>
              <a:rPr lang="en-US" altLang="en-US" dirty="0" smtClean="0">
                <a:ea typeface="MS Mincho" pitchFamily="49" charset="-128"/>
              </a:rPr>
              <a:t>nvestment expenditures</a:t>
            </a:r>
          </a:p>
          <a:p>
            <a:pPr lvl="1" eaLnBrk="1" hangingPunct="1">
              <a:lnSpc>
                <a:spcPct val="75000"/>
              </a:lnSpc>
            </a:pPr>
            <a:r>
              <a:rPr lang="en-US" altLang="en-US" dirty="0" smtClean="0"/>
              <a:t>Business fixed investment on structures (factories, warehouses) and equipment (vehicles, furniture, computers)</a:t>
            </a:r>
          </a:p>
          <a:p>
            <a:pPr lvl="1" eaLnBrk="1" hangingPunct="1">
              <a:lnSpc>
                <a:spcPct val="75000"/>
              </a:lnSpc>
            </a:pPr>
            <a:r>
              <a:rPr lang="en-US" altLang="en-US" dirty="0" smtClean="0"/>
              <a:t>Residential investment on the construction of new homes </a:t>
            </a:r>
          </a:p>
          <a:p>
            <a:pPr lvl="1" eaLnBrk="1" hangingPunct="1">
              <a:lnSpc>
                <a:spcPct val="75000"/>
              </a:lnSpc>
            </a:pPr>
            <a:endParaRPr lang="en-US" altLang="en-US" sz="900" i="1" dirty="0" smtClean="0">
              <a:ea typeface="MS Mincho" pitchFamily="49" charset="-128"/>
            </a:endParaRPr>
          </a:p>
          <a:p>
            <a:pPr eaLnBrk="1" hangingPunct="1">
              <a:lnSpc>
                <a:spcPct val="96000"/>
              </a:lnSpc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G </a:t>
            </a:r>
            <a:r>
              <a:rPr lang="en-US" altLang="en-US" dirty="0" smtClean="0">
                <a:ea typeface="MS Mincho" pitchFamily="49" charset="-128"/>
              </a:rPr>
              <a:t>=</a:t>
            </a: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 G</a:t>
            </a:r>
            <a:r>
              <a:rPr lang="en-US" altLang="en-US" dirty="0" smtClean="0">
                <a:ea typeface="MS Mincho" pitchFamily="49" charset="-128"/>
              </a:rPr>
              <a:t>overnment expenditures on goods and services</a:t>
            </a:r>
          </a:p>
          <a:p>
            <a:pPr lvl="1" eaLnBrk="1" hangingPunct="1">
              <a:lnSpc>
                <a:spcPct val="55000"/>
              </a:lnSpc>
            </a:pPr>
            <a:r>
              <a:rPr lang="en-US" altLang="en-US" dirty="0" smtClean="0"/>
              <a:t>New aircraft carriers, Air Force I, Presidential limo, FBI vehicles, etc.</a:t>
            </a:r>
          </a:p>
          <a:p>
            <a:pPr lvl="1" eaLnBrk="1" hangingPunct="1">
              <a:lnSpc>
                <a:spcPct val="55000"/>
              </a:lnSpc>
            </a:pPr>
            <a:r>
              <a:rPr lang="en-US" altLang="en-US" dirty="0" smtClean="0"/>
              <a:t>Does the government buy US products only?</a:t>
            </a:r>
          </a:p>
          <a:p>
            <a:pPr lvl="1" eaLnBrk="1" hangingPunct="1">
              <a:lnSpc>
                <a:spcPct val="55000"/>
              </a:lnSpc>
            </a:pPr>
            <a:endParaRPr lang="en-US" altLang="en-US" sz="900" i="1" dirty="0" smtClean="0">
              <a:ea typeface="MS Mincho" pitchFamily="49" charset="-128"/>
            </a:endParaRPr>
          </a:p>
          <a:p>
            <a:pPr eaLnBrk="1" hangingPunct="1">
              <a:lnSpc>
                <a:spcPct val="96000"/>
              </a:lnSpc>
              <a:spcAft>
                <a:spcPts val="600"/>
              </a:spcAft>
              <a:buFont typeface="Wingdings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ea typeface="MS Mincho" pitchFamily="49" charset="-128"/>
              </a:rPr>
              <a:t>NX</a:t>
            </a:r>
            <a:r>
              <a:rPr lang="en-US" altLang="en-US" dirty="0" smtClean="0">
                <a:ea typeface="MS Mincho" pitchFamily="49" charset="-128"/>
              </a:rPr>
              <a:t> = net exports = </a:t>
            </a:r>
            <a:r>
              <a:rPr lang="en-US" altLang="en-US" dirty="0" err="1" smtClean="0">
                <a:ea typeface="MS Mincho" pitchFamily="49" charset="-128"/>
              </a:rPr>
              <a:t>e</a:t>
            </a:r>
            <a:r>
              <a:rPr lang="en-US" altLang="en-US" b="1" i="1" dirty="0" err="1" smtClean="0">
                <a:solidFill>
                  <a:srgbClr val="FF0000"/>
                </a:solidFill>
                <a:ea typeface="MS Mincho" pitchFamily="49" charset="-128"/>
              </a:rPr>
              <a:t>X</a:t>
            </a:r>
            <a:r>
              <a:rPr lang="en-US" altLang="en-US" dirty="0" err="1" smtClean="0">
                <a:ea typeface="MS Mincho" pitchFamily="49" charset="-128"/>
              </a:rPr>
              <a:t>ports</a:t>
            </a:r>
            <a:r>
              <a:rPr lang="en-US" altLang="en-US" dirty="0" smtClean="0">
                <a:ea typeface="MS Mincho" pitchFamily="49" charset="-128"/>
              </a:rPr>
              <a:t> – </a:t>
            </a:r>
            <a:r>
              <a:rPr lang="en-US" altLang="en-US" dirty="0" err="1" smtClean="0">
                <a:ea typeface="MS Mincho" pitchFamily="49" charset="-128"/>
              </a:rPr>
              <a:t>i</a:t>
            </a:r>
            <a:r>
              <a:rPr lang="en-US" altLang="en-US" b="1" i="1" dirty="0" err="1" smtClean="0">
                <a:solidFill>
                  <a:srgbClr val="FF0000"/>
                </a:solidFill>
                <a:ea typeface="MS Mincho" pitchFamily="49" charset="-128"/>
              </a:rPr>
              <a:t>M</a:t>
            </a:r>
            <a:r>
              <a:rPr lang="en-US" altLang="en-US" dirty="0" err="1" smtClean="0">
                <a:ea typeface="MS Mincho" pitchFamily="49" charset="-128"/>
              </a:rPr>
              <a:t>ports</a:t>
            </a:r>
            <a:endParaRPr lang="en-US" altLang="en-US" dirty="0" smtClean="0">
              <a:ea typeface="MS Mincho" pitchFamily="49" charset="-128"/>
            </a:endParaRPr>
          </a:p>
          <a:p>
            <a:pPr lvl="1" eaLnBrk="1" hangingPunct="1">
              <a:lnSpc>
                <a:spcPct val="55000"/>
              </a:lnSpc>
            </a:pPr>
            <a:r>
              <a:rPr lang="en-US" altLang="en-US" i="1" dirty="0" smtClean="0"/>
              <a:t>X </a:t>
            </a:r>
            <a:r>
              <a:rPr lang="en-US" altLang="en-US" dirty="0" smtClean="0"/>
              <a:t>is the amount spent by foreigners on goods built in the USA</a:t>
            </a:r>
            <a:endParaRPr lang="en-US" altLang="en-US" i="1" dirty="0" smtClean="0"/>
          </a:p>
          <a:p>
            <a:pPr lvl="1" eaLnBrk="1" hangingPunct="1">
              <a:lnSpc>
                <a:spcPct val="55000"/>
              </a:lnSpc>
            </a:pPr>
            <a:r>
              <a:rPr lang="en-US" altLang="en-US" i="1" dirty="0" smtClean="0"/>
              <a:t>M</a:t>
            </a:r>
            <a:r>
              <a:rPr lang="en-US" altLang="en-US" dirty="0" smtClean="0"/>
              <a:t> is the amount spent by Americans on goods from outside of the USA</a:t>
            </a:r>
          </a:p>
        </p:txBody>
      </p: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6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600" b="1" i="1" dirty="0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en-US" sz="2600" b="1" dirty="0">
                <a:latin typeface="Times New Roman" pitchFamily="18" charset="0"/>
              </a:rPr>
              <a:t>onsumption </a:t>
            </a:r>
            <a:r>
              <a:rPr lang="en-US" altLang="en-US" sz="2600" b="1" dirty="0" smtClean="0">
                <a:latin typeface="Times New Roman" pitchFamily="18" charset="0"/>
              </a:rPr>
              <a:t>expenditure</a:t>
            </a:r>
            <a:endParaRPr lang="en-US" altLang="en-US" sz="2600" b="1" dirty="0">
              <a:latin typeface="Times New Roman" pitchFamily="18" charset="0"/>
            </a:endParaRPr>
          </a:p>
        </p:txBody>
      </p:sp>
      <p:sp>
        <p:nvSpPr>
          <p:cNvPr id="66151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04799" y="1219200"/>
            <a:ext cx="3175553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105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1500" dirty="0" smtClean="0"/>
              <a:t>The Consumption </a:t>
            </a:r>
            <a:r>
              <a:rPr lang="en-US" altLang="en-US" sz="1500" dirty="0"/>
              <a:t>function </a:t>
            </a:r>
            <a:r>
              <a:rPr lang="en-US" altLang="en-US" sz="1500" dirty="0" smtClean="0"/>
              <a:t>is </a:t>
            </a:r>
            <a:r>
              <a:rPr lang="en-US" altLang="en-US" sz="1500" dirty="0"/>
              <a:t>the relationship between </a:t>
            </a:r>
            <a:r>
              <a:rPr lang="en-US" altLang="en-US" sz="1500" dirty="0" smtClean="0"/>
              <a:t>consumption </a:t>
            </a:r>
            <a:r>
              <a:rPr lang="en-US" altLang="en-US" sz="1500" dirty="0"/>
              <a:t>and disposable income </a:t>
            </a:r>
            <a:endParaRPr lang="en-US" altLang="en-US" sz="1500" dirty="0" smtClean="0"/>
          </a:p>
          <a:p>
            <a:pPr eaLnBrk="1" hangingPunct="1">
              <a:lnSpc>
                <a:spcPct val="90000"/>
              </a:lnSpc>
            </a:pPr>
            <a:endParaRPr lang="en-US" altLang="en-US" sz="9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1500" dirty="0" smtClean="0"/>
              <a:t>Disposable income (</a:t>
            </a:r>
            <a:r>
              <a:rPr lang="en-US" altLang="en-US" sz="1500" i="1" dirty="0" smtClean="0"/>
              <a:t>DI</a:t>
            </a:r>
            <a:r>
              <a:rPr lang="en-US" altLang="en-US" sz="1500" dirty="0" smtClean="0"/>
              <a:t>) is aggregate income (GDP) minus net taxes (</a:t>
            </a:r>
            <a:r>
              <a:rPr lang="en-US" altLang="en-US" sz="1500" i="1" dirty="0" smtClean="0"/>
              <a:t>T</a:t>
            </a:r>
            <a:r>
              <a:rPr lang="en-US" altLang="en-US" sz="1500" dirty="0" smtClean="0"/>
              <a:t>)</a:t>
            </a:r>
            <a:r>
              <a:rPr lang="en-US" altLang="en-US" sz="1500" i="1" dirty="0" smtClean="0"/>
              <a:t>.</a:t>
            </a:r>
            <a:r>
              <a:rPr lang="en-US" altLang="en-US" sz="15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900" i="1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500" i="1" dirty="0" smtClean="0"/>
              <a:t>DI =  Y – T</a:t>
            </a:r>
            <a:r>
              <a:rPr lang="en-US" altLang="en-US" sz="15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en-US" sz="7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500" dirty="0" smtClean="0"/>
              <a:t>	where </a:t>
            </a:r>
            <a:r>
              <a:rPr lang="en-US" altLang="en-US" sz="1500" i="1" dirty="0" smtClean="0"/>
              <a:t>T</a:t>
            </a:r>
            <a:r>
              <a:rPr lang="en-US" altLang="en-US" sz="1500" dirty="0" smtClean="0"/>
              <a:t> = taxes paid to the government minus transfer payments received from the government.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9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1500" dirty="0" smtClean="0"/>
              <a:t>The diagram to the right shows how </a:t>
            </a:r>
            <a:r>
              <a:rPr lang="en-US" altLang="en-US" sz="1500" i="1" dirty="0" smtClean="0"/>
              <a:t>C </a:t>
            </a:r>
            <a:r>
              <a:rPr lang="en-US" altLang="en-US" sz="1500" dirty="0" smtClean="0"/>
              <a:t>and</a:t>
            </a:r>
            <a:r>
              <a:rPr lang="en-US" altLang="en-US" sz="1500" i="1" dirty="0" smtClean="0"/>
              <a:t> DI </a:t>
            </a:r>
            <a:r>
              <a:rPr lang="en-US" altLang="en-US" sz="1500" dirty="0" smtClean="0"/>
              <a:t>evolve over time.</a:t>
            </a:r>
          </a:p>
          <a:p>
            <a:pPr eaLnBrk="1" hangingPunct="1">
              <a:lnSpc>
                <a:spcPct val="90000"/>
              </a:lnSpc>
            </a:pPr>
            <a:endParaRPr lang="en-US" altLang="en-US" sz="9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1500" dirty="0" smtClean="0"/>
              <a:t>Download the data, use Excel to derive the C function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4275167" y="5867400"/>
            <a:ext cx="39217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sz="1200" dirty="0">
                <a:solidFill>
                  <a:srgbClr val="FF0000"/>
                </a:solidFill>
                <a:hlinkClick r:id="rId3"/>
              </a:rPr>
              <a:t>http://research.stlouisfed.org/fred2/graph/?</a:t>
            </a:r>
            <a:r>
              <a:rPr lang="en-US" sz="1200" dirty="0" smtClean="0">
                <a:solidFill>
                  <a:srgbClr val="FF0000"/>
                </a:solidFill>
                <a:hlinkClick r:id="rId3"/>
              </a:rPr>
              <a:t>g=o4I</a:t>
            </a:r>
            <a:r>
              <a:rPr lang="en-US" sz="1200" dirty="0" smtClean="0">
                <a:solidFill>
                  <a:srgbClr val="FF0000"/>
                </a:solidFill>
              </a:rPr>
              <a:t> 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7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0353" y="1752600"/>
            <a:ext cx="5358848" cy="402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979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8077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  <a:endParaRPr lang="en-US" altLang="en-US" sz="1800" dirty="0" smtClean="0"/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=</a:t>
            </a:r>
            <a:r>
              <a:rPr lang="en-US" altLang="en-US" sz="1200" dirty="0" smtClean="0"/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dirty="0" smtClean="0">
                <a:solidFill>
                  <a:srgbClr val="FF0000"/>
                </a:solidFill>
              </a:rPr>
              <a:t>[</a:t>
            </a:r>
            <a:r>
              <a:rPr lang="en-US" altLang="en-US" sz="1200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  <a:r>
              <a:rPr lang="en-US" altLang="en-US" sz="1800" dirty="0" smtClean="0">
                <a:solidFill>
                  <a:srgbClr val="FF0000"/>
                </a:solidFill>
              </a:rPr>
              <a:t>]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/>
              <a:t>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eaLnBrk="1" hangingPunct="1">
              <a:spcBef>
                <a:spcPts val="0"/>
              </a:spcBef>
              <a:tabLst>
                <a:tab pos="1714500" algn="l"/>
              </a:tabLst>
              <a:defRPr/>
            </a:pPr>
            <a:r>
              <a:rPr lang="en-US" altLang="en-US" sz="1800" b="1" dirty="0" smtClean="0"/>
              <a:t>Example: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Suppose consumer wealth is </a:t>
            </a:r>
            <a:r>
              <a:rPr lang="en-US" altLang="en-US" sz="1800" dirty="0" smtClean="0"/>
              <a:t>$8 </a:t>
            </a:r>
            <a:r>
              <a:rPr lang="en-US" altLang="en-US" sz="1800" dirty="0"/>
              <a:t>trillion</a:t>
            </a:r>
            <a:r>
              <a:rPr lang="en-US" altLang="en-US" sz="1800" i="1" dirty="0"/>
              <a:t>,</a:t>
            </a:r>
            <a:r>
              <a:rPr lang="en-US" altLang="en-US" sz="1800" dirty="0"/>
              <a:t> expected future income is </a:t>
            </a:r>
            <a:r>
              <a:rPr lang="en-US" altLang="en-US" sz="1800" dirty="0" smtClean="0"/>
              <a:t>$12 </a:t>
            </a:r>
            <a:r>
              <a:rPr lang="en-US" altLang="en-US" sz="1800" dirty="0"/>
              <a:t>trillion, the price level is </a:t>
            </a:r>
            <a:r>
              <a:rPr lang="en-US" altLang="en-US" sz="1800" dirty="0" smtClean="0"/>
              <a:t>$14.5 </a:t>
            </a:r>
            <a:r>
              <a:rPr lang="en-US" altLang="en-US" sz="1800" dirty="0"/>
              <a:t>thousand, the real rate of interest is </a:t>
            </a:r>
            <a:r>
              <a:rPr lang="en-US" altLang="en-US" sz="1800" dirty="0" smtClean="0"/>
              <a:t>3.5 </a:t>
            </a:r>
            <a:r>
              <a:rPr lang="en-US" altLang="en-US" sz="1800" dirty="0"/>
              <a:t>percent, net tax revenue is $3 trillion, government expenditure is $</a:t>
            </a:r>
            <a:r>
              <a:rPr lang="en-US" altLang="en-US" sz="1800" dirty="0" smtClean="0"/>
              <a:t>3 </a:t>
            </a:r>
            <a:r>
              <a:rPr lang="en-US" altLang="en-US" sz="1800" dirty="0"/>
              <a:t>trillion, and the marginal propensity to consume is 0.75. Derive the consumption function</a:t>
            </a:r>
            <a:r>
              <a:rPr lang="en-US" altLang="en-US" sz="1800" dirty="0" smtClean="0"/>
              <a:t>.</a:t>
            </a:r>
          </a:p>
          <a:p>
            <a:pPr marL="0" indent="0" eaLnBrk="1" hangingPunct="1">
              <a:spcBef>
                <a:spcPts val="0"/>
              </a:spcBef>
              <a:buNone/>
              <a:tabLst>
                <a:tab pos="1714500" algn="l"/>
              </a:tabLst>
              <a:defRPr/>
            </a:pPr>
            <a:endParaRPr lang="en-US" altLang="en-US" sz="2800" i="1" dirty="0"/>
          </a:p>
          <a:p>
            <a:pPr marL="0" indent="0" eaLnBrk="1" hangingPunct="1">
              <a:spcBef>
                <a:spcPts val="0"/>
              </a:spcBef>
              <a:buNone/>
              <a:tabLst>
                <a:tab pos="2513013" algn="l"/>
              </a:tabLst>
              <a:defRPr/>
            </a:pPr>
            <a:r>
              <a:rPr lang="en-US" altLang="en-US" sz="1800" i="1" dirty="0"/>
              <a:t>	</a:t>
            </a:r>
            <a:r>
              <a:rPr lang="en-US" altLang="en-US" sz="1800" i="1" dirty="0" smtClean="0"/>
              <a:t>C = </a:t>
            </a:r>
            <a:r>
              <a:rPr lang="en-US" altLang="en-US" sz="1800" dirty="0" smtClean="0"/>
              <a:t>[</a:t>
            </a:r>
            <a:r>
              <a:rPr lang="en-US" altLang="en-US" sz="1200" dirty="0" smtClean="0"/>
              <a:t> </a:t>
            </a:r>
            <a:r>
              <a:rPr lang="en-US" altLang="en-US" sz="1800" i="1" dirty="0" smtClean="0"/>
              <a:t>W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+ </a:t>
            </a:r>
            <a:r>
              <a:rPr lang="en-US" altLang="en-US" sz="1800" i="1" dirty="0" smtClean="0"/>
              <a:t>Y</a:t>
            </a:r>
            <a:r>
              <a:rPr lang="en-US" altLang="en-US" sz="1800" i="1" baseline="-25000" dirty="0" smtClean="0"/>
              <a:t>e</a:t>
            </a:r>
            <a:r>
              <a:rPr lang="en-US" altLang="en-US" sz="1800" i="1" dirty="0" smtClean="0"/>
              <a:t> </a:t>
            </a:r>
            <a:r>
              <a:rPr lang="en-US" altLang="en-US" sz="1800" i="1" dirty="0"/>
              <a:t>– </a:t>
            </a:r>
            <a:r>
              <a:rPr lang="en-US" altLang="en-US" sz="1800" i="1" dirty="0" smtClean="0"/>
              <a:t>PL – r </a:t>
            </a:r>
            <a:r>
              <a:rPr lang="en-US" altLang="en-US" sz="1800" dirty="0" smtClean="0"/>
              <a:t>]</a:t>
            </a:r>
            <a:r>
              <a:rPr lang="en-US" altLang="en-US" sz="1800" i="1" dirty="0" smtClean="0"/>
              <a:t> 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  <a:endParaRPr lang="en-US" altLang="en-US" sz="18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18623180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8077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  <a:endParaRPr lang="en-US" altLang="en-US" sz="1800" dirty="0" smtClean="0"/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=</a:t>
            </a:r>
            <a:r>
              <a:rPr lang="en-US" altLang="en-US" sz="1200" dirty="0" smtClean="0"/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dirty="0" smtClean="0">
                <a:solidFill>
                  <a:srgbClr val="FF0000"/>
                </a:solidFill>
              </a:rPr>
              <a:t>[</a:t>
            </a:r>
            <a:r>
              <a:rPr lang="en-US" altLang="en-US" sz="1200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  <a:r>
              <a:rPr lang="en-US" altLang="en-US" sz="1800" dirty="0" smtClean="0">
                <a:solidFill>
                  <a:srgbClr val="FF0000"/>
                </a:solidFill>
              </a:rPr>
              <a:t>]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/>
              <a:t>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eaLnBrk="1" hangingPunct="1">
              <a:spcBef>
                <a:spcPts val="0"/>
              </a:spcBef>
              <a:tabLst>
                <a:tab pos="1714500" algn="l"/>
              </a:tabLst>
              <a:defRPr/>
            </a:pPr>
            <a:r>
              <a:rPr lang="en-US" altLang="en-US" sz="1800" b="1" dirty="0" smtClean="0"/>
              <a:t>Example: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Suppose consumer wealth is $8 trillion, expected future income is $12 trillion, the price level is $14.5 thousand, the real rate of interest is 3.5 percent, net tax revenue is $3 trillion, government expenditure is $3 trillion, and the marginal propensity to consume is 0.75. Derive the consumption function.</a:t>
            </a:r>
            <a:endParaRPr lang="en-US" altLang="en-US" sz="1800" dirty="0" smtClean="0"/>
          </a:p>
          <a:p>
            <a:pPr marL="0" indent="0" eaLnBrk="1" hangingPunct="1">
              <a:spcBef>
                <a:spcPts val="0"/>
              </a:spcBef>
              <a:buNone/>
              <a:tabLst>
                <a:tab pos="1714500" algn="l"/>
              </a:tabLst>
              <a:defRPr/>
            </a:pPr>
            <a:endParaRPr lang="en-US" altLang="en-US" sz="2800" i="1" dirty="0"/>
          </a:p>
          <a:p>
            <a:pPr marL="0" indent="0" eaLnBrk="1" hangingPunct="1">
              <a:spcBef>
                <a:spcPts val="0"/>
              </a:spcBef>
              <a:buNone/>
              <a:tabLst>
                <a:tab pos="2513013" algn="l"/>
              </a:tabLst>
              <a:defRPr/>
            </a:pPr>
            <a:r>
              <a:rPr lang="en-US" altLang="en-US" sz="1800" i="1" dirty="0"/>
              <a:t>	</a:t>
            </a:r>
            <a:r>
              <a:rPr lang="en-US" altLang="en-US" sz="1800" i="1" dirty="0" smtClean="0"/>
              <a:t>C = </a:t>
            </a:r>
            <a:r>
              <a:rPr lang="en-US" altLang="en-US" sz="1800" dirty="0" smtClean="0"/>
              <a:t>[</a:t>
            </a:r>
            <a:r>
              <a:rPr lang="en-US" altLang="en-US" sz="1200" dirty="0" smtClean="0"/>
              <a:t> </a:t>
            </a:r>
            <a:r>
              <a:rPr lang="en-US" altLang="en-US" sz="1800" dirty="0"/>
              <a:t>8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+ </a:t>
            </a:r>
            <a:r>
              <a:rPr lang="en-US" altLang="en-US" sz="1800" i="1" dirty="0" smtClean="0"/>
              <a:t>Y</a:t>
            </a:r>
            <a:r>
              <a:rPr lang="en-US" altLang="en-US" sz="1800" i="1" baseline="-25000" dirty="0" smtClean="0"/>
              <a:t>e</a:t>
            </a:r>
            <a:r>
              <a:rPr lang="en-US" altLang="en-US" sz="1800" i="1" dirty="0" smtClean="0"/>
              <a:t> </a:t>
            </a:r>
            <a:r>
              <a:rPr lang="en-US" altLang="en-US" sz="1800" i="1" dirty="0"/>
              <a:t>– </a:t>
            </a:r>
            <a:r>
              <a:rPr lang="en-US" altLang="en-US" sz="1800" i="1" dirty="0" smtClean="0"/>
              <a:t>PL – r </a:t>
            </a:r>
            <a:r>
              <a:rPr lang="en-US" altLang="en-US" sz="1800" dirty="0" smtClean="0"/>
              <a:t>]</a:t>
            </a:r>
            <a:r>
              <a:rPr lang="en-US" altLang="en-US" sz="1800" i="1" dirty="0" smtClean="0"/>
              <a:t> 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  <a:endParaRPr lang="en-US" altLang="en-US" sz="18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18623180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8077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  <a:endParaRPr lang="en-US" altLang="en-US" sz="1800" dirty="0" smtClean="0"/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=</a:t>
            </a:r>
            <a:r>
              <a:rPr lang="en-US" altLang="en-US" sz="1200" dirty="0" smtClean="0"/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dirty="0" smtClean="0">
                <a:solidFill>
                  <a:srgbClr val="FF0000"/>
                </a:solidFill>
              </a:rPr>
              <a:t>[</a:t>
            </a:r>
            <a:r>
              <a:rPr lang="en-US" altLang="en-US" sz="1200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  <a:r>
              <a:rPr lang="en-US" altLang="en-US" sz="1800" dirty="0" smtClean="0">
                <a:solidFill>
                  <a:srgbClr val="FF0000"/>
                </a:solidFill>
              </a:rPr>
              <a:t>]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/>
              <a:t>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eaLnBrk="1" hangingPunct="1">
              <a:spcBef>
                <a:spcPts val="0"/>
              </a:spcBef>
              <a:tabLst>
                <a:tab pos="1714500" algn="l"/>
              </a:tabLst>
              <a:defRPr/>
            </a:pPr>
            <a:r>
              <a:rPr lang="en-US" altLang="en-US" sz="1800" b="1" dirty="0" smtClean="0"/>
              <a:t>Example: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Suppose consumer wealth is $8 trillion, expected future income is $12 trillion, the price level is $14.5 thousand, the real rate of interest is 3.5 percent, net tax revenue is $3 trillion, government expenditure is $3 trillion, and the marginal propensity to consume is 0.75. Derive the consumption function.</a:t>
            </a:r>
            <a:endParaRPr lang="en-US" altLang="en-US" sz="1800" dirty="0" smtClean="0"/>
          </a:p>
          <a:p>
            <a:pPr marL="0" indent="0" eaLnBrk="1" hangingPunct="1">
              <a:spcBef>
                <a:spcPts val="0"/>
              </a:spcBef>
              <a:buNone/>
              <a:tabLst>
                <a:tab pos="1714500" algn="l"/>
              </a:tabLst>
              <a:defRPr/>
            </a:pPr>
            <a:endParaRPr lang="en-US" altLang="en-US" sz="2800" i="1" dirty="0"/>
          </a:p>
          <a:p>
            <a:pPr marL="0" indent="0" eaLnBrk="1" hangingPunct="1">
              <a:spcBef>
                <a:spcPts val="0"/>
              </a:spcBef>
              <a:buNone/>
              <a:tabLst>
                <a:tab pos="2513013" algn="l"/>
              </a:tabLst>
              <a:defRPr/>
            </a:pPr>
            <a:r>
              <a:rPr lang="en-US" altLang="en-US" sz="1800" i="1" dirty="0"/>
              <a:t>	</a:t>
            </a:r>
            <a:r>
              <a:rPr lang="en-US" altLang="en-US" sz="1800" i="1" dirty="0" smtClean="0"/>
              <a:t>C = </a:t>
            </a:r>
            <a:r>
              <a:rPr lang="en-US" altLang="en-US" sz="1800" dirty="0" smtClean="0"/>
              <a:t>[</a:t>
            </a:r>
            <a:r>
              <a:rPr lang="en-US" altLang="en-US" sz="1200" dirty="0" smtClean="0"/>
              <a:t> </a:t>
            </a:r>
            <a:r>
              <a:rPr lang="en-US" altLang="en-US" sz="1800" dirty="0"/>
              <a:t>8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+ </a:t>
            </a:r>
            <a:r>
              <a:rPr lang="en-US" altLang="en-US" sz="1800" dirty="0" smtClean="0"/>
              <a:t>12</a:t>
            </a:r>
            <a:r>
              <a:rPr lang="en-US" altLang="en-US" sz="1800" i="1" dirty="0" smtClean="0"/>
              <a:t> </a:t>
            </a:r>
            <a:r>
              <a:rPr lang="en-US" altLang="en-US" sz="1800" i="1" dirty="0"/>
              <a:t>– </a:t>
            </a:r>
            <a:r>
              <a:rPr lang="en-US" altLang="en-US" sz="1800" i="1" dirty="0" smtClean="0"/>
              <a:t>PL – r </a:t>
            </a:r>
            <a:r>
              <a:rPr lang="en-US" altLang="en-US" sz="1800" dirty="0" smtClean="0"/>
              <a:t>]</a:t>
            </a:r>
            <a:r>
              <a:rPr lang="en-US" altLang="en-US" sz="1800" i="1" dirty="0" smtClean="0"/>
              <a:t> 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  <a:endParaRPr lang="en-US" altLang="en-US" sz="18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18623180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8077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  <a:endParaRPr lang="en-US" altLang="en-US" sz="1800" dirty="0" smtClean="0"/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=</a:t>
            </a:r>
            <a:r>
              <a:rPr lang="en-US" altLang="en-US" sz="1200" dirty="0" smtClean="0"/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dirty="0" smtClean="0">
                <a:solidFill>
                  <a:srgbClr val="FF0000"/>
                </a:solidFill>
              </a:rPr>
              <a:t>[</a:t>
            </a:r>
            <a:r>
              <a:rPr lang="en-US" altLang="en-US" sz="1200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  <a:r>
              <a:rPr lang="en-US" altLang="en-US" sz="1800" dirty="0" smtClean="0">
                <a:solidFill>
                  <a:srgbClr val="FF0000"/>
                </a:solidFill>
              </a:rPr>
              <a:t>]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/>
              <a:t>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eaLnBrk="1" hangingPunct="1">
              <a:spcBef>
                <a:spcPts val="0"/>
              </a:spcBef>
              <a:tabLst>
                <a:tab pos="1714500" algn="l"/>
              </a:tabLst>
              <a:defRPr/>
            </a:pPr>
            <a:r>
              <a:rPr lang="en-US" altLang="en-US" sz="1800" b="1" dirty="0" smtClean="0"/>
              <a:t>Example: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Suppose consumer wealth is $8 trillion, expected future income is $12 trillion, the price level is $14.5 thousand, the real rate of interest is 3.5 percent, net tax revenue is $3 trillion, government expenditure is $3 trillion, and the marginal propensity to consume is 0.75. Derive the consumption function.</a:t>
            </a:r>
            <a:endParaRPr lang="en-US" altLang="en-US" sz="1800" dirty="0" smtClean="0"/>
          </a:p>
          <a:p>
            <a:pPr marL="0" indent="0" eaLnBrk="1" hangingPunct="1">
              <a:spcBef>
                <a:spcPts val="0"/>
              </a:spcBef>
              <a:buNone/>
              <a:tabLst>
                <a:tab pos="1714500" algn="l"/>
              </a:tabLst>
              <a:defRPr/>
            </a:pPr>
            <a:endParaRPr lang="en-US" altLang="en-US" sz="2800" i="1" dirty="0"/>
          </a:p>
          <a:p>
            <a:pPr marL="0" indent="0" eaLnBrk="1" hangingPunct="1">
              <a:spcBef>
                <a:spcPts val="0"/>
              </a:spcBef>
              <a:buNone/>
              <a:tabLst>
                <a:tab pos="2513013" algn="l"/>
              </a:tabLst>
              <a:defRPr/>
            </a:pPr>
            <a:r>
              <a:rPr lang="en-US" altLang="en-US" sz="1800" i="1" dirty="0"/>
              <a:t>	</a:t>
            </a:r>
            <a:r>
              <a:rPr lang="en-US" altLang="en-US" sz="1800" i="1" dirty="0" smtClean="0"/>
              <a:t>C = </a:t>
            </a:r>
            <a:r>
              <a:rPr lang="en-US" altLang="en-US" sz="1800" dirty="0" smtClean="0"/>
              <a:t>[</a:t>
            </a:r>
            <a:r>
              <a:rPr lang="en-US" altLang="en-US" sz="1200" dirty="0" smtClean="0"/>
              <a:t> </a:t>
            </a:r>
            <a:r>
              <a:rPr lang="en-US" altLang="en-US" sz="1800" dirty="0"/>
              <a:t>8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+ </a:t>
            </a:r>
            <a:r>
              <a:rPr lang="en-US" altLang="en-US" sz="1800" dirty="0" smtClean="0"/>
              <a:t>12</a:t>
            </a:r>
            <a:r>
              <a:rPr lang="en-US" altLang="en-US" sz="1800" i="1" dirty="0" smtClean="0"/>
              <a:t> </a:t>
            </a:r>
            <a:r>
              <a:rPr lang="en-US" altLang="en-US" sz="1800" i="1" dirty="0"/>
              <a:t>– </a:t>
            </a:r>
            <a:r>
              <a:rPr lang="en-US" altLang="en-US" sz="1800" dirty="0" smtClean="0"/>
              <a:t>14.5</a:t>
            </a:r>
            <a:r>
              <a:rPr lang="en-US" altLang="en-US" sz="1800" i="1" dirty="0" smtClean="0"/>
              <a:t> </a:t>
            </a:r>
            <a:r>
              <a:rPr lang="en-US" altLang="en-US" sz="1800" i="1" dirty="0" smtClean="0"/>
              <a:t>– r </a:t>
            </a:r>
            <a:r>
              <a:rPr lang="en-US" altLang="en-US" sz="1800" dirty="0" smtClean="0"/>
              <a:t>]</a:t>
            </a:r>
            <a:r>
              <a:rPr lang="en-US" altLang="en-US" sz="1800" i="1" dirty="0" smtClean="0"/>
              <a:t> 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  <a:endParaRPr lang="en-US" altLang="en-US" sz="18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18623180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8077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  <a:endParaRPr lang="en-US" altLang="en-US" sz="1800" dirty="0" smtClean="0"/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=</a:t>
            </a:r>
            <a:r>
              <a:rPr lang="en-US" altLang="en-US" sz="1200" dirty="0" smtClean="0"/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dirty="0" smtClean="0">
                <a:solidFill>
                  <a:srgbClr val="FF0000"/>
                </a:solidFill>
              </a:rPr>
              <a:t>[</a:t>
            </a:r>
            <a:r>
              <a:rPr lang="en-US" altLang="en-US" sz="1200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  <a:r>
              <a:rPr lang="en-US" altLang="en-US" sz="1800" dirty="0" smtClean="0">
                <a:solidFill>
                  <a:srgbClr val="FF0000"/>
                </a:solidFill>
              </a:rPr>
              <a:t>]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/>
              <a:t>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eaLnBrk="1" hangingPunct="1">
              <a:spcBef>
                <a:spcPts val="0"/>
              </a:spcBef>
              <a:tabLst>
                <a:tab pos="1714500" algn="l"/>
              </a:tabLst>
              <a:defRPr/>
            </a:pPr>
            <a:r>
              <a:rPr lang="en-US" altLang="en-US" sz="1800" b="1" dirty="0" smtClean="0"/>
              <a:t>Example: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Suppose consumer wealth is $8 trillion, expected future income is $12 trillion, the price level is $14.5 thousand, the real rate of interest is 3.5 percent, net tax revenue is $3 trillion, government expenditure is $3 trillion, and the marginal propensity to consume is 0.75. Derive the consumption function.</a:t>
            </a:r>
            <a:endParaRPr lang="en-US" altLang="en-US" sz="1800" dirty="0" smtClean="0"/>
          </a:p>
          <a:p>
            <a:pPr marL="0" indent="0" eaLnBrk="1" hangingPunct="1">
              <a:spcBef>
                <a:spcPts val="0"/>
              </a:spcBef>
              <a:buNone/>
              <a:tabLst>
                <a:tab pos="1714500" algn="l"/>
              </a:tabLst>
              <a:defRPr/>
            </a:pPr>
            <a:endParaRPr lang="en-US" altLang="en-US" sz="2800" i="1" dirty="0"/>
          </a:p>
          <a:p>
            <a:pPr marL="0" indent="0" eaLnBrk="1" hangingPunct="1">
              <a:spcBef>
                <a:spcPts val="0"/>
              </a:spcBef>
              <a:buNone/>
              <a:tabLst>
                <a:tab pos="2513013" algn="l"/>
              </a:tabLst>
              <a:defRPr/>
            </a:pPr>
            <a:r>
              <a:rPr lang="en-US" altLang="en-US" sz="1800" i="1" dirty="0"/>
              <a:t>	</a:t>
            </a:r>
            <a:r>
              <a:rPr lang="en-US" altLang="en-US" sz="1800" i="1" dirty="0" smtClean="0"/>
              <a:t>C = </a:t>
            </a:r>
            <a:r>
              <a:rPr lang="en-US" altLang="en-US" sz="1800" dirty="0" smtClean="0"/>
              <a:t>[</a:t>
            </a:r>
            <a:r>
              <a:rPr lang="en-US" altLang="en-US" sz="1200" dirty="0" smtClean="0"/>
              <a:t> </a:t>
            </a:r>
            <a:r>
              <a:rPr lang="en-US" altLang="en-US" sz="1800" dirty="0" smtClean="0"/>
              <a:t>8 + 12</a:t>
            </a:r>
            <a:r>
              <a:rPr lang="en-US" altLang="en-US" sz="1800" i="1" dirty="0" smtClean="0"/>
              <a:t> – </a:t>
            </a:r>
            <a:r>
              <a:rPr lang="en-US" altLang="en-US" sz="1800" dirty="0" smtClean="0"/>
              <a:t>14.5</a:t>
            </a:r>
            <a:r>
              <a:rPr lang="en-US" altLang="en-US" sz="1800" i="1" dirty="0" smtClean="0"/>
              <a:t> – </a:t>
            </a:r>
            <a:r>
              <a:rPr lang="en-US" altLang="en-US" sz="1800" dirty="0" smtClean="0"/>
              <a:t>3.5</a:t>
            </a:r>
            <a:r>
              <a:rPr lang="en-US" altLang="en-US" sz="1800" i="1" dirty="0" smtClean="0"/>
              <a:t> </a:t>
            </a:r>
            <a:r>
              <a:rPr lang="en-US" altLang="en-US" sz="1800" dirty="0" smtClean="0"/>
              <a:t>]</a:t>
            </a:r>
            <a:r>
              <a:rPr lang="en-US" altLang="en-US" sz="1800" i="1" dirty="0" smtClean="0"/>
              <a:t> 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  <a:endParaRPr lang="en-US" altLang="en-US" sz="18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949296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8077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  <a:endParaRPr lang="en-US" altLang="en-US" sz="1800" dirty="0" smtClean="0"/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=</a:t>
            </a:r>
            <a:r>
              <a:rPr lang="en-US" altLang="en-US" sz="1200" dirty="0" smtClean="0"/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dirty="0" smtClean="0">
                <a:solidFill>
                  <a:srgbClr val="FF0000"/>
                </a:solidFill>
              </a:rPr>
              <a:t>[</a:t>
            </a:r>
            <a:r>
              <a:rPr lang="en-US" altLang="en-US" sz="1200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  <a:r>
              <a:rPr lang="en-US" altLang="en-US" sz="1800" dirty="0" smtClean="0">
                <a:solidFill>
                  <a:srgbClr val="FF0000"/>
                </a:solidFill>
              </a:rPr>
              <a:t>]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/>
              <a:t>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eaLnBrk="1" hangingPunct="1">
              <a:spcBef>
                <a:spcPts val="0"/>
              </a:spcBef>
              <a:tabLst>
                <a:tab pos="1714500" algn="l"/>
              </a:tabLst>
              <a:defRPr/>
            </a:pPr>
            <a:r>
              <a:rPr lang="en-US" altLang="en-US" sz="1800" b="1" dirty="0" smtClean="0"/>
              <a:t>Example: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Suppose consumer wealth is $8 trillion, expected future income is $12 trillion, the price level is $14.5 thousand, the real rate of interest is 3.5 percent, net tax revenue is $3 trillion, government expenditure is $3 trillion, and the marginal propensity to consume is 0.75. Derive the consumption function.</a:t>
            </a:r>
            <a:endParaRPr lang="en-US" altLang="en-US" sz="1800" dirty="0" smtClean="0"/>
          </a:p>
          <a:p>
            <a:pPr marL="0" indent="0" eaLnBrk="1" hangingPunct="1">
              <a:spcBef>
                <a:spcPts val="0"/>
              </a:spcBef>
              <a:buNone/>
              <a:tabLst>
                <a:tab pos="1714500" algn="l"/>
              </a:tabLst>
              <a:defRPr/>
            </a:pPr>
            <a:endParaRPr lang="en-US" altLang="en-US" sz="2800" i="1" dirty="0"/>
          </a:p>
          <a:p>
            <a:pPr marL="0" indent="0" eaLnBrk="1" hangingPunct="1">
              <a:spcBef>
                <a:spcPts val="0"/>
              </a:spcBef>
              <a:buNone/>
              <a:tabLst>
                <a:tab pos="2513013" algn="l"/>
              </a:tabLst>
              <a:defRPr/>
            </a:pPr>
            <a:r>
              <a:rPr lang="en-US" altLang="en-US" sz="1800" i="1" dirty="0"/>
              <a:t>	</a:t>
            </a:r>
            <a:r>
              <a:rPr lang="en-US" altLang="en-US" sz="1800" i="1" dirty="0" smtClean="0"/>
              <a:t>C = </a:t>
            </a:r>
            <a:r>
              <a:rPr lang="en-US" altLang="en-US" sz="1800" dirty="0" smtClean="0"/>
              <a:t>[</a:t>
            </a:r>
            <a:r>
              <a:rPr lang="en-US" altLang="en-US" sz="1200" dirty="0" smtClean="0"/>
              <a:t> </a:t>
            </a:r>
            <a:r>
              <a:rPr lang="en-US" altLang="en-US" sz="1800" dirty="0" smtClean="0"/>
              <a:t>8 + 12</a:t>
            </a:r>
            <a:r>
              <a:rPr lang="en-US" altLang="en-US" sz="1800" i="1" dirty="0" smtClean="0"/>
              <a:t> </a:t>
            </a:r>
            <a:r>
              <a:rPr lang="en-US" altLang="en-US" sz="1800" i="1" dirty="0"/>
              <a:t>– </a:t>
            </a:r>
            <a:r>
              <a:rPr lang="en-US" altLang="en-US" sz="1800" dirty="0" smtClean="0"/>
              <a:t>14.5</a:t>
            </a:r>
            <a:r>
              <a:rPr lang="en-US" altLang="en-US" sz="1800" i="1" dirty="0" smtClean="0"/>
              <a:t> </a:t>
            </a:r>
            <a:r>
              <a:rPr lang="en-US" altLang="en-US" sz="1800" i="1" dirty="0" smtClean="0"/>
              <a:t>– </a:t>
            </a:r>
            <a:r>
              <a:rPr lang="en-US" altLang="en-US" sz="1800" dirty="0" smtClean="0"/>
              <a:t>3.5</a:t>
            </a:r>
            <a:r>
              <a:rPr lang="en-US" altLang="en-US" sz="1800" i="1" dirty="0" smtClean="0"/>
              <a:t> </a:t>
            </a:r>
            <a:r>
              <a:rPr lang="en-US" altLang="en-US" sz="1800" dirty="0" smtClean="0"/>
              <a:t>]</a:t>
            </a:r>
            <a:r>
              <a:rPr lang="en-US" altLang="en-US" sz="1800" i="1" dirty="0" smtClean="0"/>
              <a:t> + </a:t>
            </a:r>
            <a:r>
              <a:rPr lang="en-US" altLang="en-US" sz="1800" dirty="0" smtClean="0"/>
              <a:t>0.75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  <a:endParaRPr lang="en-US" altLang="en-US" sz="18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16052987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8077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  <a:endParaRPr lang="en-US" altLang="en-US" sz="1800" dirty="0" smtClean="0"/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=</a:t>
            </a:r>
            <a:r>
              <a:rPr lang="en-US" altLang="en-US" sz="1200" dirty="0" smtClean="0"/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A</a:t>
            </a:r>
            <a:r>
              <a:rPr lang="en-US" altLang="en-US" sz="1800" i="1" dirty="0" smtClean="0"/>
              <a:t> 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800" i="1" dirty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800" i="1" dirty="0" smtClean="0"/>
              <a:t>C = </a:t>
            </a:r>
            <a:r>
              <a:rPr lang="en-US" altLang="en-US" sz="1800" dirty="0" smtClean="0">
                <a:solidFill>
                  <a:srgbClr val="FF0000"/>
                </a:solidFill>
              </a:rPr>
              <a:t>[</a:t>
            </a:r>
            <a:r>
              <a:rPr lang="en-US" altLang="en-US" sz="1200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W + Y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e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– PL – r </a:t>
            </a:r>
            <a:r>
              <a:rPr lang="en-US" altLang="en-US" sz="1800" dirty="0" smtClean="0">
                <a:solidFill>
                  <a:srgbClr val="FF0000"/>
                </a:solidFill>
              </a:rPr>
              <a:t>]</a:t>
            </a:r>
            <a:r>
              <a:rPr lang="en-US" altLang="en-US" sz="1800" i="1" dirty="0" smtClean="0">
                <a:solidFill>
                  <a:srgbClr val="FF0000"/>
                </a:solidFill>
              </a:rPr>
              <a:t> </a:t>
            </a:r>
            <a:r>
              <a:rPr lang="en-US" altLang="en-US" sz="1800" i="1" dirty="0" smtClean="0"/>
              <a:t>+ </a:t>
            </a:r>
            <a:r>
              <a:rPr lang="en-US" altLang="en-US" sz="1800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eaLnBrk="1" hangingPunct="1">
              <a:spcBef>
                <a:spcPts val="0"/>
              </a:spcBef>
              <a:tabLst>
                <a:tab pos="1714500" algn="l"/>
              </a:tabLst>
              <a:defRPr/>
            </a:pPr>
            <a:r>
              <a:rPr lang="en-US" altLang="en-US" sz="1800" b="1" dirty="0" smtClean="0"/>
              <a:t>Example: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Suppose consumer wealth is $8 trillion, expected future income is $12 trillion, the price level is $14.5 thousand, the real rate of interest is 3.5 percent, net tax revenue is $3 trillion, government expenditure is $3 trillion, and the marginal propensity to consume is 0.75. Derive the consumption function.</a:t>
            </a:r>
            <a:endParaRPr lang="en-US" altLang="en-US" sz="1800" dirty="0" smtClean="0"/>
          </a:p>
          <a:p>
            <a:pPr marL="0" indent="0" eaLnBrk="1" hangingPunct="1">
              <a:spcBef>
                <a:spcPts val="0"/>
              </a:spcBef>
              <a:buNone/>
              <a:tabLst>
                <a:tab pos="1714500" algn="l"/>
              </a:tabLst>
              <a:defRPr/>
            </a:pPr>
            <a:endParaRPr lang="en-US" altLang="en-US" sz="2800" i="1" dirty="0"/>
          </a:p>
          <a:p>
            <a:pPr marL="0" indent="0" eaLnBrk="1" hangingPunct="1">
              <a:spcBef>
                <a:spcPts val="0"/>
              </a:spcBef>
              <a:buNone/>
              <a:tabLst>
                <a:tab pos="2513013" algn="l"/>
              </a:tabLst>
              <a:defRPr/>
            </a:pPr>
            <a:r>
              <a:rPr lang="en-US" altLang="en-US" sz="1800" i="1" dirty="0"/>
              <a:t>	</a:t>
            </a:r>
            <a:r>
              <a:rPr lang="en-US" altLang="en-US" sz="1800" i="1" dirty="0" smtClean="0"/>
              <a:t>C = </a:t>
            </a:r>
            <a:r>
              <a:rPr lang="en-US" altLang="en-US" sz="1800" dirty="0" smtClean="0"/>
              <a:t>2</a:t>
            </a:r>
            <a:r>
              <a:rPr lang="en-US" altLang="en-US" sz="1800" i="1" dirty="0" smtClean="0"/>
              <a:t> + </a:t>
            </a:r>
            <a:r>
              <a:rPr lang="en-US" altLang="en-US" sz="1800" dirty="0" smtClean="0"/>
              <a:t>0.75</a:t>
            </a:r>
            <a:r>
              <a:rPr lang="en-US" altLang="en-US" sz="1200" i="1" dirty="0" smtClean="0"/>
              <a:t> </a:t>
            </a:r>
            <a:r>
              <a:rPr lang="en-US" altLang="en-US" sz="1800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800" i="1" dirty="0" smtClean="0"/>
              <a:t>DI</a:t>
            </a:r>
            <a:endParaRPr lang="en-US" altLang="en-US" sz="18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26540383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16"/>
          <p:cNvSpPr>
            <a:spLocks noChangeShapeType="1"/>
          </p:cNvSpPr>
          <p:nvPr/>
        </p:nvSpPr>
        <p:spPr bwMode="auto">
          <a:xfrm>
            <a:off x="4114800" y="5278438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5" name="Line 15"/>
          <p:cNvSpPr>
            <a:spLocks noChangeShapeType="1"/>
          </p:cNvSpPr>
          <p:nvPr/>
        </p:nvSpPr>
        <p:spPr bwMode="auto">
          <a:xfrm flipH="1">
            <a:off x="4114800" y="1828800"/>
            <a:ext cx="0" cy="34496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6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948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28956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r>
              <a:rPr lang="en-US" altLang="en-US" b="1" dirty="0" smtClean="0"/>
              <a:t>Example (</a:t>
            </a:r>
            <a:r>
              <a:rPr lang="en-US" altLang="en-US" b="1" i="1" dirty="0" smtClean="0"/>
              <a:t>continued</a:t>
            </a:r>
            <a:r>
              <a:rPr lang="en-US" altLang="en-US" b="1" dirty="0" smtClean="0"/>
              <a:t>):</a:t>
            </a:r>
            <a:r>
              <a:rPr lang="en-US" altLang="en-US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i="1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i="1" dirty="0" smtClean="0"/>
              <a:t>C = </a:t>
            </a:r>
            <a:r>
              <a:rPr lang="en-US" altLang="en-US" sz="1600" dirty="0" smtClean="0"/>
              <a:t>2</a:t>
            </a:r>
            <a:r>
              <a:rPr lang="en-US" altLang="en-US" sz="1600" i="1" dirty="0" smtClean="0"/>
              <a:t> + </a:t>
            </a:r>
            <a:r>
              <a:rPr lang="en-US" altLang="en-US" sz="1600" dirty="0" smtClean="0"/>
              <a:t>0.75</a:t>
            </a:r>
            <a:r>
              <a:rPr lang="en-US" altLang="en-US" sz="16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sz="1600" i="1" dirty="0" smtClean="0"/>
              <a:t>DI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i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	When </a:t>
            </a:r>
            <a:r>
              <a:rPr lang="en-US" altLang="en-US" sz="1600" i="1" dirty="0" smtClean="0"/>
              <a:t>DI </a:t>
            </a:r>
            <a:r>
              <a:rPr lang="en-US" altLang="en-US" sz="1600" dirty="0" smtClean="0"/>
              <a:t>= 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i="1" dirty="0" smtClean="0"/>
              <a:t>C = </a:t>
            </a:r>
            <a:r>
              <a:rPr lang="en-US" altLang="en-US" sz="1600" dirty="0" smtClean="0"/>
              <a:t>2</a:t>
            </a:r>
            <a:r>
              <a:rPr lang="en-US" altLang="en-US" sz="1600" i="1" dirty="0" smtClean="0"/>
              <a:t> + </a:t>
            </a:r>
            <a:r>
              <a:rPr lang="en-US" altLang="en-US" sz="1600" dirty="0" smtClean="0"/>
              <a:t>0.75(0)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i="1" dirty="0" smtClean="0"/>
              <a:t>C = </a:t>
            </a:r>
            <a:r>
              <a:rPr lang="en-US" altLang="en-US" sz="1600" dirty="0" smtClean="0"/>
              <a:t>2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	When </a:t>
            </a:r>
            <a:r>
              <a:rPr lang="en-US" altLang="en-US" sz="1600" i="1" dirty="0" smtClean="0"/>
              <a:t>DI </a:t>
            </a:r>
            <a:r>
              <a:rPr lang="en-US" altLang="en-US" sz="1600" dirty="0" smtClean="0"/>
              <a:t>= 8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i="1" dirty="0" smtClean="0"/>
              <a:t>C = </a:t>
            </a:r>
            <a:r>
              <a:rPr lang="en-US" altLang="en-US" sz="1600" dirty="0" smtClean="0"/>
              <a:t>2</a:t>
            </a:r>
            <a:r>
              <a:rPr lang="en-US" altLang="en-US" sz="1600" i="1" dirty="0" smtClean="0"/>
              <a:t> + </a:t>
            </a:r>
            <a:r>
              <a:rPr lang="en-US" altLang="en-US" sz="1600" dirty="0" smtClean="0"/>
              <a:t>0.75(8)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i="1" dirty="0" smtClean="0"/>
              <a:t>C = </a:t>
            </a:r>
            <a:r>
              <a:rPr lang="en-US" altLang="en-US" sz="1600" dirty="0" smtClean="0"/>
              <a:t>2</a:t>
            </a:r>
            <a:r>
              <a:rPr lang="en-US" altLang="en-US" sz="1600" i="1" dirty="0" smtClean="0"/>
              <a:t> + </a:t>
            </a:r>
            <a:r>
              <a:rPr lang="en-US" altLang="en-US" sz="1600" dirty="0" smtClean="0"/>
              <a:t>6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i="1" dirty="0" smtClean="0"/>
              <a:t>C</a:t>
            </a:r>
            <a:r>
              <a:rPr lang="en-US" altLang="en-US" sz="1600" dirty="0" smtClean="0"/>
              <a:t> = 8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</p:txBody>
      </p:sp>
      <p:sp>
        <p:nvSpPr>
          <p:cNvPr id="819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948231" name="Line 7"/>
          <p:cNvSpPr>
            <a:spLocks noChangeShapeType="1"/>
          </p:cNvSpPr>
          <p:nvPr/>
        </p:nvSpPr>
        <p:spPr bwMode="auto">
          <a:xfrm flipV="1">
            <a:off x="4114800" y="4641850"/>
            <a:ext cx="0" cy="63658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8233" name="Oval 9"/>
          <p:cNvSpPr>
            <a:spLocks noChangeAspect="1" noChangeArrowheads="1"/>
          </p:cNvSpPr>
          <p:nvPr/>
        </p:nvSpPr>
        <p:spPr bwMode="auto">
          <a:xfrm>
            <a:off x="3935413" y="5181600"/>
            <a:ext cx="446087" cy="682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948234" name="Line 10"/>
          <p:cNvSpPr>
            <a:spLocks noChangeAspect="1" noChangeShapeType="1"/>
          </p:cNvSpPr>
          <p:nvPr/>
        </p:nvSpPr>
        <p:spPr bwMode="auto">
          <a:xfrm flipV="1">
            <a:off x="4146550" y="2638425"/>
            <a:ext cx="4013200" cy="2009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8235" name="Oval 11"/>
          <p:cNvSpPr>
            <a:spLocks noChangeAspect="1" noChangeArrowheads="1"/>
          </p:cNvSpPr>
          <p:nvPr/>
        </p:nvSpPr>
        <p:spPr bwMode="auto">
          <a:xfrm>
            <a:off x="3587750" y="44053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2</a:t>
            </a:r>
          </a:p>
        </p:txBody>
      </p:sp>
      <p:sp>
        <p:nvSpPr>
          <p:cNvPr id="8203" name="Rectangle 17"/>
          <p:cNvSpPr>
            <a:spLocks noChangeArrowheads="1"/>
          </p:cNvSpPr>
          <p:nvPr/>
        </p:nvSpPr>
        <p:spPr bwMode="auto">
          <a:xfrm>
            <a:off x="8159750" y="5256213"/>
            <a:ext cx="425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DI</a:t>
            </a:r>
          </a:p>
        </p:txBody>
      </p:sp>
      <p:sp>
        <p:nvSpPr>
          <p:cNvPr id="8204" name="Rectangle 18"/>
          <p:cNvSpPr>
            <a:spLocks noChangeArrowheads="1"/>
          </p:cNvSpPr>
          <p:nvPr/>
        </p:nvSpPr>
        <p:spPr bwMode="auto">
          <a:xfrm>
            <a:off x="3733800" y="18288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C</a:t>
            </a:r>
          </a:p>
        </p:txBody>
      </p:sp>
      <p:sp>
        <p:nvSpPr>
          <p:cNvPr id="948249" name="Line 25"/>
          <p:cNvSpPr>
            <a:spLocks noChangeShapeType="1"/>
          </p:cNvSpPr>
          <p:nvPr/>
        </p:nvSpPr>
        <p:spPr bwMode="auto">
          <a:xfrm flipV="1">
            <a:off x="6858000" y="3276600"/>
            <a:ext cx="0" cy="2001838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8250" name="Line 26"/>
          <p:cNvSpPr>
            <a:spLocks noChangeShapeType="1"/>
          </p:cNvSpPr>
          <p:nvPr/>
        </p:nvSpPr>
        <p:spPr bwMode="auto">
          <a:xfrm flipH="1">
            <a:off x="4108450" y="3276600"/>
            <a:ext cx="2749550" cy="1588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8251" name="Oval 27"/>
          <p:cNvSpPr>
            <a:spLocks noChangeAspect="1" noChangeArrowheads="1"/>
          </p:cNvSpPr>
          <p:nvPr/>
        </p:nvSpPr>
        <p:spPr bwMode="auto">
          <a:xfrm>
            <a:off x="6527800" y="5207000"/>
            <a:ext cx="668338" cy="6572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8</a:t>
            </a:r>
          </a:p>
        </p:txBody>
      </p:sp>
      <p:sp>
        <p:nvSpPr>
          <p:cNvPr id="948254" name="Oval 30"/>
          <p:cNvSpPr>
            <a:spLocks noChangeAspect="1" noChangeArrowheads="1"/>
          </p:cNvSpPr>
          <p:nvPr/>
        </p:nvSpPr>
        <p:spPr bwMode="auto">
          <a:xfrm>
            <a:off x="3581400" y="30337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8</a:t>
            </a:r>
          </a:p>
        </p:txBody>
      </p:sp>
      <p:sp>
        <p:nvSpPr>
          <p:cNvPr id="17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48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4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94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94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8231" grpId="0" animBg="1"/>
      <p:bldP spid="948233" grpId="0"/>
      <p:bldP spid="948234" grpId="0" animBg="1"/>
      <p:bldP spid="948235" grpId="0"/>
      <p:bldP spid="948249" grpId="0" animBg="1"/>
      <p:bldP spid="948250" grpId="0" animBg="1"/>
      <p:bldP spid="948251" grpId="0"/>
      <p:bldP spid="9482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483" name="Line 19"/>
          <p:cNvSpPr>
            <a:spLocks noChangeShapeType="1"/>
          </p:cNvSpPr>
          <p:nvPr/>
        </p:nvSpPr>
        <p:spPr bwMode="auto">
          <a:xfrm flipV="1">
            <a:off x="4108450" y="2349500"/>
            <a:ext cx="4013200" cy="291623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219" name="Line 2"/>
          <p:cNvSpPr>
            <a:spLocks noChangeShapeType="1"/>
          </p:cNvSpPr>
          <p:nvPr/>
        </p:nvSpPr>
        <p:spPr bwMode="auto">
          <a:xfrm>
            <a:off x="4114800" y="5278438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220" name="Line 3"/>
          <p:cNvSpPr>
            <a:spLocks noChangeShapeType="1"/>
          </p:cNvSpPr>
          <p:nvPr/>
        </p:nvSpPr>
        <p:spPr bwMode="auto">
          <a:xfrm flipH="1">
            <a:off x="4114800" y="1828800"/>
            <a:ext cx="0" cy="34496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9223" name="Oval 8"/>
          <p:cNvSpPr>
            <a:spLocks noChangeAspect="1" noChangeArrowheads="1"/>
          </p:cNvSpPr>
          <p:nvPr/>
        </p:nvSpPr>
        <p:spPr bwMode="auto">
          <a:xfrm>
            <a:off x="3935413" y="5181600"/>
            <a:ext cx="446087" cy="682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9224" name="Line 9"/>
          <p:cNvSpPr>
            <a:spLocks noChangeAspect="1" noChangeShapeType="1"/>
          </p:cNvSpPr>
          <p:nvPr/>
        </p:nvSpPr>
        <p:spPr bwMode="auto">
          <a:xfrm flipV="1">
            <a:off x="4146550" y="2638425"/>
            <a:ext cx="4013200" cy="2009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Oval 10"/>
          <p:cNvSpPr>
            <a:spLocks noChangeAspect="1" noChangeArrowheads="1"/>
          </p:cNvSpPr>
          <p:nvPr/>
        </p:nvSpPr>
        <p:spPr bwMode="auto">
          <a:xfrm>
            <a:off x="3587750" y="44053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9226" name="Rectangle 11"/>
          <p:cNvSpPr>
            <a:spLocks noChangeArrowheads="1"/>
          </p:cNvSpPr>
          <p:nvPr/>
        </p:nvSpPr>
        <p:spPr bwMode="auto">
          <a:xfrm>
            <a:off x="8159750" y="5256213"/>
            <a:ext cx="425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DI</a:t>
            </a:r>
          </a:p>
        </p:txBody>
      </p:sp>
      <p:sp>
        <p:nvSpPr>
          <p:cNvPr id="9227" name="Rectangle 12"/>
          <p:cNvSpPr>
            <a:spLocks noChangeArrowheads="1"/>
          </p:cNvSpPr>
          <p:nvPr/>
        </p:nvSpPr>
        <p:spPr bwMode="auto">
          <a:xfrm>
            <a:off x="3733800" y="18288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C</a:t>
            </a:r>
          </a:p>
        </p:txBody>
      </p:sp>
      <p:sp>
        <p:nvSpPr>
          <p:cNvPr id="9228" name="Line 13"/>
          <p:cNvSpPr>
            <a:spLocks noChangeShapeType="1"/>
          </p:cNvSpPr>
          <p:nvPr/>
        </p:nvSpPr>
        <p:spPr bwMode="auto">
          <a:xfrm flipV="1">
            <a:off x="6858000" y="3276600"/>
            <a:ext cx="0" cy="2001838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9" name="Line 14"/>
          <p:cNvSpPr>
            <a:spLocks noChangeShapeType="1"/>
          </p:cNvSpPr>
          <p:nvPr/>
        </p:nvSpPr>
        <p:spPr bwMode="auto">
          <a:xfrm flipH="1">
            <a:off x="4108450" y="3276600"/>
            <a:ext cx="2749550" cy="1588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Oval 15"/>
          <p:cNvSpPr>
            <a:spLocks noChangeAspect="1" noChangeArrowheads="1"/>
          </p:cNvSpPr>
          <p:nvPr/>
        </p:nvSpPr>
        <p:spPr bwMode="auto">
          <a:xfrm>
            <a:off x="6527800" y="5207000"/>
            <a:ext cx="668338" cy="6572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8</a:t>
            </a:r>
          </a:p>
        </p:txBody>
      </p:sp>
      <p:sp>
        <p:nvSpPr>
          <p:cNvPr id="9231" name="Oval 16"/>
          <p:cNvSpPr>
            <a:spLocks noChangeAspect="1" noChangeArrowheads="1"/>
          </p:cNvSpPr>
          <p:nvPr/>
        </p:nvSpPr>
        <p:spPr bwMode="auto">
          <a:xfrm>
            <a:off x="3581400" y="30337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8</a:t>
            </a:r>
          </a:p>
        </p:txBody>
      </p:sp>
      <p:sp>
        <p:nvSpPr>
          <p:cNvPr id="958482" name="Rectangle 18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28956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r>
              <a:rPr lang="en-US" altLang="en-US" b="1" dirty="0"/>
              <a:t>Example (</a:t>
            </a:r>
            <a:r>
              <a:rPr lang="en-US" altLang="en-US" b="1" i="1" dirty="0" smtClean="0"/>
              <a:t>continued</a:t>
            </a:r>
            <a:r>
              <a:rPr lang="en-US" altLang="en-US" b="1" dirty="0" smtClean="0"/>
              <a:t>):</a:t>
            </a:r>
            <a:r>
              <a:rPr lang="en-US" altLang="en-US" dirty="0" smtClean="0"/>
              <a:t> </a:t>
            </a:r>
            <a:endParaRPr lang="en-US" altLang="en-US" dirty="0"/>
          </a:p>
          <a:p>
            <a:pPr eaLnBrk="1" hangingPunct="1">
              <a:lnSpc>
                <a:spcPct val="90000"/>
              </a:lnSpc>
              <a:buNone/>
              <a:tabLst>
                <a:tab pos="1714500" algn="l"/>
              </a:tabLst>
            </a:pPr>
            <a:endParaRPr lang="en-US" altLang="en-US" sz="1600" i="1" dirty="0"/>
          </a:p>
          <a:p>
            <a:pPr algn="ctr" eaLnBrk="1" hangingPunct="1">
              <a:lnSpc>
                <a:spcPct val="90000"/>
              </a:lnSpc>
              <a:buNone/>
              <a:tabLst>
                <a:tab pos="1714500" algn="l"/>
              </a:tabLst>
            </a:pPr>
            <a:r>
              <a:rPr lang="en-US" altLang="en-US" sz="1600" i="1" dirty="0"/>
              <a:t>C = </a:t>
            </a:r>
            <a:r>
              <a:rPr lang="en-US" altLang="en-US" sz="1600" dirty="0"/>
              <a:t>2</a:t>
            </a:r>
            <a:r>
              <a:rPr lang="en-US" altLang="en-US" sz="1600" i="1" dirty="0"/>
              <a:t> + </a:t>
            </a:r>
            <a:r>
              <a:rPr lang="en-US" altLang="en-US" sz="1600" dirty="0"/>
              <a:t>0.75</a:t>
            </a:r>
            <a:r>
              <a:rPr lang="en-US" altLang="en-US" sz="1600" i="1" dirty="0">
                <a:latin typeface="Arial" charset="0"/>
                <a:cs typeface="Arial" charset="0"/>
              </a:rPr>
              <a:t> </a:t>
            </a:r>
            <a:r>
              <a:rPr lang="en-US" altLang="en-US" sz="1600" i="1" dirty="0"/>
              <a:t>DI</a:t>
            </a:r>
          </a:p>
          <a:p>
            <a:pPr eaLnBrk="1" hangingPunct="1">
              <a:lnSpc>
                <a:spcPct val="90000"/>
              </a:lnSpc>
              <a:buNone/>
              <a:tabLst>
                <a:tab pos="1714500" algn="l"/>
              </a:tabLst>
            </a:pPr>
            <a:endParaRPr lang="en-US" altLang="en-US" sz="1600" i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	When consumption lies on the 45° line, </a:t>
            </a:r>
            <a:r>
              <a:rPr lang="en-US" altLang="en-US" sz="1600" dirty="0" smtClean="0">
                <a:solidFill>
                  <a:srgbClr val="000000"/>
                </a:solidFill>
              </a:rPr>
              <a:t>all disposable income is consumed and saving is zero.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Saving = </a:t>
            </a:r>
            <a:r>
              <a:rPr lang="en-US" altLang="en-US" sz="1600" i="1" dirty="0" smtClean="0"/>
              <a:t>DI</a:t>
            </a:r>
            <a:r>
              <a:rPr lang="en-US" altLang="en-US" sz="1600" dirty="0" smtClean="0"/>
              <a:t> – </a:t>
            </a:r>
            <a:r>
              <a:rPr lang="en-US" altLang="en-US" sz="1600" i="1" dirty="0" smtClean="0"/>
              <a:t>C</a:t>
            </a:r>
            <a:r>
              <a:rPr lang="en-US" altLang="en-US" sz="1600" dirty="0" smtClean="0"/>
              <a:t> </a:t>
            </a:r>
          </a:p>
          <a:p>
            <a:pPr algn="ctr" eaLnBrk="1" hangingPunct="1">
              <a:lnSpc>
                <a:spcPct val="13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         = 8 – 8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   = 0 </a:t>
            </a:r>
          </a:p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	</a:t>
            </a:r>
          </a:p>
        </p:txBody>
      </p:sp>
      <p:sp>
        <p:nvSpPr>
          <p:cNvPr id="958484" name="Text Box 20"/>
          <p:cNvSpPr txBox="1">
            <a:spLocks noChangeArrowheads="1"/>
          </p:cNvSpPr>
          <p:nvPr/>
        </p:nvSpPr>
        <p:spPr bwMode="auto">
          <a:xfrm>
            <a:off x="7947025" y="2066925"/>
            <a:ext cx="5254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Arial" charset="0"/>
              </a:rPr>
              <a:t>45</a:t>
            </a:r>
            <a:r>
              <a:rPr lang="en-US" altLang="en-US" sz="800">
                <a:latin typeface="Arial" charset="0"/>
              </a:rPr>
              <a:t> </a:t>
            </a:r>
            <a:r>
              <a:rPr lang="en-US" altLang="en-US" sz="2100" baseline="30000">
                <a:latin typeface="Andalus" pitchFamily="18" charset="-78"/>
              </a:rPr>
              <a:t>o</a:t>
            </a:r>
          </a:p>
        </p:txBody>
      </p:sp>
      <p:sp>
        <p:nvSpPr>
          <p:cNvPr id="18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5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8483" grpId="0" animBg="1"/>
      <p:bldP spid="95848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11"/>
          <p:cNvSpPr>
            <a:spLocks noChangeAspect="1" noChangeShapeType="1"/>
          </p:cNvSpPr>
          <p:nvPr/>
        </p:nvSpPr>
        <p:spPr bwMode="auto">
          <a:xfrm flipV="1">
            <a:off x="4146550" y="2638425"/>
            <a:ext cx="4013200" cy="2009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3" name="Line 2"/>
          <p:cNvSpPr>
            <a:spLocks noChangeShapeType="1"/>
          </p:cNvSpPr>
          <p:nvPr/>
        </p:nvSpPr>
        <p:spPr bwMode="auto">
          <a:xfrm>
            <a:off x="4114800" y="5278438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4" name="Line 3"/>
          <p:cNvSpPr>
            <a:spLocks noChangeShapeType="1"/>
          </p:cNvSpPr>
          <p:nvPr/>
        </p:nvSpPr>
        <p:spPr bwMode="auto">
          <a:xfrm flipH="1">
            <a:off x="4114800" y="1828800"/>
            <a:ext cx="0" cy="34496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9564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28956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r>
              <a:rPr lang="en-US" altLang="en-US" b="1" dirty="0"/>
              <a:t>Example (</a:t>
            </a:r>
            <a:r>
              <a:rPr lang="en-US" altLang="en-US" b="1" i="1" dirty="0" smtClean="0"/>
              <a:t>continued</a:t>
            </a:r>
            <a:r>
              <a:rPr lang="en-US" altLang="en-US" b="1" dirty="0" smtClean="0"/>
              <a:t>):</a:t>
            </a:r>
            <a:r>
              <a:rPr lang="en-US" altLang="en-US" dirty="0" smtClean="0"/>
              <a:t> </a:t>
            </a:r>
          </a:p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endParaRPr lang="en-US" altLang="en-US" sz="1600" i="1" dirty="0"/>
          </a:p>
          <a:p>
            <a:pPr algn="ctr" eaLnBrk="1" hangingPunct="1">
              <a:lnSpc>
                <a:spcPct val="90000"/>
              </a:lnSpc>
              <a:buNone/>
              <a:tabLst>
                <a:tab pos="1714500" algn="l"/>
              </a:tabLst>
            </a:pPr>
            <a:r>
              <a:rPr lang="en-US" altLang="en-US" sz="1600" i="1" dirty="0"/>
              <a:t>C = </a:t>
            </a:r>
            <a:r>
              <a:rPr lang="en-US" altLang="en-US" sz="1600" dirty="0"/>
              <a:t>2</a:t>
            </a:r>
            <a:r>
              <a:rPr lang="en-US" altLang="en-US" sz="1600" i="1" dirty="0"/>
              <a:t> + </a:t>
            </a:r>
            <a:r>
              <a:rPr lang="en-US" altLang="en-US" sz="1600" dirty="0"/>
              <a:t>0.75</a:t>
            </a:r>
            <a:r>
              <a:rPr lang="en-US" altLang="en-US" sz="1600" i="1" dirty="0">
                <a:latin typeface="Arial" charset="0"/>
                <a:cs typeface="Arial" charset="0"/>
              </a:rPr>
              <a:t> </a:t>
            </a:r>
            <a:r>
              <a:rPr lang="en-US" altLang="en-US" sz="1600" i="1" dirty="0"/>
              <a:t>DI</a:t>
            </a:r>
          </a:p>
          <a:p>
            <a:pPr eaLnBrk="1" hangingPunct="1">
              <a:lnSpc>
                <a:spcPct val="90000"/>
              </a:lnSpc>
              <a:buNone/>
              <a:tabLst>
                <a:tab pos="1714500" algn="l"/>
              </a:tabLst>
            </a:pPr>
            <a:endParaRPr lang="en-US" altLang="en-US" sz="1600" i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	</a:t>
            </a:r>
            <a:r>
              <a:rPr lang="en-US" altLang="en-US" sz="1600" dirty="0" smtClean="0">
                <a:solidFill>
                  <a:srgbClr val="000000"/>
                </a:solidFill>
              </a:rPr>
              <a:t>When consumption lies below the 45° line, saving occurs.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	When </a:t>
            </a:r>
            <a:r>
              <a:rPr lang="en-US" altLang="en-US" sz="1600" i="1" dirty="0" smtClean="0"/>
              <a:t>DI </a:t>
            </a:r>
            <a:r>
              <a:rPr lang="en-US" altLang="en-US" sz="1600" dirty="0" smtClean="0"/>
              <a:t>= </a:t>
            </a:r>
            <a:r>
              <a:rPr lang="en-US" altLang="en-US" sz="1600" dirty="0" smtClean="0"/>
              <a:t>9.5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i="1" dirty="0" smtClean="0"/>
              <a:t>    C </a:t>
            </a:r>
            <a:r>
              <a:rPr lang="en-US" altLang="en-US" sz="1600" i="1" dirty="0" smtClean="0"/>
              <a:t>= </a:t>
            </a:r>
            <a:r>
              <a:rPr lang="en-US" altLang="en-US" sz="1600" dirty="0" smtClean="0"/>
              <a:t>2</a:t>
            </a:r>
            <a:r>
              <a:rPr lang="en-US" altLang="en-US" sz="1600" i="1" dirty="0" smtClean="0"/>
              <a:t> + </a:t>
            </a:r>
            <a:r>
              <a:rPr lang="en-US" altLang="en-US" sz="1600" dirty="0" smtClean="0"/>
              <a:t>0.75(9.5)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i="1" dirty="0" smtClean="0"/>
              <a:t>                  = </a:t>
            </a:r>
            <a:r>
              <a:rPr lang="en-US" altLang="en-US" sz="1600" dirty="0" smtClean="0"/>
              <a:t>2</a:t>
            </a:r>
            <a:r>
              <a:rPr lang="en-US" altLang="en-US" sz="1600" i="1" dirty="0" smtClean="0"/>
              <a:t> + </a:t>
            </a:r>
            <a:r>
              <a:rPr lang="en-US" altLang="en-US" sz="1600" dirty="0" smtClean="0"/>
              <a:t>7.125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                 </a:t>
            </a:r>
            <a:r>
              <a:rPr lang="en-US" altLang="en-US" sz="1600" dirty="0" smtClean="0"/>
              <a:t> </a:t>
            </a:r>
            <a:r>
              <a:rPr lang="en-US" altLang="en-US" sz="600" dirty="0" smtClean="0"/>
              <a:t> </a:t>
            </a:r>
            <a:r>
              <a:rPr lang="en-US" altLang="en-US" sz="1600" dirty="0" smtClean="0"/>
              <a:t>= </a:t>
            </a:r>
            <a:r>
              <a:rPr lang="en-US" altLang="en-US" sz="1600" dirty="0" smtClean="0"/>
              <a:t>9.125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	        </a:t>
            </a:r>
            <a:r>
              <a:rPr lang="en-US" altLang="en-US" sz="1600" i="1" dirty="0" smtClean="0"/>
              <a:t>S</a:t>
            </a:r>
            <a:r>
              <a:rPr lang="en-US" altLang="en-US" sz="1600" dirty="0" smtClean="0"/>
              <a:t> = </a:t>
            </a:r>
            <a:r>
              <a:rPr lang="en-US" altLang="en-US" sz="1600" i="1" dirty="0" smtClean="0"/>
              <a:t>DI</a:t>
            </a:r>
            <a:r>
              <a:rPr lang="en-US" altLang="en-US" sz="1600" dirty="0" smtClean="0"/>
              <a:t> – </a:t>
            </a:r>
            <a:r>
              <a:rPr lang="en-US" altLang="en-US" sz="1600" i="1" dirty="0" smtClean="0"/>
              <a:t>C</a:t>
            </a:r>
            <a:r>
              <a:rPr lang="en-US" altLang="en-US" sz="16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	           </a:t>
            </a:r>
            <a:r>
              <a:rPr lang="en-US" altLang="en-US" sz="200" dirty="0" smtClean="0"/>
              <a:t> </a:t>
            </a:r>
            <a:r>
              <a:rPr lang="en-US" altLang="en-US" sz="1600" dirty="0" smtClean="0"/>
              <a:t>= </a:t>
            </a:r>
            <a:r>
              <a:rPr lang="en-US" altLang="en-US" sz="1600" dirty="0" smtClean="0"/>
              <a:t>9.5 </a:t>
            </a:r>
            <a:r>
              <a:rPr lang="en-US" altLang="en-US" sz="1600" dirty="0" smtClean="0"/>
              <a:t>– </a:t>
            </a:r>
            <a:r>
              <a:rPr lang="en-US" altLang="en-US" sz="1600" dirty="0" smtClean="0"/>
              <a:t>9.125 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None/>
              <a:tabLst>
                <a:tab pos="1714500" algn="l"/>
              </a:tabLst>
            </a:pPr>
            <a:r>
              <a:rPr lang="en-US" altLang="en-US" sz="1600" dirty="0" smtClean="0"/>
              <a:t>                  </a:t>
            </a:r>
            <a:r>
              <a:rPr lang="en-US" altLang="en-US" sz="100" dirty="0" smtClean="0"/>
              <a:t> </a:t>
            </a:r>
            <a:r>
              <a:rPr lang="en-US" altLang="en-US" sz="1600" dirty="0" smtClean="0"/>
              <a:t>= </a:t>
            </a:r>
            <a:r>
              <a:rPr lang="en-US" altLang="en-US" sz="1600" dirty="0" smtClean="0"/>
              <a:t>0.3750</a:t>
            </a:r>
            <a:r>
              <a:rPr lang="en-US" altLang="en-US" sz="1600" dirty="0" smtClean="0"/>
              <a:t> 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956425" name="Oval 9"/>
          <p:cNvSpPr>
            <a:spLocks noChangeAspect="1" noChangeArrowheads="1"/>
          </p:cNvSpPr>
          <p:nvPr/>
        </p:nvSpPr>
        <p:spPr bwMode="auto">
          <a:xfrm>
            <a:off x="7129463" y="5207000"/>
            <a:ext cx="668337" cy="6572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9.5</a:t>
            </a:r>
            <a:endParaRPr lang="en-US" altLang="en-US" sz="1800" dirty="0"/>
          </a:p>
        </p:txBody>
      </p:sp>
      <p:sp>
        <p:nvSpPr>
          <p:cNvPr id="10249" name="Oval 10"/>
          <p:cNvSpPr>
            <a:spLocks noChangeAspect="1" noChangeArrowheads="1"/>
          </p:cNvSpPr>
          <p:nvPr/>
        </p:nvSpPr>
        <p:spPr bwMode="auto">
          <a:xfrm>
            <a:off x="3935413" y="5181600"/>
            <a:ext cx="446087" cy="682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10250" name="Oval 12"/>
          <p:cNvSpPr>
            <a:spLocks noChangeAspect="1" noChangeArrowheads="1"/>
          </p:cNvSpPr>
          <p:nvPr/>
        </p:nvSpPr>
        <p:spPr bwMode="auto">
          <a:xfrm>
            <a:off x="3587750" y="44053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0251" name="Rectangle 14"/>
          <p:cNvSpPr>
            <a:spLocks noChangeArrowheads="1"/>
          </p:cNvSpPr>
          <p:nvPr/>
        </p:nvSpPr>
        <p:spPr bwMode="auto">
          <a:xfrm>
            <a:off x="8159750" y="5256213"/>
            <a:ext cx="425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DI</a:t>
            </a:r>
          </a:p>
        </p:txBody>
      </p:sp>
      <p:sp>
        <p:nvSpPr>
          <p:cNvPr id="10252" name="Rectangle 15"/>
          <p:cNvSpPr>
            <a:spLocks noChangeArrowheads="1"/>
          </p:cNvSpPr>
          <p:nvPr/>
        </p:nvSpPr>
        <p:spPr bwMode="auto">
          <a:xfrm>
            <a:off x="3733800" y="18288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C</a:t>
            </a:r>
          </a:p>
        </p:txBody>
      </p:sp>
      <p:sp>
        <p:nvSpPr>
          <p:cNvPr id="10253" name="Line 16"/>
          <p:cNvSpPr>
            <a:spLocks noChangeShapeType="1"/>
          </p:cNvSpPr>
          <p:nvPr/>
        </p:nvSpPr>
        <p:spPr bwMode="auto">
          <a:xfrm flipV="1">
            <a:off x="4108450" y="2349500"/>
            <a:ext cx="4013200" cy="291623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54" name="Text Box 19"/>
          <p:cNvSpPr txBox="1">
            <a:spLocks noChangeArrowheads="1"/>
          </p:cNvSpPr>
          <p:nvPr/>
        </p:nvSpPr>
        <p:spPr bwMode="auto">
          <a:xfrm>
            <a:off x="7947025" y="2066925"/>
            <a:ext cx="5254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Arial" charset="0"/>
              </a:rPr>
              <a:t>45</a:t>
            </a:r>
            <a:r>
              <a:rPr lang="en-US" altLang="en-US" sz="800">
                <a:latin typeface="Arial" charset="0"/>
              </a:rPr>
              <a:t> </a:t>
            </a:r>
            <a:r>
              <a:rPr lang="en-US" altLang="en-US" sz="2100" baseline="30000">
                <a:latin typeface="Andalus" pitchFamily="18" charset="-78"/>
              </a:rPr>
              <a:t>o</a:t>
            </a:r>
          </a:p>
        </p:txBody>
      </p:sp>
      <p:sp>
        <p:nvSpPr>
          <p:cNvPr id="956436" name="Line 20"/>
          <p:cNvSpPr>
            <a:spLocks noChangeShapeType="1"/>
          </p:cNvSpPr>
          <p:nvPr/>
        </p:nvSpPr>
        <p:spPr bwMode="auto">
          <a:xfrm flipH="1">
            <a:off x="4108450" y="2986088"/>
            <a:ext cx="3359150" cy="1587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6437" name="Oval 21"/>
          <p:cNvSpPr>
            <a:spLocks noChangeAspect="1" noChangeArrowheads="1"/>
          </p:cNvSpPr>
          <p:nvPr/>
        </p:nvSpPr>
        <p:spPr bwMode="auto">
          <a:xfrm>
            <a:off x="3276600" y="2717800"/>
            <a:ext cx="1181100" cy="4714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>
                <a:solidFill>
                  <a:schemeClr val="hlink"/>
                </a:solidFill>
              </a:rPr>
              <a:t>9.125</a:t>
            </a:r>
            <a:endParaRPr lang="en-US" altLang="en-US" sz="1800" dirty="0">
              <a:solidFill>
                <a:schemeClr val="hlink"/>
              </a:solidFill>
            </a:endParaRPr>
          </a:p>
        </p:txBody>
      </p:sp>
      <p:sp>
        <p:nvSpPr>
          <p:cNvPr id="956438" name="Line 22"/>
          <p:cNvSpPr>
            <a:spLocks noChangeShapeType="1"/>
          </p:cNvSpPr>
          <p:nvPr/>
        </p:nvSpPr>
        <p:spPr bwMode="auto">
          <a:xfrm flipV="1">
            <a:off x="7467600" y="2989263"/>
            <a:ext cx="0" cy="2289175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5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5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6425" grpId="0"/>
      <p:bldP spid="956436" grpId="0" animBg="1"/>
      <p:bldP spid="956437" grpId="0"/>
      <p:bldP spid="9564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Aspect="1" noChangeShapeType="1"/>
          </p:cNvSpPr>
          <p:nvPr/>
        </p:nvSpPr>
        <p:spPr bwMode="auto">
          <a:xfrm flipV="1">
            <a:off x="4146550" y="2638425"/>
            <a:ext cx="4013200" cy="2009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4114800" y="5278438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H="1">
            <a:off x="4114800" y="1828800"/>
            <a:ext cx="0" cy="34496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96051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28956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r>
              <a:rPr lang="en-US" altLang="en-US" b="1" dirty="0" smtClean="0"/>
              <a:t>Example (</a:t>
            </a:r>
            <a:r>
              <a:rPr lang="en-US" altLang="en-US" b="1" i="1" dirty="0" smtClean="0"/>
              <a:t>continued</a:t>
            </a:r>
            <a:r>
              <a:rPr lang="en-US" altLang="en-US" b="1" dirty="0" smtClean="0"/>
              <a:t>):</a:t>
            </a:r>
            <a:endParaRPr lang="en-US" altLang="en-US" b="1" dirty="0"/>
          </a:p>
          <a:p>
            <a:pPr eaLnBrk="1" hangingPunct="1">
              <a:lnSpc>
                <a:spcPct val="90000"/>
              </a:lnSpc>
              <a:buNone/>
              <a:tabLst>
                <a:tab pos="1714500" algn="l"/>
              </a:tabLst>
            </a:pPr>
            <a:endParaRPr lang="en-US" altLang="en-US" sz="1600" i="1" dirty="0"/>
          </a:p>
          <a:p>
            <a:pPr algn="ctr" eaLnBrk="1" hangingPunct="1">
              <a:lnSpc>
                <a:spcPct val="90000"/>
              </a:lnSpc>
              <a:buNone/>
              <a:tabLst>
                <a:tab pos="1714500" algn="l"/>
              </a:tabLst>
            </a:pPr>
            <a:r>
              <a:rPr lang="en-US" altLang="en-US" sz="1600" i="1" dirty="0"/>
              <a:t>C = </a:t>
            </a:r>
            <a:r>
              <a:rPr lang="en-US" altLang="en-US" sz="1600" dirty="0"/>
              <a:t>2</a:t>
            </a:r>
            <a:r>
              <a:rPr lang="en-US" altLang="en-US" sz="1600" i="1" dirty="0"/>
              <a:t> + </a:t>
            </a:r>
            <a:r>
              <a:rPr lang="en-US" altLang="en-US" sz="1600" dirty="0"/>
              <a:t>0.75</a:t>
            </a:r>
            <a:r>
              <a:rPr lang="en-US" altLang="en-US" sz="1600" i="1" dirty="0">
                <a:latin typeface="Arial" charset="0"/>
                <a:cs typeface="Arial" charset="0"/>
              </a:rPr>
              <a:t> </a:t>
            </a:r>
            <a:r>
              <a:rPr lang="en-US" altLang="en-US" sz="1600" i="1" dirty="0"/>
              <a:t>DI</a:t>
            </a:r>
          </a:p>
          <a:p>
            <a:pPr eaLnBrk="1" hangingPunct="1">
              <a:lnSpc>
                <a:spcPct val="90000"/>
              </a:lnSpc>
              <a:buNone/>
              <a:tabLst>
                <a:tab pos="1714500" algn="l"/>
              </a:tabLst>
            </a:pPr>
            <a:endParaRPr lang="en-US" altLang="en-US" sz="1600" i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	</a:t>
            </a:r>
            <a:r>
              <a:rPr lang="en-US" altLang="en-US" sz="1600" dirty="0" smtClean="0">
                <a:solidFill>
                  <a:srgbClr val="000000"/>
                </a:solidFill>
              </a:rPr>
              <a:t>When consumption lies above the 45° line, dissaving occurs.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	When </a:t>
            </a:r>
            <a:r>
              <a:rPr lang="en-US" altLang="en-US" sz="1600" i="1" dirty="0" smtClean="0"/>
              <a:t>DI </a:t>
            </a:r>
            <a:r>
              <a:rPr lang="en-US" altLang="en-US" sz="1600" dirty="0" smtClean="0"/>
              <a:t>= </a:t>
            </a:r>
            <a:r>
              <a:rPr lang="en-US" altLang="en-US" sz="1600" dirty="0" smtClean="0"/>
              <a:t>6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i="1" dirty="0" smtClean="0"/>
              <a:t>C = </a:t>
            </a:r>
            <a:r>
              <a:rPr lang="en-US" altLang="en-US" sz="1600" dirty="0" smtClean="0"/>
              <a:t>2</a:t>
            </a:r>
            <a:r>
              <a:rPr lang="en-US" altLang="en-US" sz="1600" i="1" dirty="0" smtClean="0"/>
              <a:t> + </a:t>
            </a:r>
            <a:r>
              <a:rPr lang="en-US" altLang="en-US" sz="1600" dirty="0" smtClean="0"/>
              <a:t>0.75(6)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i="1" dirty="0" smtClean="0"/>
              <a:t>                 </a:t>
            </a:r>
            <a:r>
              <a:rPr lang="en-US" altLang="en-US" sz="800" i="1" dirty="0" smtClean="0"/>
              <a:t> </a:t>
            </a:r>
            <a:r>
              <a:rPr lang="en-US" altLang="en-US" sz="1600" i="1" dirty="0" smtClean="0"/>
              <a:t>= </a:t>
            </a:r>
            <a:r>
              <a:rPr lang="en-US" altLang="en-US" sz="1600" dirty="0" smtClean="0"/>
              <a:t>2</a:t>
            </a:r>
            <a:r>
              <a:rPr lang="en-US" altLang="en-US" sz="1600" i="1" dirty="0" smtClean="0"/>
              <a:t> + </a:t>
            </a:r>
            <a:r>
              <a:rPr lang="en-US" altLang="en-US" sz="1600" dirty="0" smtClean="0"/>
              <a:t>4.5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                 </a:t>
            </a:r>
            <a:r>
              <a:rPr lang="en-US" altLang="en-US" sz="1400" dirty="0" smtClean="0"/>
              <a:t> </a:t>
            </a:r>
            <a:r>
              <a:rPr lang="en-US" altLang="en-US" sz="1600" dirty="0" smtClean="0"/>
              <a:t>= </a:t>
            </a:r>
            <a:r>
              <a:rPr lang="en-US" altLang="en-US" sz="1600" dirty="0"/>
              <a:t>6</a:t>
            </a:r>
            <a:r>
              <a:rPr lang="en-US" altLang="en-US" sz="1600" dirty="0" smtClean="0"/>
              <a:t>.5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	        </a:t>
            </a:r>
            <a:r>
              <a:rPr lang="en-US" altLang="en-US" sz="1600" i="1" dirty="0" smtClean="0"/>
              <a:t>S</a:t>
            </a:r>
            <a:r>
              <a:rPr lang="en-US" altLang="en-US" sz="1600" dirty="0" smtClean="0"/>
              <a:t> = </a:t>
            </a:r>
            <a:r>
              <a:rPr lang="en-US" altLang="en-US" sz="1600" i="1" dirty="0" smtClean="0"/>
              <a:t>DI</a:t>
            </a:r>
            <a:r>
              <a:rPr lang="en-US" altLang="en-US" sz="1600" dirty="0" smtClean="0"/>
              <a:t> – </a:t>
            </a:r>
            <a:r>
              <a:rPr lang="en-US" altLang="en-US" sz="1600" i="1" dirty="0" smtClean="0"/>
              <a:t>C</a:t>
            </a:r>
            <a:r>
              <a:rPr lang="en-US" altLang="en-US" sz="16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	           </a:t>
            </a:r>
            <a:r>
              <a:rPr lang="en-US" altLang="en-US" sz="100" dirty="0" smtClean="0"/>
              <a:t> </a:t>
            </a:r>
            <a:r>
              <a:rPr lang="en-US" altLang="en-US" sz="1600" dirty="0" smtClean="0"/>
              <a:t>= </a:t>
            </a:r>
            <a:r>
              <a:rPr lang="en-US" altLang="en-US" sz="1600" dirty="0" smtClean="0"/>
              <a:t>6 </a:t>
            </a:r>
            <a:r>
              <a:rPr lang="en-US" altLang="en-US" sz="1600" dirty="0" smtClean="0"/>
              <a:t>– </a:t>
            </a:r>
            <a:r>
              <a:rPr lang="en-US" altLang="en-US" sz="1600" dirty="0" smtClean="0"/>
              <a:t>6.5 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600" dirty="0" smtClean="0"/>
              <a:t>                 </a:t>
            </a:r>
            <a:r>
              <a:rPr lang="en-US" altLang="en-US" sz="1100" dirty="0" smtClean="0"/>
              <a:t> </a:t>
            </a:r>
            <a:r>
              <a:rPr lang="en-US" altLang="en-US" sz="400" dirty="0" smtClean="0"/>
              <a:t> </a:t>
            </a:r>
            <a:r>
              <a:rPr lang="en-US" altLang="en-US" sz="1600" dirty="0" smtClean="0"/>
              <a:t>= –</a:t>
            </a:r>
            <a:r>
              <a:rPr lang="en-US" altLang="en-US" sz="1600" dirty="0" smtClean="0"/>
              <a:t>0.5 </a:t>
            </a:r>
            <a:endParaRPr lang="en-US" alt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960520" name="Oval 8"/>
          <p:cNvSpPr>
            <a:spLocks noChangeAspect="1" noChangeArrowheads="1"/>
          </p:cNvSpPr>
          <p:nvPr/>
        </p:nvSpPr>
        <p:spPr bwMode="auto">
          <a:xfrm>
            <a:off x="5586413" y="5181600"/>
            <a:ext cx="668337" cy="6572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6</a:t>
            </a:r>
            <a:endParaRPr lang="en-US" altLang="en-US" sz="1800" dirty="0"/>
          </a:p>
        </p:txBody>
      </p:sp>
      <p:sp>
        <p:nvSpPr>
          <p:cNvPr id="11273" name="Oval 9"/>
          <p:cNvSpPr>
            <a:spLocks noChangeAspect="1" noChangeArrowheads="1"/>
          </p:cNvSpPr>
          <p:nvPr/>
        </p:nvSpPr>
        <p:spPr bwMode="auto">
          <a:xfrm>
            <a:off x="3935413" y="5181600"/>
            <a:ext cx="446087" cy="682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11274" name="Oval 10"/>
          <p:cNvSpPr>
            <a:spLocks noChangeAspect="1" noChangeArrowheads="1"/>
          </p:cNvSpPr>
          <p:nvPr/>
        </p:nvSpPr>
        <p:spPr bwMode="auto">
          <a:xfrm>
            <a:off x="3587750" y="44053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8159750" y="5256213"/>
            <a:ext cx="425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DI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3733800" y="18288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C</a:t>
            </a:r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V="1">
            <a:off x="4108450" y="2349500"/>
            <a:ext cx="4013200" cy="291623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7947025" y="2066925"/>
            <a:ext cx="5254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Arial" charset="0"/>
              </a:rPr>
              <a:t>45</a:t>
            </a:r>
            <a:r>
              <a:rPr lang="en-US" altLang="en-US" sz="800">
                <a:latin typeface="Arial" charset="0"/>
              </a:rPr>
              <a:t> </a:t>
            </a:r>
            <a:r>
              <a:rPr lang="en-US" altLang="en-US" sz="2100" baseline="30000">
                <a:latin typeface="Andalus" pitchFamily="18" charset="-78"/>
              </a:rPr>
              <a:t>o</a:t>
            </a:r>
          </a:p>
        </p:txBody>
      </p:sp>
      <p:sp>
        <p:nvSpPr>
          <p:cNvPr id="960527" name="Line 15"/>
          <p:cNvSpPr>
            <a:spLocks noChangeShapeType="1"/>
          </p:cNvSpPr>
          <p:nvPr/>
        </p:nvSpPr>
        <p:spPr bwMode="auto">
          <a:xfrm flipH="1">
            <a:off x="4114800" y="3751263"/>
            <a:ext cx="1809750" cy="0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0528" name="Oval 16"/>
          <p:cNvSpPr>
            <a:spLocks noChangeAspect="1" noChangeArrowheads="1"/>
          </p:cNvSpPr>
          <p:nvPr/>
        </p:nvSpPr>
        <p:spPr bwMode="auto">
          <a:xfrm>
            <a:off x="3441032" y="3482975"/>
            <a:ext cx="933450" cy="4714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>
                <a:solidFill>
                  <a:schemeClr val="hlink"/>
                </a:solidFill>
              </a:rPr>
              <a:t>6.5</a:t>
            </a:r>
            <a:endParaRPr lang="en-US" altLang="en-US" sz="1800" dirty="0">
              <a:solidFill>
                <a:schemeClr val="hlink"/>
              </a:solidFill>
            </a:endParaRPr>
          </a:p>
        </p:txBody>
      </p:sp>
      <p:sp>
        <p:nvSpPr>
          <p:cNvPr id="960529" name="Line 17"/>
          <p:cNvSpPr>
            <a:spLocks noChangeShapeType="1"/>
          </p:cNvSpPr>
          <p:nvPr/>
        </p:nvSpPr>
        <p:spPr bwMode="auto">
          <a:xfrm flipV="1">
            <a:off x="5924550" y="3754438"/>
            <a:ext cx="0" cy="1501775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6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60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0520" grpId="0"/>
      <p:bldP spid="960527" grpId="0" animBg="1"/>
      <p:bldP spid="960528" grpId="0"/>
      <p:bldP spid="9605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962579" name="Rectangle 19"/>
          <p:cNvSpPr>
            <a:spLocks noChangeArrowheads="1"/>
          </p:cNvSpPr>
          <p:nvPr/>
        </p:nvSpPr>
        <p:spPr bwMode="auto">
          <a:xfrm>
            <a:off x="304800" y="1600200"/>
            <a:ext cx="7924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800" b="1" dirty="0" smtClean="0"/>
              <a:t>Example </a:t>
            </a:r>
            <a:r>
              <a:rPr lang="en-US" altLang="en-US" sz="1800" b="1" dirty="0"/>
              <a:t>(</a:t>
            </a:r>
            <a:r>
              <a:rPr lang="en-US" altLang="en-US" sz="1800" b="1" i="1" dirty="0" smtClean="0"/>
              <a:t>continued</a:t>
            </a:r>
            <a:r>
              <a:rPr lang="en-US" altLang="en-US" sz="1800" b="1" dirty="0" smtClean="0"/>
              <a:t>):</a:t>
            </a:r>
            <a:r>
              <a:rPr lang="en-US" altLang="en-US" sz="1800" dirty="0" smtClean="0"/>
              <a:t>  With real GDP held constant at </a:t>
            </a:r>
            <a:r>
              <a:rPr lang="en-US" altLang="en-US" sz="1800" dirty="0" smtClean="0"/>
              <a:t>15 </a:t>
            </a:r>
            <a:r>
              <a:rPr lang="en-US" altLang="en-US" sz="1800" dirty="0" smtClean="0"/>
              <a:t>trillion dollars, show what happens to the consumption model when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consumer </a:t>
            </a:r>
            <a:r>
              <a:rPr lang="en-US" altLang="en-US" sz="1600" i="1" dirty="0"/>
              <a:t>wealth </a:t>
            </a:r>
            <a:r>
              <a:rPr lang="en-US" altLang="en-US" sz="1600" dirty="0"/>
              <a:t>rises to </a:t>
            </a:r>
            <a:r>
              <a:rPr lang="en-US" altLang="en-US" sz="1600" dirty="0"/>
              <a:t>8</a:t>
            </a:r>
            <a:r>
              <a:rPr lang="en-US" altLang="en-US" sz="1600" dirty="0" smtClean="0"/>
              <a:t>.5 </a:t>
            </a:r>
            <a:r>
              <a:rPr lang="en-US" altLang="en-US" sz="1600" dirty="0" smtClean="0"/>
              <a:t>trillion dollars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expected </a:t>
            </a:r>
            <a:r>
              <a:rPr lang="en-US" altLang="en-US" sz="1600" i="1" dirty="0"/>
              <a:t>future income </a:t>
            </a:r>
            <a:r>
              <a:rPr lang="en-US" altLang="en-US" sz="1600" dirty="0" smtClean="0"/>
              <a:t>decreases </a:t>
            </a:r>
            <a:r>
              <a:rPr lang="en-US" altLang="en-US" sz="1600" dirty="0"/>
              <a:t>to </a:t>
            </a:r>
            <a:r>
              <a:rPr lang="en-US" altLang="en-US" sz="1600" dirty="0" smtClean="0"/>
              <a:t>11.5 </a:t>
            </a:r>
            <a:r>
              <a:rPr lang="en-US" altLang="en-US" sz="1600" dirty="0"/>
              <a:t>trillion dollars </a:t>
            </a:r>
            <a:endParaRPr lang="en-US" altLang="en-US" sz="1600" dirty="0" smtClean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price </a:t>
            </a:r>
            <a:r>
              <a:rPr lang="en-US" altLang="en-US" sz="1600" i="1" dirty="0"/>
              <a:t>level</a:t>
            </a:r>
            <a:r>
              <a:rPr lang="en-US" altLang="en-US" sz="1600" dirty="0"/>
              <a:t> increases to </a:t>
            </a:r>
            <a:r>
              <a:rPr lang="en-US" altLang="en-US" sz="1600" dirty="0" smtClean="0"/>
              <a:t>14.5 </a:t>
            </a:r>
            <a:r>
              <a:rPr lang="en-US" altLang="en-US" sz="1600" dirty="0" smtClean="0"/>
              <a:t>thousand dollars</a:t>
            </a:r>
            <a:endParaRPr lang="en-US" altLang="en-US" sz="1600" dirty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err="1" smtClean="0"/>
              <a:t>mpc</a:t>
            </a:r>
            <a:r>
              <a:rPr lang="en-US" altLang="en-US" sz="1600" dirty="0" smtClean="0"/>
              <a:t> increases to 0.8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real rate of interest</a:t>
            </a:r>
            <a:r>
              <a:rPr lang="en-US" altLang="en-US" sz="1600" dirty="0" smtClean="0"/>
              <a:t> </a:t>
            </a:r>
            <a:r>
              <a:rPr lang="en-US" altLang="en-US" sz="1600" dirty="0"/>
              <a:t>increases </a:t>
            </a:r>
            <a:r>
              <a:rPr lang="en-US" altLang="en-US" sz="1600" dirty="0" smtClean="0"/>
              <a:t>by 0.5 pct. points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tax revenue</a:t>
            </a:r>
            <a:r>
              <a:rPr lang="en-US" altLang="en-US" sz="1600" dirty="0" smtClean="0"/>
              <a:t> is cut by 0.5 trillion dollars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government expenditure</a:t>
            </a:r>
            <a:r>
              <a:rPr lang="en-US" altLang="en-US" sz="1600" dirty="0" smtClean="0"/>
              <a:t> is raised by 0.5 trillion dollars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en-US" sz="1600" dirty="0" smtClean="0"/>
              <a:t>What is monetary policy, and who conducts it?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en-US" sz="1600" dirty="0"/>
              <a:t>What is </a:t>
            </a:r>
            <a:r>
              <a:rPr lang="en-US" altLang="en-US" sz="1600" dirty="0" smtClean="0"/>
              <a:t>fiscal policy</a:t>
            </a:r>
            <a:r>
              <a:rPr lang="en-US" altLang="en-US" sz="1600" dirty="0"/>
              <a:t>, and who conducts it?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en-US" sz="1600" dirty="0" smtClean="0"/>
              <a:t>Compute the budget balance. Is there a budget deficit or surplus?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1600" dirty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1800" dirty="0"/>
          </a:p>
        </p:txBody>
      </p:sp>
      <p:sp>
        <p:nvSpPr>
          <p:cNvPr id="1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consumption</a:t>
            </a:r>
          </a:p>
        </p:txBody>
      </p:sp>
      <p:pic>
        <p:nvPicPr>
          <p:cNvPr id="102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6095999"/>
            <a:ext cx="2514600" cy="62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966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1714500" algn="l"/>
              </a:tabLst>
              <a:defRPr/>
            </a:pPr>
            <a:r>
              <a:rPr lang="en-US" altLang="en-US" dirty="0" smtClean="0"/>
              <a:t>Because AE, AD, SRAS, and LRAS are graphed with </a:t>
            </a:r>
            <a:r>
              <a:rPr lang="en-US" altLang="en-US" i="1" dirty="0" smtClean="0"/>
              <a:t>Y</a:t>
            </a:r>
            <a:r>
              <a:rPr lang="en-US" altLang="en-US" dirty="0" smtClean="0"/>
              <a:t> on the horizontal axis, </a:t>
            </a:r>
            <a:r>
              <a:rPr lang="en-US" altLang="en-US" i="1" dirty="0" smtClean="0"/>
              <a:t>C </a:t>
            </a:r>
            <a:r>
              <a:rPr lang="en-US" altLang="en-US" dirty="0" smtClean="0"/>
              <a:t>should be too:</a:t>
            </a:r>
            <a:endParaRPr lang="en-US" altLang="en-US" dirty="0"/>
          </a:p>
          <a:p>
            <a:pPr marL="0" indent="0" algn="ctr" eaLnBrk="1" hangingPunct="1">
              <a:lnSpc>
                <a:spcPct val="90000"/>
              </a:lnSpc>
              <a:buNone/>
              <a:tabLst>
                <a:tab pos="1714500" algn="l"/>
              </a:tabLst>
              <a:defRPr/>
            </a:pPr>
            <a:r>
              <a:rPr lang="en-US" altLang="en-US" i="1" dirty="0"/>
              <a:t>C = </a:t>
            </a:r>
            <a:r>
              <a:rPr lang="en-US" altLang="en-US" dirty="0"/>
              <a:t>[</a:t>
            </a:r>
            <a:r>
              <a:rPr lang="en-US" altLang="en-US" sz="1200" dirty="0"/>
              <a:t> </a:t>
            </a:r>
            <a:r>
              <a:rPr lang="en-US" altLang="en-US" i="1" dirty="0"/>
              <a:t>W + Y</a:t>
            </a:r>
            <a:r>
              <a:rPr lang="en-US" altLang="en-US" i="1" baseline="-25000" dirty="0"/>
              <a:t>e</a:t>
            </a:r>
            <a:r>
              <a:rPr lang="en-US" altLang="en-US" i="1" dirty="0"/>
              <a:t> – PL – r </a:t>
            </a:r>
            <a:r>
              <a:rPr lang="en-US" altLang="en-US" dirty="0"/>
              <a:t>]</a:t>
            </a:r>
            <a:r>
              <a:rPr lang="en-US" altLang="en-US" i="1" dirty="0"/>
              <a:t> + </a:t>
            </a:r>
            <a:r>
              <a:rPr lang="en-US" altLang="en-US" i="1" dirty="0" err="1"/>
              <a:t>mpc</a:t>
            </a:r>
            <a:r>
              <a:rPr lang="en-US" altLang="en-US" sz="1200" i="1" dirty="0"/>
              <a:t> </a:t>
            </a:r>
            <a:r>
              <a:rPr lang="en-US" altLang="en-US" i="1" dirty="0">
                <a:latin typeface="Arial" charset="0"/>
                <a:cs typeface="Arial" charset="0"/>
              </a:rPr>
              <a:t>∙</a:t>
            </a:r>
            <a:r>
              <a:rPr lang="en-US" altLang="en-US" sz="1200" i="1" dirty="0">
                <a:latin typeface="Arial" charset="0"/>
                <a:cs typeface="Arial" charset="0"/>
              </a:rPr>
              <a:t> </a:t>
            </a:r>
            <a:r>
              <a:rPr lang="en-US" altLang="en-US" i="1" dirty="0" smtClean="0"/>
              <a:t>DI</a:t>
            </a: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i="1" dirty="0"/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i="1" dirty="0" smtClean="0"/>
              <a:t>DI = </a:t>
            </a:r>
            <a:r>
              <a:rPr lang="en-US" altLang="en-US" i="1" dirty="0" smtClean="0">
                <a:solidFill>
                  <a:srgbClr val="FF0000"/>
                </a:solidFill>
              </a:rPr>
              <a:t>Y</a:t>
            </a:r>
            <a:r>
              <a:rPr lang="en-US" altLang="en-US" i="1" dirty="0" smtClean="0"/>
              <a:t> – T</a:t>
            </a:r>
            <a:endParaRPr lang="en-US" altLang="en-US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9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i="1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i="1" dirty="0" smtClean="0">
                <a:solidFill>
                  <a:srgbClr val="FF0000"/>
                </a:solidFill>
              </a:rPr>
              <a:t>C</a:t>
            </a:r>
            <a:r>
              <a:rPr lang="en-US" altLang="en-US" i="1" dirty="0" smtClean="0"/>
              <a:t> = </a:t>
            </a:r>
            <a:r>
              <a:rPr lang="en-US" altLang="en-US" dirty="0" smtClean="0"/>
              <a:t>[ 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PL – r </a:t>
            </a:r>
            <a:r>
              <a:rPr lang="en-US" altLang="en-US" dirty="0" smtClean="0"/>
              <a:t>]</a:t>
            </a:r>
            <a:r>
              <a:rPr lang="en-US" altLang="en-US" i="1" dirty="0" smtClean="0"/>
              <a:t> +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smtClean="0">
                <a:latin typeface="Times" pitchFamily="18" charset="0"/>
              </a:rPr>
              <a:t>(</a:t>
            </a:r>
            <a:r>
              <a:rPr lang="en-US" altLang="en-US" i="1" dirty="0" smtClean="0">
                <a:latin typeface="Times" pitchFamily="18" charset="0"/>
              </a:rPr>
              <a:t>DI</a:t>
            </a:r>
            <a:r>
              <a:rPr lang="en-US" altLang="en-US" dirty="0" smtClean="0">
                <a:latin typeface="Times" pitchFamily="18" charset="0"/>
              </a:rPr>
              <a:t>)</a:t>
            </a:r>
            <a:endParaRPr lang="en-US" altLang="en-US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i="1" dirty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i="1" dirty="0" smtClean="0">
                <a:solidFill>
                  <a:srgbClr val="FF0000"/>
                </a:solidFill>
              </a:rPr>
              <a:t>C</a:t>
            </a:r>
            <a:r>
              <a:rPr lang="en-US" altLang="en-US" i="1" dirty="0" smtClean="0"/>
              <a:t> = </a:t>
            </a:r>
            <a:r>
              <a:rPr lang="en-US" altLang="en-US" dirty="0" smtClean="0"/>
              <a:t>[ 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PL – r </a:t>
            </a:r>
            <a:r>
              <a:rPr lang="en-US" altLang="en-US" dirty="0" smtClean="0"/>
              <a:t>]</a:t>
            </a:r>
            <a:r>
              <a:rPr lang="en-US" altLang="en-US" i="1" dirty="0" smtClean="0"/>
              <a:t> +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(</a:t>
            </a:r>
            <a:r>
              <a:rPr lang="en-US" altLang="en-US" i="1" dirty="0" smtClean="0">
                <a:solidFill>
                  <a:srgbClr val="FF0000"/>
                </a:solidFill>
                <a:latin typeface="Times" pitchFamily="18" charset="0"/>
                <a:cs typeface="Arial" charset="0"/>
              </a:rPr>
              <a:t>Y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T</a:t>
            </a:r>
            <a:r>
              <a:rPr lang="en-US" altLang="en-US" sz="1200" i="1" dirty="0" smtClean="0">
                <a:latin typeface="Times" pitchFamily="18" charset="0"/>
                <a:cs typeface="Arial" charset="0"/>
              </a:rPr>
              <a:t> 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000" dirty="0" smtClean="0">
              <a:latin typeface="Times" pitchFamily="18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i="1" dirty="0" smtClean="0">
                <a:solidFill>
                  <a:srgbClr val="FF0000"/>
                </a:solidFill>
              </a:rPr>
              <a:t>C</a:t>
            </a:r>
            <a:r>
              <a:rPr lang="en-US" altLang="en-US" i="1" dirty="0" smtClean="0"/>
              <a:t> = </a:t>
            </a:r>
            <a:r>
              <a:rPr lang="en-US" altLang="en-US" dirty="0" smtClean="0"/>
              <a:t>[ 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PL – r </a:t>
            </a:r>
            <a:r>
              <a:rPr lang="en-US" altLang="en-US" dirty="0" smtClean="0"/>
              <a:t>]</a:t>
            </a:r>
            <a:r>
              <a:rPr lang="en-US" altLang="en-US" i="1" dirty="0" smtClean="0"/>
              <a:t> + </a:t>
            </a:r>
            <a:r>
              <a:rPr lang="en-US" altLang="en-US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i="1" dirty="0" smtClean="0">
                <a:solidFill>
                  <a:srgbClr val="FF0000"/>
                </a:solidFill>
                <a:latin typeface="Times" pitchFamily="18" charset="0"/>
                <a:cs typeface="Arial" charset="0"/>
              </a:rPr>
              <a:t>Y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T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000" i="1" dirty="0" smtClean="0">
              <a:latin typeface="Times" pitchFamily="18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i="1" dirty="0" smtClean="0">
                <a:solidFill>
                  <a:srgbClr val="FF0000"/>
                </a:solidFill>
              </a:rPr>
              <a:t>C </a:t>
            </a:r>
            <a:r>
              <a:rPr lang="en-US" altLang="en-US" i="1" dirty="0" smtClean="0"/>
              <a:t>= </a:t>
            </a:r>
            <a:r>
              <a:rPr lang="en-US" altLang="en-US" dirty="0" smtClean="0"/>
              <a:t>[ 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PL – r 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T</a:t>
            </a:r>
            <a:r>
              <a:rPr lang="en-US" altLang="en-US" sz="1200" i="1" dirty="0" smtClean="0">
                <a:latin typeface="Times" pitchFamily="18" charset="0"/>
                <a:cs typeface="Arial" charset="0"/>
              </a:rPr>
              <a:t> </a:t>
            </a:r>
            <a:r>
              <a:rPr lang="en-US" altLang="en-US" dirty="0" smtClean="0"/>
              <a:t>]</a:t>
            </a:r>
            <a:r>
              <a:rPr lang="en-US" altLang="en-US" i="1" dirty="0" smtClean="0"/>
              <a:t> + </a:t>
            </a:r>
            <a:r>
              <a:rPr lang="en-US" altLang="en-US" i="1" dirty="0" err="1" smtClean="0"/>
              <a:t>mpc</a:t>
            </a:r>
            <a:r>
              <a:rPr lang="en-US" altLang="en-US" sz="1200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</a:t>
            </a:r>
            <a:r>
              <a:rPr lang="en-US" altLang="en-US" sz="1200" i="1" dirty="0" smtClean="0">
                <a:latin typeface="Arial" charset="0"/>
                <a:cs typeface="Arial" charset="0"/>
              </a:rPr>
              <a:t> </a:t>
            </a:r>
            <a:r>
              <a:rPr lang="en-US" altLang="en-US" i="1" dirty="0" smtClean="0">
                <a:solidFill>
                  <a:srgbClr val="FF0000"/>
                </a:solidFill>
                <a:latin typeface="Times" pitchFamily="18" charset="0"/>
                <a:cs typeface="Arial" charset="0"/>
              </a:rPr>
              <a:t>Y</a:t>
            </a:r>
            <a:endParaRPr lang="en-US" altLang="en-US" dirty="0" smtClean="0">
              <a:solidFill>
                <a:srgbClr val="FF0000"/>
              </a:solidFill>
              <a:latin typeface="Times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b="1" dirty="0" smtClean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1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consumer expenditure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i="1" dirty="0">
                <a:solidFill>
                  <a:srgbClr val="FF0000"/>
                </a:solidFill>
              </a:rPr>
              <a:t>C</a:t>
            </a:r>
            <a:r>
              <a:rPr lang="en-US" altLang="en-US" sz="2600" b="1" dirty="0"/>
              <a:t>onsumption </a:t>
            </a:r>
            <a:r>
              <a:rPr lang="en-US" altLang="en-US" sz="2600" b="1" dirty="0" smtClean="0"/>
              <a:t>expenditure</a:t>
            </a:r>
            <a:endParaRPr lang="en-US" altLang="en-US" sz="2600" b="1" dirty="0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7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consumer expenditure </a:t>
            </a:r>
          </a:p>
        </p:txBody>
      </p:sp>
      <p:pic>
        <p:nvPicPr>
          <p:cNvPr id="8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6248400"/>
            <a:ext cx="27241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304800" y="1600200"/>
            <a:ext cx="7924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800" b="1" dirty="0" smtClean="0"/>
              <a:t>Example </a:t>
            </a:r>
            <a:r>
              <a:rPr lang="en-US" altLang="en-US" sz="1800" b="1" dirty="0"/>
              <a:t>(</a:t>
            </a:r>
            <a:r>
              <a:rPr lang="en-US" altLang="en-US" sz="1800" b="1" i="1" dirty="0" smtClean="0"/>
              <a:t>continued</a:t>
            </a:r>
            <a:r>
              <a:rPr lang="en-US" altLang="en-US" sz="1800" b="1" dirty="0" smtClean="0"/>
              <a:t>):</a:t>
            </a:r>
            <a:r>
              <a:rPr lang="en-US" altLang="en-US" sz="1800" dirty="0" smtClean="0"/>
              <a:t>  With real GDP held constant at </a:t>
            </a:r>
            <a:r>
              <a:rPr lang="en-US" altLang="en-US" sz="1800" dirty="0" smtClean="0"/>
              <a:t>15 </a:t>
            </a:r>
            <a:r>
              <a:rPr lang="en-US" altLang="en-US" sz="1800" dirty="0" smtClean="0"/>
              <a:t>trillion dollars, show what happens to the consumption model when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consumer </a:t>
            </a:r>
            <a:r>
              <a:rPr lang="en-US" altLang="en-US" sz="1600" i="1" dirty="0"/>
              <a:t>wealth </a:t>
            </a:r>
            <a:r>
              <a:rPr lang="en-US" altLang="en-US" sz="1600" dirty="0"/>
              <a:t>rises to </a:t>
            </a:r>
            <a:r>
              <a:rPr lang="en-US" altLang="en-US" sz="1600" dirty="0"/>
              <a:t>8</a:t>
            </a:r>
            <a:r>
              <a:rPr lang="en-US" altLang="en-US" sz="1600" dirty="0" smtClean="0"/>
              <a:t>.5 </a:t>
            </a:r>
            <a:r>
              <a:rPr lang="en-US" altLang="en-US" sz="1600" dirty="0" smtClean="0"/>
              <a:t>trillion dollars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expected </a:t>
            </a:r>
            <a:r>
              <a:rPr lang="en-US" altLang="en-US" sz="1600" i="1" dirty="0"/>
              <a:t>future income </a:t>
            </a:r>
            <a:r>
              <a:rPr lang="en-US" altLang="en-US" sz="1600" dirty="0" smtClean="0"/>
              <a:t>decreases </a:t>
            </a:r>
            <a:r>
              <a:rPr lang="en-US" altLang="en-US" sz="1600" dirty="0"/>
              <a:t>to </a:t>
            </a:r>
            <a:r>
              <a:rPr lang="en-US" altLang="en-US" sz="1600" dirty="0" smtClean="0"/>
              <a:t>11.5 </a:t>
            </a:r>
            <a:r>
              <a:rPr lang="en-US" altLang="en-US" sz="1600" dirty="0"/>
              <a:t>trillion dollars </a:t>
            </a:r>
            <a:endParaRPr lang="en-US" altLang="en-US" sz="1600" dirty="0" smtClean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price </a:t>
            </a:r>
            <a:r>
              <a:rPr lang="en-US" altLang="en-US" sz="1600" i="1" dirty="0"/>
              <a:t>level</a:t>
            </a:r>
            <a:r>
              <a:rPr lang="en-US" altLang="en-US" sz="1600" dirty="0"/>
              <a:t> increases to </a:t>
            </a:r>
            <a:r>
              <a:rPr lang="en-US" altLang="en-US" sz="1600" dirty="0" smtClean="0"/>
              <a:t>14.5 </a:t>
            </a:r>
            <a:r>
              <a:rPr lang="en-US" altLang="en-US" sz="1600" dirty="0" smtClean="0"/>
              <a:t>thousand dollars</a:t>
            </a:r>
            <a:endParaRPr lang="en-US" altLang="en-US" sz="1600" dirty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err="1" smtClean="0"/>
              <a:t>mpc</a:t>
            </a:r>
            <a:r>
              <a:rPr lang="en-US" altLang="en-US" sz="1600" dirty="0" smtClean="0"/>
              <a:t> increases to 0.8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real rate of interest</a:t>
            </a:r>
            <a:r>
              <a:rPr lang="en-US" altLang="en-US" sz="1600" dirty="0" smtClean="0"/>
              <a:t> </a:t>
            </a:r>
            <a:r>
              <a:rPr lang="en-US" altLang="en-US" sz="1600" dirty="0"/>
              <a:t>increases </a:t>
            </a:r>
            <a:r>
              <a:rPr lang="en-US" altLang="en-US" sz="1600" dirty="0" smtClean="0"/>
              <a:t>by 0.5 pct. points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tax revenue</a:t>
            </a:r>
            <a:r>
              <a:rPr lang="en-US" altLang="en-US" sz="1600" dirty="0" smtClean="0"/>
              <a:t> is cut by 0.5 trillion dollars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government expenditure</a:t>
            </a:r>
            <a:r>
              <a:rPr lang="en-US" altLang="en-US" sz="1600" dirty="0" smtClean="0"/>
              <a:t> is raised by 0.5 trillion dollars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en-US" sz="1600" dirty="0" smtClean="0"/>
              <a:t>What is monetary policy, and who conducts it?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en-US" sz="1600" dirty="0"/>
              <a:t>What is </a:t>
            </a:r>
            <a:r>
              <a:rPr lang="en-US" altLang="en-US" sz="1600" dirty="0" smtClean="0"/>
              <a:t>fiscal policy</a:t>
            </a:r>
            <a:r>
              <a:rPr lang="en-US" altLang="en-US" sz="1600" dirty="0"/>
              <a:t>, and who conducts it?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en-US" sz="1600" dirty="0" smtClean="0"/>
              <a:t>Compute the budget balance. Is there a budget deficit or surplus?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1600" dirty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5913156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51" name="Rectangle 7"/>
          <p:cNvSpPr>
            <a:spLocks noChangeArrowheads="1"/>
          </p:cNvSpPr>
          <p:nvPr/>
        </p:nvSpPr>
        <p:spPr bwMode="auto">
          <a:xfrm>
            <a:off x="314325" y="1168400"/>
            <a:ext cx="8077200" cy="561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Import function 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500" dirty="0" smtClean="0">
                <a:latin typeface="Times New Roman" pitchFamily="18" charset="0"/>
                <a:ea typeface="MS Mincho" pitchFamily="49" charset="-128"/>
              </a:rPr>
              <a:t>Money is spent on domestic products (</a:t>
            </a:r>
            <a:r>
              <a:rPr lang="en-US" altLang="en-US" sz="1500" i="1" dirty="0" smtClean="0">
                <a:latin typeface="Times New Roman" pitchFamily="18" charset="0"/>
                <a:ea typeface="MS Mincho" pitchFamily="49" charset="-128"/>
              </a:rPr>
              <a:t>C </a:t>
            </a:r>
            <a:r>
              <a:rPr lang="en-US" altLang="en-US" sz="1500" dirty="0" smtClean="0">
                <a:latin typeface="Times New Roman" pitchFamily="18" charset="0"/>
                <a:ea typeface="MS Mincho" pitchFamily="49" charset="-128"/>
              </a:rPr>
              <a:t>) &amp; imported products (</a:t>
            </a:r>
            <a:r>
              <a:rPr lang="en-US" altLang="en-US" sz="1500" i="1" dirty="0" smtClean="0">
                <a:latin typeface="Times New Roman" pitchFamily="18" charset="0"/>
                <a:ea typeface="MS Mincho" pitchFamily="49" charset="-128"/>
              </a:rPr>
              <a:t>M </a:t>
            </a:r>
            <a:r>
              <a:rPr lang="en-US" altLang="en-US" sz="1500" dirty="0" smtClean="0">
                <a:latin typeface="Times New Roman" pitchFamily="18" charset="0"/>
                <a:ea typeface="MS Mincho" pitchFamily="49" charset="-128"/>
              </a:rPr>
              <a:t>)</a:t>
            </a:r>
            <a:r>
              <a:rPr lang="en-US" altLang="en-US" sz="1500" i="1" dirty="0" smtClean="0">
                <a:latin typeface="Times New Roman" pitchFamily="18" charset="0"/>
                <a:ea typeface="MS Mincho" pitchFamily="49" charset="-128"/>
              </a:rPr>
              <a:t>. </a:t>
            </a:r>
            <a:r>
              <a:rPr lang="en-US" altLang="en-US" sz="1500" i="1" dirty="0" smtClean="0">
                <a:latin typeface="Times New Roman" pitchFamily="18" charset="0"/>
              </a:rPr>
              <a:t>M</a:t>
            </a:r>
            <a:r>
              <a:rPr lang="en-US" altLang="en-US" sz="1500" dirty="0" smtClean="0">
                <a:latin typeface="Times New Roman" pitchFamily="18" charset="0"/>
              </a:rPr>
              <a:t> is the amount spent by Americans on goods from outside of the USA.</a:t>
            </a:r>
            <a:r>
              <a:rPr lang="en-US" altLang="en-US" sz="1500" dirty="0" smtClean="0">
                <a:latin typeface="Times New Roman" pitchFamily="18" charset="0"/>
                <a:ea typeface="MS Mincho" pitchFamily="49" charset="-128"/>
              </a:rPr>
              <a:t> </a:t>
            </a: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500" dirty="0" smtClean="0">
                <a:latin typeface="Times New Roman" pitchFamily="18" charset="0"/>
                <a:ea typeface="MS Mincho" pitchFamily="49" charset="-128"/>
              </a:rPr>
              <a:t>In the short run, the factor influencing imports is U.S. real GDP</a:t>
            </a:r>
          </a:p>
          <a:p>
            <a:pPr marL="0" indent="0" algn="ctr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altLang="en-US" sz="400" dirty="0">
              <a:latin typeface="Times New Roman" pitchFamily="18" charset="0"/>
              <a:ea typeface="MS Mincho" pitchFamily="49" charset="-128"/>
            </a:endParaRPr>
          </a:p>
          <a:p>
            <a:pPr marL="0" indent="0" algn="ctr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500" dirty="0" smtClean="0">
                <a:latin typeface="Times New Roman" pitchFamily="18" charset="0"/>
              </a:rPr>
              <a:t>If </a:t>
            </a:r>
            <a:r>
              <a:rPr lang="en-US" altLang="en-US" sz="1500" i="1" dirty="0" smtClean="0">
                <a:latin typeface="Times New Roman" pitchFamily="18" charset="0"/>
              </a:rPr>
              <a:t>Y</a:t>
            </a:r>
            <a:r>
              <a:rPr lang="en-US" altLang="en-US" sz="1500" dirty="0" smtClean="0">
                <a:latin typeface="Times New Roman" pitchFamily="18" charset="0"/>
              </a:rPr>
              <a:t> = 0, products cannot be imported  (</a:t>
            </a:r>
            <a:r>
              <a:rPr lang="en-US" altLang="en-US" sz="15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500" dirty="0" smtClean="0">
                <a:latin typeface="Times New Roman" pitchFamily="18" charset="0"/>
                <a:cs typeface="Times New Roman" pitchFamily="18" charset="0"/>
              </a:rPr>
              <a:t> = 0)</a:t>
            </a:r>
          </a:p>
          <a:p>
            <a:pPr marL="0" indent="0" algn="ctr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500" dirty="0" smtClean="0">
                <a:latin typeface="Times New Roman" pitchFamily="18" charset="0"/>
              </a:rPr>
              <a:t>As </a:t>
            </a:r>
            <a:r>
              <a:rPr lang="en-US" altLang="en-US" sz="1500" i="1" dirty="0" smtClean="0">
                <a:latin typeface="Times New Roman" pitchFamily="18" charset="0"/>
              </a:rPr>
              <a:t>Y </a:t>
            </a:r>
            <a:r>
              <a:rPr lang="en-US" altLang="en-US" sz="1500" dirty="0" smtClean="0">
                <a:latin typeface="Times New Roman" pitchFamily="18" charset="0"/>
              </a:rPr>
              <a:t>rises, expenditures on imports increase. </a:t>
            </a:r>
            <a:endParaRPr lang="en-US" altLang="en-US" sz="15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500" dirty="0" smtClean="0">
                <a:latin typeface="Times New Roman" pitchFamily="18" charset="0"/>
                <a:ea typeface="MS Mincho" pitchFamily="49" charset="-128"/>
              </a:rPr>
              <a:t>Download the following data to generate an empirical </a:t>
            </a:r>
            <a:r>
              <a:rPr lang="en-US" altLang="en-US" sz="1500" dirty="0" err="1" smtClean="0">
                <a:latin typeface="Times New Roman" pitchFamily="18" charset="0"/>
                <a:ea typeface="MS Mincho" pitchFamily="49" charset="-128"/>
              </a:rPr>
              <a:t>i</a:t>
            </a:r>
            <a:r>
              <a:rPr lang="en-US" altLang="en-US" sz="1500" b="1" i="1" dirty="0" err="1" smtClean="0">
                <a:solidFill>
                  <a:srgbClr val="FF0000"/>
                </a:solidFill>
                <a:latin typeface="Times New Roman" pitchFamily="18" charset="0"/>
                <a:ea typeface="MS Mincho" pitchFamily="49" charset="-128"/>
              </a:rPr>
              <a:t>M</a:t>
            </a:r>
            <a:r>
              <a:rPr lang="en-US" altLang="en-US" sz="1500" dirty="0" err="1" smtClean="0">
                <a:latin typeface="Times New Roman" pitchFamily="18" charset="0"/>
                <a:ea typeface="MS Mincho" pitchFamily="49" charset="-128"/>
              </a:rPr>
              <a:t>port</a:t>
            </a:r>
            <a:r>
              <a:rPr lang="en-US" altLang="en-US" sz="1500" dirty="0" smtClean="0">
                <a:latin typeface="Times New Roman" pitchFamily="18" charset="0"/>
                <a:ea typeface="MS Mincho" pitchFamily="49" charset="-128"/>
              </a:rPr>
              <a:t> function</a:t>
            </a:r>
          </a:p>
          <a:p>
            <a:pPr marL="0" indent="0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altLang="en-US" sz="400" dirty="0">
              <a:latin typeface="Times New Roman" pitchFamily="18" charset="0"/>
              <a:ea typeface="MS Mincho" pitchFamily="49" charset="-128"/>
              <a:hlinkClick r:id="rId3"/>
            </a:endParaRPr>
          </a:p>
          <a:p>
            <a:pPr marL="0" indent="0" algn="ctr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400" dirty="0" smtClean="0">
                <a:latin typeface="Times New Roman" pitchFamily="18" charset="0"/>
                <a:ea typeface="MS Mincho" pitchFamily="49" charset="-128"/>
                <a:hlinkClick r:id="rId3"/>
              </a:rPr>
              <a:t>http</a:t>
            </a:r>
            <a:r>
              <a:rPr lang="en-US" altLang="en-US" sz="1400" dirty="0">
                <a:latin typeface="Times New Roman" pitchFamily="18" charset="0"/>
                <a:ea typeface="MS Mincho" pitchFamily="49" charset="-128"/>
                <a:hlinkClick r:id="rId3"/>
              </a:rPr>
              <a:t>://research.stlouisfed.org/fred2/graph/?g=o4M</a:t>
            </a:r>
            <a:r>
              <a:rPr lang="en-US" altLang="en-US" sz="1400" dirty="0">
                <a:latin typeface="Times New Roman" pitchFamily="18" charset="0"/>
                <a:ea typeface="MS Mincho" pitchFamily="49" charset="-128"/>
              </a:rPr>
              <a:t> </a:t>
            </a:r>
            <a:endParaRPr lang="en-US" altLang="en-US" sz="2000" dirty="0">
              <a:latin typeface="Times New Roman" pitchFamily="18" charset="0"/>
              <a:ea typeface="MS Mincho" pitchFamily="49" charset="-128"/>
            </a:endParaRPr>
          </a:p>
          <a:p>
            <a:pPr marL="0" indent="0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altLang="en-US" sz="500" b="1" i="1" dirty="0" smtClean="0">
              <a:solidFill>
                <a:srgbClr val="E50030"/>
              </a:solidFill>
              <a:latin typeface="Times New Roman" pitchFamily="18" charset="0"/>
              <a:ea typeface="MS Mincho" pitchFamily="49" charset="-128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500" b="1" i="1" dirty="0" smtClean="0">
                <a:solidFill>
                  <a:srgbClr val="E50030"/>
                </a:solidFill>
                <a:latin typeface="Times New Roman" pitchFamily="18" charset="0"/>
                <a:ea typeface="MS Mincho" pitchFamily="49" charset="-128"/>
              </a:rPr>
              <a:t>M</a:t>
            </a:r>
            <a:r>
              <a:rPr lang="en-US" altLang="en-US" sz="1500" dirty="0" smtClean="0">
                <a:latin typeface="Times New Roman" pitchFamily="18" charset="0"/>
                <a:ea typeface="MS Mincho" pitchFamily="49" charset="-128"/>
              </a:rPr>
              <a:t>arginal </a:t>
            </a:r>
            <a:r>
              <a:rPr lang="en-US" altLang="en-US" sz="1500" b="1" i="1" dirty="0" smtClean="0">
                <a:solidFill>
                  <a:srgbClr val="E50030"/>
                </a:solidFill>
                <a:latin typeface="Times New Roman" pitchFamily="18" charset="0"/>
                <a:ea typeface="MS Mincho" pitchFamily="49" charset="-128"/>
              </a:rPr>
              <a:t>P</a:t>
            </a:r>
            <a:r>
              <a:rPr lang="en-US" altLang="en-US" sz="1500" dirty="0" smtClean="0">
                <a:latin typeface="Times New Roman" pitchFamily="18" charset="0"/>
                <a:ea typeface="MS Mincho" pitchFamily="49" charset="-128"/>
              </a:rPr>
              <a:t>ropensity to </a:t>
            </a:r>
            <a:r>
              <a:rPr lang="en-US" altLang="en-US" sz="1500" dirty="0" err="1" smtClean="0">
                <a:latin typeface="Times New Roman" pitchFamily="18" charset="0"/>
                <a:ea typeface="MS Mincho" pitchFamily="49" charset="-128"/>
              </a:rPr>
              <a:t>i</a:t>
            </a:r>
            <a:r>
              <a:rPr lang="en-US" altLang="en-US" sz="1500" b="1" i="1" dirty="0" err="1" smtClean="0">
                <a:solidFill>
                  <a:srgbClr val="E50030"/>
                </a:solidFill>
                <a:latin typeface="Times New Roman" pitchFamily="18" charset="0"/>
                <a:ea typeface="MS Mincho" pitchFamily="49" charset="-128"/>
              </a:rPr>
              <a:t>M</a:t>
            </a:r>
            <a:r>
              <a:rPr lang="en-US" altLang="en-US" sz="1500" dirty="0" err="1" smtClean="0">
                <a:latin typeface="Times New Roman" pitchFamily="18" charset="0"/>
                <a:ea typeface="MS Mincho" pitchFamily="49" charset="-128"/>
              </a:rPr>
              <a:t>port</a:t>
            </a:r>
            <a:r>
              <a:rPr lang="en-US" altLang="en-US" sz="1500" dirty="0" smtClean="0">
                <a:latin typeface="Times New Roman" pitchFamily="18" charset="0"/>
                <a:ea typeface="MS Mincho" pitchFamily="49" charset="-128"/>
              </a:rPr>
              <a:t> is the fraction of a rise in </a:t>
            </a:r>
            <a:r>
              <a:rPr lang="en-US" altLang="en-US" sz="1500" i="1" dirty="0" smtClean="0">
                <a:latin typeface="Times New Roman" pitchFamily="18" charset="0"/>
                <a:ea typeface="MS Mincho" pitchFamily="49" charset="-128"/>
              </a:rPr>
              <a:t>Y</a:t>
            </a:r>
            <a:r>
              <a:rPr lang="en-US" altLang="en-US" sz="1500" dirty="0" smtClean="0">
                <a:latin typeface="Times New Roman" pitchFamily="18" charset="0"/>
                <a:ea typeface="MS Mincho" pitchFamily="49" charset="-128"/>
              </a:rPr>
              <a:t> spent on imports.</a:t>
            </a:r>
          </a:p>
          <a:p>
            <a:pPr marL="0" indent="0" algn="ctr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altLang="en-US" sz="600" i="1" dirty="0" smtClean="0">
              <a:latin typeface="Times New Roman" pitchFamily="18" charset="0"/>
              <a:ea typeface="MS Mincho" pitchFamily="49" charset="-128"/>
            </a:endParaRPr>
          </a:p>
          <a:p>
            <a:pPr marL="0" indent="0" algn="ctr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400" i="1" dirty="0" smtClean="0">
                <a:latin typeface="Times New Roman" pitchFamily="18" charset="0"/>
                <a:ea typeface="MS Mincho" pitchFamily="49" charset="-128"/>
              </a:rPr>
              <a:t>M </a:t>
            </a:r>
            <a:r>
              <a:rPr lang="en-US" altLang="en-US" sz="1400" i="1" dirty="0">
                <a:latin typeface="Times New Roman" pitchFamily="18" charset="0"/>
                <a:ea typeface="MS Mincho" pitchFamily="49" charset="-128"/>
              </a:rPr>
              <a:t>= </a:t>
            </a:r>
            <a:r>
              <a:rPr lang="en-US" altLang="en-US" sz="1400" i="1" dirty="0" err="1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400" i="1" dirty="0">
                <a:ea typeface="MS Mincho" pitchFamily="49" charset="-128"/>
              </a:rPr>
              <a:t>∙</a:t>
            </a:r>
            <a:r>
              <a:rPr lang="en-US" altLang="en-US" sz="800" i="1" dirty="0">
                <a:ea typeface="MS Mincho" pitchFamily="49" charset="-128"/>
              </a:rPr>
              <a:t> </a:t>
            </a:r>
            <a:r>
              <a:rPr lang="en-US" altLang="en-US" sz="14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  <a:p>
            <a:pPr marL="0" indent="0" algn="ctr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altLang="en-US" sz="600" dirty="0" smtClean="0">
              <a:latin typeface="Times New Roman" pitchFamily="18" charset="0"/>
              <a:ea typeface="MS Mincho" pitchFamily="49" charset="-128"/>
            </a:endParaRPr>
          </a:p>
          <a:p>
            <a:pPr marL="0" indent="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1" dirty="0" smtClean="0">
                <a:latin typeface="Times New Roman" pitchFamily="18" charset="0"/>
              </a:rPr>
              <a:t>Simulated net foreigner expenditure </a:t>
            </a:r>
            <a:endParaRPr lang="en-US" altLang="en-US" sz="1600" b="1" dirty="0">
              <a:latin typeface="Times New Roman" pitchFamily="18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500" dirty="0" err="1" smtClean="0">
                <a:latin typeface="Times New Roman" pitchFamily="18" charset="0"/>
                <a:ea typeface="MS Mincho" pitchFamily="49" charset="-128"/>
              </a:rPr>
              <a:t>e</a:t>
            </a:r>
            <a:r>
              <a:rPr lang="en-US" altLang="en-US" sz="1500" b="1" i="1" dirty="0" err="1" smtClean="0">
                <a:solidFill>
                  <a:srgbClr val="FF0000"/>
                </a:solidFill>
                <a:latin typeface="Times New Roman" pitchFamily="18" charset="0"/>
                <a:ea typeface="MS Mincho" pitchFamily="49" charset="-128"/>
              </a:rPr>
              <a:t>X</a:t>
            </a:r>
            <a:r>
              <a:rPr lang="en-US" altLang="en-US" sz="1500" dirty="0" err="1" smtClean="0">
                <a:latin typeface="Times New Roman" pitchFamily="18" charset="0"/>
                <a:ea typeface="MS Mincho" pitchFamily="49" charset="-128"/>
              </a:rPr>
              <a:t>ports</a:t>
            </a:r>
            <a:r>
              <a:rPr lang="en-US" altLang="en-US" sz="1500" dirty="0" smtClean="0">
                <a:latin typeface="Times New Roman" pitchFamily="18" charset="0"/>
                <a:ea typeface="MS Mincho" pitchFamily="49" charset="-128"/>
              </a:rPr>
              <a:t> are exogenous</a:t>
            </a: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500" i="1" dirty="0" smtClean="0">
                <a:latin typeface="Times New Roman" pitchFamily="18" charset="0"/>
                <a:ea typeface="MS Mincho" pitchFamily="49" charset="-128"/>
              </a:rPr>
              <a:t>NX = X – M</a:t>
            </a:r>
          </a:p>
          <a:p>
            <a:pPr marL="0" indent="0" algn="ctr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i="1" dirty="0" smtClean="0">
                <a:latin typeface="Times New Roman" pitchFamily="18" charset="0"/>
                <a:ea typeface="MS Mincho" pitchFamily="49" charset="-128"/>
              </a:rPr>
              <a:t>NX </a:t>
            </a:r>
            <a:r>
              <a:rPr lang="en-US" altLang="en-US" sz="1600" i="1" dirty="0">
                <a:latin typeface="Times New Roman" pitchFamily="18" charset="0"/>
                <a:ea typeface="MS Mincho" pitchFamily="49" charset="-128"/>
              </a:rPr>
              <a:t>= X – </a:t>
            </a:r>
            <a:r>
              <a:rPr lang="en-US" altLang="en-US" sz="160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600" i="1" dirty="0" err="1" smtClean="0">
                <a:ea typeface="MS Mincho" pitchFamily="49" charset="-128"/>
              </a:rPr>
              <a:t>∙</a:t>
            </a:r>
            <a:r>
              <a:rPr lang="en-US" altLang="en-US" sz="1600" i="1" dirty="0" err="1" smtClean="0">
                <a:latin typeface="Times New Roman" pitchFamily="18" charset="0"/>
                <a:ea typeface="MS Mincho" pitchFamily="49" charset="-128"/>
              </a:rPr>
              <a:t>Y</a:t>
            </a:r>
            <a:r>
              <a:rPr lang="en-US" altLang="en-US" sz="1600" i="1" dirty="0" smtClean="0">
                <a:latin typeface="Times New Roman" pitchFamily="18" charset="0"/>
                <a:ea typeface="MS Mincho" pitchFamily="49" charset="-128"/>
              </a:rPr>
              <a:t> </a:t>
            </a:r>
          </a:p>
          <a:p>
            <a:pPr marL="0" indent="0" algn="ctr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altLang="en-US" sz="1050" i="1" dirty="0">
              <a:latin typeface="Times New Roman" pitchFamily="18" charset="0"/>
              <a:ea typeface="MS Mincho" pitchFamily="49" charset="-128"/>
            </a:endParaRPr>
          </a:p>
          <a:p>
            <a:pPr marL="0" indent="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b="1" dirty="0">
                <a:latin typeface="Times New Roman" pitchFamily="18" charset="0"/>
              </a:rPr>
              <a:t>Example:</a:t>
            </a:r>
            <a:r>
              <a:rPr lang="en-US" altLang="en-US" sz="1600" dirty="0">
                <a:latin typeface="Times New Roman" pitchFamily="18" charset="0"/>
              </a:rPr>
              <a:t> In addition to </a:t>
            </a:r>
            <a:r>
              <a:rPr lang="en-US" altLang="en-US" sz="1600" i="1" dirty="0">
                <a:latin typeface="Times New Roman" pitchFamily="18" charset="0"/>
              </a:rPr>
              <a:t>W</a:t>
            </a:r>
            <a:r>
              <a:rPr lang="en-US" altLang="en-US" sz="1600" dirty="0">
                <a:latin typeface="Times New Roman" pitchFamily="18" charset="0"/>
              </a:rPr>
              <a:t> = </a:t>
            </a:r>
            <a:r>
              <a:rPr lang="en-US" altLang="en-US" sz="1600" dirty="0" smtClean="0">
                <a:latin typeface="Times New Roman" pitchFamily="18" charset="0"/>
              </a:rPr>
              <a:t>8, </a:t>
            </a:r>
            <a:r>
              <a:rPr lang="en-US" altLang="en-US" sz="1600" i="1" dirty="0">
                <a:latin typeface="Times New Roman" pitchFamily="18" charset="0"/>
              </a:rPr>
              <a:t>Y</a:t>
            </a:r>
            <a:r>
              <a:rPr lang="en-US" altLang="en-US" sz="1600" i="1" baseline="-25000" dirty="0">
                <a:latin typeface="Times New Roman" pitchFamily="18" charset="0"/>
              </a:rPr>
              <a:t>e</a:t>
            </a:r>
            <a:r>
              <a:rPr lang="en-US" altLang="en-US" sz="1600" dirty="0">
                <a:latin typeface="Times New Roman" pitchFamily="18" charset="0"/>
              </a:rPr>
              <a:t> = </a:t>
            </a:r>
            <a:r>
              <a:rPr lang="en-US" altLang="en-US" sz="1600" dirty="0" smtClean="0">
                <a:latin typeface="Times New Roman" pitchFamily="18" charset="0"/>
              </a:rPr>
              <a:t>12, </a:t>
            </a:r>
            <a:r>
              <a:rPr lang="en-US" altLang="en-US" sz="1600" i="1" dirty="0">
                <a:latin typeface="Times New Roman" pitchFamily="18" charset="0"/>
              </a:rPr>
              <a:t>PL</a:t>
            </a:r>
            <a:r>
              <a:rPr lang="en-US" altLang="en-US" sz="1600" dirty="0">
                <a:latin typeface="Times New Roman" pitchFamily="18" charset="0"/>
              </a:rPr>
              <a:t> = </a:t>
            </a:r>
            <a:r>
              <a:rPr lang="en-US" altLang="en-US" sz="1600" dirty="0" smtClean="0">
                <a:latin typeface="Times New Roman" pitchFamily="18" charset="0"/>
              </a:rPr>
              <a:t>14.5, </a:t>
            </a:r>
            <a:r>
              <a:rPr lang="en-US" altLang="en-US" sz="1600" i="1" dirty="0">
                <a:latin typeface="Times New Roman" pitchFamily="18" charset="0"/>
              </a:rPr>
              <a:t>r</a:t>
            </a:r>
            <a:r>
              <a:rPr lang="en-US" altLang="en-US" sz="1600" dirty="0">
                <a:latin typeface="Times New Roman" pitchFamily="18" charset="0"/>
              </a:rPr>
              <a:t> = </a:t>
            </a:r>
            <a:r>
              <a:rPr lang="en-US" altLang="en-US" sz="1600" dirty="0" smtClean="0">
                <a:latin typeface="Times New Roman" pitchFamily="18" charset="0"/>
              </a:rPr>
              <a:t>3.5, </a:t>
            </a:r>
            <a:r>
              <a:rPr lang="en-US" altLang="en-US" sz="1600" i="1" dirty="0" err="1">
                <a:latin typeface="Times New Roman" pitchFamily="18" charset="0"/>
              </a:rPr>
              <a:t>mpc</a:t>
            </a:r>
            <a:r>
              <a:rPr lang="en-US" altLang="en-US" sz="1600" i="1" dirty="0">
                <a:latin typeface="Times New Roman" pitchFamily="18" charset="0"/>
              </a:rPr>
              <a:t> = </a:t>
            </a:r>
            <a:r>
              <a:rPr lang="en-US" altLang="en-US" sz="1600" dirty="0">
                <a:latin typeface="Times New Roman" pitchFamily="18" charset="0"/>
              </a:rPr>
              <a:t>0.75, and </a:t>
            </a:r>
            <a:r>
              <a:rPr lang="en-US" altLang="en-US" sz="1600" i="1" dirty="0">
                <a:latin typeface="Times New Roman" pitchFamily="18" charset="0"/>
              </a:rPr>
              <a:t>T</a:t>
            </a:r>
            <a:r>
              <a:rPr lang="en-US" altLang="en-US" sz="1600" dirty="0">
                <a:latin typeface="Times New Roman" pitchFamily="18" charset="0"/>
              </a:rPr>
              <a:t> = 3, assume, investment expenditures total </a:t>
            </a:r>
            <a:r>
              <a:rPr lang="en-US" altLang="en-US" sz="1600" dirty="0" smtClean="0">
                <a:latin typeface="Times New Roman" pitchFamily="18" charset="0"/>
              </a:rPr>
              <a:t>$2.75 </a:t>
            </a:r>
            <a:r>
              <a:rPr lang="en-US" altLang="en-US" sz="1600" dirty="0">
                <a:latin typeface="Times New Roman" pitchFamily="18" charset="0"/>
              </a:rPr>
              <a:t>trillion, government expenditures total $</a:t>
            </a:r>
            <a:r>
              <a:rPr lang="en-US" altLang="en-US" sz="1600" dirty="0" smtClean="0">
                <a:latin typeface="Times New Roman" pitchFamily="18" charset="0"/>
              </a:rPr>
              <a:t>3 </a:t>
            </a:r>
            <a:r>
              <a:rPr lang="en-US" altLang="en-US" sz="1600" dirty="0">
                <a:latin typeface="Times New Roman" pitchFamily="18" charset="0"/>
              </a:rPr>
              <a:t>trillion, exports total </a:t>
            </a:r>
            <a:r>
              <a:rPr lang="en-US" altLang="en-US" sz="1600" dirty="0" smtClean="0">
                <a:latin typeface="Times New Roman" pitchFamily="18" charset="0"/>
              </a:rPr>
              <a:t>$</a:t>
            </a:r>
            <a:r>
              <a:rPr lang="en-US" altLang="en-US" sz="1600" dirty="0">
                <a:latin typeface="Times New Roman" pitchFamily="18" charset="0"/>
              </a:rPr>
              <a:t>2</a:t>
            </a:r>
            <a:r>
              <a:rPr lang="en-US" altLang="en-US" sz="1600" dirty="0" smtClean="0">
                <a:latin typeface="Times New Roman" pitchFamily="18" charset="0"/>
              </a:rPr>
              <a:t> </a:t>
            </a:r>
            <a:r>
              <a:rPr lang="en-US" altLang="en-US" sz="1600" dirty="0">
                <a:latin typeface="Times New Roman" pitchFamily="18" charset="0"/>
              </a:rPr>
              <a:t>trillion, and </a:t>
            </a:r>
            <a:r>
              <a:rPr lang="en-US" altLang="en-US" sz="1600" i="1" dirty="0" err="1">
                <a:latin typeface="Times New Roman" pitchFamily="18" charset="0"/>
              </a:rPr>
              <a:t>mpm</a:t>
            </a:r>
            <a:r>
              <a:rPr lang="en-US" altLang="en-US" sz="1600" i="1" dirty="0">
                <a:latin typeface="Times New Roman" pitchFamily="18" charset="0"/>
              </a:rPr>
              <a:t> </a:t>
            </a:r>
            <a:r>
              <a:rPr lang="en-US" altLang="en-US" sz="1600" dirty="0">
                <a:latin typeface="Times New Roman" pitchFamily="18" charset="0"/>
              </a:rPr>
              <a:t>= 0.25. Derive the AE equation</a:t>
            </a:r>
            <a:r>
              <a:rPr lang="en-US" altLang="en-US" sz="1600" dirty="0" smtClean="0">
                <a:latin typeface="Times New Roman" pitchFamily="18" charset="0"/>
              </a:rPr>
              <a:t>.</a:t>
            </a:r>
          </a:p>
          <a:p>
            <a:pPr marL="0" indent="0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altLang="en-US" sz="500" dirty="0" smtClean="0">
              <a:latin typeface="Times New Roman" pitchFamily="18" charset="0"/>
            </a:endParaRPr>
          </a:p>
          <a:p>
            <a:pPr marL="0" indent="0" algn="ctr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altLang="en-US" sz="1600" i="1" dirty="0">
                <a:latin typeface="Times New Roman" pitchFamily="18" charset="0"/>
                <a:ea typeface="MS Mincho" pitchFamily="49" charset="-128"/>
              </a:rPr>
              <a:t>NX = </a:t>
            </a:r>
            <a:r>
              <a:rPr lang="en-US" altLang="en-US" sz="160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6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600" i="1" dirty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600" dirty="0" smtClean="0">
                <a:latin typeface="Times New Roman" pitchFamily="18" charset="0"/>
                <a:ea typeface="MS Mincho" pitchFamily="49" charset="-128"/>
              </a:rPr>
              <a:t>0.25</a:t>
            </a:r>
            <a:r>
              <a:rPr lang="en-US" altLang="en-US" sz="1600" i="1" dirty="0" smtClean="0">
                <a:ea typeface="MS Mincho" pitchFamily="49" charset="-128"/>
              </a:rPr>
              <a:t>∙</a:t>
            </a:r>
            <a:r>
              <a:rPr lang="en-US" altLang="en-US" sz="1600" i="1" dirty="0">
                <a:latin typeface="Times New Roman" pitchFamily="18" charset="0"/>
                <a:ea typeface="MS Mincho" pitchFamily="49" charset="-128"/>
              </a:rPr>
              <a:t>Y </a:t>
            </a:r>
          </a:p>
        </p:txBody>
      </p:sp>
      <p:sp>
        <p:nvSpPr>
          <p:cNvPr id="16389" name="Text Box 1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 dirty="0" smtClean="0"/>
              <a:t>Net foreigner expenditure</a:t>
            </a:r>
            <a:endParaRPr lang="en-US" altLang="en-US" sz="26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81000" y="1143000"/>
            <a:ext cx="8229600" cy="50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endParaRPr lang="en-US" altLang="en-US" sz="1800" kern="0" dirty="0" smtClean="0">
              <a:ea typeface="MS Mincho" pitchFamily="49" charset="-128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en-US" sz="1800" kern="0" dirty="0" smtClean="0">
              <a:ea typeface="MS Mincho" pitchFamily="49" charset="-128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altLang="en-US" sz="1800" i="1" kern="0" dirty="0" smtClean="0">
                <a:ea typeface="MS Mincho" pitchFamily="49" charset="-128"/>
              </a:rPr>
              <a:t>AE =</a:t>
            </a:r>
            <a:r>
              <a:rPr lang="en-US" altLang="en-US" sz="1800" i="1" kern="0" dirty="0" smtClean="0">
                <a:solidFill>
                  <a:srgbClr val="FF0000"/>
                </a:solidFill>
                <a:ea typeface="MS Mincho" pitchFamily="49" charset="-128"/>
              </a:rPr>
              <a:t> </a:t>
            </a:r>
            <a:r>
              <a:rPr lang="en-US" altLang="en-US" sz="2000" kern="0" dirty="0" smtClean="0">
                <a:solidFill>
                  <a:schemeClr val="bg1"/>
                </a:solidFill>
                <a:ea typeface="MS Mincho" pitchFamily="49" charset="-128"/>
              </a:rPr>
              <a:t>[</a:t>
            </a:r>
            <a:r>
              <a:rPr lang="en-US" altLang="en-US" sz="1800" i="1" kern="0" dirty="0" smtClean="0">
                <a:solidFill>
                  <a:srgbClr val="009900"/>
                </a:solidFill>
                <a:ea typeface="MS Mincho" pitchFamily="49" charset="-128"/>
              </a:rPr>
              <a:t>C</a:t>
            </a:r>
            <a:r>
              <a:rPr lang="en-US" altLang="en-US" sz="1800" i="1" kern="0" dirty="0" smtClean="0">
                <a:solidFill>
                  <a:srgbClr val="FF0000"/>
                </a:solidFill>
                <a:ea typeface="MS Mincho" pitchFamily="49" charset="-128"/>
              </a:rPr>
              <a:t> </a:t>
            </a:r>
            <a:r>
              <a:rPr lang="en-US" altLang="en-US" sz="2000" kern="0" dirty="0" smtClean="0">
                <a:solidFill>
                  <a:schemeClr val="bg1"/>
                </a:solidFill>
                <a:ea typeface="MS Mincho" pitchFamily="49" charset="-128"/>
              </a:rPr>
              <a:t>]</a:t>
            </a:r>
            <a:r>
              <a:rPr lang="en-US" altLang="en-US" sz="1800" i="1" kern="0" dirty="0" smtClean="0">
                <a:ea typeface="MS Mincho" pitchFamily="49" charset="-128"/>
              </a:rPr>
              <a:t>+ I + G +  </a:t>
            </a:r>
            <a:r>
              <a:rPr lang="en-US" altLang="en-US" sz="1800" i="1" kern="0" dirty="0" smtClean="0">
                <a:solidFill>
                  <a:srgbClr val="0000FF"/>
                </a:solidFill>
                <a:ea typeface="MS Mincho" pitchFamily="49" charset="-128"/>
              </a:rPr>
              <a:t>NX </a:t>
            </a:r>
            <a:r>
              <a:rPr lang="en-US" altLang="en-US" sz="2000" kern="0" dirty="0" smtClean="0">
                <a:solidFill>
                  <a:schemeClr val="bg1"/>
                </a:solidFill>
                <a:ea typeface="MS Mincho" pitchFamily="49" charset="-128"/>
              </a:rPr>
              <a:t>}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92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en-US" dirty="0" smtClean="0">
              <a:ea typeface="MS Mincho" pitchFamily="49" charset="-128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dirty="0" smtClean="0">
              <a:ea typeface="MS Mincho" pitchFamily="49" charset="-128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i="1" dirty="0" smtClean="0">
                <a:ea typeface="MS Mincho" pitchFamily="49" charset="-128"/>
              </a:rPr>
              <a:t>AE =</a:t>
            </a:r>
            <a:r>
              <a:rPr lang="en-US" altLang="en-US" i="1" dirty="0" smtClean="0">
                <a:solidFill>
                  <a:srgbClr val="FF0000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rgbClr val="009900"/>
                </a:solidFill>
                <a:ea typeface="MS Mincho" pitchFamily="49" charset="-128"/>
              </a:rPr>
              <a:t>C</a:t>
            </a:r>
            <a:r>
              <a:rPr lang="en-US" altLang="en-US" i="1" dirty="0" smtClean="0">
                <a:solidFill>
                  <a:srgbClr val="FF0000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+ I + G + </a:t>
            </a:r>
            <a:r>
              <a:rPr lang="en-US" altLang="en-US" sz="2000" dirty="0" smtClean="0">
                <a:ea typeface="MS Mincho" pitchFamily="49" charset="-128"/>
              </a:rPr>
              <a:t>{</a:t>
            </a:r>
            <a:r>
              <a:rPr lang="en-US" altLang="en-US" i="1" dirty="0" smtClean="0">
                <a:solidFill>
                  <a:srgbClr val="0000FF"/>
                </a:solidFill>
                <a:ea typeface="MS Mincho" pitchFamily="49" charset="-128"/>
              </a:rPr>
              <a:t>NX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en-US" sz="2000" b="1" dirty="0" smtClean="0">
              <a:ea typeface="MS Mincho" pitchFamily="49" charset="-128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i="1" dirty="0" smtClean="0">
                <a:solidFill>
                  <a:srgbClr val="0000FF"/>
                </a:solidFill>
                <a:ea typeface="MS Mincho" pitchFamily="49" charset="-128"/>
              </a:rPr>
              <a:t>NX = X – </a:t>
            </a:r>
            <a:r>
              <a:rPr lang="en-US" altLang="en-US" i="1" dirty="0" err="1" smtClean="0">
                <a:solidFill>
                  <a:srgbClr val="0000FF"/>
                </a:solidFill>
                <a:ea typeface="MS Mincho" pitchFamily="49" charset="-128"/>
              </a:rPr>
              <a:t>mpm</a:t>
            </a:r>
            <a:r>
              <a:rPr lang="en-US" altLang="en-US" i="1" dirty="0" smtClean="0">
                <a:solidFill>
                  <a:srgbClr val="0000FF"/>
                </a:solidFill>
                <a:latin typeface="Arial" charset="0"/>
                <a:ea typeface="MS Mincho" pitchFamily="49" charset="-128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hlink"/>
                </a:solidFill>
                <a:ea typeface="MS Mincho" pitchFamily="49" charset="-128"/>
              </a:rPr>
              <a:t>Y</a:t>
            </a:r>
            <a:endParaRPr lang="en-US" altLang="en-US" sz="2000" dirty="0" smtClean="0">
              <a:ea typeface="MS Mincho" pitchFamily="49" charset="-128"/>
            </a:endParaRPr>
          </a:p>
          <a:p>
            <a:pPr algn="ctr" eaLnBrk="1" hangingPunct="1">
              <a:buFont typeface="Wingdings" pitchFamily="2" charset="2"/>
              <a:buNone/>
            </a:pPr>
            <a:endParaRPr lang="en-US" altLang="en-US" i="1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i="1" dirty="0" smtClean="0">
                <a:solidFill>
                  <a:srgbClr val="009900"/>
                </a:solidFill>
              </a:rPr>
              <a:t>C = W + Y</a:t>
            </a:r>
            <a:r>
              <a:rPr lang="en-US" altLang="en-US" i="1" baseline="-25000" dirty="0" smtClean="0">
                <a:solidFill>
                  <a:srgbClr val="009900"/>
                </a:solidFill>
              </a:rPr>
              <a:t>e</a:t>
            </a:r>
            <a:r>
              <a:rPr lang="en-US" altLang="en-US" i="1" dirty="0" smtClean="0">
                <a:solidFill>
                  <a:srgbClr val="009900"/>
                </a:solidFill>
              </a:rPr>
              <a:t> – PL – r </a:t>
            </a:r>
            <a:r>
              <a:rPr lang="en-US" altLang="en-US" dirty="0" smtClean="0">
                <a:solidFill>
                  <a:srgbClr val="009900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rgbClr val="009900"/>
                </a:solidFill>
              </a:rPr>
              <a:t>mpc</a:t>
            </a:r>
            <a:r>
              <a:rPr lang="en-US" altLang="en-US" i="1" dirty="0" smtClean="0">
                <a:solidFill>
                  <a:srgbClr val="009900"/>
                </a:solidFill>
              </a:rPr>
              <a:t> </a:t>
            </a:r>
            <a:r>
              <a:rPr lang="en-US" altLang="en-US" i="1" dirty="0" smtClean="0">
                <a:solidFill>
                  <a:srgbClr val="009900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rgbClr val="009900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solidFill>
                  <a:srgbClr val="009900"/>
                </a:solidFill>
              </a:rPr>
              <a:t>+ </a:t>
            </a:r>
            <a:r>
              <a:rPr lang="en-US" altLang="en-US" i="1" dirty="0" err="1" smtClean="0">
                <a:solidFill>
                  <a:srgbClr val="009900"/>
                </a:solidFill>
              </a:rPr>
              <a:t>mpc</a:t>
            </a:r>
            <a:r>
              <a:rPr lang="en-US" altLang="en-US" i="1" dirty="0" smtClean="0">
                <a:solidFill>
                  <a:srgbClr val="009900"/>
                </a:solidFill>
              </a:rPr>
              <a:t> </a:t>
            </a:r>
            <a:r>
              <a:rPr lang="en-US" altLang="en-US" i="1" dirty="0" smtClean="0">
                <a:solidFill>
                  <a:srgbClr val="009900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hlink"/>
                </a:solidFill>
                <a:latin typeface="Times" pitchFamily="18" charset="0"/>
                <a:cs typeface="Arial" charset="0"/>
              </a:rPr>
              <a:t>Y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en-US" i="1" dirty="0" smtClean="0">
              <a:solidFill>
                <a:srgbClr val="009900"/>
              </a:solidFill>
              <a:latin typeface="Times" pitchFamily="18" charset="0"/>
              <a:cs typeface="Arial" charset="0"/>
            </a:endParaRPr>
          </a:p>
          <a:p>
            <a:pPr algn="ctr" eaLnBrk="1" hangingPunct="1">
              <a:buNone/>
            </a:pPr>
            <a:r>
              <a:rPr lang="en-US" altLang="en-US" i="1" dirty="0" smtClean="0">
                <a:ea typeface="MS Mincho" pitchFamily="49" charset="-128"/>
              </a:rPr>
              <a:t>AE =</a:t>
            </a:r>
            <a:r>
              <a:rPr lang="en-US" altLang="en-US" i="1" dirty="0" smtClean="0">
                <a:solidFill>
                  <a:srgbClr val="FF0000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rgbClr val="009900"/>
                </a:solidFill>
              </a:rPr>
              <a:t>W + Y</a:t>
            </a:r>
            <a:r>
              <a:rPr lang="en-US" altLang="en-US" i="1" baseline="-25000" dirty="0" smtClean="0">
                <a:solidFill>
                  <a:srgbClr val="009900"/>
                </a:solidFill>
              </a:rPr>
              <a:t>e</a:t>
            </a:r>
            <a:r>
              <a:rPr lang="en-US" altLang="en-US" i="1" dirty="0" smtClean="0">
                <a:solidFill>
                  <a:srgbClr val="009900"/>
                </a:solidFill>
              </a:rPr>
              <a:t> – PL – r </a:t>
            </a:r>
            <a:r>
              <a:rPr lang="en-US" altLang="en-US" dirty="0" smtClean="0">
                <a:solidFill>
                  <a:srgbClr val="009900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rgbClr val="009900"/>
                </a:solidFill>
              </a:rPr>
              <a:t>mpc</a:t>
            </a:r>
            <a:r>
              <a:rPr lang="en-US" altLang="en-US" i="1" dirty="0" smtClean="0">
                <a:solidFill>
                  <a:srgbClr val="009900"/>
                </a:solidFill>
              </a:rPr>
              <a:t> </a:t>
            </a:r>
            <a:r>
              <a:rPr lang="en-US" altLang="en-US" i="1" dirty="0" smtClean="0">
                <a:solidFill>
                  <a:srgbClr val="009900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rgbClr val="009900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solidFill>
                  <a:srgbClr val="009900"/>
                </a:solidFill>
              </a:rPr>
              <a:t>+ </a:t>
            </a:r>
            <a:r>
              <a:rPr lang="en-US" altLang="en-US" i="1" dirty="0" err="1" smtClean="0">
                <a:solidFill>
                  <a:srgbClr val="009900"/>
                </a:solidFill>
              </a:rPr>
              <a:t>mpc</a:t>
            </a:r>
            <a:r>
              <a:rPr lang="en-US" altLang="en-US" i="1" dirty="0" smtClean="0">
                <a:solidFill>
                  <a:srgbClr val="009900"/>
                </a:solidFill>
              </a:rPr>
              <a:t> </a:t>
            </a:r>
            <a:r>
              <a:rPr lang="en-US" altLang="en-US" i="1" dirty="0" smtClean="0">
                <a:solidFill>
                  <a:srgbClr val="009900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hlink"/>
                </a:solidFill>
                <a:latin typeface="Times" pitchFamily="18" charset="0"/>
                <a:cs typeface="Arial" charset="0"/>
              </a:rPr>
              <a:t>Y</a:t>
            </a:r>
            <a:r>
              <a:rPr lang="en-US" altLang="en-US" i="1" dirty="0" smtClean="0">
                <a:solidFill>
                  <a:srgbClr val="FF0000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 </a:t>
            </a:r>
            <a:r>
              <a:rPr lang="en-US" altLang="en-US" i="1" dirty="0" smtClean="0">
                <a:ea typeface="MS Mincho" pitchFamily="49" charset="-128"/>
              </a:rPr>
              <a:t>+ I + G + </a:t>
            </a:r>
            <a:r>
              <a:rPr lang="en-US" altLang="en-US" sz="2000" dirty="0" smtClean="0">
                <a:ea typeface="MS Mincho" pitchFamily="49" charset="-128"/>
              </a:rPr>
              <a:t>{</a:t>
            </a:r>
            <a:r>
              <a:rPr lang="en-US" altLang="en-US" i="1" dirty="0" smtClean="0">
                <a:solidFill>
                  <a:srgbClr val="0000FF"/>
                </a:solidFill>
                <a:ea typeface="MS Mincho" pitchFamily="49" charset="-128"/>
              </a:rPr>
              <a:t>X </a:t>
            </a:r>
            <a:r>
              <a:rPr lang="en-US" altLang="en-US" i="1" dirty="0">
                <a:ea typeface="MS Mincho" pitchFamily="49" charset="-128"/>
              </a:rPr>
              <a:t>–</a:t>
            </a:r>
            <a:r>
              <a:rPr lang="en-US" altLang="en-US" i="1" dirty="0" smtClean="0">
                <a:solidFill>
                  <a:srgbClr val="0000FF"/>
                </a:solidFill>
                <a:ea typeface="MS Mincho" pitchFamily="49" charset="-128"/>
              </a:rPr>
              <a:t> </a:t>
            </a:r>
            <a:r>
              <a:rPr lang="en-US" altLang="en-US" i="1" dirty="0" err="1" smtClean="0">
                <a:solidFill>
                  <a:srgbClr val="0000FF"/>
                </a:solidFill>
                <a:ea typeface="MS Mincho" pitchFamily="49" charset="-128"/>
              </a:rPr>
              <a:t>mpm</a:t>
            </a:r>
            <a:r>
              <a:rPr lang="en-US" altLang="en-US" i="1" dirty="0" smtClean="0">
                <a:solidFill>
                  <a:srgbClr val="0000FF"/>
                </a:solidFill>
                <a:latin typeface="Arial" charset="0"/>
                <a:ea typeface="MS Mincho" pitchFamily="49" charset="-128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hlink"/>
                </a:solidFill>
                <a:ea typeface="MS Mincho" pitchFamily="49" charset="-128"/>
              </a:rPr>
              <a:t>Y</a:t>
            </a:r>
            <a:r>
              <a:rPr lang="en-US" altLang="en-US" i="1" dirty="0" smtClean="0">
                <a:solidFill>
                  <a:srgbClr val="0000FF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en-US" sz="1000" i="1" dirty="0" smtClean="0">
              <a:ea typeface="MS Mincho" pitchFamily="49" charset="-128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i="1" dirty="0" smtClean="0">
                <a:ea typeface="MS Mincho" pitchFamily="49" charset="-128"/>
              </a:rPr>
              <a:t>AE =</a:t>
            </a:r>
            <a:r>
              <a:rPr lang="en-US" altLang="en-US" i="1" dirty="0" smtClean="0">
                <a:solidFill>
                  <a:srgbClr val="FF0000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rgbClr val="009900"/>
                </a:solidFill>
              </a:rPr>
              <a:t>W + Y</a:t>
            </a:r>
            <a:r>
              <a:rPr lang="en-US" altLang="en-US" i="1" baseline="-25000" dirty="0" smtClean="0">
                <a:solidFill>
                  <a:srgbClr val="009900"/>
                </a:solidFill>
              </a:rPr>
              <a:t>e</a:t>
            </a:r>
            <a:r>
              <a:rPr lang="en-US" altLang="en-US" i="1" dirty="0" smtClean="0">
                <a:solidFill>
                  <a:srgbClr val="009900"/>
                </a:solidFill>
              </a:rPr>
              <a:t> – PL – r </a:t>
            </a:r>
            <a:r>
              <a:rPr lang="en-US" altLang="en-US" dirty="0" smtClean="0">
                <a:solidFill>
                  <a:srgbClr val="009900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rgbClr val="009900"/>
                </a:solidFill>
              </a:rPr>
              <a:t>mpc</a:t>
            </a:r>
            <a:r>
              <a:rPr lang="en-US" altLang="en-US" i="1" dirty="0" smtClean="0">
                <a:solidFill>
                  <a:srgbClr val="009900"/>
                </a:solidFill>
              </a:rPr>
              <a:t> </a:t>
            </a:r>
            <a:r>
              <a:rPr lang="en-US" altLang="en-US" i="1" dirty="0" smtClean="0">
                <a:solidFill>
                  <a:srgbClr val="009900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rgbClr val="009900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ea typeface="MS Mincho" pitchFamily="49" charset="-128"/>
              </a:rPr>
              <a:t>+ I + G + </a:t>
            </a:r>
            <a:r>
              <a:rPr lang="en-US" altLang="en-US" i="1" dirty="0" smtClean="0">
                <a:solidFill>
                  <a:srgbClr val="0000FF"/>
                </a:solidFill>
                <a:ea typeface="MS Mincho" pitchFamily="49" charset="-128"/>
              </a:rPr>
              <a:t>X</a:t>
            </a:r>
            <a:r>
              <a:rPr lang="en-US" altLang="en-US" i="1" dirty="0" smtClean="0">
                <a:solidFill>
                  <a:srgbClr val="009900"/>
                </a:solidFill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  <a:r>
              <a:rPr lang="en-US" altLang="en-US" i="1" dirty="0" smtClean="0"/>
              <a:t>+</a:t>
            </a:r>
            <a:r>
              <a:rPr lang="en-US" altLang="en-US" i="1" dirty="0" smtClean="0">
                <a:solidFill>
                  <a:srgbClr val="009900"/>
                </a:solidFill>
              </a:rPr>
              <a:t> </a:t>
            </a:r>
            <a:r>
              <a:rPr lang="en-US" altLang="en-US" i="1" dirty="0" err="1" smtClean="0">
                <a:solidFill>
                  <a:srgbClr val="009900"/>
                </a:solidFill>
              </a:rPr>
              <a:t>mpc</a:t>
            </a:r>
            <a:r>
              <a:rPr lang="en-US" altLang="en-US" i="1" dirty="0" smtClean="0">
                <a:solidFill>
                  <a:srgbClr val="009900"/>
                </a:solidFill>
              </a:rPr>
              <a:t> </a:t>
            </a:r>
            <a:r>
              <a:rPr lang="en-US" altLang="en-US" i="1" dirty="0" smtClean="0">
                <a:solidFill>
                  <a:srgbClr val="009900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hlink"/>
                </a:solidFill>
                <a:latin typeface="Times" pitchFamily="18" charset="0"/>
                <a:cs typeface="Arial" charset="0"/>
              </a:rPr>
              <a:t>Y </a:t>
            </a:r>
            <a:r>
              <a:rPr lang="en-US" altLang="en-US" i="1" dirty="0" smtClean="0">
                <a:ea typeface="MS Mincho" pitchFamily="49" charset="-128"/>
              </a:rPr>
              <a:t>– </a:t>
            </a:r>
            <a:r>
              <a:rPr lang="en-US" altLang="en-US" i="1" dirty="0" err="1" smtClean="0">
                <a:solidFill>
                  <a:srgbClr val="0000FF"/>
                </a:solidFill>
                <a:ea typeface="MS Mincho" pitchFamily="49" charset="-128"/>
              </a:rPr>
              <a:t>mpm</a:t>
            </a:r>
            <a:r>
              <a:rPr lang="en-US" altLang="en-US" i="1" dirty="0" smtClean="0">
                <a:solidFill>
                  <a:srgbClr val="0000FF"/>
                </a:solidFill>
                <a:latin typeface="Arial" charset="0"/>
                <a:ea typeface="MS Mincho" pitchFamily="49" charset="-128"/>
              </a:rPr>
              <a:t>∙ </a:t>
            </a:r>
            <a:r>
              <a:rPr lang="en-US" altLang="en-US" i="1" dirty="0" smtClean="0">
                <a:solidFill>
                  <a:schemeClr val="hlink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en-US" sz="800" i="1" dirty="0" smtClean="0">
              <a:ea typeface="MS Mincho" pitchFamily="49" charset="-128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i="1" dirty="0" smtClean="0">
                <a:ea typeface="MS Mincho" pitchFamily="49" charset="-128"/>
              </a:rPr>
              <a:t>AE =</a:t>
            </a:r>
            <a:r>
              <a:rPr lang="en-US" altLang="en-US" i="1" dirty="0" smtClean="0">
                <a:solidFill>
                  <a:srgbClr val="FF0000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rgbClr val="009900"/>
                </a:solidFill>
              </a:rPr>
              <a:t>W + Y</a:t>
            </a:r>
            <a:r>
              <a:rPr lang="en-US" altLang="en-US" i="1" baseline="-25000" dirty="0" smtClean="0">
                <a:solidFill>
                  <a:srgbClr val="009900"/>
                </a:solidFill>
              </a:rPr>
              <a:t>e</a:t>
            </a:r>
            <a:r>
              <a:rPr lang="en-US" altLang="en-US" i="1" dirty="0" smtClean="0">
                <a:solidFill>
                  <a:srgbClr val="009900"/>
                </a:solidFill>
              </a:rPr>
              <a:t> – PL – r </a:t>
            </a:r>
            <a:r>
              <a:rPr lang="en-US" altLang="en-US" dirty="0" smtClean="0">
                <a:solidFill>
                  <a:srgbClr val="009900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rgbClr val="009900"/>
                </a:solidFill>
              </a:rPr>
              <a:t>mpc</a:t>
            </a:r>
            <a:r>
              <a:rPr lang="en-US" altLang="en-US" i="1" dirty="0" smtClean="0">
                <a:solidFill>
                  <a:srgbClr val="009900"/>
                </a:solidFill>
              </a:rPr>
              <a:t> </a:t>
            </a:r>
            <a:r>
              <a:rPr lang="en-US" altLang="en-US" i="1" dirty="0" smtClean="0">
                <a:solidFill>
                  <a:srgbClr val="009900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rgbClr val="009900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ea typeface="MS Mincho" pitchFamily="49" charset="-128"/>
              </a:rPr>
              <a:t>+ I + G + </a:t>
            </a:r>
            <a:r>
              <a:rPr lang="en-US" altLang="en-US" i="1" dirty="0" smtClean="0">
                <a:solidFill>
                  <a:srgbClr val="0000FF"/>
                </a:solidFill>
                <a:ea typeface="MS Mincho" pitchFamily="49" charset="-128"/>
              </a:rPr>
              <a:t>X</a:t>
            </a:r>
            <a:r>
              <a:rPr lang="en-US" altLang="en-US" i="1" dirty="0" smtClean="0">
                <a:solidFill>
                  <a:srgbClr val="009900"/>
                </a:solidFill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  <a:r>
              <a:rPr lang="en-US" altLang="en-US" i="1" dirty="0" smtClean="0"/>
              <a:t>+</a:t>
            </a:r>
            <a:r>
              <a:rPr lang="en-US" altLang="en-US" i="1" dirty="0" smtClean="0">
                <a:solidFill>
                  <a:srgbClr val="009900"/>
                </a:solidFill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{</a:t>
            </a:r>
            <a:r>
              <a:rPr lang="en-US" altLang="en-US" i="1" dirty="0" smtClean="0">
                <a:solidFill>
                  <a:srgbClr val="009900"/>
                </a:solidFill>
              </a:rPr>
              <a:t> </a:t>
            </a:r>
            <a:r>
              <a:rPr lang="en-US" altLang="en-US" i="1" dirty="0" err="1" smtClean="0">
                <a:solidFill>
                  <a:srgbClr val="009900"/>
                </a:solidFill>
              </a:rPr>
              <a:t>mpc</a:t>
            </a:r>
            <a:r>
              <a:rPr lang="en-US" altLang="en-US" i="1" dirty="0" smtClean="0">
                <a:solidFill>
                  <a:srgbClr val="009900"/>
                </a:solidFill>
              </a:rPr>
              <a:t> </a:t>
            </a:r>
            <a:r>
              <a:rPr lang="en-US" altLang="en-US" i="1" dirty="0" smtClean="0">
                <a:ea typeface="MS Mincho" pitchFamily="49" charset="-128"/>
              </a:rPr>
              <a:t>– </a:t>
            </a:r>
            <a:r>
              <a:rPr lang="en-US" altLang="en-US" i="1" dirty="0" err="1" smtClean="0">
                <a:solidFill>
                  <a:srgbClr val="0000FF"/>
                </a:solidFill>
                <a:ea typeface="MS Mincho" pitchFamily="49" charset="-128"/>
              </a:rPr>
              <a:t>mpm</a:t>
            </a:r>
            <a:r>
              <a:rPr lang="en-US" altLang="en-US" i="1" dirty="0" smtClean="0">
                <a:solidFill>
                  <a:srgbClr val="0000FF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  <a:r>
              <a:rPr lang="en-US" altLang="en-US" i="1" dirty="0" smtClean="0">
                <a:solidFill>
                  <a:srgbClr val="0000FF"/>
                </a:solidFill>
                <a:latin typeface="Arial" charset="0"/>
                <a:ea typeface="MS Mincho" pitchFamily="49" charset="-128"/>
              </a:rPr>
              <a:t>∙ </a:t>
            </a:r>
            <a:r>
              <a:rPr lang="en-US" altLang="en-US" i="1" dirty="0" smtClean="0">
                <a:solidFill>
                  <a:schemeClr val="hlink"/>
                </a:solidFill>
                <a:ea typeface="MS Mincho" pitchFamily="49" charset="-128"/>
              </a:rPr>
              <a:t>Y</a:t>
            </a:r>
            <a:r>
              <a:rPr lang="en-US" altLang="en-US" i="1" dirty="0" smtClean="0">
                <a:solidFill>
                  <a:srgbClr val="0000FF"/>
                </a:solidFill>
                <a:ea typeface="MS Mincho" pitchFamily="49" charset="-128"/>
              </a:rPr>
              <a:t> 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933700" y="2209800"/>
            <a:ext cx="3581400" cy="1400175"/>
            <a:chOff x="1848" y="1104"/>
            <a:chExt cx="2256" cy="882"/>
          </a:xfrm>
        </p:grpSpPr>
        <p:sp>
          <p:nvSpPr>
            <p:cNvPr id="18441" name="Rectangle 5"/>
            <p:cNvSpPr>
              <a:spLocks noChangeArrowheads="1"/>
            </p:cNvSpPr>
            <p:nvPr/>
          </p:nvSpPr>
          <p:spPr bwMode="auto">
            <a:xfrm>
              <a:off x="1848" y="1104"/>
              <a:ext cx="2256" cy="240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>
                <a:latin typeface="Arial" charset="0"/>
              </a:endParaRPr>
            </a:p>
          </p:txBody>
        </p:sp>
        <p:sp>
          <p:nvSpPr>
            <p:cNvPr id="18442" name="Line 6"/>
            <p:cNvSpPr>
              <a:spLocks noChangeShapeType="1"/>
            </p:cNvSpPr>
            <p:nvPr/>
          </p:nvSpPr>
          <p:spPr bwMode="auto">
            <a:xfrm>
              <a:off x="2112" y="1376"/>
              <a:ext cx="288" cy="610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 flipV="1">
            <a:off x="4191000" y="2222500"/>
            <a:ext cx="1200150" cy="736600"/>
            <a:chOff x="3636" y="1520"/>
            <a:chExt cx="756" cy="464"/>
          </a:xfrm>
        </p:grpSpPr>
        <p:sp>
          <p:nvSpPr>
            <p:cNvPr id="18439" name="Rectangle 13"/>
            <p:cNvSpPr>
              <a:spLocks noChangeArrowheads="1"/>
            </p:cNvSpPr>
            <p:nvPr/>
          </p:nvSpPr>
          <p:spPr bwMode="auto">
            <a:xfrm>
              <a:off x="3636" y="1520"/>
              <a:ext cx="750" cy="240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5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>
                <a:latin typeface="Arial" charset="0"/>
              </a:endParaRPr>
            </a:p>
          </p:txBody>
        </p:sp>
        <p:sp>
          <p:nvSpPr>
            <p:cNvPr id="18440" name="Line 14"/>
            <p:cNvSpPr>
              <a:spLocks noChangeShapeType="1"/>
            </p:cNvSpPr>
            <p:nvPr/>
          </p:nvSpPr>
          <p:spPr bwMode="auto">
            <a:xfrm>
              <a:off x="4164" y="1768"/>
              <a:ext cx="228" cy="21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1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en-US" dirty="0" smtClean="0">
              <a:ea typeface="MS Mincho" pitchFamily="49" charset="-128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dirty="0" smtClean="0">
              <a:ea typeface="MS Mincho" pitchFamily="49" charset="-128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i="1" dirty="0" smtClean="0">
                <a:ea typeface="MS Mincho" pitchFamily="49" charset="-128"/>
              </a:rPr>
              <a:t>AE =</a:t>
            </a:r>
            <a:r>
              <a:rPr lang="en-US" altLang="en-US" i="1" dirty="0" smtClean="0">
                <a:solidFill>
                  <a:srgbClr val="FF0000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rgbClr val="009900"/>
                </a:solidFill>
                <a:ea typeface="MS Mincho" pitchFamily="49" charset="-128"/>
              </a:rPr>
              <a:t>C</a:t>
            </a:r>
            <a:r>
              <a:rPr lang="en-US" altLang="en-US" i="1" dirty="0" smtClean="0">
                <a:solidFill>
                  <a:srgbClr val="FF0000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+ I + G + </a:t>
            </a:r>
            <a:r>
              <a:rPr lang="en-US" altLang="en-US" sz="2000" dirty="0" smtClean="0">
                <a:ea typeface="MS Mincho" pitchFamily="49" charset="-128"/>
              </a:rPr>
              <a:t>{</a:t>
            </a:r>
            <a:r>
              <a:rPr lang="en-US" altLang="en-US" i="1" dirty="0" smtClean="0">
                <a:solidFill>
                  <a:srgbClr val="0000FF"/>
                </a:solidFill>
                <a:ea typeface="MS Mincho" pitchFamily="49" charset="-128"/>
              </a:rPr>
              <a:t>NX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en-US" sz="2000" b="1" dirty="0" smtClean="0">
              <a:ea typeface="MS Mincho" pitchFamily="49" charset="-128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M = </a:t>
            </a:r>
            <a:r>
              <a:rPr lang="en-US" altLang="en-US" i="1" dirty="0" err="1" smtClean="0">
                <a:solidFill>
                  <a:schemeClr val="bg1"/>
                </a:solidFill>
                <a:ea typeface="MS Mincho" pitchFamily="49" charset="-128"/>
              </a:rPr>
              <a:t>mpm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ea typeface="MS Mincho" pitchFamily="49" charset="-128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Y</a:t>
            </a:r>
            <a:endParaRPr lang="en-US" altLang="en-US" sz="2000" dirty="0" smtClean="0">
              <a:solidFill>
                <a:schemeClr val="bg1"/>
              </a:solidFill>
              <a:ea typeface="MS Mincho" pitchFamily="49" charset="-128"/>
            </a:endParaRPr>
          </a:p>
          <a:p>
            <a:pPr algn="ctr" eaLnBrk="1" hangingPunct="1">
              <a:buFont typeface="Wingdings" pitchFamily="2" charset="2"/>
              <a:buNone/>
            </a:pPr>
            <a:endParaRPr lang="en-US" altLang="en-US" i="1" dirty="0" smtClean="0">
              <a:solidFill>
                <a:schemeClr val="bg1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i="1" dirty="0" smtClean="0">
                <a:solidFill>
                  <a:schemeClr val="bg1"/>
                </a:solidFill>
              </a:rPr>
              <a:t>C = W + Y</a:t>
            </a:r>
            <a:r>
              <a:rPr lang="en-US" altLang="en-US" i="1" baseline="-25000" dirty="0" smtClean="0">
                <a:solidFill>
                  <a:schemeClr val="bg1"/>
                </a:solidFill>
              </a:rPr>
              <a:t>e</a:t>
            </a:r>
            <a:r>
              <a:rPr lang="en-US" altLang="en-US" i="1" dirty="0" smtClean="0">
                <a:solidFill>
                  <a:schemeClr val="bg1"/>
                </a:solidFill>
              </a:rPr>
              <a:t> – PL – r </a:t>
            </a:r>
            <a:r>
              <a:rPr lang="en-US" altLang="en-US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solidFill>
                  <a:schemeClr val="bg1"/>
                </a:solidFill>
              </a:rPr>
              <a:t>+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Y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en-US" i="1" dirty="0" smtClean="0">
              <a:solidFill>
                <a:schemeClr val="bg1"/>
              </a:solidFill>
              <a:latin typeface="Times" pitchFamily="18" charset="0"/>
              <a:cs typeface="Arial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AE =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chemeClr val="bg1"/>
                </a:solidFill>
              </a:rPr>
              <a:t>W + Y</a:t>
            </a:r>
            <a:r>
              <a:rPr lang="en-US" altLang="en-US" i="1" baseline="-25000" dirty="0" smtClean="0">
                <a:solidFill>
                  <a:schemeClr val="bg1"/>
                </a:solidFill>
              </a:rPr>
              <a:t>e</a:t>
            </a:r>
            <a:r>
              <a:rPr lang="en-US" altLang="en-US" i="1" dirty="0" smtClean="0">
                <a:solidFill>
                  <a:schemeClr val="bg1"/>
                </a:solidFill>
              </a:rPr>
              <a:t> – PL – r </a:t>
            </a:r>
            <a:r>
              <a:rPr lang="en-US" altLang="en-US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solidFill>
                  <a:schemeClr val="bg1"/>
                </a:solidFill>
              </a:rPr>
              <a:t>+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Y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]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+ I + G + X –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{</a:t>
            </a:r>
            <a:r>
              <a:rPr lang="en-US" altLang="en-US" i="1" dirty="0" err="1" smtClean="0">
                <a:solidFill>
                  <a:schemeClr val="bg1"/>
                </a:solidFill>
                <a:ea typeface="MS Mincho" pitchFamily="49" charset="-128"/>
              </a:rPr>
              <a:t>mpm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ea typeface="MS Mincho" pitchFamily="49" charset="-128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Y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}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en-US" sz="1000" i="1" dirty="0" smtClean="0">
              <a:solidFill>
                <a:schemeClr val="bg1"/>
              </a:solidFill>
              <a:ea typeface="MS Mincho" pitchFamily="49" charset="-128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AE =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[</a:t>
            </a:r>
            <a:r>
              <a:rPr lang="en-US" altLang="en-US" i="1" dirty="0" smtClean="0">
                <a:solidFill>
                  <a:schemeClr val="bg1"/>
                </a:solidFill>
              </a:rPr>
              <a:t>W + Y</a:t>
            </a:r>
            <a:r>
              <a:rPr lang="en-US" altLang="en-US" i="1" baseline="-25000" dirty="0" smtClean="0">
                <a:solidFill>
                  <a:schemeClr val="bg1"/>
                </a:solidFill>
              </a:rPr>
              <a:t>e</a:t>
            </a:r>
            <a:r>
              <a:rPr lang="en-US" altLang="en-US" i="1" dirty="0" smtClean="0">
                <a:solidFill>
                  <a:schemeClr val="bg1"/>
                </a:solidFill>
              </a:rPr>
              <a:t> – PL – r </a:t>
            </a:r>
            <a:r>
              <a:rPr lang="en-US" altLang="en-US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+ I + G + X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solidFill>
                  <a:schemeClr val="bg1"/>
                </a:solidFill>
                <a:ea typeface="MS Mincho" pitchFamily="49" charset="-128"/>
              </a:rPr>
              <a:t>]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</a:rPr>
              <a:t>+ </a:t>
            </a:r>
            <a:r>
              <a:rPr lang="en-US" altLang="en-US" i="1" dirty="0" err="1" smtClean="0">
                <a:solidFill>
                  <a:schemeClr val="bg1"/>
                </a:solidFill>
              </a:rPr>
              <a:t>mpc</a:t>
            </a:r>
            <a:r>
              <a:rPr lang="en-US" altLang="en-US" i="1" dirty="0" smtClean="0">
                <a:solidFill>
                  <a:schemeClr val="bg1"/>
                </a:solidFill>
              </a:rPr>
              <a:t> 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latin typeface="Times" pitchFamily="18" charset="0"/>
                <a:cs typeface="Arial" charset="0"/>
              </a:rPr>
              <a:t>Y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– </a:t>
            </a:r>
            <a:r>
              <a:rPr lang="en-US" altLang="en-US" i="1" dirty="0" err="1" smtClean="0">
                <a:solidFill>
                  <a:schemeClr val="bg1"/>
                </a:solidFill>
                <a:ea typeface="MS Mincho" pitchFamily="49" charset="-128"/>
              </a:rPr>
              <a:t>mpm</a:t>
            </a:r>
            <a:r>
              <a:rPr lang="en-US" altLang="en-US" i="1" dirty="0" smtClean="0">
                <a:solidFill>
                  <a:schemeClr val="bg1"/>
                </a:solidFill>
                <a:latin typeface="Arial" charset="0"/>
                <a:ea typeface="MS Mincho" pitchFamily="49" charset="-128"/>
              </a:rPr>
              <a:t>∙ </a:t>
            </a:r>
            <a:r>
              <a:rPr lang="en-US" altLang="en-US" i="1" dirty="0" smtClean="0">
                <a:solidFill>
                  <a:schemeClr val="bg1"/>
                </a:solidFill>
                <a:ea typeface="MS Mincho" pitchFamily="49" charset="-128"/>
              </a:rPr>
              <a:t>Y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en-US" sz="800" i="1" dirty="0" smtClean="0">
              <a:ea typeface="MS Mincho" pitchFamily="49" charset="-128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i="1" dirty="0" smtClean="0">
                <a:solidFill>
                  <a:srgbClr val="FF0000"/>
                </a:solidFill>
                <a:ea typeface="MS Mincho" pitchFamily="49" charset="-128"/>
              </a:rPr>
              <a:t>AE</a:t>
            </a:r>
            <a:r>
              <a:rPr lang="en-US" altLang="en-US" i="1" dirty="0" smtClean="0">
                <a:ea typeface="MS Mincho" pitchFamily="49" charset="-128"/>
              </a:rPr>
              <a:t> = </a:t>
            </a:r>
            <a:r>
              <a:rPr lang="en-US" altLang="en-US" sz="2000" dirty="0" smtClean="0">
                <a:ea typeface="MS Mincho" pitchFamily="49" charset="-128"/>
              </a:rPr>
              <a:t>[</a:t>
            </a:r>
            <a:r>
              <a:rPr lang="en-US" altLang="en-US" i="1" dirty="0" smtClean="0"/>
              <a:t>W + Y</a:t>
            </a:r>
            <a:r>
              <a:rPr lang="en-US" altLang="en-US" i="1" baseline="-25000" dirty="0" smtClean="0"/>
              <a:t>e</a:t>
            </a:r>
            <a:r>
              <a:rPr lang="en-US" altLang="en-US" i="1" dirty="0" smtClean="0"/>
              <a:t> – PL – r </a:t>
            </a:r>
            <a:r>
              <a:rPr lang="en-US" altLang="en-US" dirty="0" smtClean="0">
                <a:latin typeface="Times" pitchFamily="18" charset="0"/>
                <a:cs typeface="Arial" charset="0"/>
              </a:rPr>
              <a:t> –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latin typeface="Arial" charset="0"/>
                <a:cs typeface="Arial" charset="0"/>
              </a:rPr>
              <a:t>∙ 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T </a:t>
            </a:r>
            <a:r>
              <a:rPr lang="en-US" altLang="en-US" i="1" dirty="0" smtClean="0">
                <a:ea typeface="MS Mincho" pitchFamily="49" charset="-128"/>
              </a:rPr>
              <a:t>+ I + G + X</a:t>
            </a:r>
            <a:r>
              <a:rPr lang="en-US" altLang="en-US" i="1" dirty="0" smtClean="0">
                <a:latin typeface="Times" pitchFamily="18" charset="0"/>
                <a:cs typeface="Arial" charset="0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]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  <a:r>
              <a:rPr lang="en-US" altLang="en-US" i="1" dirty="0" smtClean="0"/>
              <a:t>+ </a:t>
            </a:r>
            <a:r>
              <a:rPr lang="en-US" altLang="en-US" sz="2000" dirty="0" smtClean="0">
                <a:ea typeface="MS Mincho" pitchFamily="49" charset="-128"/>
              </a:rPr>
              <a:t>{</a:t>
            </a:r>
            <a:r>
              <a:rPr lang="en-US" altLang="en-US" i="1" dirty="0" smtClean="0"/>
              <a:t> </a:t>
            </a:r>
            <a:r>
              <a:rPr lang="en-US" altLang="en-US" i="1" dirty="0" err="1" smtClean="0"/>
              <a:t>mpc</a:t>
            </a:r>
            <a:r>
              <a:rPr lang="en-US" altLang="en-US" i="1" dirty="0" smtClean="0"/>
              <a:t> </a:t>
            </a:r>
            <a:r>
              <a:rPr lang="en-US" altLang="en-US" i="1" dirty="0" smtClean="0">
                <a:ea typeface="MS Mincho" pitchFamily="49" charset="-128"/>
              </a:rPr>
              <a:t>– </a:t>
            </a:r>
            <a:r>
              <a:rPr lang="en-US" altLang="en-US" i="1" dirty="0" err="1" smtClean="0">
                <a:ea typeface="MS Mincho" pitchFamily="49" charset="-128"/>
              </a:rPr>
              <a:t>mpm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}</a:t>
            </a:r>
            <a:r>
              <a:rPr lang="en-US" altLang="en-US" i="1" dirty="0" smtClean="0">
                <a:latin typeface="Arial" charset="0"/>
                <a:ea typeface="MS Mincho" pitchFamily="49" charset="-128"/>
              </a:rPr>
              <a:t>∙ </a:t>
            </a:r>
            <a:r>
              <a:rPr lang="en-US" altLang="en-US" i="1" dirty="0" smtClean="0">
                <a:solidFill>
                  <a:srgbClr val="FF0000"/>
                </a:solidFill>
                <a:ea typeface="MS Mincho" pitchFamily="49" charset="-128"/>
              </a:rPr>
              <a:t>Y</a:t>
            </a:r>
            <a:r>
              <a:rPr lang="en-US" altLang="en-US" i="1" dirty="0" smtClean="0">
                <a:ea typeface="MS Mincho" pitchFamily="49" charset="-128"/>
              </a:rPr>
              <a:t> 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31788" y="23621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800" i="1" dirty="0" smtClean="0">
                <a:latin typeface="Times New Roman" pitchFamily="18" charset="0"/>
              </a:rPr>
              <a:t>W </a:t>
            </a:r>
            <a:r>
              <a:rPr lang="en-US" altLang="en-US" sz="1800" i="1" dirty="0" smtClean="0">
                <a:latin typeface="Times New Roman" pitchFamily="18" charset="0"/>
              </a:rPr>
              <a:t>+ Y</a:t>
            </a:r>
            <a:r>
              <a:rPr lang="en-US" altLang="en-US" sz="1800" i="1" baseline="-25000" dirty="0" smtClean="0">
                <a:latin typeface="Times New Roman" pitchFamily="18" charset="0"/>
              </a:rPr>
              <a:t>e</a:t>
            </a:r>
            <a:r>
              <a:rPr lang="en-US" altLang="en-US" sz="1800" i="1" dirty="0" smtClean="0">
                <a:latin typeface="Times New Roman" pitchFamily="18" charset="0"/>
              </a:rPr>
              <a:t> – PL – r </a:t>
            </a:r>
            <a:r>
              <a:rPr lang="en-US" altLang="en-US" sz="1800" dirty="0" smtClean="0">
                <a:latin typeface="Times" pitchFamily="18" charset="0"/>
              </a:rPr>
              <a:t> – </a:t>
            </a:r>
            <a:r>
              <a:rPr lang="en-US" altLang="en-US" sz="1800" i="1" dirty="0" err="1" smtClean="0">
                <a:latin typeface="Times New Roman" pitchFamily="18" charset="0"/>
              </a:rPr>
              <a:t>mpc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/>
              <a:t>∙ </a:t>
            </a:r>
            <a:r>
              <a:rPr lang="en-US" altLang="en-US" sz="1800" i="1" dirty="0" smtClean="0">
                <a:latin typeface="Times" pitchFamily="18" charset="0"/>
              </a:rPr>
              <a:t>T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I + G + X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err="1" smtClean="0">
                <a:latin typeface="Times New Roman" pitchFamily="18" charset="0"/>
              </a:rPr>
              <a:t>mpc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80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31788" y="23621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800" dirty="0" smtClean="0">
                <a:latin typeface="Times New Roman" pitchFamily="18" charset="0"/>
              </a:rPr>
              <a:t>8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Y</a:t>
            </a:r>
            <a:r>
              <a:rPr lang="en-US" altLang="en-US" sz="1800" i="1" baseline="-25000" dirty="0" smtClean="0">
                <a:latin typeface="Times New Roman" pitchFamily="18" charset="0"/>
              </a:rPr>
              <a:t>e</a:t>
            </a:r>
            <a:r>
              <a:rPr lang="en-US" altLang="en-US" sz="1800" i="1" dirty="0" smtClean="0">
                <a:latin typeface="Times New Roman" pitchFamily="18" charset="0"/>
              </a:rPr>
              <a:t> – PL – r </a:t>
            </a:r>
            <a:r>
              <a:rPr lang="en-US" altLang="en-US" sz="1800" dirty="0" smtClean="0">
                <a:latin typeface="Times" pitchFamily="18" charset="0"/>
              </a:rPr>
              <a:t> – </a:t>
            </a:r>
            <a:r>
              <a:rPr lang="en-US" altLang="en-US" sz="1800" i="1" dirty="0" err="1" smtClean="0">
                <a:latin typeface="Times New Roman" pitchFamily="18" charset="0"/>
              </a:rPr>
              <a:t>mpc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/>
              <a:t>∙ </a:t>
            </a:r>
            <a:r>
              <a:rPr lang="en-US" altLang="en-US" sz="1800" i="1" dirty="0" smtClean="0">
                <a:latin typeface="Times" pitchFamily="18" charset="0"/>
              </a:rPr>
              <a:t>T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I + G + X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err="1" smtClean="0">
                <a:latin typeface="Times New Roman" pitchFamily="18" charset="0"/>
              </a:rPr>
              <a:t>mpc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80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42219829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979973" name="Rectangle 5"/>
          <p:cNvSpPr>
            <a:spLocks noChangeArrowheads="1"/>
          </p:cNvSpPr>
          <p:nvPr/>
        </p:nvSpPr>
        <p:spPr bwMode="auto">
          <a:xfrm>
            <a:off x="331788" y="23621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800" dirty="0" smtClean="0">
                <a:latin typeface="Times New Roman" pitchFamily="18" charset="0"/>
              </a:rPr>
              <a:t>8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1800" dirty="0" smtClean="0">
                <a:latin typeface="Times New Roman" pitchFamily="18" charset="0"/>
              </a:rPr>
              <a:t>12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PL – r </a:t>
            </a:r>
            <a:r>
              <a:rPr lang="en-US" altLang="en-US" sz="1800" dirty="0" smtClean="0">
                <a:latin typeface="Times" pitchFamily="18" charset="0"/>
              </a:rPr>
              <a:t> – </a:t>
            </a:r>
            <a:r>
              <a:rPr lang="en-US" altLang="en-US" sz="1800" i="1" dirty="0" err="1" smtClean="0">
                <a:latin typeface="Times New Roman" pitchFamily="18" charset="0"/>
              </a:rPr>
              <a:t>mpc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/>
              <a:t>∙ </a:t>
            </a:r>
            <a:r>
              <a:rPr lang="en-US" altLang="en-US" sz="1800" i="1" dirty="0" smtClean="0">
                <a:latin typeface="Times" pitchFamily="18" charset="0"/>
              </a:rPr>
              <a:t>T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I + G + X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err="1" smtClean="0">
                <a:latin typeface="Times New Roman" pitchFamily="18" charset="0"/>
              </a:rPr>
              <a:t>mpc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80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31788" y="23621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800" dirty="0" smtClean="0">
                <a:latin typeface="Times New Roman" pitchFamily="18" charset="0"/>
              </a:rPr>
              <a:t>8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1800" dirty="0">
                <a:latin typeface="Times New Roman" pitchFamily="18" charset="0"/>
              </a:rPr>
              <a:t>12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14.5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r </a:t>
            </a:r>
            <a:r>
              <a:rPr lang="en-US" altLang="en-US" sz="1800" dirty="0" smtClean="0">
                <a:latin typeface="Times" pitchFamily="18" charset="0"/>
              </a:rPr>
              <a:t> – </a:t>
            </a:r>
            <a:r>
              <a:rPr lang="en-US" altLang="en-US" sz="1800" i="1" dirty="0" err="1" smtClean="0">
                <a:latin typeface="Times New Roman" pitchFamily="18" charset="0"/>
              </a:rPr>
              <a:t>mpc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/>
              <a:t>∙ </a:t>
            </a:r>
            <a:r>
              <a:rPr lang="en-US" altLang="en-US" sz="1800" i="1" dirty="0" smtClean="0">
                <a:latin typeface="Times" pitchFamily="18" charset="0"/>
              </a:rPr>
              <a:t>T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I + G + X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err="1" smtClean="0">
                <a:latin typeface="Times New Roman" pitchFamily="18" charset="0"/>
              </a:rPr>
              <a:t>mpc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80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31788" y="23621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800" dirty="0" smtClean="0">
                <a:latin typeface="Times New Roman" pitchFamily="18" charset="0"/>
              </a:rPr>
              <a:t>8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1800" dirty="0" smtClean="0">
                <a:latin typeface="Times New Roman" pitchFamily="18" charset="0"/>
              </a:rPr>
              <a:t>12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14.5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3.5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– </a:t>
            </a:r>
            <a:r>
              <a:rPr lang="en-US" altLang="en-US" sz="1800" i="1" dirty="0" err="1" smtClean="0">
                <a:latin typeface="Times New Roman" pitchFamily="18" charset="0"/>
              </a:rPr>
              <a:t>mpc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/>
              <a:t>∙ </a:t>
            </a:r>
            <a:r>
              <a:rPr lang="en-US" altLang="en-US" sz="1800" i="1" dirty="0" smtClean="0">
                <a:latin typeface="Times" pitchFamily="18" charset="0"/>
              </a:rPr>
              <a:t>T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I + G + X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err="1" smtClean="0">
                <a:latin typeface="Times New Roman" pitchFamily="18" charset="0"/>
              </a:rPr>
              <a:t>mpc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80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31788" y="23621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800" dirty="0" smtClean="0">
                <a:latin typeface="Times New Roman" pitchFamily="18" charset="0"/>
              </a:rPr>
              <a:t>8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1800" dirty="0" smtClean="0">
                <a:latin typeface="Times New Roman" pitchFamily="18" charset="0"/>
              </a:rPr>
              <a:t>12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14.5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3.5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– </a:t>
            </a:r>
            <a:r>
              <a:rPr lang="en-US" altLang="en-US" sz="1800" dirty="0" smtClean="0">
                <a:latin typeface="Times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/>
              <a:t>∙ </a:t>
            </a:r>
            <a:r>
              <a:rPr lang="en-US" altLang="en-US" sz="1800" i="1" dirty="0" smtClean="0">
                <a:latin typeface="Times" pitchFamily="18" charset="0"/>
              </a:rPr>
              <a:t>T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I + G + X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 New Roman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80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31788" y="23621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800" dirty="0" smtClean="0">
                <a:latin typeface="Times New Roman" pitchFamily="18" charset="0"/>
              </a:rPr>
              <a:t>8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1800" dirty="0" smtClean="0">
                <a:latin typeface="Times New Roman" pitchFamily="18" charset="0"/>
              </a:rPr>
              <a:t>12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14.5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3.5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– </a:t>
            </a:r>
            <a:r>
              <a:rPr lang="en-US" altLang="en-US" sz="1800" dirty="0" smtClean="0">
                <a:latin typeface="Times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/>
              <a:t>∙ </a:t>
            </a:r>
            <a:r>
              <a:rPr lang="en-US" altLang="en-US" sz="1800" dirty="0" smtClean="0">
                <a:latin typeface="Times" pitchFamily="18" charset="0"/>
              </a:rPr>
              <a:t>3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I + G + X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 New Roman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80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31788" y="23621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800" dirty="0" smtClean="0">
                <a:latin typeface="Times New Roman" pitchFamily="18" charset="0"/>
              </a:rPr>
              <a:t>8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1800" dirty="0" smtClean="0">
                <a:latin typeface="Times New Roman" pitchFamily="18" charset="0"/>
              </a:rPr>
              <a:t>12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14.5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3.5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– </a:t>
            </a:r>
            <a:r>
              <a:rPr lang="en-US" altLang="en-US" sz="1800" dirty="0" smtClean="0">
                <a:latin typeface="Times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/>
              <a:t>∙ </a:t>
            </a:r>
            <a:r>
              <a:rPr lang="en-US" altLang="en-US" sz="1800" dirty="0" smtClean="0">
                <a:latin typeface="Times" pitchFamily="18" charset="0"/>
              </a:rPr>
              <a:t>3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2.75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G + X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 New Roman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80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31788" y="23621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800" dirty="0" smtClean="0">
                <a:latin typeface="Times New Roman" pitchFamily="18" charset="0"/>
              </a:rPr>
              <a:t>8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1800" dirty="0" smtClean="0">
                <a:latin typeface="Times New Roman" pitchFamily="18" charset="0"/>
              </a:rPr>
              <a:t>12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14.5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3.5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– </a:t>
            </a:r>
            <a:r>
              <a:rPr lang="en-US" altLang="en-US" sz="1800" dirty="0" smtClean="0">
                <a:latin typeface="Times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/>
              <a:t>∙ </a:t>
            </a:r>
            <a:r>
              <a:rPr lang="en-US" altLang="en-US" sz="1800" dirty="0" smtClean="0">
                <a:latin typeface="Times" pitchFamily="18" charset="0"/>
              </a:rPr>
              <a:t>3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2.75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3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X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 New Roman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80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31788" y="23621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800" dirty="0" smtClean="0">
                <a:latin typeface="Times New Roman" pitchFamily="18" charset="0"/>
              </a:rPr>
              <a:t>8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1800" dirty="0" smtClean="0">
                <a:latin typeface="Times New Roman" pitchFamily="18" charset="0"/>
              </a:rPr>
              <a:t>12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14.5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3.5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– </a:t>
            </a:r>
            <a:r>
              <a:rPr lang="en-US" altLang="en-US" sz="1800" dirty="0" smtClean="0">
                <a:latin typeface="Times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/>
              <a:t>∙ </a:t>
            </a:r>
            <a:r>
              <a:rPr lang="en-US" altLang="en-US" sz="1800" dirty="0" smtClean="0">
                <a:latin typeface="Times" pitchFamily="18" charset="0"/>
              </a:rPr>
              <a:t>3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2.75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3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2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 New Roman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800" i="1" dirty="0" err="1" smtClean="0">
                <a:latin typeface="Times New Roman" pitchFamily="18" charset="0"/>
                <a:ea typeface="MS Mincho" pitchFamily="49" charset="-128"/>
              </a:rPr>
              <a:t>mpm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31788" y="23621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800" dirty="0" smtClean="0">
                <a:latin typeface="Times New Roman" pitchFamily="18" charset="0"/>
              </a:rPr>
              <a:t>8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1800" dirty="0" smtClean="0">
                <a:latin typeface="Times New Roman" pitchFamily="18" charset="0"/>
              </a:rPr>
              <a:t>12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14.5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3.5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– </a:t>
            </a:r>
            <a:r>
              <a:rPr lang="en-US" altLang="en-US" sz="1800" dirty="0" smtClean="0">
                <a:latin typeface="Times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/>
              <a:t>∙ </a:t>
            </a:r>
            <a:r>
              <a:rPr lang="en-US" altLang="en-US" sz="1800" dirty="0" smtClean="0">
                <a:latin typeface="Times" pitchFamily="18" charset="0"/>
              </a:rPr>
              <a:t>3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2.75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3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2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 New Roman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0.25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31788" y="23621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 </a:t>
            </a:r>
            <a:r>
              <a:rPr lang="en-US" altLang="en-US" sz="1800" dirty="0" smtClean="0">
                <a:latin typeface="Times New Roman" pitchFamily="18" charset="0"/>
              </a:rPr>
              <a:t>7.5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 New Roman" pitchFamily="18" charset="0"/>
              </a:rPr>
              <a:t>0.5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8920350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979973" name="Rectangle 5"/>
          <p:cNvSpPr>
            <a:spLocks noChangeArrowheads="1"/>
          </p:cNvSpPr>
          <p:nvPr/>
        </p:nvSpPr>
        <p:spPr bwMode="auto">
          <a:xfrm>
            <a:off x="331788" y="1281333"/>
            <a:ext cx="8202612" cy="414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endParaRPr lang="en-US" altLang="en-US" sz="1800" i="1" dirty="0" smtClean="0">
              <a:latin typeface="Times New Roman" pitchFamily="18" charset="0"/>
              <a:ea typeface="MS Mincho" pitchFamily="49" charset="-128"/>
            </a:endParaRP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endParaRPr lang="en-US" altLang="en-US" sz="1800" i="1" dirty="0">
              <a:latin typeface="Times New Roman" pitchFamily="18" charset="0"/>
              <a:ea typeface="MS Mincho" pitchFamily="49" charset="-128"/>
            </a:endParaRP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  <a:endParaRPr lang="en-US" altLang="en-US" sz="1800" i="1" dirty="0" smtClean="0">
              <a:latin typeface="Times New Roman" pitchFamily="18" charset="0"/>
              <a:ea typeface="MS Mincho" pitchFamily="49" charset="-128"/>
            </a:endParaRPr>
          </a:p>
          <a:p>
            <a:pPr algn="ctr" eaLnBrk="1" hangingPunct="1">
              <a:defRPr/>
            </a:pPr>
            <a:endParaRPr lang="en-US" altLang="en-US" sz="1800" i="1" dirty="0" smtClean="0">
              <a:latin typeface="Times New Roman" pitchFamily="18" charset="0"/>
            </a:endParaRPr>
          </a:p>
          <a:p>
            <a:pPr algn="ctr" eaLnBrk="1" hangingPunct="1">
              <a:defRPr/>
            </a:pPr>
            <a:endParaRPr lang="en-US" altLang="en-US" sz="1800" i="1" dirty="0" smtClean="0">
              <a:latin typeface="Times New Roman" pitchFamily="18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en-US" sz="1800" dirty="0" smtClean="0">
                <a:latin typeface="Times New Roman" pitchFamily="18" charset="0"/>
              </a:rPr>
              <a:t>	When </a:t>
            </a:r>
            <a:r>
              <a:rPr lang="en-US" altLang="en-US" sz="1800" i="1" dirty="0" smtClean="0">
                <a:latin typeface="Times New Roman" pitchFamily="18" charset="0"/>
              </a:rPr>
              <a:t>Y </a:t>
            </a:r>
            <a:r>
              <a:rPr lang="en-US" altLang="en-US" sz="1800" dirty="0" smtClean="0">
                <a:latin typeface="Times New Roman" pitchFamily="18" charset="0"/>
              </a:rPr>
              <a:t>= 0                      </a:t>
            </a:r>
            <a:r>
              <a:rPr lang="en-US" altLang="en-US" sz="1800" i="1" dirty="0" smtClean="0">
                <a:latin typeface="Times New Roman" pitchFamily="18" charset="0"/>
              </a:rPr>
              <a:t>  </a:t>
            </a:r>
          </a:p>
          <a:p>
            <a:pPr algn="ctr" eaLnBrk="1" hangingPunct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AE =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7.5 </a:t>
            </a:r>
            <a:r>
              <a:rPr lang="en-US" altLang="en-US" sz="1800" dirty="0" smtClean="0">
                <a:latin typeface="Times New Roman" pitchFamily="18" charset="0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800" dirty="0" smtClean="0">
                <a:ea typeface="MS Mincho" pitchFamily="49" charset="-128"/>
              </a:rPr>
              <a:t> </a:t>
            </a:r>
            <a:r>
              <a:rPr lang="en-US" altLang="en-US" sz="1800" dirty="0" smtClean="0">
                <a:latin typeface="Times New Roman" pitchFamily="18" charset="0"/>
              </a:rPr>
              <a:t>(0) </a:t>
            </a:r>
            <a:r>
              <a:rPr lang="en-US" altLang="en-US" sz="1800" dirty="0" smtClean="0">
                <a:latin typeface="Times New Roman" pitchFamily="18" charset="0"/>
              </a:rPr>
              <a:t>= 7.5</a:t>
            </a:r>
            <a:endParaRPr lang="en-US" altLang="en-US" sz="1800" dirty="0" smtClean="0">
              <a:latin typeface="Times New Roman" pitchFamily="18" charset="0"/>
            </a:endParaRPr>
          </a:p>
          <a:p>
            <a:pPr eaLnBrk="1" hangingPunct="1">
              <a:defRPr/>
            </a:pPr>
            <a:endParaRPr lang="en-US" altLang="en-US" sz="1800" i="1" dirty="0" smtClean="0">
              <a:latin typeface="Times New Roman" pitchFamily="18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en-US" sz="1800" dirty="0" smtClean="0">
                <a:latin typeface="Times New Roman" pitchFamily="18" charset="0"/>
              </a:rPr>
              <a:t>	When </a:t>
            </a:r>
            <a:r>
              <a:rPr lang="en-US" altLang="en-US" sz="1800" i="1" dirty="0" smtClean="0">
                <a:latin typeface="Times New Roman" pitchFamily="18" charset="0"/>
              </a:rPr>
              <a:t>Y </a:t>
            </a:r>
            <a:r>
              <a:rPr lang="en-US" altLang="en-US" sz="1800" dirty="0" smtClean="0">
                <a:latin typeface="Times New Roman" pitchFamily="18" charset="0"/>
              </a:rPr>
              <a:t>= </a:t>
            </a:r>
            <a:r>
              <a:rPr lang="en-US" altLang="en-US" sz="1800" dirty="0" smtClean="0">
                <a:latin typeface="Times New Roman" pitchFamily="18" charset="0"/>
              </a:rPr>
              <a:t>15                 </a:t>
            </a:r>
            <a:r>
              <a:rPr lang="en-US" altLang="en-US" sz="1800" i="1" dirty="0" smtClean="0">
                <a:latin typeface="Times New Roman" pitchFamily="18" charset="0"/>
              </a:rPr>
              <a:t>  </a:t>
            </a:r>
            <a:endParaRPr lang="en-US" altLang="en-US" sz="1800" i="1" dirty="0" smtClean="0"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AE =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7.5 </a:t>
            </a:r>
            <a:r>
              <a:rPr lang="en-US" altLang="en-US" sz="1800" dirty="0" smtClean="0">
                <a:latin typeface="Times New Roman" pitchFamily="18" charset="0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0.5</a:t>
            </a:r>
            <a:r>
              <a:rPr lang="en-US" altLang="en-US" sz="1800" dirty="0" smtClean="0">
                <a:ea typeface="MS Mincho" pitchFamily="49" charset="-128"/>
              </a:rPr>
              <a:t> </a:t>
            </a:r>
            <a:r>
              <a:rPr lang="en-US" altLang="en-US" sz="1800" dirty="0" smtClean="0">
                <a:latin typeface="Times New Roman" pitchFamily="18" charset="0"/>
              </a:rPr>
              <a:t>(15) = 15</a:t>
            </a:r>
            <a:endParaRPr lang="en-US" altLang="en-US" sz="1800" dirty="0" smtClean="0">
              <a:latin typeface="Times New Roman" pitchFamily="18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126794" y="4842804"/>
            <a:ext cx="100584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5064229" y="3918052"/>
            <a:ext cx="100584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31788" y="1114425"/>
            <a:ext cx="820261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altLang="en-US" sz="9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en-US" sz="1800" b="1" dirty="0" smtClean="0">
                <a:latin typeface="Times New Roman" pitchFamily="18" charset="0"/>
              </a:rPr>
              <a:t>Example:</a:t>
            </a:r>
            <a:r>
              <a:rPr lang="en-US" altLang="en-US" sz="1800" dirty="0" smtClean="0">
                <a:latin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</a:rPr>
              <a:t>In addition to </a:t>
            </a:r>
            <a:r>
              <a:rPr lang="en-US" altLang="en-US" sz="1800" i="1" dirty="0">
                <a:latin typeface="Times New Roman" pitchFamily="18" charset="0"/>
              </a:rPr>
              <a:t>W</a:t>
            </a:r>
            <a:r>
              <a:rPr lang="en-US" altLang="en-US" sz="1800" dirty="0">
                <a:latin typeface="Times New Roman" pitchFamily="18" charset="0"/>
              </a:rPr>
              <a:t> = 8, </a:t>
            </a:r>
            <a:r>
              <a:rPr lang="en-US" altLang="en-US" sz="1800" i="1" dirty="0">
                <a:latin typeface="Times New Roman" pitchFamily="18" charset="0"/>
              </a:rPr>
              <a:t>Y</a:t>
            </a:r>
            <a:r>
              <a:rPr lang="en-US" altLang="en-US" sz="1800" i="1" baseline="-25000" dirty="0">
                <a:latin typeface="Times New Roman" pitchFamily="18" charset="0"/>
              </a:rPr>
              <a:t>e</a:t>
            </a:r>
            <a:r>
              <a:rPr lang="en-US" altLang="en-US" sz="1800" dirty="0">
                <a:latin typeface="Times New Roman" pitchFamily="18" charset="0"/>
              </a:rPr>
              <a:t> = 12, </a:t>
            </a:r>
            <a:r>
              <a:rPr lang="en-US" altLang="en-US" sz="1800" i="1" dirty="0">
                <a:latin typeface="Times New Roman" pitchFamily="18" charset="0"/>
              </a:rPr>
              <a:t>PL</a:t>
            </a:r>
            <a:r>
              <a:rPr lang="en-US" altLang="en-US" sz="1800" dirty="0">
                <a:latin typeface="Times New Roman" pitchFamily="18" charset="0"/>
              </a:rPr>
              <a:t> = 14.5, </a:t>
            </a:r>
            <a:r>
              <a:rPr lang="en-US" altLang="en-US" sz="1800" i="1" dirty="0">
                <a:latin typeface="Times New Roman" pitchFamily="18" charset="0"/>
              </a:rPr>
              <a:t>r</a:t>
            </a:r>
            <a:r>
              <a:rPr lang="en-US" altLang="en-US" sz="1800" dirty="0">
                <a:latin typeface="Times New Roman" pitchFamily="18" charset="0"/>
              </a:rPr>
              <a:t> = 3.5, </a:t>
            </a:r>
            <a:r>
              <a:rPr lang="en-US" altLang="en-US" sz="1800" i="1" dirty="0" err="1">
                <a:latin typeface="Times New Roman" pitchFamily="18" charset="0"/>
              </a:rPr>
              <a:t>mpc</a:t>
            </a:r>
            <a:r>
              <a:rPr lang="en-US" altLang="en-US" sz="1800" dirty="0">
                <a:latin typeface="Times New Roman" pitchFamily="18" charset="0"/>
              </a:rPr>
              <a:t> = 0.75, and </a:t>
            </a:r>
            <a:r>
              <a:rPr lang="en-US" altLang="en-US" sz="1800" i="1" dirty="0">
                <a:latin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</a:rPr>
              <a:t> = 3, assume, investment expenditures total $2.75 trillion, government expenditures total $3 trillion, exports total $2 trillion, and </a:t>
            </a:r>
            <a:r>
              <a:rPr lang="en-US" altLang="en-US" sz="1800" dirty="0" err="1">
                <a:latin typeface="Times New Roman" pitchFamily="18" charset="0"/>
              </a:rPr>
              <a:t>mpm</a:t>
            </a:r>
            <a:r>
              <a:rPr lang="en-US" altLang="en-US" sz="1800" dirty="0">
                <a:latin typeface="Times New Roman" pitchFamily="18" charset="0"/>
              </a:rPr>
              <a:t> = 0.25. </a:t>
            </a:r>
            <a:r>
              <a:rPr lang="en-US" altLang="en-US" sz="1800" dirty="0" smtClean="0">
                <a:latin typeface="Times New Roman" pitchFamily="18" charset="0"/>
              </a:rPr>
              <a:t>Derive the AE equation.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31788" y="2391730"/>
            <a:ext cx="8202612" cy="83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7.5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1800" dirty="0" smtClean="0">
                <a:latin typeface="Times New Roman" pitchFamily="18" charset="0"/>
              </a:rPr>
              <a:t>0.5 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17"/>
          <p:cNvSpPr>
            <a:spLocks noChangeShapeType="1"/>
          </p:cNvSpPr>
          <p:nvPr/>
        </p:nvSpPr>
        <p:spPr bwMode="auto">
          <a:xfrm flipV="1">
            <a:off x="4108450" y="2349500"/>
            <a:ext cx="4013200" cy="291623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47" name="Line 2"/>
          <p:cNvSpPr>
            <a:spLocks noChangeShapeType="1"/>
          </p:cNvSpPr>
          <p:nvPr/>
        </p:nvSpPr>
        <p:spPr bwMode="auto">
          <a:xfrm>
            <a:off x="4114800" y="5278438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48" name="Line 3"/>
          <p:cNvSpPr>
            <a:spLocks noChangeShapeType="1"/>
          </p:cNvSpPr>
          <p:nvPr/>
        </p:nvSpPr>
        <p:spPr bwMode="auto">
          <a:xfrm flipH="1">
            <a:off x="4114800" y="1828800"/>
            <a:ext cx="0" cy="34496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820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30200" y="1600200"/>
            <a:ext cx="2895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 smtClean="0"/>
              <a:t>Example:</a:t>
            </a:r>
            <a:endParaRPr lang="en-US" alt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1600" i="1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sz="1600" i="1" dirty="0" smtClean="0"/>
              <a:t>	</a:t>
            </a:r>
            <a:r>
              <a:rPr lang="en-US" altLang="en-US" sz="1600" i="1" u="sng" dirty="0" smtClean="0"/>
              <a:t>Point 1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sz="1600" i="1" dirty="0" smtClean="0"/>
              <a:t>Y </a:t>
            </a:r>
            <a:r>
              <a:rPr lang="en-US" altLang="en-US" sz="1600" dirty="0" smtClean="0"/>
              <a:t>= 0         </a:t>
            </a:r>
            <a:r>
              <a:rPr lang="en-US" altLang="en-US" sz="1600" i="1" dirty="0" smtClean="0"/>
              <a:t> 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sz="1600" i="1" dirty="0" smtClean="0">
                <a:ea typeface="MS Mincho" pitchFamily="49" charset="-128"/>
              </a:rPr>
              <a:t>AE </a:t>
            </a:r>
            <a:r>
              <a:rPr lang="en-US" altLang="en-US" sz="1600" dirty="0" smtClean="0"/>
              <a:t>= </a:t>
            </a:r>
            <a:r>
              <a:rPr lang="en-US" altLang="en-US" sz="1600" dirty="0" smtClean="0"/>
              <a:t>7.5</a:t>
            </a:r>
            <a:endParaRPr lang="en-US" altLang="en-US" sz="160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i="1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sz="1600" i="1" dirty="0" smtClean="0"/>
              <a:t>	</a:t>
            </a:r>
            <a:r>
              <a:rPr lang="en-US" altLang="en-US" sz="1600" i="1" u="sng" dirty="0" smtClean="0"/>
              <a:t>Point 2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sz="1600" i="1" dirty="0" smtClean="0"/>
              <a:t>Y </a:t>
            </a:r>
            <a:r>
              <a:rPr lang="en-US" altLang="en-US" sz="1600" dirty="0" smtClean="0"/>
              <a:t>= </a:t>
            </a:r>
            <a:r>
              <a:rPr lang="en-US" altLang="en-US" sz="1600" dirty="0" smtClean="0"/>
              <a:t>15</a:t>
            </a:r>
            <a:endParaRPr lang="en-US" altLang="en-US" sz="1600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sz="1600" i="1" dirty="0" smtClean="0">
                <a:ea typeface="MS Mincho" pitchFamily="49" charset="-128"/>
              </a:rPr>
              <a:t>AE = </a:t>
            </a:r>
            <a:r>
              <a:rPr lang="en-US" altLang="en-US" sz="1600" dirty="0" smtClean="0">
                <a:ea typeface="MS Mincho" pitchFamily="49" charset="-128"/>
              </a:rPr>
              <a:t>15</a:t>
            </a:r>
            <a:endParaRPr lang="en-US" altLang="en-US" sz="1600" dirty="0" smtClean="0"/>
          </a:p>
          <a:p>
            <a:pPr algn="ctr" eaLnBrk="1" hangingPunct="1">
              <a:buFont typeface="Wingdings" pitchFamily="2" charset="2"/>
              <a:buNone/>
            </a:pPr>
            <a:endParaRPr lang="en-US" altLang="en-US" sz="1600" dirty="0" smtClean="0"/>
          </a:p>
          <a:p>
            <a:pPr eaLnBrk="1" hangingPunct="1"/>
            <a:r>
              <a:rPr lang="en-US" altLang="en-US" sz="1600" dirty="0" smtClean="0">
                <a:ea typeface="MS Mincho" pitchFamily="49" charset="-128"/>
              </a:rPr>
              <a:t>Since aggregate planned expenditure equals GDP, the change in firms’ inventories equals the planned change. </a:t>
            </a:r>
          </a:p>
          <a:p>
            <a:pPr eaLnBrk="1" hangingPunct="1"/>
            <a:r>
              <a:rPr lang="en-US" altLang="en-US" sz="1600" dirty="0" smtClean="0">
                <a:ea typeface="MS Mincho" pitchFamily="49" charset="-128"/>
              </a:rPr>
              <a:t>The AE model has reached an </a:t>
            </a:r>
            <a:r>
              <a:rPr lang="en-US" altLang="en-US" sz="1600" b="1" u="sng" dirty="0" smtClean="0">
                <a:ea typeface="MS Mincho" pitchFamily="49" charset="-128"/>
              </a:rPr>
              <a:t>equilibrium</a:t>
            </a:r>
            <a:endParaRPr lang="en-US" altLang="en-US" sz="1600" dirty="0" smtClean="0">
              <a:ea typeface="MS Mincho" pitchFamily="49" charset="-128"/>
            </a:endParaRPr>
          </a:p>
          <a:p>
            <a:pPr eaLnBrk="1" hangingPunct="1"/>
            <a:endParaRPr lang="en-US" altLang="en-US" sz="160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i="1" dirty="0" smtClean="0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982023" name="Line 7"/>
          <p:cNvSpPr>
            <a:spLocks noChangeShapeType="1"/>
          </p:cNvSpPr>
          <p:nvPr/>
        </p:nvSpPr>
        <p:spPr bwMode="auto">
          <a:xfrm flipV="1">
            <a:off x="4114800" y="4641850"/>
            <a:ext cx="0" cy="63658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2024" name="Oval 8"/>
          <p:cNvSpPr>
            <a:spLocks noChangeAspect="1" noChangeArrowheads="1"/>
          </p:cNvSpPr>
          <p:nvPr/>
        </p:nvSpPr>
        <p:spPr bwMode="auto">
          <a:xfrm>
            <a:off x="3935413" y="5181600"/>
            <a:ext cx="446087" cy="682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982025" name="Line 9"/>
          <p:cNvSpPr>
            <a:spLocks noChangeAspect="1" noChangeShapeType="1"/>
          </p:cNvSpPr>
          <p:nvPr/>
        </p:nvSpPr>
        <p:spPr bwMode="auto">
          <a:xfrm flipV="1">
            <a:off x="4146550" y="2638425"/>
            <a:ext cx="4013200" cy="2009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2026" name="Oval 10"/>
          <p:cNvSpPr>
            <a:spLocks noChangeAspect="1" noChangeArrowheads="1"/>
          </p:cNvSpPr>
          <p:nvPr/>
        </p:nvSpPr>
        <p:spPr bwMode="auto">
          <a:xfrm>
            <a:off x="3429000" y="44053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7.5</a:t>
            </a:r>
            <a:endParaRPr lang="en-US" altLang="en-US" sz="1800" dirty="0"/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8159750" y="52562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Y</a:t>
            </a:r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3657600" y="1828800"/>
            <a:ext cx="46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AE</a:t>
            </a:r>
          </a:p>
        </p:txBody>
      </p:sp>
      <p:sp>
        <p:nvSpPr>
          <p:cNvPr id="982029" name="Line 13"/>
          <p:cNvSpPr>
            <a:spLocks noChangeShapeType="1"/>
          </p:cNvSpPr>
          <p:nvPr/>
        </p:nvSpPr>
        <p:spPr bwMode="auto">
          <a:xfrm flipV="1">
            <a:off x="6858000" y="3276600"/>
            <a:ext cx="0" cy="2001838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2030" name="Line 14"/>
          <p:cNvSpPr>
            <a:spLocks noChangeShapeType="1"/>
          </p:cNvSpPr>
          <p:nvPr/>
        </p:nvSpPr>
        <p:spPr bwMode="auto">
          <a:xfrm flipH="1">
            <a:off x="4108450" y="3276600"/>
            <a:ext cx="2749550" cy="1588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2031" name="Oval 15"/>
          <p:cNvSpPr>
            <a:spLocks noChangeAspect="1" noChangeArrowheads="1"/>
          </p:cNvSpPr>
          <p:nvPr/>
        </p:nvSpPr>
        <p:spPr bwMode="auto">
          <a:xfrm>
            <a:off x="6527800" y="5207000"/>
            <a:ext cx="668338" cy="6572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1</a:t>
            </a:r>
            <a:r>
              <a:rPr lang="en-US" altLang="en-US" sz="1800" dirty="0" smtClean="0"/>
              <a:t>5</a:t>
            </a:r>
            <a:endParaRPr lang="en-US" altLang="en-US" sz="1800" dirty="0"/>
          </a:p>
        </p:txBody>
      </p:sp>
      <p:sp>
        <p:nvSpPr>
          <p:cNvPr id="982032" name="Oval 16"/>
          <p:cNvSpPr>
            <a:spLocks noChangeAspect="1" noChangeArrowheads="1"/>
          </p:cNvSpPr>
          <p:nvPr/>
        </p:nvSpPr>
        <p:spPr bwMode="auto">
          <a:xfrm>
            <a:off x="3581400" y="30337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15</a:t>
            </a:r>
            <a:endParaRPr lang="en-US" altLang="en-US" sz="1800" dirty="0"/>
          </a:p>
        </p:txBody>
      </p:sp>
      <p:sp>
        <p:nvSpPr>
          <p:cNvPr id="31761" name="Text Box 18"/>
          <p:cNvSpPr txBox="1">
            <a:spLocks noChangeArrowheads="1"/>
          </p:cNvSpPr>
          <p:nvPr/>
        </p:nvSpPr>
        <p:spPr bwMode="auto">
          <a:xfrm>
            <a:off x="7947025" y="2066925"/>
            <a:ext cx="5254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Arial" charset="0"/>
              </a:rPr>
              <a:t>45</a:t>
            </a:r>
            <a:r>
              <a:rPr lang="en-US" altLang="en-US" sz="800">
                <a:latin typeface="Arial" charset="0"/>
              </a:rPr>
              <a:t> </a:t>
            </a:r>
            <a:r>
              <a:rPr lang="en-US" altLang="en-US" sz="2100" baseline="30000">
                <a:latin typeface="Andalus" pitchFamily="18" charset="-78"/>
              </a:rPr>
              <a:t>o</a:t>
            </a:r>
          </a:p>
        </p:txBody>
      </p:sp>
      <p:sp>
        <p:nvSpPr>
          <p:cNvPr id="31762" name="Text Box 19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21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8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8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98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82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2023" grpId="0" animBg="1"/>
      <p:bldP spid="982023" grpId="1" animBg="1"/>
      <p:bldP spid="982024" grpId="0"/>
      <p:bldP spid="982025" grpId="0" animBg="1"/>
      <p:bldP spid="982026" grpId="0"/>
      <p:bldP spid="982026" grpId="1"/>
      <p:bldP spid="982029" grpId="0" animBg="1"/>
      <p:bldP spid="982030" grpId="0" animBg="1"/>
      <p:bldP spid="982031" grpId="0"/>
      <p:bldP spid="9820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 flipV="1">
            <a:off x="4108450" y="2349500"/>
            <a:ext cx="4013200" cy="291623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4114800" y="5278438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 flipH="1">
            <a:off x="4114800" y="1828800"/>
            <a:ext cx="0" cy="34496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840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30200" y="1600200"/>
            <a:ext cx="28956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r>
              <a:rPr lang="en-US" altLang="en-US" b="1" dirty="0" smtClean="0"/>
              <a:t>Example:</a:t>
            </a:r>
            <a:r>
              <a:rPr lang="en-US" altLang="en-US" dirty="0" smtClean="0"/>
              <a:t> Suppose real GDP is $</a:t>
            </a:r>
            <a:r>
              <a:rPr lang="en-US" altLang="en-US" dirty="0" smtClean="0"/>
              <a:t>19 </a:t>
            </a:r>
            <a:r>
              <a:rPr lang="en-US" altLang="en-US" dirty="0" smtClean="0"/>
              <a:t>trillion.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200" i="1" dirty="0" smtClean="0"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i="1" dirty="0" smtClean="0">
                <a:ea typeface="MS Mincho" pitchFamily="49" charset="-128"/>
              </a:rPr>
              <a:t>AE = </a:t>
            </a:r>
            <a:r>
              <a:rPr lang="en-US" altLang="en-US" sz="2000" dirty="0" smtClean="0">
                <a:ea typeface="MS Mincho" pitchFamily="49" charset="-128"/>
              </a:rPr>
              <a:t>7.5</a:t>
            </a:r>
            <a:r>
              <a:rPr lang="en-US" altLang="en-US" dirty="0" smtClean="0">
                <a:ea typeface="MS Mincho" pitchFamily="49" charset="-128"/>
              </a:rPr>
              <a:t> </a:t>
            </a:r>
            <a:r>
              <a:rPr lang="en-US" altLang="en-US" dirty="0" smtClean="0"/>
              <a:t>+ </a:t>
            </a:r>
            <a:r>
              <a:rPr lang="en-US" altLang="en-US" sz="2000" dirty="0" smtClean="0">
                <a:ea typeface="MS Mincho" pitchFamily="49" charset="-128"/>
              </a:rPr>
              <a:t>0.5(19)</a:t>
            </a:r>
            <a:endParaRPr lang="en-US" altLang="en-US" sz="2000" dirty="0" smtClean="0">
              <a:ea typeface="MS Mincho" pitchFamily="49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900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           = </a:t>
            </a:r>
            <a:r>
              <a:rPr lang="en-US" altLang="en-US" sz="2000" dirty="0" smtClean="0">
                <a:ea typeface="MS Mincho" pitchFamily="49" charset="-128"/>
              </a:rPr>
              <a:t>7.5 </a:t>
            </a:r>
            <a:r>
              <a:rPr lang="en-US" altLang="en-US" sz="2000" dirty="0" smtClean="0">
                <a:ea typeface="MS Mincho" pitchFamily="49" charset="-128"/>
              </a:rPr>
              <a:t>+ </a:t>
            </a:r>
            <a:r>
              <a:rPr lang="en-US" altLang="en-US" sz="2000" dirty="0" smtClean="0">
                <a:ea typeface="MS Mincho" pitchFamily="49" charset="-128"/>
              </a:rPr>
              <a:t>9.5</a:t>
            </a:r>
            <a:endParaRPr lang="en-US" altLang="en-US" sz="2000" dirty="0" smtClean="0">
              <a:ea typeface="MS Mincho" pitchFamily="49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900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           = </a:t>
            </a:r>
            <a:r>
              <a:rPr lang="en-US" altLang="en-US" sz="2000" dirty="0" smtClean="0">
                <a:ea typeface="MS Mincho" pitchFamily="49" charset="-128"/>
              </a:rPr>
              <a:t>17</a:t>
            </a:r>
            <a:endParaRPr lang="en-US" altLang="en-US" sz="2000" dirty="0" smtClean="0">
              <a:ea typeface="MS Mincho" pitchFamily="49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dirty="0" smtClean="0"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2000" i="1" dirty="0" smtClean="0">
                <a:ea typeface="MS Mincho" pitchFamily="49" charset="-128"/>
              </a:rPr>
              <a:t>AE &lt; 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400" dirty="0" smtClean="0"/>
              <a:t>	</a:t>
            </a:r>
          </a:p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r>
              <a:rPr lang="en-US" altLang="en-US" sz="1600" dirty="0" smtClean="0"/>
              <a:t>When aggregate planned expenditure is less than real GDP, an</a:t>
            </a:r>
            <a:r>
              <a:rPr lang="en-US" altLang="en-US" sz="1600" noProof="1" smtClean="0"/>
              <a:t> unplanned </a:t>
            </a:r>
            <a:r>
              <a:rPr lang="en-US" altLang="en-US" sz="1600" dirty="0" smtClean="0"/>
              <a:t>increase in </a:t>
            </a:r>
            <a:r>
              <a:rPr lang="en-US" altLang="en-US" sz="1600" noProof="1" smtClean="0"/>
              <a:t>inventories</a:t>
            </a:r>
            <a:r>
              <a:rPr lang="en-US" altLang="en-US" sz="1600" dirty="0" smtClean="0"/>
              <a:t> </a:t>
            </a:r>
            <a:r>
              <a:rPr lang="en-US" altLang="en-US" sz="1600" dirty="0" smtClean="0"/>
              <a:t>occurs.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32775" name="Oval 8"/>
          <p:cNvSpPr>
            <a:spLocks noChangeAspect="1" noChangeArrowheads="1"/>
          </p:cNvSpPr>
          <p:nvPr/>
        </p:nvSpPr>
        <p:spPr bwMode="auto">
          <a:xfrm>
            <a:off x="3935413" y="5181600"/>
            <a:ext cx="446087" cy="682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32776" name="Line 9"/>
          <p:cNvSpPr>
            <a:spLocks noChangeAspect="1" noChangeShapeType="1"/>
          </p:cNvSpPr>
          <p:nvPr/>
        </p:nvSpPr>
        <p:spPr bwMode="auto">
          <a:xfrm flipV="1">
            <a:off x="4146550" y="2638425"/>
            <a:ext cx="4013200" cy="2009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7" name="Rectangle 11"/>
          <p:cNvSpPr>
            <a:spLocks noChangeArrowheads="1"/>
          </p:cNvSpPr>
          <p:nvPr/>
        </p:nvSpPr>
        <p:spPr bwMode="auto">
          <a:xfrm>
            <a:off x="8159750" y="52562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Y</a:t>
            </a:r>
          </a:p>
        </p:txBody>
      </p:sp>
      <p:sp>
        <p:nvSpPr>
          <p:cNvPr id="32778" name="Rectangle 12"/>
          <p:cNvSpPr>
            <a:spLocks noChangeArrowheads="1"/>
          </p:cNvSpPr>
          <p:nvPr/>
        </p:nvSpPr>
        <p:spPr bwMode="auto">
          <a:xfrm>
            <a:off x="3657600" y="1828800"/>
            <a:ext cx="46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AE</a:t>
            </a:r>
          </a:p>
        </p:txBody>
      </p:sp>
      <p:sp>
        <p:nvSpPr>
          <p:cNvPr id="32779" name="Text Box 17"/>
          <p:cNvSpPr txBox="1">
            <a:spLocks noChangeArrowheads="1"/>
          </p:cNvSpPr>
          <p:nvPr/>
        </p:nvSpPr>
        <p:spPr bwMode="auto">
          <a:xfrm>
            <a:off x="7947025" y="2066925"/>
            <a:ext cx="5254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Arial" charset="0"/>
              </a:rPr>
              <a:t>45</a:t>
            </a:r>
            <a:r>
              <a:rPr lang="en-US" altLang="en-US" sz="800">
                <a:latin typeface="Arial" charset="0"/>
              </a:rPr>
              <a:t> </a:t>
            </a:r>
            <a:r>
              <a:rPr lang="en-US" altLang="en-US" sz="2100" baseline="30000">
                <a:latin typeface="Andalus" pitchFamily="18" charset="-78"/>
              </a:rPr>
              <a:t>o</a:t>
            </a:r>
          </a:p>
        </p:txBody>
      </p:sp>
      <p:sp>
        <p:nvSpPr>
          <p:cNvPr id="32780" name="Text Box 18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984083" name="Line 19"/>
          <p:cNvSpPr>
            <a:spLocks noChangeShapeType="1"/>
          </p:cNvSpPr>
          <p:nvPr/>
        </p:nvSpPr>
        <p:spPr bwMode="auto">
          <a:xfrm flipV="1">
            <a:off x="7467600" y="2971800"/>
            <a:ext cx="0" cy="2306638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4084" name="Line 20"/>
          <p:cNvSpPr>
            <a:spLocks noChangeShapeType="1"/>
          </p:cNvSpPr>
          <p:nvPr/>
        </p:nvSpPr>
        <p:spPr bwMode="auto">
          <a:xfrm flipH="1" flipV="1">
            <a:off x="4114800" y="2984500"/>
            <a:ext cx="3352800" cy="0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4085" name="Oval 21"/>
          <p:cNvSpPr>
            <a:spLocks noChangeAspect="1" noChangeArrowheads="1"/>
          </p:cNvSpPr>
          <p:nvPr/>
        </p:nvSpPr>
        <p:spPr bwMode="auto">
          <a:xfrm>
            <a:off x="7167563" y="5210175"/>
            <a:ext cx="668337" cy="6572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19</a:t>
            </a:r>
            <a:endParaRPr lang="en-US" altLang="en-US" sz="1800" dirty="0"/>
          </a:p>
        </p:txBody>
      </p:sp>
      <p:sp>
        <p:nvSpPr>
          <p:cNvPr id="984086" name="Oval 22"/>
          <p:cNvSpPr>
            <a:spLocks noChangeAspect="1" noChangeArrowheads="1"/>
          </p:cNvSpPr>
          <p:nvPr/>
        </p:nvSpPr>
        <p:spPr bwMode="auto">
          <a:xfrm>
            <a:off x="3200400" y="2728913"/>
            <a:ext cx="129540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      17</a:t>
            </a:r>
            <a:endParaRPr lang="en-US" altLang="en-US" sz="1800" dirty="0"/>
          </a:p>
        </p:txBody>
      </p:sp>
      <p:sp>
        <p:nvSpPr>
          <p:cNvPr id="18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8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8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4083" grpId="0" animBg="1"/>
      <p:bldP spid="984084" grpId="0" animBg="1"/>
      <p:bldP spid="984085" grpId="0"/>
      <p:bldP spid="98408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Line 2"/>
          <p:cNvSpPr>
            <a:spLocks noChangeShapeType="1"/>
          </p:cNvSpPr>
          <p:nvPr/>
        </p:nvSpPr>
        <p:spPr bwMode="auto">
          <a:xfrm flipV="1">
            <a:off x="4108450" y="2349500"/>
            <a:ext cx="4013200" cy="291623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4114800" y="2971800"/>
            <a:ext cx="3352800" cy="2306638"/>
            <a:chOff x="2592" y="1872"/>
            <a:chExt cx="2112" cy="1453"/>
          </a:xfrm>
        </p:grpSpPr>
        <p:sp>
          <p:nvSpPr>
            <p:cNvPr id="33815" name="Line 28"/>
            <p:cNvSpPr>
              <a:spLocks noChangeShapeType="1"/>
            </p:cNvSpPr>
            <p:nvPr/>
          </p:nvSpPr>
          <p:spPr bwMode="auto">
            <a:xfrm flipV="1">
              <a:off x="4704" y="1872"/>
              <a:ext cx="0" cy="1453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prstDash val="dash"/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6" name="Line 29"/>
            <p:cNvSpPr>
              <a:spLocks noChangeShapeType="1"/>
            </p:cNvSpPr>
            <p:nvPr/>
          </p:nvSpPr>
          <p:spPr bwMode="auto">
            <a:xfrm flipH="1" flipV="1">
              <a:off x="2592" y="1880"/>
              <a:ext cx="211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796" name="Rectangle 31"/>
          <p:cNvSpPr>
            <a:spLocks noChangeArrowheads="1"/>
          </p:cNvSpPr>
          <p:nvPr/>
        </p:nvSpPr>
        <p:spPr bwMode="auto">
          <a:xfrm>
            <a:off x="2819400" y="2501900"/>
            <a:ext cx="1289050" cy="19034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33798" name="Rectangle 32"/>
          <p:cNvSpPr>
            <a:spLocks noChangeArrowheads="1"/>
          </p:cNvSpPr>
          <p:nvPr/>
        </p:nvSpPr>
        <p:spPr bwMode="auto">
          <a:xfrm>
            <a:off x="5638800" y="5278438"/>
            <a:ext cx="2197100" cy="12747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33799" name="Line 3"/>
          <p:cNvSpPr>
            <a:spLocks noChangeShapeType="1"/>
          </p:cNvSpPr>
          <p:nvPr/>
        </p:nvSpPr>
        <p:spPr bwMode="auto">
          <a:xfrm>
            <a:off x="4114800" y="5278438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00" name="Line 4"/>
          <p:cNvSpPr>
            <a:spLocks noChangeShapeType="1"/>
          </p:cNvSpPr>
          <p:nvPr/>
        </p:nvSpPr>
        <p:spPr bwMode="auto">
          <a:xfrm flipH="1">
            <a:off x="4114800" y="1828800"/>
            <a:ext cx="0" cy="34496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33803" name="Oval 7"/>
          <p:cNvSpPr>
            <a:spLocks noChangeAspect="1" noChangeArrowheads="1"/>
          </p:cNvSpPr>
          <p:nvPr/>
        </p:nvSpPr>
        <p:spPr bwMode="auto">
          <a:xfrm>
            <a:off x="3935413" y="5181600"/>
            <a:ext cx="446087" cy="682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33804" name="Line 8"/>
          <p:cNvSpPr>
            <a:spLocks noChangeAspect="1" noChangeShapeType="1"/>
          </p:cNvSpPr>
          <p:nvPr/>
        </p:nvSpPr>
        <p:spPr bwMode="auto">
          <a:xfrm flipV="1">
            <a:off x="4146550" y="2638425"/>
            <a:ext cx="4013200" cy="2009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5" name="Rectangle 10"/>
          <p:cNvSpPr>
            <a:spLocks noChangeArrowheads="1"/>
          </p:cNvSpPr>
          <p:nvPr/>
        </p:nvSpPr>
        <p:spPr bwMode="auto">
          <a:xfrm>
            <a:off x="8159750" y="52562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Y</a:t>
            </a:r>
          </a:p>
        </p:txBody>
      </p:sp>
      <p:sp>
        <p:nvSpPr>
          <p:cNvPr id="33806" name="Rectangle 11"/>
          <p:cNvSpPr>
            <a:spLocks noChangeArrowheads="1"/>
          </p:cNvSpPr>
          <p:nvPr/>
        </p:nvSpPr>
        <p:spPr bwMode="auto">
          <a:xfrm>
            <a:off x="3657600" y="1828800"/>
            <a:ext cx="46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AE</a:t>
            </a:r>
          </a:p>
        </p:txBody>
      </p:sp>
      <p:sp>
        <p:nvSpPr>
          <p:cNvPr id="33807" name="Text Box 12"/>
          <p:cNvSpPr txBox="1">
            <a:spLocks noChangeArrowheads="1"/>
          </p:cNvSpPr>
          <p:nvPr/>
        </p:nvSpPr>
        <p:spPr bwMode="auto">
          <a:xfrm>
            <a:off x="7947025" y="2066925"/>
            <a:ext cx="5254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Arial" charset="0"/>
              </a:rPr>
              <a:t>45</a:t>
            </a:r>
            <a:r>
              <a:rPr lang="en-US" altLang="en-US" sz="800">
                <a:latin typeface="Arial" charset="0"/>
              </a:rPr>
              <a:t> </a:t>
            </a:r>
            <a:r>
              <a:rPr lang="en-US" altLang="en-US" sz="2100" baseline="30000">
                <a:latin typeface="Andalus" pitchFamily="18" charset="-78"/>
              </a:rPr>
              <a:t>o</a:t>
            </a:r>
          </a:p>
        </p:txBody>
      </p:sp>
      <p:sp>
        <p:nvSpPr>
          <p:cNvPr id="33808" name="Text Box 13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986139" name="Oval 27"/>
          <p:cNvSpPr>
            <a:spLocks noChangeAspect="1" noChangeArrowheads="1"/>
          </p:cNvSpPr>
          <p:nvPr/>
        </p:nvSpPr>
        <p:spPr bwMode="auto">
          <a:xfrm>
            <a:off x="7167563" y="5210175"/>
            <a:ext cx="668337" cy="6572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19</a:t>
            </a:r>
            <a:endParaRPr lang="en-US" altLang="en-US" sz="1800" dirty="0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761872" y="3352800"/>
            <a:ext cx="865943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i="1" dirty="0">
                <a:ea typeface="MS Mincho" pitchFamily="49" charset="-128"/>
              </a:rPr>
              <a:t>AE = Y</a:t>
            </a:r>
          </a:p>
        </p:txBody>
      </p:sp>
      <p:sp>
        <p:nvSpPr>
          <p:cNvPr id="25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sp>
        <p:nvSpPr>
          <p:cNvPr id="26" name="Oval 22"/>
          <p:cNvSpPr>
            <a:spLocks noChangeAspect="1" noChangeArrowheads="1"/>
          </p:cNvSpPr>
          <p:nvPr/>
        </p:nvSpPr>
        <p:spPr bwMode="auto">
          <a:xfrm>
            <a:off x="3200400" y="2728913"/>
            <a:ext cx="129540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      17</a:t>
            </a:r>
            <a:endParaRPr lang="en-US" altLang="en-US" sz="1800" dirty="0"/>
          </a:p>
        </p:txBody>
      </p:sp>
      <p:sp>
        <p:nvSpPr>
          <p:cNvPr id="27" name="Oval 15"/>
          <p:cNvSpPr>
            <a:spLocks noChangeAspect="1" noChangeArrowheads="1"/>
          </p:cNvSpPr>
          <p:nvPr/>
        </p:nvSpPr>
        <p:spPr bwMode="auto">
          <a:xfrm>
            <a:off x="6366804" y="5207000"/>
            <a:ext cx="668338" cy="6572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1</a:t>
            </a:r>
            <a:r>
              <a:rPr lang="en-US" altLang="en-US" sz="1800" dirty="0" smtClean="0"/>
              <a:t>5</a:t>
            </a:r>
            <a:endParaRPr lang="en-US" altLang="en-US" sz="1800" dirty="0"/>
          </a:p>
        </p:txBody>
      </p:sp>
      <p:sp>
        <p:nvSpPr>
          <p:cNvPr id="28" name="Oval 16"/>
          <p:cNvSpPr>
            <a:spLocks noChangeAspect="1" noChangeArrowheads="1"/>
          </p:cNvSpPr>
          <p:nvPr/>
        </p:nvSpPr>
        <p:spPr bwMode="auto">
          <a:xfrm>
            <a:off x="3581400" y="3129841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15</a:t>
            </a:r>
            <a:endParaRPr lang="en-US" altLang="en-US" sz="1800" dirty="0"/>
          </a:p>
        </p:txBody>
      </p:sp>
      <p:sp>
        <p:nvSpPr>
          <p:cNvPr id="29" name="Rectangle 5"/>
          <p:cNvSpPr txBox="1">
            <a:spLocks noChangeArrowheads="1"/>
          </p:cNvSpPr>
          <p:nvPr/>
        </p:nvSpPr>
        <p:spPr bwMode="auto">
          <a:xfrm>
            <a:off x="323850" y="5278438"/>
            <a:ext cx="2895600" cy="882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r>
              <a:rPr lang="en-US" altLang="en-US" sz="1600" kern="0" dirty="0" smtClean="0">
                <a:ea typeface="MS Mincho" pitchFamily="49" charset="-128"/>
              </a:rPr>
              <a:t>firms cut production. Real GDP decreases until it reaches </a:t>
            </a:r>
            <a:r>
              <a:rPr lang="en-US" altLang="en-US" sz="1600" b="1" u="sng" kern="0" dirty="0" smtClean="0">
                <a:ea typeface="MS Mincho" pitchFamily="49" charset="-128"/>
              </a:rPr>
              <a:t>equilibrium</a:t>
            </a:r>
            <a:r>
              <a:rPr lang="en-US" altLang="en-US" sz="1600" kern="0" dirty="0" smtClean="0">
                <a:ea typeface="MS Mincho" pitchFamily="49" charset="-128"/>
              </a:rPr>
              <a:t>.</a:t>
            </a:r>
            <a:endParaRPr lang="en-US" altLang="en-US" sz="1600" kern="0" dirty="0" smtClean="0"/>
          </a:p>
        </p:txBody>
      </p:sp>
      <p:sp>
        <p:nvSpPr>
          <p:cNvPr id="31" name="Rectangle 5"/>
          <p:cNvSpPr txBox="1">
            <a:spLocks noChangeArrowheads="1"/>
          </p:cNvSpPr>
          <p:nvPr/>
        </p:nvSpPr>
        <p:spPr bwMode="auto">
          <a:xfrm>
            <a:off x="330200" y="1600200"/>
            <a:ext cx="289560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r>
              <a:rPr lang="en-US" altLang="en-US" sz="1800" b="1" kern="0" dirty="0" smtClean="0"/>
              <a:t>Example:</a:t>
            </a:r>
            <a:r>
              <a:rPr lang="en-US" altLang="en-US" sz="1800" kern="0" dirty="0" smtClean="0"/>
              <a:t> Suppose real GDP is $19 trillion.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200" i="1" kern="0" dirty="0" smtClean="0"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800" i="1" kern="0" dirty="0" smtClean="0">
                <a:ea typeface="MS Mincho" pitchFamily="49" charset="-128"/>
              </a:rPr>
              <a:t>AE = </a:t>
            </a:r>
            <a:r>
              <a:rPr lang="en-US" altLang="en-US" sz="2000" kern="0" dirty="0" smtClean="0">
                <a:ea typeface="MS Mincho" pitchFamily="49" charset="-128"/>
              </a:rPr>
              <a:t>7.5</a:t>
            </a:r>
            <a:r>
              <a:rPr lang="en-US" altLang="en-US" sz="1800" kern="0" dirty="0" smtClean="0">
                <a:ea typeface="MS Mincho" pitchFamily="49" charset="-128"/>
              </a:rPr>
              <a:t> </a:t>
            </a:r>
            <a:r>
              <a:rPr lang="en-US" altLang="en-US" sz="1800" kern="0" dirty="0" smtClean="0"/>
              <a:t>+ </a:t>
            </a:r>
            <a:r>
              <a:rPr lang="en-US" altLang="en-US" sz="2000" kern="0" dirty="0" smtClean="0">
                <a:ea typeface="MS Mincho" pitchFamily="49" charset="-128"/>
              </a:rPr>
              <a:t>0.5(19)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900" kern="0" dirty="0" smtClean="0">
                <a:ea typeface="MS Mincho" pitchFamily="49" charset="-128"/>
              </a:rPr>
              <a:t> </a:t>
            </a:r>
            <a:r>
              <a:rPr lang="en-US" altLang="en-US" sz="2000" kern="0" dirty="0" smtClean="0">
                <a:ea typeface="MS Mincho" pitchFamily="49" charset="-128"/>
              </a:rPr>
              <a:t>           = 7.5 + 9.5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900" kern="0" dirty="0" smtClean="0">
                <a:ea typeface="MS Mincho" pitchFamily="49" charset="-128"/>
              </a:rPr>
              <a:t> </a:t>
            </a:r>
            <a:r>
              <a:rPr lang="en-US" altLang="en-US" sz="2000" kern="0" dirty="0" smtClean="0">
                <a:ea typeface="MS Mincho" pitchFamily="49" charset="-128"/>
              </a:rPr>
              <a:t>           = 17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endParaRPr lang="en-US" altLang="en-US" sz="1600" kern="0" dirty="0" smtClean="0"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2000" i="1" kern="0" dirty="0" smtClean="0">
                <a:ea typeface="MS Mincho" pitchFamily="49" charset="-128"/>
              </a:rPr>
              <a:t>AE &lt; 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</a:pPr>
            <a:r>
              <a:rPr lang="en-US" altLang="en-US" sz="1400" kern="0" dirty="0" smtClean="0"/>
              <a:t>	</a:t>
            </a:r>
          </a:p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r>
              <a:rPr lang="en-US" altLang="en-US" sz="1600" kern="0" dirty="0" smtClean="0"/>
              <a:t>When aggregate planned expenditure is less than real GDP, an</a:t>
            </a:r>
            <a:r>
              <a:rPr lang="en-US" altLang="en-US" sz="1600" kern="0" noProof="1" smtClean="0"/>
              <a:t> unplanned </a:t>
            </a:r>
            <a:r>
              <a:rPr lang="en-US" altLang="en-US" sz="1600" kern="0" dirty="0" smtClean="0"/>
              <a:t>increase in </a:t>
            </a:r>
            <a:r>
              <a:rPr lang="en-US" altLang="en-US" sz="1600" kern="0" noProof="1" smtClean="0"/>
              <a:t>inventories</a:t>
            </a:r>
            <a:r>
              <a:rPr lang="en-US" altLang="en-US" sz="1600" kern="0" dirty="0" smtClean="0"/>
              <a:t> occurs.</a:t>
            </a:r>
            <a:endParaRPr lang="en-US" altLang="en-US" sz="1600" kern="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5.55556E-6 L -0.08333 0.05555 " pathEditMode="relative" ptsTypes="AA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2000"/>
                                        <p:tgtEl>
                                          <p:spTgt spid="986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6139" grpId="0"/>
      <p:bldP spid="23" grpId="0"/>
      <p:bldP spid="26" grpId="0"/>
      <p:bldP spid="27" grpId="0"/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2"/>
          <p:cNvSpPr>
            <a:spLocks noChangeShapeType="1"/>
          </p:cNvSpPr>
          <p:nvPr/>
        </p:nvSpPr>
        <p:spPr bwMode="auto">
          <a:xfrm flipV="1">
            <a:off x="4108450" y="2349500"/>
            <a:ext cx="4013200" cy="291623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88164" name="Line 4"/>
          <p:cNvSpPr>
            <a:spLocks noChangeShapeType="1"/>
          </p:cNvSpPr>
          <p:nvPr/>
        </p:nvSpPr>
        <p:spPr bwMode="auto">
          <a:xfrm flipV="1">
            <a:off x="5867400" y="3789363"/>
            <a:ext cx="0" cy="2306637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8165" name="Line 5"/>
          <p:cNvSpPr>
            <a:spLocks noChangeShapeType="1"/>
          </p:cNvSpPr>
          <p:nvPr/>
        </p:nvSpPr>
        <p:spPr bwMode="auto">
          <a:xfrm flipH="1" flipV="1">
            <a:off x="3935413" y="3802063"/>
            <a:ext cx="1931987" cy="0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2362200" y="2501900"/>
            <a:ext cx="1746250" cy="19034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988167" name="Oval 7"/>
          <p:cNvSpPr>
            <a:spLocks noChangeAspect="1" noChangeArrowheads="1"/>
          </p:cNvSpPr>
          <p:nvPr/>
        </p:nvSpPr>
        <p:spPr bwMode="auto">
          <a:xfrm>
            <a:off x="3562350" y="35290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13</a:t>
            </a:r>
            <a:endParaRPr lang="en-US" altLang="en-US" sz="1800" dirty="0"/>
          </a:p>
        </p:txBody>
      </p:sp>
      <p:sp>
        <p:nvSpPr>
          <p:cNvPr id="34823" name="Rectangle 8"/>
          <p:cNvSpPr>
            <a:spLocks noChangeArrowheads="1"/>
          </p:cNvSpPr>
          <p:nvPr/>
        </p:nvSpPr>
        <p:spPr bwMode="auto">
          <a:xfrm>
            <a:off x="5638800" y="5278438"/>
            <a:ext cx="2197100" cy="14271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34824" name="Line 9"/>
          <p:cNvSpPr>
            <a:spLocks noChangeShapeType="1"/>
          </p:cNvSpPr>
          <p:nvPr/>
        </p:nvSpPr>
        <p:spPr bwMode="auto">
          <a:xfrm>
            <a:off x="4114800" y="5278438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4825" name="Line 10"/>
          <p:cNvSpPr>
            <a:spLocks noChangeShapeType="1"/>
          </p:cNvSpPr>
          <p:nvPr/>
        </p:nvSpPr>
        <p:spPr bwMode="auto">
          <a:xfrm flipH="1">
            <a:off x="4114800" y="1828800"/>
            <a:ext cx="0" cy="34496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88171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30200" y="1600200"/>
            <a:ext cx="2895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1714500" algn="l"/>
              </a:tabLst>
              <a:defRPr/>
            </a:pPr>
            <a:r>
              <a:rPr lang="en-US" altLang="en-US" b="1" dirty="0" smtClean="0"/>
              <a:t>Example:</a:t>
            </a:r>
            <a:r>
              <a:rPr lang="en-US" altLang="en-US" dirty="0" smtClean="0"/>
              <a:t> Suppose real GDP is </a:t>
            </a:r>
            <a:r>
              <a:rPr lang="en-US" altLang="en-US" dirty="0" smtClean="0"/>
              <a:t>$11 </a:t>
            </a:r>
            <a:r>
              <a:rPr lang="en-US" altLang="en-US" dirty="0" smtClean="0"/>
              <a:t>trillion.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200" i="1" dirty="0" smtClean="0"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i="1" dirty="0" smtClean="0">
                <a:ea typeface="MS Mincho" pitchFamily="49" charset="-128"/>
              </a:rPr>
              <a:t>AE = </a:t>
            </a:r>
            <a:r>
              <a:rPr lang="en-US" altLang="en-US" sz="2000" dirty="0" smtClean="0">
                <a:ea typeface="MS Mincho" pitchFamily="49" charset="-128"/>
              </a:rPr>
              <a:t>7.5</a:t>
            </a:r>
            <a:r>
              <a:rPr lang="en-US" altLang="en-US" dirty="0" smtClean="0">
                <a:ea typeface="MS Mincho" pitchFamily="49" charset="-128"/>
              </a:rPr>
              <a:t> </a:t>
            </a:r>
            <a:r>
              <a:rPr lang="en-US" altLang="en-US" dirty="0" smtClean="0"/>
              <a:t>+ </a:t>
            </a:r>
            <a:r>
              <a:rPr lang="en-US" altLang="en-US" sz="2000" dirty="0" smtClean="0">
                <a:ea typeface="MS Mincho" pitchFamily="49" charset="-128"/>
              </a:rPr>
              <a:t>0.5(11)</a:t>
            </a:r>
            <a:endParaRPr lang="en-US" altLang="en-US" sz="2000" dirty="0" smtClean="0">
              <a:ea typeface="MS Mincho" pitchFamily="49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900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           = </a:t>
            </a:r>
            <a:r>
              <a:rPr lang="en-US" altLang="en-US" sz="2000" dirty="0" smtClean="0">
                <a:ea typeface="MS Mincho" pitchFamily="49" charset="-128"/>
              </a:rPr>
              <a:t>7.5 </a:t>
            </a:r>
            <a:r>
              <a:rPr lang="en-US" altLang="en-US" sz="2000" dirty="0" smtClean="0">
                <a:ea typeface="MS Mincho" pitchFamily="49" charset="-128"/>
              </a:rPr>
              <a:t>+ </a:t>
            </a:r>
            <a:r>
              <a:rPr lang="en-US" altLang="en-US" sz="2000" dirty="0" smtClean="0">
                <a:ea typeface="MS Mincho" pitchFamily="49" charset="-128"/>
              </a:rPr>
              <a:t>5.5</a:t>
            </a:r>
            <a:endParaRPr lang="en-US" altLang="en-US" sz="2000" dirty="0" smtClean="0">
              <a:ea typeface="MS Mincho" pitchFamily="49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900" dirty="0" smtClean="0">
                <a:ea typeface="MS Mincho" pitchFamily="49" charset="-128"/>
              </a:rPr>
              <a:t> </a:t>
            </a:r>
            <a:r>
              <a:rPr lang="en-US" altLang="en-US" sz="2000" dirty="0" smtClean="0">
                <a:ea typeface="MS Mincho" pitchFamily="49" charset="-128"/>
              </a:rPr>
              <a:t>           = </a:t>
            </a:r>
            <a:r>
              <a:rPr lang="en-US" altLang="en-US" sz="2000" dirty="0" smtClean="0">
                <a:ea typeface="MS Mincho" pitchFamily="49" charset="-128"/>
              </a:rPr>
              <a:t>13</a:t>
            </a:r>
            <a:endParaRPr lang="en-US" altLang="en-US" sz="2000" dirty="0" smtClean="0">
              <a:ea typeface="MS Mincho" pitchFamily="49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endParaRPr lang="en-US" altLang="en-US" sz="1600" dirty="0" smtClean="0"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2000" i="1" dirty="0" smtClean="0">
                <a:ea typeface="MS Mincho" pitchFamily="49" charset="-128"/>
              </a:rPr>
              <a:t>AE &gt; 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714500" algn="l"/>
              </a:tabLst>
              <a:defRPr/>
            </a:pPr>
            <a:r>
              <a:rPr lang="en-US" altLang="en-US" sz="1400" dirty="0" smtClean="0"/>
              <a:t>	</a:t>
            </a:r>
          </a:p>
          <a:p>
            <a:pPr eaLnBrk="1" hangingPunct="1">
              <a:lnSpc>
                <a:spcPct val="90000"/>
              </a:lnSpc>
              <a:tabLst>
                <a:tab pos="1714500" algn="l"/>
              </a:tabLst>
              <a:defRPr/>
            </a:pPr>
            <a:r>
              <a:rPr lang="en-US" altLang="en-US" sz="1600" dirty="0" smtClean="0"/>
              <a:t>When aggregate planned expenditure exceeds real GDP</a:t>
            </a:r>
            <a:r>
              <a:rPr lang="en-US" altLang="en-US" sz="1000" dirty="0" smtClean="0"/>
              <a:t> </a:t>
            </a:r>
            <a:r>
              <a:rPr lang="en-US" altLang="en-US" sz="1600" dirty="0" smtClean="0"/>
              <a:t>, an</a:t>
            </a:r>
            <a:r>
              <a:rPr lang="en-US" altLang="en-US" sz="1600" noProof="1" smtClean="0"/>
              <a:t> unplanned </a:t>
            </a:r>
            <a:r>
              <a:rPr lang="en-US" altLang="en-US" sz="1600" dirty="0" smtClean="0"/>
              <a:t>decrease in inventories occurs.</a:t>
            </a:r>
          </a:p>
        </p:txBody>
      </p:sp>
      <p:sp>
        <p:nvSpPr>
          <p:cNvPr id="3482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34828" name="Oval 13"/>
          <p:cNvSpPr>
            <a:spLocks noChangeAspect="1" noChangeArrowheads="1"/>
          </p:cNvSpPr>
          <p:nvPr/>
        </p:nvSpPr>
        <p:spPr bwMode="auto">
          <a:xfrm>
            <a:off x="3935413" y="5181600"/>
            <a:ext cx="446087" cy="682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34829" name="Line 14"/>
          <p:cNvSpPr>
            <a:spLocks noChangeAspect="1" noChangeShapeType="1"/>
          </p:cNvSpPr>
          <p:nvPr/>
        </p:nvSpPr>
        <p:spPr bwMode="auto">
          <a:xfrm flipV="1">
            <a:off x="4146550" y="2638425"/>
            <a:ext cx="4013200" cy="2009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0" name="Rectangle 16"/>
          <p:cNvSpPr>
            <a:spLocks noChangeArrowheads="1"/>
          </p:cNvSpPr>
          <p:nvPr/>
        </p:nvSpPr>
        <p:spPr bwMode="auto">
          <a:xfrm>
            <a:off x="8159750" y="52562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Y</a:t>
            </a:r>
          </a:p>
        </p:txBody>
      </p:sp>
      <p:sp>
        <p:nvSpPr>
          <p:cNvPr id="34831" name="Rectangle 17"/>
          <p:cNvSpPr>
            <a:spLocks noChangeArrowheads="1"/>
          </p:cNvSpPr>
          <p:nvPr/>
        </p:nvSpPr>
        <p:spPr bwMode="auto">
          <a:xfrm>
            <a:off x="3657600" y="1828800"/>
            <a:ext cx="46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AE</a:t>
            </a:r>
          </a:p>
        </p:txBody>
      </p:sp>
      <p:sp>
        <p:nvSpPr>
          <p:cNvPr id="34832" name="Text Box 18"/>
          <p:cNvSpPr txBox="1">
            <a:spLocks noChangeArrowheads="1"/>
          </p:cNvSpPr>
          <p:nvPr/>
        </p:nvSpPr>
        <p:spPr bwMode="auto">
          <a:xfrm>
            <a:off x="7947025" y="2066925"/>
            <a:ext cx="5254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Arial" charset="0"/>
              </a:rPr>
              <a:t>45</a:t>
            </a:r>
            <a:r>
              <a:rPr lang="en-US" altLang="en-US" sz="800">
                <a:latin typeface="Arial" charset="0"/>
              </a:rPr>
              <a:t> </a:t>
            </a:r>
            <a:r>
              <a:rPr lang="en-US" altLang="en-US" sz="2100" baseline="30000">
                <a:latin typeface="Andalus" pitchFamily="18" charset="-78"/>
              </a:rPr>
              <a:t>o</a:t>
            </a:r>
          </a:p>
        </p:txBody>
      </p:sp>
      <p:sp>
        <p:nvSpPr>
          <p:cNvPr id="34833" name="Text Box 19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988180" name="Oval 20"/>
          <p:cNvSpPr>
            <a:spLocks noChangeAspect="1" noChangeArrowheads="1"/>
          </p:cNvSpPr>
          <p:nvPr/>
        </p:nvSpPr>
        <p:spPr bwMode="auto">
          <a:xfrm>
            <a:off x="5541963" y="5210175"/>
            <a:ext cx="668337" cy="6572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11</a:t>
            </a:r>
            <a:endParaRPr lang="en-US" altLang="en-US" sz="1800" dirty="0"/>
          </a:p>
        </p:txBody>
      </p:sp>
      <p:sp>
        <p:nvSpPr>
          <p:cNvPr id="20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8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8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8164" grpId="0" animBg="1"/>
      <p:bldP spid="988165" grpId="0" animBg="1"/>
      <p:bldP spid="988167" grpId="0"/>
      <p:bldP spid="98818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 flipV="1">
            <a:off x="4108450" y="2349500"/>
            <a:ext cx="4013200" cy="291623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14600" y="3789363"/>
            <a:ext cx="3352800" cy="2306637"/>
            <a:chOff x="2592" y="1872"/>
            <a:chExt cx="2112" cy="1453"/>
          </a:xfrm>
        </p:grpSpPr>
        <p:sp>
          <p:nvSpPr>
            <p:cNvPr id="35864" name="Line 4"/>
            <p:cNvSpPr>
              <a:spLocks noChangeShapeType="1"/>
            </p:cNvSpPr>
            <p:nvPr/>
          </p:nvSpPr>
          <p:spPr bwMode="auto">
            <a:xfrm flipV="1">
              <a:off x="4704" y="1872"/>
              <a:ext cx="0" cy="1453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prstDash val="dash"/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5" name="Line 5"/>
            <p:cNvSpPr>
              <a:spLocks noChangeShapeType="1"/>
            </p:cNvSpPr>
            <p:nvPr/>
          </p:nvSpPr>
          <p:spPr bwMode="auto">
            <a:xfrm flipH="1" flipV="1">
              <a:off x="2592" y="1880"/>
              <a:ext cx="211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2374900" y="2501900"/>
            <a:ext cx="1746250" cy="19034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990215" name="Oval 7"/>
          <p:cNvSpPr>
            <a:spLocks noChangeAspect="1" noChangeArrowheads="1"/>
          </p:cNvSpPr>
          <p:nvPr/>
        </p:nvSpPr>
        <p:spPr bwMode="auto">
          <a:xfrm>
            <a:off x="3562350" y="352901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13</a:t>
            </a:r>
            <a:endParaRPr lang="en-US" altLang="en-US" sz="1800" dirty="0"/>
          </a:p>
        </p:txBody>
      </p:sp>
      <p:sp>
        <p:nvSpPr>
          <p:cNvPr id="35846" name="Rectangle 8"/>
          <p:cNvSpPr>
            <a:spLocks noChangeArrowheads="1"/>
          </p:cNvSpPr>
          <p:nvPr/>
        </p:nvSpPr>
        <p:spPr bwMode="auto">
          <a:xfrm>
            <a:off x="5638800" y="5278438"/>
            <a:ext cx="2197100" cy="14271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35847" name="Line 9"/>
          <p:cNvSpPr>
            <a:spLocks noChangeShapeType="1"/>
          </p:cNvSpPr>
          <p:nvPr/>
        </p:nvSpPr>
        <p:spPr bwMode="auto">
          <a:xfrm>
            <a:off x="4114800" y="5278438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848" name="Line 10"/>
          <p:cNvSpPr>
            <a:spLocks noChangeShapeType="1"/>
          </p:cNvSpPr>
          <p:nvPr/>
        </p:nvSpPr>
        <p:spPr bwMode="auto">
          <a:xfrm flipH="1">
            <a:off x="4114800" y="1828800"/>
            <a:ext cx="0" cy="34496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849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04800" y="5410200"/>
            <a:ext cx="2895600" cy="852487"/>
          </a:xfrm>
        </p:spPr>
        <p:txBody>
          <a:bodyPr/>
          <a:lstStyle/>
          <a:p>
            <a:pPr eaLnBrk="1" hangingPunct="1">
              <a:tabLst>
                <a:tab pos="1714500" algn="l"/>
              </a:tabLst>
            </a:pPr>
            <a:r>
              <a:rPr lang="en-US" altLang="en-US" sz="1600" dirty="0" smtClean="0">
                <a:ea typeface="MS Mincho" pitchFamily="49" charset="-128"/>
              </a:rPr>
              <a:t>firms </a:t>
            </a:r>
            <a:r>
              <a:rPr lang="en-US" altLang="en-US" sz="1600" dirty="0" smtClean="0">
                <a:ea typeface="MS Mincho" pitchFamily="49" charset="-128"/>
              </a:rPr>
              <a:t>raise production. Real GDP increases until it reaches </a:t>
            </a:r>
            <a:r>
              <a:rPr lang="en-US" altLang="en-US" sz="1600" b="1" u="sng" dirty="0" smtClean="0">
                <a:ea typeface="MS Mincho" pitchFamily="49" charset="-128"/>
              </a:rPr>
              <a:t>equilibrium</a:t>
            </a:r>
            <a:r>
              <a:rPr lang="en-US" altLang="en-US" sz="1600" dirty="0" smtClean="0">
                <a:ea typeface="MS Mincho" pitchFamily="49" charset="-128"/>
              </a:rPr>
              <a:t>.</a:t>
            </a:r>
            <a:endParaRPr lang="en-US" altLang="en-US" dirty="0" smtClean="0">
              <a:ea typeface="MS Mincho" pitchFamily="49" charset="-128"/>
            </a:endParaRPr>
          </a:p>
        </p:txBody>
      </p:sp>
      <p:sp>
        <p:nvSpPr>
          <p:cNvPr id="3585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35851" name="Oval 13"/>
          <p:cNvSpPr>
            <a:spLocks noChangeAspect="1" noChangeArrowheads="1"/>
          </p:cNvSpPr>
          <p:nvPr/>
        </p:nvSpPr>
        <p:spPr bwMode="auto">
          <a:xfrm>
            <a:off x="3935413" y="5181600"/>
            <a:ext cx="446087" cy="6826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35852" name="Line 14"/>
          <p:cNvSpPr>
            <a:spLocks noChangeAspect="1" noChangeShapeType="1"/>
          </p:cNvSpPr>
          <p:nvPr/>
        </p:nvSpPr>
        <p:spPr bwMode="auto">
          <a:xfrm flipV="1">
            <a:off x="4146550" y="2638425"/>
            <a:ext cx="4013200" cy="2009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Rectangle 15"/>
          <p:cNvSpPr>
            <a:spLocks noChangeArrowheads="1"/>
          </p:cNvSpPr>
          <p:nvPr/>
        </p:nvSpPr>
        <p:spPr bwMode="auto">
          <a:xfrm>
            <a:off x="8159750" y="52562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Y</a:t>
            </a:r>
          </a:p>
        </p:txBody>
      </p:sp>
      <p:sp>
        <p:nvSpPr>
          <p:cNvPr id="35854" name="Rectangle 16"/>
          <p:cNvSpPr>
            <a:spLocks noChangeArrowheads="1"/>
          </p:cNvSpPr>
          <p:nvPr/>
        </p:nvSpPr>
        <p:spPr bwMode="auto">
          <a:xfrm>
            <a:off x="3657600" y="1828800"/>
            <a:ext cx="46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AE</a:t>
            </a:r>
          </a:p>
        </p:txBody>
      </p:sp>
      <p:sp>
        <p:nvSpPr>
          <p:cNvPr id="35855" name="Text Box 17"/>
          <p:cNvSpPr txBox="1">
            <a:spLocks noChangeArrowheads="1"/>
          </p:cNvSpPr>
          <p:nvPr/>
        </p:nvSpPr>
        <p:spPr bwMode="auto">
          <a:xfrm>
            <a:off x="7947025" y="2066925"/>
            <a:ext cx="5254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Arial" charset="0"/>
              </a:rPr>
              <a:t>45</a:t>
            </a:r>
            <a:r>
              <a:rPr lang="en-US" altLang="en-US" sz="800">
                <a:latin typeface="Arial" charset="0"/>
              </a:rPr>
              <a:t> </a:t>
            </a:r>
            <a:r>
              <a:rPr lang="en-US" altLang="en-US" sz="2100" baseline="30000">
                <a:latin typeface="Andalus" pitchFamily="18" charset="-78"/>
              </a:rPr>
              <a:t>o</a:t>
            </a:r>
          </a:p>
        </p:txBody>
      </p:sp>
      <p:sp>
        <p:nvSpPr>
          <p:cNvPr id="35856" name="Text Box 18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990227" name="Oval 19"/>
          <p:cNvSpPr>
            <a:spLocks noChangeAspect="1" noChangeArrowheads="1"/>
          </p:cNvSpPr>
          <p:nvPr/>
        </p:nvSpPr>
        <p:spPr bwMode="auto">
          <a:xfrm>
            <a:off x="5541963" y="5210175"/>
            <a:ext cx="668337" cy="6572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11</a:t>
            </a:r>
            <a:endParaRPr lang="en-US" altLang="en-US" sz="1800" dirty="0"/>
          </a:p>
        </p:txBody>
      </p:sp>
      <p:sp>
        <p:nvSpPr>
          <p:cNvPr id="990228" name="Oval 20"/>
          <p:cNvSpPr>
            <a:spLocks noChangeAspect="1" noChangeArrowheads="1"/>
          </p:cNvSpPr>
          <p:nvPr/>
        </p:nvSpPr>
        <p:spPr bwMode="auto">
          <a:xfrm>
            <a:off x="6443663" y="5210175"/>
            <a:ext cx="668337" cy="6572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15</a:t>
            </a:r>
            <a:endParaRPr lang="en-US" altLang="en-US" sz="1800" dirty="0"/>
          </a:p>
        </p:txBody>
      </p:sp>
      <p:sp>
        <p:nvSpPr>
          <p:cNvPr id="990229" name="Oval 21"/>
          <p:cNvSpPr>
            <a:spLocks noChangeAspect="1" noChangeArrowheads="1"/>
          </p:cNvSpPr>
          <p:nvPr/>
        </p:nvSpPr>
        <p:spPr bwMode="auto">
          <a:xfrm>
            <a:off x="3562350" y="3116263"/>
            <a:ext cx="933450" cy="4714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15</a:t>
            </a:r>
            <a:endParaRPr lang="en-US" altLang="en-US" sz="1800" dirty="0"/>
          </a:p>
        </p:txBody>
      </p:sp>
      <p:sp>
        <p:nvSpPr>
          <p:cNvPr id="35860" name="Rectangle 24"/>
          <p:cNvSpPr>
            <a:spLocks noChangeArrowheads="1"/>
          </p:cNvSpPr>
          <p:nvPr/>
        </p:nvSpPr>
        <p:spPr bwMode="auto">
          <a:xfrm>
            <a:off x="330200" y="1600200"/>
            <a:ext cx="289560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800" b="1" dirty="0"/>
              <a:t>Example:</a:t>
            </a:r>
            <a:r>
              <a:rPr lang="en-US" altLang="en-US" sz="1800" dirty="0"/>
              <a:t> Suppose real GDP is </a:t>
            </a:r>
            <a:r>
              <a:rPr lang="en-US" altLang="en-US" sz="1800" dirty="0" smtClean="0"/>
              <a:t>$11 </a:t>
            </a:r>
            <a:r>
              <a:rPr lang="en-US" altLang="en-US" sz="1800" dirty="0"/>
              <a:t>trillion.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1200" i="1" dirty="0"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i="1" dirty="0">
                <a:ea typeface="MS Mincho" pitchFamily="49" charset="-128"/>
              </a:rPr>
              <a:t>AE = </a:t>
            </a:r>
            <a:r>
              <a:rPr lang="en-US" altLang="en-US" sz="2000" dirty="0" smtClean="0">
                <a:ea typeface="MS Mincho" pitchFamily="49" charset="-128"/>
              </a:rPr>
              <a:t>7.5</a:t>
            </a:r>
            <a:r>
              <a:rPr lang="en-US" altLang="en-US" sz="1800" dirty="0" smtClean="0">
                <a:ea typeface="MS Mincho" pitchFamily="49" charset="-128"/>
              </a:rPr>
              <a:t> </a:t>
            </a:r>
            <a:r>
              <a:rPr lang="en-US" altLang="en-US" sz="1800" dirty="0"/>
              <a:t>+ </a:t>
            </a:r>
            <a:r>
              <a:rPr lang="en-US" altLang="en-US" sz="2000" dirty="0" smtClean="0">
                <a:ea typeface="MS Mincho" pitchFamily="49" charset="-128"/>
              </a:rPr>
              <a:t>0.5(11)</a:t>
            </a:r>
            <a:endParaRPr lang="en-US" altLang="en-US" sz="2000" dirty="0">
              <a:ea typeface="MS Mincho" pitchFamily="49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900" dirty="0">
                <a:ea typeface="MS Mincho" pitchFamily="49" charset="-128"/>
              </a:rPr>
              <a:t> </a:t>
            </a:r>
            <a:r>
              <a:rPr lang="en-US" altLang="en-US" sz="2000" dirty="0">
                <a:ea typeface="MS Mincho" pitchFamily="49" charset="-128"/>
              </a:rPr>
              <a:t>           = </a:t>
            </a:r>
            <a:r>
              <a:rPr lang="en-US" altLang="en-US" sz="2000" dirty="0" smtClean="0">
                <a:ea typeface="MS Mincho" pitchFamily="49" charset="-128"/>
              </a:rPr>
              <a:t>7.5 </a:t>
            </a:r>
            <a:r>
              <a:rPr lang="en-US" altLang="en-US" sz="2000" dirty="0">
                <a:ea typeface="MS Mincho" pitchFamily="49" charset="-128"/>
              </a:rPr>
              <a:t>+ </a:t>
            </a:r>
            <a:r>
              <a:rPr lang="en-US" altLang="en-US" sz="2000" dirty="0" smtClean="0">
                <a:ea typeface="MS Mincho" pitchFamily="49" charset="-128"/>
              </a:rPr>
              <a:t>5.5</a:t>
            </a:r>
            <a:endParaRPr lang="en-US" altLang="en-US" sz="2000" dirty="0">
              <a:ea typeface="MS Mincho" pitchFamily="49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900" dirty="0">
                <a:ea typeface="MS Mincho" pitchFamily="49" charset="-128"/>
              </a:rPr>
              <a:t> </a:t>
            </a:r>
            <a:r>
              <a:rPr lang="en-US" altLang="en-US" sz="2000" dirty="0">
                <a:ea typeface="MS Mincho" pitchFamily="49" charset="-128"/>
              </a:rPr>
              <a:t>           = </a:t>
            </a:r>
            <a:r>
              <a:rPr lang="en-US" altLang="en-US" sz="2000" dirty="0" smtClean="0">
                <a:ea typeface="MS Mincho" pitchFamily="49" charset="-128"/>
              </a:rPr>
              <a:t>13</a:t>
            </a:r>
            <a:endParaRPr lang="en-US" altLang="en-US" sz="2000" dirty="0">
              <a:ea typeface="MS Mincho" pitchFamily="49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1600" dirty="0">
              <a:ea typeface="MS Mincho" pitchFamily="49" charset="-128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i="1" dirty="0">
                <a:ea typeface="MS Mincho" pitchFamily="49" charset="-128"/>
              </a:rPr>
              <a:t>AE &gt; 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400" dirty="0"/>
              <a:t>	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dirty="0"/>
              <a:t>When aggregate planned expenditure exceeds real GDP</a:t>
            </a:r>
            <a:r>
              <a:rPr lang="en-US" altLang="en-US" sz="900" dirty="0"/>
              <a:t> </a:t>
            </a:r>
            <a:r>
              <a:rPr lang="en-US" altLang="en-US" sz="1600" dirty="0"/>
              <a:t>, an</a:t>
            </a:r>
            <a:r>
              <a:rPr lang="en-US" altLang="en-US" sz="1600" noProof="1"/>
              <a:t> unplanned </a:t>
            </a:r>
            <a:r>
              <a:rPr lang="en-US" altLang="en-US" sz="1600" dirty="0"/>
              <a:t>decrease in inventories occurs.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92389" y="3304736"/>
            <a:ext cx="865943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i="1" dirty="0">
                <a:ea typeface="MS Mincho" pitchFamily="49" charset="-128"/>
              </a:rPr>
              <a:t>AE = Y</a:t>
            </a:r>
          </a:p>
        </p:txBody>
      </p:sp>
      <p:sp>
        <p:nvSpPr>
          <p:cNvPr id="26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6.2963E-6 L 0.10001 -0.06666 " pathEditMode="relative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2000"/>
                                        <p:tgtEl>
                                          <p:spTgt spid="990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0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2000"/>
                                        <p:tgtEl>
                                          <p:spTgt spid="990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0215" grpId="0"/>
      <p:bldP spid="990227" grpId="0"/>
      <p:bldP spid="990228" grpId="0"/>
      <p:bldP spid="990229" grpId="0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AE</a:t>
            </a:r>
          </a:p>
        </p:txBody>
      </p:sp>
      <p:pic>
        <p:nvPicPr>
          <p:cNvPr id="3074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5" y="6414827"/>
            <a:ext cx="1390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329532" y="1600868"/>
            <a:ext cx="7924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800" b="1" dirty="0" smtClean="0"/>
              <a:t>Example </a:t>
            </a:r>
            <a:r>
              <a:rPr lang="en-US" altLang="en-US" sz="1800" b="1" dirty="0"/>
              <a:t>(</a:t>
            </a:r>
            <a:r>
              <a:rPr lang="en-US" altLang="en-US" sz="1800" b="1" i="1" dirty="0" smtClean="0"/>
              <a:t>continued</a:t>
            </a:r>
            <a:r>
              <a:rPr lang="en-US" altLang="en-US" sz="1800" b="1" dirty="0" smtClean="0"/>
              <a:t>):</a:t>
            </a:r>
            <a:r>
              <a:rPr lang="en-US" altLang="en-US" sz="1800" dirty="0" smtClean="0"/>
              <a:t>  </a:t>
            </a:r>
            <a:r>
              <a:rPr lang="en-US" altLang="en-US" sz="1800" dirty="0" smtClean="0"/>
              <a:t>With real GDP held constant at </a:t>
            </a:r>
            <a:r>
              <a:rPr lang="en-US" altLang="en-US" sz="1800" dirty="0" smtClean="0"/>
              <a:t>15 </a:t>
            </a:r>
            <a:r>
              <a:rPr lang="en-US" altLang="en-US" sz="1800" dirty="0" smtClean="0"/>
              <a:t>trillion dollars, show what happens to the consumption model when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consumer </a:t>
            </a:r>
            <a:r>
              <a:rPr lang="en-US" altLang="en-US" sz="1600" i="1" dirty="0"/>
              <a:t>wealth </a:t>
            </a:r>
            <a:r>
              <a:rPr lang="en-US" altLang="en-US" sz="1600" dirty="0"/>
              <a:t>rises to </a:t>
            </a:r>
            <a:r>
              <a:rPr lang="en-US" altLang="en-US" sz="1600" dirty="0"/>
              <a:t>8</a:t>
            </a:r>
            <a:r>
              <a:rPr lang="en-US" altLang="en-US" sz="1600" dirty="0" smtClean="0"/>
              <a:t>.5 </a:t>
            </a:r>
            <a:r>
              <a:rPr lang="en-US" altLang="en-US" sz="1600" dirty="0" smtClean="0"/>
              <a:t>trillion dollars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expected </a:t>
            </a:r>
            <a:r>
              <a:rPr lang="en-US" altLang="en-US" sz="1600" i="1" dirty="0"/>
              <a:t>future income </a:t>
            </a:r>
            <a:r>
              <a:rPr lang="en-US" altLang="en-US" sz="1600" dirty="0" smtClean="0"/>
              <a:t>decreases </a:t>
            </a:r>
            <a:r>
              <a:rPr lang="en-US" altLang="en-US" sz="1600" dirty="0"/>
              <a:t>to </a:t>
            </a:r>
            <a:r>
              <a:rPr lang="en-US" altLang="en-US" sz="1600" dirty="0" smtClean="0"/>
              <a:t>11.5 </a:t>
            </a:r>
            <a:r>
              <a:rPr lang="en-US" altLang="en-US" sz="1600" dirty="0"/>
              <a:t>trillion dollars </a:t>
            </a:r>
            <a:endParaRPr lang="en-US" altLang="en-US" sz="1600" dirty="0" smtClean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price </a:t>
            </a:r>
            <a:r>
              <a:rPr lang="en-US" altLang="en-US" sz="1600" i="1" dirty="0"/>
              <a:t>level</a:t>
            </a:r>
            <a:r>
              <a:rPr lang="en-US" altLang="en-US" sz="1600" dirty="0"/>
              <a:t> increases to </a:t>
            </a:r>
            <a:r>
              <a:rPr lang="en-US" altLang="en-US" sz="1600" dirty="0" smtClean="0"/>
              <a:t>14.5 </a:t>
            </a:r>
            <a:r>
              <a:rPr lang="en-US" altLang="en-US" sz="1600" dirty="0" smtClean="0"/>
              <a:t>thousand dollars</a:t>
            </a:r>
            <a:endParaRPr lang="en-US" altLang="en-US" sz="1600" dirty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err="1" smtClean="0"/>
              <a:t>mpc</a:t>
            </a:r>
            <a:r>
              <a:rPr lang="en-US" altLang="en-US" sz="1600" dirty="0" smtClean="0"/>
              <a:t> increases to 0.8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 smtClean="0"/>
              <a:t>real rate of interest</a:t>
            </a:r>
            <a:r>
              <a:rPr lang="en-US" altLang="en-US" sz="1600" dirty="0" smtClean="0"/>
              <a:t> </a:t>
            </a:r>
            <a:r>
              <a:rPr lang="en-US" altLang="en-US" sz="1600" dirty="0"/>
              <a:t>increases </a:t>
            </a:r>
            <a:r>
              <a:rPr lang="en-US" altLang="en-US" sz="1600" dirty="0" smtClean="0"/>
              <a:t>by 0.5 pct. points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/>
              <a:t>tax revenue</a:t>
            </a:r>
            <a:r>
              <a:rPr lang="en-US" altLang="en-US" sz="1600" dirty="0"/>
              <a:t> is cut by 0.5 trillion dollars. Compute the tax cut multiplier. Compute the budget balance.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i="1" dirty="0"/>
              <a:t>government expenditure</a:t>
            </a:r>
            <a:r>
              <a:rPr lang="en-US" altLang="en-US" sz="1600" dirty="0"/>
              <a:t> is raised by 0.5 trillion dollars. Compute the government expenditure multiplier. Compute the budget balance.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en-US" sz="1600" dirty="0"/>
              <a:t>What is monetary policy, and who conducts it?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en-US" sz="1600" dirty="0"/>
              <a:t>What is fiscal policy, and who conducts it?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1600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altLang="en-US" sz="1600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altLang="en-US" sz="1600" dirty="0" smtClean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1600" dirty="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2650079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95" name="Line 4"/>
          <p:cNvSpPr>
            <a:spLocks noChangeAspect="1" noChangeShapeType="1"/>
          </p:cNvSpPr>
          <p:nvPr/>
        </p:nvSpPr>
        <p:spPr bwMode="auto">
          <a:xfrm flipV="1">
            <a:off x="654050" y="3905250"/>
            <a:ext cx="4013200" cy="20097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6" name="Line 15"/>
          <p:cNvSpPr>
            <a:spLocks noChangeShapeType="1"/>
          </p:cNvSpPr>
          <p:nvPr/>
        </p:nvSpPr>
        <p:spPr bwMode="auto">
          <a:xfrm flipV="1">
            <a:off x="648653" y="3408363"/>
            <a:ext cx="4013200" cy="2916237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9" name="Line 18"/>
          <p:cNvSpPr>
            <a:spLocks noChangeShapeType="1"/>
          </p:cNvSpPr>
          <p:nvPr/>
        </p:nvSpPr>
        <p:spPr bwMode="auto">
          <a:xfrm flipV="1">
            <a:off x="3951605" y="4024312"/>
            <a:ext cx="0" cy="2377440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625475" y="4267200"/>
            <a:ext cx="3327400" cy="2400300"/>
            <a:chOff x="2592" y="1872"/>
            <a:chExt cx="2112" cy="1453"/>
          </a:xfrm>
        </p:grpSpPr>
        <p:sp>
          <p:nvSpPr>
            <p:cNvPr id="36896" name="Line 21"/>
            <p:cNvSpPr>
              <a:spLocks noChangeShapeType="1"/>
            </p:cNvSpPr>
            <p:nvPr/>
          </p:nvSpPr>
          <p:spPr bwMode="auto">
            <a:xfrm flipV="1">
              <a:off x="4704" y="1872"/>
              <a:ext cx="0" cy="1453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7" name="Line 22"/>
            <p:cNvSpPr>
              <a:spLocks noChangeShapeType="1"/>
            </p:cNvSpPr>
            <p:nvPr/>
          </p:nvSpPr>
          <p:spPr bwMode="auto">
            <a:xfrm flipH="1" flipV="1">
              <a:off x="2592" y="1880"/>
              <a:ext cx="2112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 type="oval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9" name="Rectangle 28"/>
          <p:cNvSpPr>
            <a:spLocks noChangeArrowheads="1"/>
          </p:cNvSpPr>
          <p:nvPr/>
        </p:nvSpPr>
        <p:spPr bwMode="auto">
          <a:xfrm>
            <a:off x="2133600" y="6354128"/>
            <a:ext cx="2157984" cy="51206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992266" name="Line 10"/>
          <p:cNvSpPr>
            <a:spLocks noChangeAspect="1" noChangeShapeType="1"/>
          </p:cNvSpPr>
          <p:nvPr/>
        </p:nvSpPr>
        <p:spPr bwMode="auto">
          <a:xfrm flipV="1">
            <a:off x="675640" y="3571875"/>
            <a:ext cx="4013200" cy="2009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Rectangle 5"/>
          <p:cNvSpPr>
            <a:spLocks noChangeArrowheads="1"/>
          </p:cNvSpPr>
          <p:nvPr/>
        </p:nvSpPr>
        <p:spPr bwMode="auto">
          <a:xfrm>
            <a:off x="331788" y="1752599"/>
            <a:ext cx="8202612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tabLst>
                <a:tab pos="685800" algn="l"/>
                <a:tab pos="1714500" algn="l"/>
              </a:tabLst>
              <a:defRPr/>
            </a:pP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	AE =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[</a:t>
            </a:r>
            <a:r>
              <a:rPr lang="en-US" altLang="en-US" sz="1800" dirty="0" smtClean="0">
                <a:latin typeface="Times New Roman" pitchFamily="18" charset="0"/>
              </a:rPr>
              <a:t>8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1800" dirty="0" smtClean="0">
                <a:latin typeface="Times New Roman" pitchFamily="18" charset="0"/>
              </a:rPr>
              <a:t>12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14.5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– </a:t>
            </a:r>
            <a:r>
              <a:rPr lang="en-US" altLang="en-US" sz="1800" dirty="0" smtClean="0">
                <a:latin typeface="Times New Roman" pitchFamily="18" charset="0"/>
              </a:rPr>
              <a:t>3.5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 </a:t>
            </a:r>
            <a:r>
              <a:rPr lang="en-US" altLang="en-US" sz="1800" dirty="0" smtClean="0">
                <a:latin typeface="Times" pitchFamily="18" charset="0"/>
              </a:rPr>
              <a:t>– </a:t>
            </a:r>
            <a:r>
              <a:rPr lang="en-US" altLang="en-US" sz="1800" dirty="0" smtClean="0">
                <a:latin typeface="Times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/>
              <a:t>∙ </a:t>
            </a:r>
            <a:r>
              <a:rPr lang="en-US" altLang="en-US" sz="1800" dirty="0" smtClean="0">
                <a:latin typeface="Times" pitchFamily="18" charset="0"/>
              </a:rPr>
              <a:t>3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2.75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3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+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2</a:t>
            </a:r>
            <a:r>
              <a:rPr lang="en-US" altLang="en-US" sz="1800" i="1" dirty="0" smtClean="0">
                <a:latin typeface="Times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]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1800" i="1" dirty="0" smtClean="0">
                <a:latin typeface="Times New Roman" pitchFamily="18" charset="0"/>
              </a:rPr>
              <a:t>+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{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dirty="0" smtClean="0">
                <a:latin typeface="Times New Roman" pitchFamily="18" charset="0"/>
              </a:rPr>
              <a:t>0.75</a:t>
            </a:r>
            <a:r>
              <a:rPr lang="en-US" altLang="en-US" sz="1800" i="1" dirty="0" smtClean="0">
                <a:latin typeface="Times New Roman" pitchFamily="18" charset="0"/>
              </a:rPr>
              <a:t>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– </a:t>
            </a:r>
            <a:r>
              <a:rPr lang="en-US" altLang="en-US" sz="1800" dirty="0" smtClean="0">
                <a:latin typeface="Times New Roman" pitchFamily="18" charset="0"/>
                <a:ea typeface="MS Mincho" pitchFamily="49" charset="-128"/>
              </a:rPr>
              <a:t>0.25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US" altLang="en-US" sz="2000" dirty="0" smtClean="0">
                <a:latin typeface="Times New Roman" pitchFamily="18" charset="0"/>
                <a:ea typeface="MS Mincho" pitchFamily="49" charset="-128"/>
              </a:rPr>
              <a:t>}</a:t>
            </a:r>
            <a:r>
              <a:rPr lang="en-US" altLang="en-US" sz="1800" i="1" dirty="0" smtClean="0">
                <a:ea typeface="MS Mincho" pitchFamily="49" charset="-128"/>
              </a:rPr>
              <a:t>∙ </a:t>
            </a:r>
            <a:r>
              <a:rPr lang="en-US" altLang="en-US" sz="1800" i="1" dirty="0" smtClean="0">
                <a:latin typeface="Times New Roman" pitchFamily="18" charset="0"/>
                <a:ea typeface="MS Mincho" pitchFamily="49" charset="-128"/>
              </a:rPr>
              <a:t>Y</a:t>
            </a:r>
          </a:p>
        </p:txBody>
      </p:sp>
      <p:sp>
        <p:nvSpPr>
          <p:cNvPr id="3687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36877" name="Rectangle 12"/>
          <p:cNvSpPr>
            <a:spLocks noChangeArrowheads="1"/>
          </p:cNvSpPr>
          <p:nvPr/>
        </p:nvSpPr>
        <p:spPr bwMode="auto">
          <a:xfrm>
            <a:off x="4688840" y="632618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Y</a:t>
            </a:r>
          </a:p>
        </p:txBody>
      </p:sp>
      <p:sp>
        <p:nvSpPr>
          <p:cNvPr id="36878" name="Rectangle 13"/>
          <p:cNvSpPr>
            <a:spLocks noChangeArrowheads="1"/>
          </p:cNvSpPr>
          <p:nvPr/>
        </p:nvSpPr>
        <p:spPr bwMode="auto">
          <a:xfrm>
            <a:off x="186690" y="2898775"/>
            <a:ext cx="46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 dirty="0"/>
              <a:t>AE</a:t>
            </a:r>
          </a:p>
        </p:txBody>
      </p:sp>
      <p:sp>
        <p:nvSpPr>
          <p:cNvPr id="992270" name="Rectangle 14"/>
          <p:cNvSpPr>
            <a:spLocks noChangeArrowheads="1"/>
          </p:cNvSpPr>
          <p:nvPr/>
        </p:nvSpPr>
        <p:spPr bwMode="auto">
          <a:xfrm>
            <a:off x="298450" y="1600200"/>
            <a:ext cx="8534400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1800" b="1" dirty="0"/>
              <a:t> </a:t>
            </a:r>
            <a:r>
              <a:rPr lang="en-US" altLang="en-US" sz="1800" b="1" dirty="0" smtClean="0"/>
              <a:t>                                            </a:t>
            </a:r>
            <a:r>
              <a:rPr lang="en-US" altLang="en-US" sz="1800" dirty="0" smtClean="0"/>
              <a:t>What </a:t>
            </a:r>
            <a:r>
              <a:rPr lang="en-US" altLang="en-US" sz="1800" dirty="0"/>
              <a:t>happens if </a:t>
            </a:r>
            <a:r>
              <a:rPr lang="en-US" altLang="en-US" sz="1800" dirty="0" smtClean="0"/>
              <a:t>the price level </a:t>
            </a:r>
            <a:r>
              <a:rPr lang="en-US" altLang="en-US" sz="1800" dirty="0" smtClean="0"/>
              <a:t>rises</a:t>
            </a:r>
            <a:r>
              <a:rPr lang="en-US" altLang="en-US" sz="1800" dirty="0" smtClean="0"/>
              <a:t> </a:t>
            </a:r>
            <a:r>
              <a:rPr lang="en-US" altLang="en-US" sz="1800" dirty="0" smtClean="0"/>
              <a:t>by </a:t>
            </a:r>
            <a:r>
              <a:rPr lang="en-US" altLang="en-US" sz="1800" dirty="0"/>
              <a:t>1</a:t>
            </a:r>
            <a:r>
              <a:rPr lang="en-US" altLang="en-US" sz="1800" dirty="0" smtClean="0"/>
              <a:t> thousand dollars?</a:t>
            </a:r>
            <a:endParaRPr lang="en-US" altLang="en-US" sz="18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900" i="1" dirty="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i="1" dirty="0">
              <a:ea typeface="MS Mincho" pitchFamily="49" charset="-128"/>
            </a:endParaRPr>
          </a:p>
        </p:txBody>
      </p:sp>
      <p:sp>
        <p:nvSpPr>
          <p:cNvPr id="992279" name="Rectangle 23"/>
          <p:cNvSpPr>
            <a:spLocks noChangeArrowheads="1"/>
          </p:cNvSpPr>
          <p:nvPr/>
        </p:nvSpPr>
        <p:spPr bwMode="auto">
          <a:xfrm>
            <a:off x="2596660" y="2115979"/>
            <a:ext cx="384048" cy="2616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700" b="1" dirty="0" smtClean="0">
                <a:solidFill>
                  <a:srgbClr val="0000FF"/>
                </a:solidFill>
                <a:latin typeface="+mj-lt"/>
              </a:rPr>
              <a:t>15.5</a:t>
            </a:r>
            <a:endParaRPr lang="en-US" altLang="en-US" sz="170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992285" name="Rectangle 29"/>
          <p:cNvSpPr>
            <a:spLocks noChangeArrowheads="1"/>
          </p:cNvSpPr>
          <p:nvPr/>
        </p:nvSpPr>
        <p:spPr bwMode="auto">
          <a:xfrm>
            <a:off x="6400800" y="3154740"/>
            <a:ext cx="1981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dirty="0"/>
              <a:t>AE &gt;  </a:t>
            </a:r>
            <a:r>
              <a:rPr lang="en-US" altLang="en-US" sz="1600" i="1" dirty="0" smtClean="0"/>
              <a:t>Y</a:t>
            </a:r>
            <a:endParaRPr lang="en-US" altLang="en-US" sz="1600" dirty="0"/>
          </a:p>
        </p:txBody>
      </p:sp>
      <p:sp>
        <p:nvSpPr>
          <p:cNvPr id="36884" name="Oval 31"/>
          <p:cNvSpPr>
            <a:spLocks noChangeAspect="1" noChangeArrowheads="1"/>
          </p:cNvSpPr>
          <p:nvPr/>
        </p:nvSpPr>
        <p:spPr bwMode="auto">
          <a:xfrm>
            <a:off x="1898949" y="6286499"/>
            <a:ext cx="1196676" cy="48037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13</a:t>
            </a:r>
            <a:endParaRPr lang="en-US" altLang="en-US" sz="1800" dirty="0"/>
          </a:p>
        </p:txBody>
      </p:sp>
      <p:sp>
        <p:nvSpPr>
          <p:cNvPr id="992288" name="Rectangle 32"/>
          <p:cNvSpPr>
            <a:spLocks noChangeArrowheads="1"/>
          </p:cNvSpPr>
          <p:nvPr/>
        </p:nvSpPr>
        <p:spPr bwMode="auto">
          <a:xfrm>
            <a:off x="6400800" y="4921250"/>
            <a:ext cx="1981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i="1" dirty="0"/>
              <a:t>AE = </a:t>
            </a:r>
            <a:r>
              <a:rPr lang="en-US" altLang="en-US" sz="1600" dirty="0"/>
              <a:t>5.25 + 0.5 </a:t>
            </a:r>
            <a:r>
              <a:rPr lang="en-US" altLang="en-US" sz="1600" i="1" dirty="0"/>
              <a:t>Y</a:t>
            </a:r>
            <a:endParaRPr lang="en-US" altLang="en-US" sz="1600" dirty="0"/>
          </a:p>
        </p:txBody>
      </p:sp>
      <p:sp>
        <p:nvSpPr>
          <p:cNvPr id="992289" name="Rectangle 33"/>
          <p:cNvSpPr>
            <a:spLocks noChangeArrowheads="1"/>
          </p:cNvSpPr>
          <p:nvPr/>
        </p:nvSpPr>
        <p:spPr bwMode="auto">
          <a:xfrm>
            <a:off x="6400800" y="5226050"/>
            <a:ext cx="1981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i="1" dirty="0"/>
              <a:t>Y = </a:t>
            </a:r>
            <a:r>
              <a:rPr lang="en-US" altLang="en-US" sz="1600" dirty="0"/>
              <a:t>5.25 + 0.5 </a:t>
            </a:r>
            <a:r>
              <a:rPr lang="en-US" altLang="en-US" sz="1600" i="1" dirty="0"/>
              <a:t>Y</a:t>
            </a:r>
            <a:endParaRPr lang="en-US" altLang="en-US" sz="1600" dirty="0"/>
          </a:p>
        </p:txBody>
      </p:sp>
      <p:sp>
        <p:nvSpPr>
          <p:cNvPr id="992290" name="Rectangle 34"/>
          <p:cNvSpPr>
            <a:spLocks noChangeArrowheads="1"/>
          </p:cNvSpPr>
          <p:nvPr/>
        </p:nvSpPr>
        <p:spPr bwMode="auto">
          <a:xfrm>
            <a:off x="6400800" y="5530850"/>
            <a:ext cx="1981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0.5</a:t>
            </a:r>
            <a:r>
              <a:rPr lang="en-US" altLang="en-US" sz="1000"/>
              <a:t> </a:t>
            </a:r>
            <a:r>
              <a:rPr lang="en-US" altLang="en-US" sz="1600" i="1"/>
              <a:t>Y= </a:t>
            </a:r>
            <a:r>
              <a:rPr lang="en-US" altLang="en-US" sz="1600"/>
              <a:t>5.25</a:t>
            </a:r>
          </a:p>
        </p:txBody>
      </p:sp>
      <p:sp>
        <p:nvSpPr>
          <p:cNvPr id="992291" name="Rectangle 35"/>
          <p:cNvSpPr>
            <a:spLocks noChangeArrowheads="1"/>
          </p:cNvSpPr>
          <p:nvPr/>
        </p:nvSpPr>
        <p:spPr bwMode="auto">
          <a:xfrm>
            <a:off x="6400800" y="5835650"/>
            <a:ext cx="1981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i="1" dirty="0"/>
              <a:t>Y=</a:t>
            </a:r>
            <a:r>
              <a:rPr lang="en-US" altLang="en-US" sz="1600" dirty="0"/>
              <a:t> 10.5</a:t>
            </a:r>
          </a:p>
        </p:txBody>
      </p:sp>
      <p:sp>
        <p:nvSpPr>
          <p:cNvPr id="992292" name="Oval 36"/>
          <p:cNvSpPr>
            <a:spLocks noChangeAspect="1" noChangeArrowheads="1"/>
          </p:cNvSpPr>
          <p:nvPr/>
        </p:nvSpPr>
        <p:spPr bwMode="auto">
          <a:xfrm>
            <a:off x="3493929" y="6296025"/>
            <a:ext cx="984250" cy="3952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15</a:t>
            </a:r>
            <a:endParaRPr lang="en-US" altLang="en-US" sz="1800" dirty="0"/>
          </a:p>
        </p:txBody>
      </p:sp>
      <p:sp>
        <p:nvSpPr>
          <p:cNvPr id="34" name="Text Box 21"/>
          <p:cNvSpPr txBox="1">
            <a:spLocks noChangeArrowheads="1"/>
          </p:cNvSpPr>
          <p:nvPr/>
        </p:nvSpPr>
        <p:spPr bwMode="auto">
          <a:xfrm>
            <a:off x="4572000" y="3125788"/>
            <a:ext cx="525462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Arial" charset="0"/>
              </a:rPr>
              <a:t>45</a:t>
            </a:r>
            <a:r>
              <a:rPr lang="en-US" altLang="en-US" sz="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altLang="en-US" sz="2100" baseline="30000" dirty="0">
                <a:solidFill>
                  <a:srgbClr val="000000"/>
                </a:solidFill>
                <a:latin typeface="Andalus" pitchFamily="18" charset="-78"/>
              </a:rPr>
              <a:t>o</a:t>
            </a:r>
          </a:p>
        </p:txBody>
      </p:sp>
      <p:sp>
        <p:nvSpPr>
          <p:cNvPr id="35" name="Line 54"/>
          <p:cNvSpPr>
            <a:spLocks noChangeShapeType="1"/>
          </p:cNvSpPr>
          <p:nvPr/>
        </p:nvSpPr>
        <p:spPr bwMode="auto">
          <a:xfrm flipH="1" flipV="1">
            <a:off x="5852160" y="5086350"/>
            <a:ext cx="2286000" cy="158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38"/>
          <p:cNvSpPr>
            <a:spLocks noChangeShapeType="1"/>
          </p:cNvSpPr>
          <p:nvPr/>
        </p:nvSpPr>
        <p:spPr bwMode="auto">
          <a:xfrm>
            <a:off x="5829300" y="6345237"/>
            <a:ext cx="3074988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 flipH="1">
            <a:off x="5829300" y="2895600"/>
            <a:ext cx="0" cy="34496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9" name="Line 42"/>
          <p:cNvSpPr>
            <a:spLocks noChangeAspect="1" noChangeShapeType="1"/>
          </p:cNvSpPr>
          <p:nvPr/>
        </p:nvSpPr>
        <p:spPr bwMode="auto">
          <a:xfrm>
            <a:off x="5822156" y="3381376"/>
            <a:ext cx="2788444" cy="20499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Rectangle 44"/>
          <p:cNvSpPr>
            <a:spLocks noChangeArrowheads="1"/>
          </p:cNvSpPr>
          <p:nvPr/>
        </p:nvSpPr>
        <p:spPr bwMode="auto">
          <a:xfrm>
            <a:off x="8528050" y="6326506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 dirty="0"/>
              <a:t>Y</a:t>
            </a:r>
          </a:p>
        </p:txBody>
      </p:sp>
      <p:sp>
        <p:nvSpPr>
          <p:cNvPr id="41" name="Rectangle 45"/>
          <p:cNvSpPr>
            <a:spLocks noChangeArrowheads="1"/>
          </p:cNvSpPr>
          <p:nvPr/>
        </p:nvSpPr>
        <p:spPr bwMode="auto">
          <a:xfrm>
            <a:off x="5372100" y="2955925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 dirty="0"/>
              <a:t>PL</a:t>
            </a: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flipV="1">
            <a:off x="8143875" y="5086350"/>
            <a:ext cx="0" cy="1243584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7"/>
          <p:cNvSpPr>
            <a:spLocks noChangeShapeType="1"/>
          </p:cNvSpPr>
          <p:nvPr/>
        </p:nvSpPr>
        <p:spPr bwMode="auto">
          <a:xfrm flipH="1">
            <a:off x="5851525" y="4067175"/>
            <a:ext cx="822960" cy="1588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Oval 48"/>
          <p:cNvSpPr>
            <a:spLocks noChangeAspect="1" noChangeArrowheads="1"/>
          </p:cNvSpPr>
          <p:nvPr/>
        </p:nvSpPr>
        <p:spPr bwMode="auto">
          <a:xfrm>
            <a:off x="7710488" y="6273800"/>
            <a:ext cx="881062" cy="4159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15</a:t>
            </a:r>
            <a:endParaRPr lang="en-US" altLang="en-US" sz="1800" dirty="0"/>
          </a:p>
        </p:txBody>
      </p:sp>
      <p:sp>
        <p:nvSpPr>
          <p:cNvPr id="46" name="Rectangle 50"/>
          <p:cNvSpPr>
            <a:spLocks noChangeArrowheads="1"/>
          </p:cNvSpPr>
          <p:nvPr/>
        </p:nvSpPr>
        <p:spPr bwMode="auto">
          <a:xfrm>
            <a:off x="8502650" y="5286375"/>
            <a:ext cx="48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 dirty="0"/>
              <a:t>AD</a:t>
            </a:r>
          </a:p>
        </p:txBody>
      </p:sp>
      <p:sp>
        <p:nvSpPr>
          <p:cNvPr id="47" name="Line 52"/>
          <p:cNvSpPr>
            <a:spLocks noChangeShapeType="1"/>
          </p:cNvSpPr>
          <p:nvPr/>
        </p:nvSpPr>
        <p:spPr bwMode="auto">
          <a:xfrm flipV="1">
            <a:off x="6724650" y="4057650"/>
            <a:ext cx="0" cy="22860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Oval 53"/>
          <p:cNvSpPr>
            <a:spLocks noChangeAspect="1" noChangeArrowheads="1"/>
          </p:cNvSpPr>
          <p:nvPr/>
        </p:nvSpPr>
        <p:spPr bwMode="auto">
          <a:xfrm>
            <a:off x="6380162" y="6273800"/>
            <a:ext cx="668338" cy="4159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13</a:t>
            </a:r>
            <a:endParaRPr lang="en-US" altLang="en-US" sz="1800" dirty="0"/>
          </a:p>
        </p:txBody>
      </p:sp>
      <p:sp>
        <p:nvSpPr>
          <p:cNvPr id="50" name="Line 19"/>
          <p:cNvSpPr>
            <a:spLocks noChangeShapeType="1"/>
          </p:cNvSpPr>
          <p:nvPr/>
        </p:nvSpPr>
        <p:spPr bwMode="auto">
          <a:xfrm flipH="1" flipV="1">
            <a:off x="659130" y="3939540"/>
            <a:ext cx="3291840" cy="0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 type="oval" w="lg" len="lg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Text Box 18"/>
          <p:cNvSpPr txBox="1">
            <a:spLocks noChangeArrowheads="1"/>
          </p:cNvSpPr>
          <p:nvPr/>
        </p:nvSpPr>
        <p:spPr bwMode="auto">
          <a:xfrm>
            <a:off x="381000" y="152400"/>
            <a:ext cx="8458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600" b="1">
                <a:solidFill>
                  <a:srgbClr val="FF0000"/>
                </a:solidFill>
              </a:rPr>
              <a:t>A</a:t>
            </a:r>
            <a:r>
              <a:rPr lang="en-US" altLang="en-US" sz="2600" b="1"/>
              <a:t>ggregate </a:t>
            </a:r>
            <a:r>
              <a:rPr lang="en-US" altLang="en-US" sz="2600" b="1">
                <a:solidFill>
                  <a:srgbClr val="FF0000"/>
                </a:solidFill>
              </a:rPr>
              <a:t>E</a:t>
            </a:r>
            <a:r>
              <a:rPr lang="en-US" altLang="en-US" sz="2600" b="1"/>
              <a:t>xpenditure</a:t>
            </a:r>
          </a:p>
        </p:txBody>
      </p:sp>
      <p:sp>
        <p:nvSpPr>
          <p:cNvPr id="52" name="Rectangle 8"/>
          <p:cNvSpPr txBox="1">
            <a:spLocks noChangeArrowheads="1"/>
          </p:cNvSpPr>
          <p:nvPr/>
        </p:nvSpPr>
        <p:spPr bwMode="auto">
          <a:xfrm>
            <a:off x="304800" y="11430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en-US" sz="1800" b="1" kern="0" dirty="0" smtClean="0"/>
              <a:t>Simulated AD</a:t>
            </a:r>
          </a:p>
        </p:txBody>
      </p:sp>
      <p:sp>
        <p:nvSpPr>
          <p:cNvPr id="53" name="Rectangle 24"/>
          <p:cNvSpPr>
            <a:spLocks noChangeArrowheads="1"/>
          </p:cNvSpPr>
          <p:nvPr/>
        </p:nvSpPr>
        <p:spPr bwMode="auto">
          <a:xfrm>
            <a:off x="330200" y="1600200"/>
            <a:ext cx="28956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tabLst>
                <a:tab pos="1714500" algn="l"/>
              </a:tabLst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145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800" b="1" dirty="0" smtClean="0"/>
              <a:t>Example </a:t>
            </a:r>
            <a:r>
              <a:rPr lang="en-US" altLang="en-US" sz="1800" b="1" dirty="0" smtClean="0"/>
              <a:t>(</a:t>
            </a:r>
            <a:r>
              <a:rPr lang="en-US" altLang="en-US" sz="1800" b="1" i="1" dirty="0" smtClean="0"/>
              <a:t>continued</a:t>
            </a:r>
            <a:r>
              <a:rPr lang="en-US" altLang="en-US" sz="1800" b="1" dirty="0" smtClean="0"/>
              <a:t>):</a:t>
            </a:r>
            <a:endParaRPr lang="en-US" altLang="en-US" sz="1600" dirty="0"/>
          </a:p>
        </p:txBody>
      </p:sp>
      <p:sp>
        <p:nvSpPr>
          <p:cNvPr id="55" name="Line 6"/>
          <p:cNvSpPr>
            <a:spLocks noChangeShapeType="1"/>
          </p:cNvSpPr>
          <p:nvPr/>
        </p:nvSpPr>
        <p:spPr bwMode="auto">
          <a:xfrm flipH="1">
            <a:off x="643890" y="2898775"/>
            <a:ext cx="0" cy="34496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6" name="Line 5"/>
          <p:cNvSpPr>
            <a:spLocks noChangeShapeType="1"/>
          </p:cNvSpPr>
          <p:nvPr/>
        </p:nvSpPr>
        <p:spPr bwMode="auto">
          <a:xfrm>
            <a:off x="643890" y="6348413"/>
            <a:ext cx="4533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9" name="Line 22"/>
          <p:cNvSpPr>
            <a:spLocks noChangeShapeType="1"/>
          </p:cNvSpPr>
          <p:nvPr/>
        </p:nvSpPr>
        <p:spPr bwMode="auto">
          <a:xfrm flipH="1" flipV="1">
            <a:off x="625475" y="4276725"/>
            <a:ext cx="33274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 type="oval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Rectangle 27"/>
          <p:cNvSpPr>
            <a:spLocks noChangeArrowheads="1"/>
          </p:cNvSpPr>
          <p:nvPr/>
        </p:nvSpPr>
        <p:spPr bwMode="auto">
          <a:xfrm>
            <a:off x="-15875" y="3521233"/>
            <a:ext cx="641349" cy="327421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latin typeface="Arial" charset="0"/>
            </a:endParaRPr>
          </a:p>
        </p:txBody>
      </p:sp>
      <p:sp>
        <p:nvSpPr>
          <p:cNvPr id="64" name="Oval 3"/>
          <p:cNvSpPr>
            <a:spLocks noChangeAspect="1" noChangeArrowheads="1"/>
          </p:cNvSpPr>
          <p:nvPr/>
        </p:nvSpPr>
        <p:spPr bwMode="auto">
          <a:xfrm>
            <a:off x="104775" y="5681663"/>
            <a:ext cx="933450" cy="4714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</a:rPr>
              <a:t>6.</a:t>
            </a:r>
            <a:r>
              <a:rPr lang="en-US" altLang="en-US" sz="1800" b="1" dirty="0" smtClean="0">
                <a:solidFill>
                  <a:srgbClr val="0000FF"/>
                </a:solidFill>
              </a:rPr>
              <a:t>5</a:t>
            </a:r>
            <a:endParaRPr lang="en-US" altLang="en-US" sz="1800" b="1" dirty="0">
              <a:solidFill>
                <a:srgbClr val="0000FF"/>
              </a:solidFill>
            </a:endParaRPr>
          </a:p>
        </p:txBody>
      </p:sp>
      <p:sp>
        <p:nvSpPr>
          <p:cNvPr id="65" name="Oval 11"/>
          <p:cNvSpPr>
            <a:spLocks noChangeAspect="1" noChangeArrowheads="1"/>
          </p:cNvSpPr>
          <p:nvPr/>
        </p:nvSpPr>
        <p:spPr bwMode="auto">
          <a:xfrm>
            <a:off x="141287" y="5392738"/>
            <a:ext cx="611188" cy="293687"/>
          </a:xfrm>
          <a:prstGeom prst="ellipse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 smtClean="0">
                <a:solidFill>
                  <a:srgbClr val="E50030"/>
                </a:solidFill>
              </a:rPr>
              <a:t>7.5</a:t>
            </a:r>
            <a:endParaRPr lang="en-US" altLang="en-US" sz="1800" b="1" dirty="0">
              <a:solidFill>
                <a:srgbClr val="E50030"/>
              </a:solidFill>
            </a:endParaRPr>
          </a:p>
        </p:txBody>
      </p:sp>
      <p:sp>
        <p:nvSpPr>
          <p:cNvPr id="66" name="Rectangle 23"/>
          <p:cNvSpPr>
            <a:spLocks noChangeArrowheads="1"/>
          </p:cNvSpPr>
          <p:nvPr/>
        </p:nvSpPr>
        <p:spPr bwMode="auto">
          <a:xfrm>
            <a:off x="2539225" y="5014914"/>
            <a:ext cx="811689" cy="184666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b="1" dirty="0" smtClean="0">
                <a:solidFill>
                  <a:srgbClr val="7D7DFF"/>
                </a:solidFill>
                <a:latin typeface="+mj-lt"/>
              </a:rPr>
              <a:t>(</a:t>
            </a:r>
            <a:r>
              <a:rPr lang="en-US" altLang="en-US" sz="1200" b="1" i="1" dirty="0" smtClean="0">
                <a:solidFill>
                  <a:srgbClr val="7D7DFF"/>
                </a:solidFill>
                <a:latin typeface="+mj-lt"/>
              </a:rPr>
              <a:t>PL</a:t>
            </a:r>
            <a:r>
              <a:rPr lang="en-US" altLang="en-US" sz="1200" b="1" dirty="0" smtClean="0">
                <a:solidFill>
                  <a:srgbClr val="7D7DFF"/>
                </a:solidFill>
                <a:latin typeface="+mj-lt"/>
              </a:rPr>
              <a:t> = 15.5)</a:t>
            </a:r>
            <a:endParaRPr lang="en-US" altLang="en-US" sz="1200" b="1" dirty="0">
              <a:solidFill>
                <a:srgbClr val="7D7DFF"/>
              </a:solidFill>
              <a:latin typeface="+mj-lt"/>
            </a:endParaRPr>
          </a:p>
        </p:txBody>
      </p:sp>
      <p:sp>
        <p:nvSpPr>
          <p:cNvPr id="67" name="Rectangle 23"/>
          <p:cNvSpPr>
            <a:spLocks noChangeArrowheads="1"/>
          </p:cNvSpPr>
          <p:nvPr/>
        </p:nvSpPr>
        <p:spPr bwMode="auto">
          <a:xfrm>
            <a:off x="3232150" y="3670577"/>
            <a:ext cx="811689" cy="184666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b="1" dirty="0" smtClean="0">
                <a:solidFill>
                  <a:srgbClr val="FF6586"/>
                </a:solidFill>
                <a:latin typeface="+mj-lt"/>
              </a:rPr>
              <a:t>(</a:t>
            </a:r>
            <a:r>
              <a:rPr lang="en-US" altLang="en-US" sz="1200" b="1" i="1" dirty="0" smtClean="0">
                <a:solidFill>
                  <a:srgbClr val="FF6586"/>
                </a:solidFill>
                <a:latin typeface="+mj-lt"/>
              </a:rPr>
              <a:t>PL</a:t>
            </a:r>
            <a:r>
              <a:rPr lang="en-US" altLang="en-US" sz="1200" b="1" dirty="0" smtClean="0">
                <a:solidFill>
                  <a:srgbClr val="FF6586"/>
                </a:solidFill>
                <a:latin typeface="+mj-lt"/>
              </a:rPr>
              <a:t> = 14.5)</a:t>
            </a:r>
            <a:endParaRPr lang="en-US" altLang="en-US" sz="1200" b="1" dirty="0">
              <a:solidFill>
                <a:srgbClr val="FF6586"/>
              </a:solidFill>
              <a:latin typeface="+mj-lt"/>
            </a:endParaRPr>
          </a:p>
        </p:txBody>
      </p:sp>
      <p:sp>
        <p:nvSpPr>
          <p:cNvPr id="68" name="Oval 49"/>
          <p:cNvSpPr>
            <a:spLocks noChangeAspect="1" noChangeArrowheads="1"/>
          </p:cNvSpPr>
          <p:nvPr/>
        </p:nvSpPr>
        <p:spPr bwMode="auto">
          <a:xfrm>
            <a:off x="5143500" y="4818062"/>
            <a:ext cx="933450" cy="35972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14.5</a:t>
            </a:r>
            <a:endParaRPr lang="en-US" altLang="en-US" sz="1800" dirty="0"/>
          </a:p>
        </p:txBody>
      </p:sp>
      <p:sp>
        <p:nvSpPr>
          <p:cNvPr id="69" name="Oval 49"/>
          <p:cNvSpPr>
            <a:spLocks noChangeAspect="1" noChangeArrowheads="1"/>
          </p:cNvSpPr>
          <p:nvPr/>
        </p:nvSpPr>
        <p:spPr bwMode="auto">
          <a:xfrm>
            <a:off x="5133975" y="3771424"/>
            <a:ext cx="933450" cy="51482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 smtClean="0"/>
              <a:t>15.5</a:t>
            </a:r>
            <a:endParaRPr lang="en-US" altLang="en-US" sz="1800" dirty="0"/>
          </a:p>
        </p:txBody>
      </p:sp>
      <p:sp>
        <p:nvSpPr>
          <p:cNvPr id="71" name="Rectangle 29"/>
          <p:cNvSpPr>
            <a:spLocks noChangeArrowheads="1"/>
          </p:cNvSpPr>
          <p:nvPr/>
        </p:nvSpPr>
        <p:spPr bwMode="auto">
          <a:xfrm>
            <a:off x="6400800" y="3570982"/>
            <a:ext cx="1981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noProof="1" smtClean="0"/>
              <a:t>Unplanned in</a:t>
            </a:r>
            <a:r>
              <a:rPr lang="en-US" altLang="en-US" sz="1600" dirty="0" smtClean="0"/>
              <a:t>crease </a:t>
            </a:r>
            <a:r>
              <a:rPr lang="en-US" altLang="en-US" sz="1600" dirty="0"/>
              <a:t>in </a:t>
            </a:r>
            <a:r>
              <a:rPr lang="en-US" altLang="en-US" sz="1600" noProof="1" smtClean="0"/>
              <a:t>inventories</a:t>
            </a:r>
            <a:endParaRPr lang="en-US" altLang="en-US" sz="1600" dirty="0"/>
          </a:p>
        </p:txBody>
      </p:sp>
      <p:sp>
        <p:nvSpPr>
          <p:cNvPr id="72" name="Rectangle 29"/>
          <p:cNvSpPr>
            <a:spLocks noChangeArrowheads="1"/>
          </p:cNvSpPr>
          <p:nvPr/>
        </p:nvSpPr>
        <p:spPr bwMode="auto">
          <a:xfrm>
            <a:off x="6400800" y="4309646"/>
            <a:ext cx="1981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dirty="0" smtClean="0"/>
              <a:t>Real </a:t>
            </a:r>
            <a:r>
              <a:rPr lang="en-US" altLang="en-US" sz="1600" dirty="0"/>
              <a:t>GDP </a:t>
            </a:r>
            <a:r>
              <a:rPr lang="en-US" altLang="en-US" sz="1600" dirty="0" smtClean="0"/>
              <a:t>will fall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936134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22222E-6 L -0.16025 0.10509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21" y="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95" grpId="0" animBg="1"/>
      <p:bldP spid="992279" grpId="0" animBg="1"/>
      <p:bldP spid="992279" grpId="1" animBg="1"/>
      <p:bldP spid="992279" grpId="2" animBg="1"/>
      <p:bldP spid="992285" grpId="0"/>
      <p:bldP spid="992285" grpId="1"/>
      <p:bldP spid="36884" grpId="0"/>
      <p:bldP spid="992288" grpId="0"/>
      <p:bldP spid="992288" grpId="1"/>
      <p:bldP spid="992289" grpId="0"/>
      <p:bldP spid="992289" grpId="1"/>
      <p:bldP spid="992290" grpId="0"/>
      <p:bldP spid="992290" grpId="1"/>
      <p:bldP spid="992291" grpId="0"/>
      <p:bldP spid="992291" grpId="1"/>
      <p:bldP spid="35" grpId="0" animBg="1"/>
      <p:bldP spid="36" grpId="0" animBg="1"/>
      <p:bldP spid="37" grpId="0" animBg="1"/>
      <p:bldP spid="39" grpId="0" animBg="1"/>
      <p:bldP spid="40" grpId="0"/>
      <p:bldP spid="41" grpId="0"/>
      <p:bldP spid="42" grpId="0" animBg="1"/>
      <p:bldP spid="43" grpId="0" animBg="1"/>
      <p:bldP spid="44" grpId="0"/>
      <p:bldP spid="46" grpId="0"/>
      <p:bldP spid="47" grpId="0" animBg="1"/>
      <p:bldP spid="48" grpId="0"/>
      <p:bldP spid="59" grpId="0" animBg="1"/>
      <p:bldP spid="59" grpId="1" animBg="1"/>
      <p:bldP spid="64" grpId="0"/>
      <p:bldP spid="64" grpId="1"/>
      <p:bldP spid="65" grpId="0"/>
      <p:bldP spid="66" grpId="0" animBg="1"/>
      <p:bldP spid="67" grpId="0" animBg="1"/>
      <p:bldP spid="67" grpId="1" animBg="1"/>
      <p:bldP spid="68" grpId="0"/>
      <p:bldP spid="69" grpId="0"/>
      <p:bldP spid="71" grpId="0"/>
      <p:bldP spid="71" grpId="1"/>
      <p:bldP spid="72" grpId="0"/>
      <p:bldP spid="72" grpId="1"/>
    </p:bldLst>
  </p:timing>
</p:sld>
</file>

<file path=ppt/theme/theme1.xml><?xml version="1.0" encoding="utf-8"?>
<a:theme xmlns:a="http://schemas.openxmlformats.org/drawingml/2006/main" name="7_newdesign">
  <a:themeElements>
    <a:clrScheme name="7_new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7_new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7_new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new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new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Custom Design">
  <a:themeElements>
    <a:clrScheme name="6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6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newdesign">
  <a:themeElements>
    <a:clrScheme name="8_new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8_new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8_new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new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new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_newdesign">
  <a:themeElements>
    <a:clrScheme name="9_new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_new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9_new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new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new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Foundations 2e</Template>
  <TotalTime>11124</TotalTime>
  <Words>3204</Words>
  <Application>Microsoft Office PowerPoint</Application>
  <PresentationFormat>On-screen Show (4:3)</PresentationFormat>
  <Paragraphs>640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MS Mincho</vt:lpstr>
      <vt:lpstr>Andalus</vt:lpstr>
      <vt:lpstr>Arial</vt:lpstr>
      <vt:lpstr>Tahoma</vt:lpstr>
      <vt:lpstr>Times</vt:lpstr>
      <vt:lpstr>Times New Roman</vt:lpstr>
      <vt:lpstr>Wingdings</vt:lpstr>
      <vt:lpstr>7_newdesign</vt:lpstr>
      <vt:lpstr>6_Custom Design</vt:lpstr>
      <vt:lpstr>8_newdesign</vt:lpstr>
      <vt:lpstr>9_newdesign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30</dc:title>
  <dc:creator>Michael Parkin</dc:creator>
  <cp:lastModifiedBy>Lynn Snarr</cp:lastModifiedBy>
  <cp:revision>287</cp:revision>
  <dcterms:created xsi:type="dcterms:W3CDTF">2000-11-24T17:02:06Z</dcterms:created>
  <dcterms:modified xsi:type="dcterms:W3CDTF">2014-10-29T19:54:49Z</dcterms:modified>
</cp:coreProperties>
</file>