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 id="2147483660" r:id="rId2"/>
    <p:sldMasterId id="2147483661" r:id="rId3"/>
    <p:sldMasterId id="2147483662" r:id="rId4"/>
  </p:sldMasterIdLst>
  <p:notesMasterIdLst>
    <p:notesMasterId r:id="rId42"/>
  </p:notesMasterIdLst>
  <p:handoutMasterIdLst>
    <p:handoutMasterId r:id="rId43"/>
  </p:handoutMasterIdLst>
  <p:sldIdLst>
    <p:sldId id="496" r:id="rId5"/>
    <p:sldId id="500" r:id="rId6"/>
    <p:sldId id="591" r:id="rId7"/>
    <p:sldId id="592" r:id="rId8"/>
    <p:sldId id="593" r:id="rId9"/>
    <p:sldId id="507" r:id="rId10"/>
    <p:sldId id="595" r:id="rId11"/>
    <p:sldId id="596" r:id="rId12"/>
    <p:sldId id="597" r:id="rId13"/>
    <p:sldId id="639" r:id="rId14"/>
    <p:sldId id="640" r:id="rId15"/>
    <p:sldId id="598" r:id="rId16"/>
    <p:sldId id="599" r:id="rId17"/>
    <p:sldId id="600" r:id="rId18"/>
    <p:sldId id="602" r:id="rId19"/>
    <p:sldId id="605" r:id="rId20"/>
    <p:sldId id="607" r:id="rId21"/>
    <p:sldId id="611" r:id="rId22"/>
    <p:sldId id="587" r:id="rId23"/>
    <p:sldId id="614" r:id="rId24"/>
    <p:sldId id="612" r:id="rId25"/>
    <p:sldId id="613" r:id="rId26"/>
    <p:sldId id="615" r:id="rId27"/>
    <p:sldId id="616" r:id="rId28"/>
    <p:sldId id="617" r:id="rId29"/>
    <p:sldId id="620" r:id="rId30"/>
    <p:sldId id="621" r:id="rId31"/>
    <p:sldId id="588" r:id="rId32"/>
    <p:sldId id="633" r:id="rId33"/>
    <p:sldId id="626" r:id="rId34"/>
    <p:sldId id="589" r:id="rId35"/>
    <p:sldId id="634" r:id="rId36"/>
    <p:sldId id="635" r:id="rId37"/>
    <p:sldId id="629" r:id="rId38"/>
    <p:sldId id="647" r:id="rId39"/>
    <p:sldId id="648" r:id="rId40"/>
    <p:sldId id="649" r:id="rId41"/>
  </p:sldIdLst>
  <p:sldSz cx="9144000" cy="6858000" type="screen4x3"/>
  <p:notesSz cx="6858000" cy="9144000"/>
  <p:defaultTex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6600"/>
    <a:srgbClr val="E50030"/>
    <a:srgbClr val="00468F"/>
    <a:srgbClr val="3333CC"/>
    <a:srgbClr val="FF3300"/>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72" autoAdjust="0"/>
    <p:restoredTop sz="92813" autoAdjust="0"/>
  </p:normalViewPr>
  <p:slideViewPr>
    <p:cSldViewPr snapToObjects="1">
      <p:cViewPr varScale="1">
        <p:scale>
          <a:sx n="101" d="100"/>
          <a:sy n="101" d="100"/>
        </p:scale>
        <p:origin x="-1968" y="-96"/>
      </p:cViewPr>
      <p:guideLst>
        <p:guide orient="horz" pos="2112"/>
        <p:guide pos="28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p:scale>
          <a:sx n="75" d="100"/>
          <a:sy n="75" d="100"/>
        </p:scale>
        <p:origin x="-2088" y="-22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defRPr>
            </a:lvl1pPr>
          </a:lstStyle>
          <a:p>
            <a:pPr>
              <a:defRPr/>
            </a:pPr>
            <a:endParaRPr lang="en-CA" altLang="en-US"/>
          </a:p>
        </p:txBody>
      </p:sp>
      <p:sp>
        <p:nvSpPr>
          <p:cNvPr id="604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defRPr>
            </a:lvl1pPr>
          </a:lstStyle>
          <a:p>
            <a:pPr>
              <a:defRPr/>
            </a:pPr>
            <a:endParaRPr lang="en-CA" altLang="en-US"/>
          </a:p>
        </p:txBody>
      </p:sp>
      <p:sp>
        <p:nvSpPr>
          <p:cNvPr id="604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defRPr>
            </a:lvl1pPr>
          </a:lstStyle>
          <a:p>
            <a:pPr>
              <a:defRPr/>
            </a:pPr>
            <a:endParaRPr lang="en-CA" altLang="en-US"/>
          </a:p>
        </p:txBody>
      </p:sp>
      <p:sp>
        <p:nvSpPr>
          <p:cNvPr id="604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itchFamily="34" charset="0"/>
              </a:defRPr>
            </a:lvl1pPr>
          </a:lstStyle>
          <a:p>
            <a:pPr>
              <a:defRPr/>
            </a:pPr>
            <a:fld id="{1B24A336-5E00-47C3-A0DA-0011B9C7DAD9}" type="slidenum">
              <a:rPr lang="en-CA" altLang="en-US"/>
              <a:pPr>
                <a:defRPr/>
              </a:pPr>
              <a:t>‹#›</a:t>
            </a:fld>
            <a:endParaRPr lang="en-CA" altLang="en-US"/>
          </a:p>
        </p:txBody>
      </p:sp>
    </p:spTree>
    <p:extLst>
      <p:ext uri="{BB962C8B-B14F-4D97-AF65-F5344CB8AC3E}">
        <p14:creationId xmlns:p14="http://schemas.microsoft.com/office/powerpoint/2010/main" val="920190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defRPr>
            </a:lvl1pPr>
          </a:lstStyle>
          <a:p>
            <a:pPr>
              <a:defRPr/>
            </a:pPr>
            <a:endParaRPr lang="en-CA" altLang="en-US"/>
          </a:p>
        </p:txBody>
      </p:sp>
      <p:sp>
        <p:nvSpPr>
          <p:cNvPr id="614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defRPr>
            </a:lvl1pPr>
          </a:lstStyle>
          <a:p>
            <a:pPr>
              <a:defRPr/>
            </a:pPr>
            <a:endParaRPr lang="en-CA" altLang="en-US"/>
          </a:p>
        </p:txBody>
      </p:sp>
      <p:sp>
        <p:nvSpPr>
          <p:cNvPr id="430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altLang="en-US" noProof="0" smtClean="0"/>
              <a:t>Click to edit Master text styles</a:t>
            </a:r>
          </a:p>
          <a:p>
            <a:pPr lvl="1"/>
            <a:r>
              <a:rPr lang="en-CA" altLang="en-US" noProof="0" smtClean="0"/>
              <a:t>Second level</a:t>
            </a:r>
          </a:p>
          <a:p>
            <a:pPr lvl="2"/>
            <a:r>
              <a:rPr lang="en-CA" altLang="en-US" noProof="0" smtClean="0"/>
              <a:t>Third level</a:t>
            </a:r>
          </a:p>
          <a:p>
            <a:pPr lvl="3"/>
            <a:r>
              <a:rPr lang="en-CA" altLang="en-US" noProof="0" smtClean="0"/>
              <a:t>Fourth level</a:t>
            </a:r>
          </a:p>
          <a:p>
            <a:pPr lvl="4"/>
            <a:r>
              <a:rPr lang="en-CA" altLang="en-US" noProof="0" smtClean="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defRPr>
            </a:lvl1pPr>
          </a:lstStyle>
          <a:p>
            <a:pPr>
              <a:defRPr/>
            </a:pPr>
            <a:endParaRPr lang="en-CA" altLang="en-US"/>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itchFamily="34" charset="0"/>
              </a:defRPr>
            </a:lvl1pPr>
          </a:lstStyle>
          <a:p>
            <a:pPr>
              <a:defRPr/>
            </a:pPr>
            <a:fld id="{FE970798-4BB2-411D-BC4F-C9CF65EB8EBD}" type="slidenum">
              <a:rPr lang="en-CA" altLang="en-US"/>
              <a:pPr>
                <a:defRPr/>
              </a:pPr>
              <a:t>‹#›</a:t>
            </a:fld>
            <a:endParaRPr lang="en-CA" altLang="en-US"/>
          </a:p>
        </p:txBody>
      </p:sp>
    </p:spTree>
    <p:extLst>
      <p:ext uri="{BB962C8B-B14F-4D97-AF65-F5344CB8AC3E}">
        <p14:creationId xmlns:p14="http://schemas.microsoft.com/office/powerpoint/2010/main" val="11174629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6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A751B9F-B109-4513-82C1-E9D94F3662B0}" type="slidenum">
              <a:rPr lang="en-CA" altLang="en-US" sz="1200" smtClean="0">
                <a:latin typeface="Tahoma" charset="0"/>
              </a:rPr>
              <a:pPr eaLnBrk="1" hangingPunct="1"/>
              <a:t>1</a:t>
            </a:fld>
            <a:endParaRPr lang="en-CA" altLang="en-US" sz="1200" smtClean="0">
              <a:latin typeface="Tahoma"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4A5F5928-9A54-4734-B4C2-85E91623AB22}" type="slidenum">
              <a:rPr lang="en-CA" altLang="en-US" sz="1200" smtClean="0">
                <a:latin typeface="Tahoma" charset="0"/>
              </a:rPr>
              <a:pPr eaLnBrk="1" hangingPunct="1"/>
              <a:t>2</a:t>
            </a:fld>
            <a:endParaRPr lang="en-CA" altLang="en-US" sz="1200" smtClean="0">
              <a:latin typeface="Tahoma"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smtClean="0"/>
              <a:t>Ask your students to make an estimate of their own baskets and compare them with the BLS basket.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D412B388-6A44-45F3-A808-24A989E9E470}" type="slidenum">
              <a:rPr lang="en-CA" altLang="en-US" sz="1200" smtClean="0">
                <a:latin typeface="Tahoma" charset="0"/>
              </a:rPr>
              <a:pPr eaLnBrk="1" hangingPunct="1"/>
              <a:t>3</a:t>
            </a:fld>
            <a:endParaRPr lang="en-CA" altLang="en-US" sz="1200" smtClean="0">
              <a:latin typeface="Tahoma"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223C6B7-5E28-4336-AE9E-9ED18B795A7C}" type="slidenum">
              <a:rPr lang="en-CA" altLang="en-US" sz="1200" smtClean="0">
                <a:latin typeface="Tahoma" charset="0"/>
              </a:rPr>
              <a:pPr eaLnBrk="1" hangingPunct="1"/>
              <a:t>4</a:t>
            </a:fld>
            <a:endParaRPr lang="en-CA" altLang="en-US" sz="1200" smtClean="0">
              <a:latin typeface="Tahoma"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128A5D41-9B75-4D23-A660-03B2EF507AC1}" type="slidenum">
              <a:rPr lang="en-CA" altLang="en-US" sz="1200" smtClean="0">
                <a:latin typeface="Tahoma" charset="0"/>
              </a:rPr>
              <a:pPr eaLnBrk="1" hangingPunct="1"/>
              <a:t>5</a:t>
            </a:fld>
            <a:endParaRPr lang="en-CA" altLang="en-US" sz="1200" smtClean="0">
              <a:latin typeface="Tahoma"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6692DEAD-A66B-422E-B6A5-C73F45EC8B1C}" type="slidenum">
              <a:rPr lang="en-CA" altLang="en-US" sz="1200" smtClean="0">
                <a:latin typeface="Tahoma" charset="0"/>
              </a:rPr>
              <a:pPr eaLnBrk="1" hangingPunct="1"/>
              <a:t>6</a:t>
            </a:fld>
            <a:endParaRPr lang="en-CA" altLang="en-US" sz="1200" smtClean="0">
              <a:latin typeface="Tahoma"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24D8B92-DB5E-464F-A6DA-5169BE64104C}" type="slidenum">
              <a:rPr lang="en-CA" altLang="en-US" sz="1200" smtClean="0">
                <a:latin typeface="Tahoma" charset="0"/>
              </a:rPr>
              <a:pPr eaLnBrk="1" hangingPunct="1"/>
              <a:t>7</a:t>
            </a:fld>
            <a:endParaRPr lang="en-CA" altLang="en-US" sz="1200" smtClean="0">
              <a:latin typeface="Tahoma"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76E7691-5A79-44AF-A339-ADC41A194B5A}" type="slidenum">
              <a:rPr lang="en-CA" altLang="en-US" sz="1200" smtClean="0">
                <a:latin typeface="Tahoma" charset="0"/>
              </a:rPr>
              <a:pPr eaLnBrk="1" hangingPunct="1"/>
              <a:t>8</a:t>
            </a:fld>
            <a:endParaRPr lang="en-CA" altLang="en-US" sz="1200" smtClean="0">
              <a:latin typeface="Tahoma"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49DB9DD1-7EA8-4D0C-B886-EAEE11C88909}" type="slidenum">
              <a:rPr lang="en-CA" altLang="en-US" sz="1200" smtClean="0">
                <a:latin typeface="Tahoma" charset="0"/>
              </a:rPr>
              <a:pPr eaLnBrk="1" hangingPunct="1"/>
              <a:t>9</a:t>
            </a:fld>
            <a:endParaRPr lang="en-CA" altLang="en-US" sz="1200" smtClean="0">
              <a:latin typeface="Tahoma"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AC05D8D0-29FF-455D-AF7F-B38CA7953B5B}" type="slidenum">
              <a:rPr lang="en-CA" altLang="en-US" sz="1200" smtClean="0">
                <a:latin typeface="Tahoma" charset="0"/>
              </a:rPr>
              <a:pPr eaLnBrk="1" hangingPunct="1"/>
              <a:t>10</a:t>
            </a:fld>
            <a:endParaRPr lang="en-CA" altLang="en-US" sz="1200" smtClean="0">
              <a:latin typeface="Tahoma"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en-US" smtClean="0"/>
              <a:t>Spend time helping students appreciate the distinction between real values and nominal values.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45019631-7826-49D2-9BD5-788081A16608}" type="slidenum">
              <a:rPr lang="en-CA" altLang="en-US" sz="1200" smtClean="0">
                <a:latin typeface="Tahoma" charset="0"/>
              </a:rPr>
              <a:pPr eaLnBrk="1" hangingPunct="1"/>
              <a:t>11</a:t>
            </a:fld>
            <a:endParaRPr lang="en-CA" altLang="en-US" sz="1200" smtClean="0">
              <a:latin typeface="Tahoma"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en-US" smtClean="0"/>
              <a:t>Spend time helping students appreciate the distinction between real values and nominal values.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345B095-8736-4765-AD11-D1CECEBCBC37}" type="slidenum">
              <a:rPr lang="en-CA" altLang="en-US" sz="1200" smtClean="0">
                <a:latin typeface="Tahoma" charset="0"/>
              </a:rPr>
              <a:pPr eaLnBrk="1" hangingPunct="1"/>
              <a:t>12</a:t>
            </a:fld>
            <a:endParaRPr lang="en-CA" altLang="en-US" sz="1200" smtClean="0">
              <a:latin typeface="Tahoma"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EC0C6A0-04D2-4B83-B17F-7124C3BABB7D}" type="slidenum">
              <a:rPr lang="en-CA" altLang="en-US" sz="1200" smtClean="0">
                <a:latin typeface="Tahoma" charset="0"/>
              </a:rPr>
              <a:pPr eaLnBrk="1" hangingPunct="1"/>
              <a:t>13</a:t>
            </a:fld>
            <a:endParaRPr lang="en-CA" altLang="en-US" sz="1200" smtClean="0">
              <a:latin typeface="Tahoma"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DB5D458-1DBA-4196-8FE1-C66BBFC7B997}" type="slidenum">
              <a:rPr lang="en-CA" altLang="en-US" sz="1200" smtClean="0">
                <a:latin typeface="Tahoma" charset="0"/>
              </a:rPr>
              <a:pPr eaLnBrk="1" hangingPunct="1"/>
              <a:t>14</a:t>
            </a:fld>
            <a:endParaRPr lang="en-CA" altLang="en-US" sz="1200" smtClean="0">
              <a:latin typeface="Tahoma"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CFADC0D-8093-4722-A972-17ADDD745E7C}" type="slidenum">
              <a:rPr lang="en-CA" altLang="en-US" sz="1200" smtClean="0">
                <a:latin typeface="Tahoma" charset="0"/>
              </a:rPr>
              <a:pPr eaLnBrk="1" hangingPunct="1"/>
              <a:t>15</a:t>
            </a:fld>
            <a:endParaRPr lang="en-CA" altLang="en-US" sz="1200" smtClean="0">
              <a:latin typeface="Tahoma"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EC96439B-2FE0-4E8F-AD02-32CFF313745F}" type="slidenum">
              <a:rPr lang="en-CA" altLang="en-US" sz="1200" smtClean="0">
                <a:latin typeface="Tahoma" charset="0"/>
              </a:rPr>
              <a:pPr eaLnBrk="1" hangingPunct="1"/>
              <a:t>16</a:t>
            </a:fld>
            <a:endParaRPr lang="en-CA" altLang="en-US" sz="1200" smtClean="0">
              <a:latin typeface="Tahoma"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0EBDBB6-1624-471D-A1F1-C25D3759C356}" type="slidenum">
              <a:rPr lang="en-CA" altLang="en-US" sz="1200" smtClean="0">
                <a:latin typeface="Tahoma" charset="0"/>
              </a:rPr>
              <a:pPr eaLnBrk="1" hangingPunct="1"/>
              <a:t>17</a:t>
            </a:fld>
            <a:endParaRPr lang="en-CA" altLang="en-US" sz="1200" smtClean="0">
              <a:latin typeface="Tahoma"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ECEF3982-8787-43A3-8004-6860F2056A00}" type="slidenum">
              <a:rPr lang="en-CA" altLang="en-US" sz="1200" smtClean="0">
                <a:latin typeface="Tahoma" charset="0"/>
              </a:rPr>
              <a:pPr eaLnBrk="1" hangingPunct="1"/>
              <a:t>18</a:t>
            </a:fld>
            <a:endParaRPr lang="en-CA" altLang="en-US" sz="1200" smtClean="0">
              <a:latin typeface="Tahoma"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E8330FD-575A-41CB-BBB4-34DF9DE5E3A9}" type="slidenum">
              <a:rPr lang="en-CA" altLang="en-US" sz="1200" smtClean="0">
                <a:latin typeface="Tahoma" charset="0"/>
              </a:rPr>
              <a:pPr eaLnBrk="1" hangingPunct="1"/>
              <a:t>19</a:t>
            </a:fld>
            <a:endParaRPr lang="en-CA" altLang="en-US" sz="1200" smtClean="0">
              <a:latin typeface="Tahoma"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4C3A5109-BA52-4FD6-8958-644E49544583}" type="slidenum">
              <a:rPr lang="en-CA" altLang="en-US" sz="1200" smtClean="0">
                <a:latin typeface="Tahoma" charset="0"/>
              </a:rPr>
              <a:pPr eaLnBrk="1" hangingPunct="1"/>
              <a:t>23</a:t>
            </a:fld>
            <a:endParaRPr lang="en-CA" altLang="en-US" sz="1200" smtClean="0">
              <a:latin typeface="Tahoma"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106A4694-C7D4-454B-8034-2F8A1FE74EBE}" type="slidenum">
              <a:rPr lang="en-CA" altLang="en-US" sz="1200" smtClean="0">
                <a:latin typeface="Tahoma" charset="0"/>
              </a:rPr>
              <a:pPr eaLnBrk="1" hangingPunct="1"/>
              <a:t>24</a:t>
            </a:fld>
            <a:endParaRPr lang="en-CA" altLang="en-US" sz="1200" smtClean="0">
              <a:latin typeface="Tahoma"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24D3CA4-A295-4D12-8785-CF8A321CE033}" type="slidenum">
              <a:rPr lang="en-CA" altLang="en-US" sz="1200" smtClean="0">
                <a:latin typeface="Tahoma" charset="0"/>
              </a:rPr>
              <a:pPr eaLnBrk="1" hangingPunct="1"/>
              <a:t>25</a:t>
            </a:fld>
            <a:endParaRPr lang="en-CA" altLang="en-US" sz="1200" smtClean="0">
              <a:latin typeface="Tahoma"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9A8E6254-BCB1-4037-8D43-FCED08D84835}" type="slidenum">
              <a:rPr lang="en-CA" altLang="en-US" sz="1200" smtClean="0">
                <a:latin typeface="Tahoma" charset="0"/>
              </a:rPr>
              <a:pPr eaLnBrk="1" hangingPunct="1"/>
              <a:t>28</a:t>
            </a:fld>
            <a:endParaRPr lang="en-CA" altLang="en-US" sz="1200" smtClean="0">
              <a:latin typeface="Tahoma"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96520EA-04FE-4A96-A0D8-92FA1E9171D1}" type="slidenum">
              <a:rPr lang="en-CA" altLang="en-US" sz="1200" smtClean="0">
                <a:latin typeface="Tahoma" charset="0"/>
              </a:rPr>
              <a:pPr eaLnBrk="1" hangingPunct="1"/>
              <a:t>30</a:t>
            </a:fld>
            <a:endParaRPr lang="en-CA" altLang="en-US" sz="1200" smtClean="0">
              <a:latin typeface="Tahoma"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66A88C2A-232D-4028-86C0-C0CF488206AE}" type="slidenum">
              <a:rPr lang="en-CA" altLang="en-US" sz="1200" smtClean="0">
                <a:latin typeface="Tahoma" charset="0"/>
              </a:rPr>
              <a:pPr eaLnBrk="1" hangingPunct="1"/>
              <a:t>31</a:t>
            </a:fld>
            <a:endParaRPr lang="en-CA" altLang="en-US" sz="1200" smtClean="0">
              <a:latin typeface="Tahoma"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F7E73B7-2778-4F75-8C9A-98537B6F7583}" type="slidenum">
              <a:rPr lang="en-CA" altLang="en-US" sz="1200" smtClean="0">
                <a:latin typeface="Tahoma" charset="0"/>
              </a:rPr>
              <a:pPr eaLnBrk="1" hangingPunct="1"/>
              <a:t>34</a:t>
            </a:fld>
            <a:endParaRPr lang="en-CA" altLang="en-US" sz="1200" smtClean="0">
              <a:latin typeface="Tahoma"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3DBAAFB-7B81-4843-9517-BBDF76723A2A}" type="slidenum">
              <a:rPr lang="en-CA" altLang="en-US" sz="1200" smtClean="0">
                <a:latin typeface="Tahoma" charset="0"/>
              </a:rPr>
              <a:pPr eaLnBrk="1" hangingPunct="1"/>
              <a:t>35</a:t>
            </a:fld>
            <a:endParaRPr lang="en-CA" altLang="en-US" sz="1200" smtClean="0">
              <a:latin typeface="Tahoma" charset="0"/>
            </a:endParaRPr>
          </a:p>
        </p:txBody>
      </p:sp>
      <p:sp>
        <p:nvSpPr>
          <p:cNvPr id="70659" name="Rectangle 2"/>
          <p:cNvSpPr>
            <a:spLocks noGrp="1" noRot="1" noChangeAspect="1" noChangeArrowheads="1" noTextEdit="1"/>
          </p:cNvSpPr>
          <p:nvPr>
            <p:ph type="sldImg"/>
          </p:nvPr>
        </p:nvSpPr>
        <p:spPr>
          <a:xfrm>
            <a:off x="1144588" y="685800"/>
            <a:ext cx="4572000" cy="3429000"/>
          </a:xfrm>
          <a:ln/>
        </p:spPr>
      </p:sp>
      <p:sp>
        <p:nvSpPr>
          <p:cNvPr id="70660"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D9D9D860-8DBA-43EE-9B52-060152A0ECF4}" type="slidenum">
              <a:rPr lang="en-CA" altLang="en-US" sz="1200" smtClean="0">
                <a:latin typeface="Tahoma" charset="0"/>
              </a:rPr>
              <a:pPr eaLnBrk="1" hangingPunct="1"/>
              <a:t>36</a:t>
            </a:fld>
            <a:endParaRPr lang="en-CA" altLang="en-US" sz="1200" smtClean="0">
              <a:latin typeface="Tahoma" charset="0"/>
            </a:endParaRPr>
          </a:p>
        </p:txBody>
      </p:sp>
      <p:sp>
        <p:nvSpPr>
          <p:cNvPr id="71683" name="Rectangle 2"/>
          <p:cNvSpPr>
            <a:spLocks noGrp="1" noRot="1" noChangeAspect="1" noChangeArrowheads="1" noTextEdit="1"/>
          </p:cNvSpPr>
          <p:nvPr>
            <p:ph type="sldImg"/>
          </p:nvPr>
        </p:nvSpPr>
        <p:spPr>
          <a:xfrm>
            <a:off x="1144588" y="685800"/>
            <a:ext cx="4572000" cy="3429000"/>
          </a:xfrm>
          <a:ln/>
        </p:spPr>
      </p:sp>
      <p:sp>
        <p:nvSpPr>
          <p:cNvPr id="71684"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4C3DD555-3AF2-4CA8-8AB6-461E40A026DA}" type="slidenum">
              <a:rPr lang="en-CA" altLang="en-US" sz="1200" smtClean="0">
                <a:latin typeface="Tahoma" charset="0"/>
              </a:rPr>
              <a:pPr eaLnBrk="1" hangingPunct="1"/>
              <a:t>37</a:t>
            </a:fld>
            <a:endParaRPr lang="en-CA" altLang="en-US" sz="1200" smtClean="0">
              <a:latin typeface="Tahoma" charset="0"/>
            </a:endParaRPr>
          </a:p>
        </p:txBody>
      </p:sp>
      <p:sp>
        <p:nvSpPr>
          <p:cNvPr id="72707" name="Rectangle 2"/>
          <p:cNvSpPr>
            <a:spLocks noGrp="1" noRot="1" noChangeAspect="1" noChangeArrowheads="1" noTextEdit="1"/>
          </p:cNvSpPr>
          <p:nvPr>
            <p:ph type="sldImg"/>
          </p:nvPr>
        </p:nvSpPr>
        <p:spPr>
          <a:xfrm>
            <a:off x="1144588" y="685800"/>
            <a:ext cx="4572000" cy="3429000"/>
          </a:xfrm>
          <a:ln/>
        </p:spPr>
      </p:sp>
      <p:sp>
        <p:nvSpPr>
          <p:cNvPr id="72708"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64731488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7588622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240170455"/>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19200"/>
            <a:ext cx="4038600" cy="4975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219200"/>
            <a:ext cx="4038600" cy="4975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4249624"/>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208672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84409812"/>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1951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8655025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65509896"/>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83607051"/>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59658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59658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06057569"/>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219200"/>
            <a:ext cx="4038600"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219200"/>
            <a:ext cx="4038600"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78620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219200"/>
            <a:ext cx="4038600"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219200"/>
            <a:ext cx="4038600" cy="24114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0" y="3783013"/>
            <a:ext cx="4038600" cy="2411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35763240"/>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81000" y="228600"/>
            <a:ext cx="8229600" cy="59658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3760926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81000" y="228600"/>
            <a:ext cx="8229600" cy="5334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81000" y="1219200"/>
            <a:ext cx="4038600" cy="24114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219200"/>
            <a:ext cx="4038600" cy="24114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81000" y="3783013"/>
            <a:ext cx="4038600" cy="2411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572000" y="3783013"/>
            <a:ext cx="4038600" cy="2411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62921546"/>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199923419"/>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50749749"/>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745787971"/>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95400"/>
            <a:ext cx="4038600" cy="4886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295400"/>
            <a:ext cx="4038600" cy="4886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8549696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46600044"/>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8932071"/>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5890309"/>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10124058"/>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38321030"/>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47826"/>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30188"/>
            <a:ext cx="2057400" cy="59515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30188"/>
            <a:ext cx="6019800" cy="59515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50794118"/>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279968805"/>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12397694"/>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933797077"/>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143000"/>
            <a:ext cx="40386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143000"/>
            <a:ext cx="40386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44621529"/>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58672233"/>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15991736"/>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317643"/>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23670664"/>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17714586"/>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29020062"/>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43090915"/>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626226113"/>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42013976"/>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398725984"/>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954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2954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71822353"/>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11351329"/>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63881633"/>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1007856"/>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37469127"/>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7373118"/>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42941966"/>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45370480"/>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295400"/>
            <a:ext cx="40386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295400"/>
            <a:ext cx="40386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56779474"/>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533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81000" y="1295400"/>
            <a:ext cx="8229600" cy="5257800"/>
          </a:xfrm>
        </p:spPr>
        <p:txBody>
          <a:bodyPr/>
          <a:lstStyle/>
          <a:p>
            <a:pPr lvl="0"/>
            <a:endParaRPr lang="en-US" noProof="0" smtClean="0"/>
          </a:p>
        </p:txBody>
      </p:sp>
    </p:spTree>
    <p:extLst>
      <p:ext uri="{BB962C8B-B14F-4D97-AF65-F5344CB8AC3E}">
        <p14:creationId xmlns:p14="http://schemas.microsoft.com/office/powerpoint/2010/main" val="381366288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body" idx="1"/>
          </p:nvPr>
        </p:nvSpPr>
        <p:spPr bwMode="auto">
          <a:xfrm>
            <a:off x="381000" y="1219200"/>
            <a:ext cx="8229600" cy="497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r>
              <a:rPr lang="en-US" altLang="en-US" smtClean="0"/>
              <a:t> when second level runs longer than one line we want no hanging indent</a:t>
            </a:r>
          </a:p>
          <a:p>
            <a:pPr lvl="1"/>
            <a:r>
              <a:rPr lang="en-US" altLang="en-US" smtClean="0"/>
              <a:t>I’ve also set the gap between points at 0.5 lines.</a:t>
            </a:r>
            <a:endParaRPr lang="en-CA" altLang="en-US" smtClean="0"/>
          </a:p>
          <a:p>
            <a:pPr lvl="2"/>
            <a:r>
              <a:rPr lang="en-CA" altLang="en-US" smtClean="0"/>
              <a:t>Third level</a:t>
            </a:r>
          </a:p>
        </p:txBody>
      </p:sp>
      <p:sp>
        <p:nvSpPr>
          <p:cNvPr id="10243"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a:t>
            </a:r>
            <a:endParaRPr lang="en-CA" altLang="en-US" smtClean="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Clr>
          <a:schemeClr val="tx1"/>
        </a:buClr>
        <a:buFont typeface="Wingdings" pitchFamily="2" charset="2"/>
        <a:buChar char="§"/>
        <a:defRPr b="1">
          <a:solidFill>
            <a:schemeClr val="tx1"/>
          </a:solidFill>
          <a:latin typeface="+mn-lt"/>
          <a:ea typeface="+mn-ea"/>
          <a:cs typeface="+mn-cs"/>
        </a:defRPr>
      </a:lvl1pPr>
      <a:lvl2pPr marL="857250" indent="-40005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31445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5735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bwMode="auto">
          <a:xfrm>
            <a:off x="381000" y="1295400"/>
            <a:ext cx="8229600" cy="488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When you have completed your study of this chapter, you will be able to</a:t>
            </a:r>
            <a:endParaRPr lang="en-CA" altLang="en-US" smtClean="0"/>
          </a:p>
          <a:p>
            <a:pPr lvl="1"/>
            <a:r>
              <a:rPr lang="en-US" altLang="en-US" smtClean="0"/>
              <a:t>This text is an example of a two line long checkpoint item</a:t>
            </a:r>
          </a:p>
        </p:txBody>
      </p:sp>
      <p:sp>
        <p:nvSpPr>
          <p:cNvPr id="11267" name="Rectangle 3"/>
          <p:cNvSpPr>
            <a:spLocks noGrp="1" noChangeArrowheads="1"/>
          </p:cNvSpPr>
          <p:nvPr>
            <p:ph type="title"/>
          </p:nvPr>
        </p:nvSpPr>
        <p:spPr bwMode="auto">
          <a:xfrm>
            <a:off x="381000" y="230188"/>
            <a:ext cx="8229600"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 H A P T E R   C H E C K L I S T</a:t>
            </a:r>
            <a:endParaRPr lang="en-CA" altLang="en-US" smtClean="0"/>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631825" indent="-174625"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bwMode="auto">
          <a:xfrm>
            <a:off x="381000" y="1143000"/>
            <a:ext cx="8229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r>
              <a:rPr lang="en-US" altLang="en-US" smtClean="0"/>
              <a:t> when second level runs longer than one line we want no hanging indent</a:t>
            </a:r>
          </a:p>
          <a:p>
            <a:pPr lvl="1"/>
            <a:r>
              <a:rPr lang="en-US" altLang="en-US" smtClean="0"/>
              <a:t>I’ve also set the gap between points at 0.5 lines.</a:t>
            </a:r>
            <a:endParaRPr lang="en-CA" altLang="en-US" smtClean="0"/>
          </a:p>
          <a:p>
            <a:pPr lvl="2"/>
            <a:r>
              <a:rPr lang="en-CA" altLang="en-US" smtClean="0"/>
              <a:t>Third level</a:t>
            </a:r>
          </a:p>
        </p:txBody>
      </p:sp>
      <p:sp>
        <p:nvSpPr>
          <p:cNvPr id="12291"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a:t>
            </a:r>
            <a:endParaRPr lang="en-CA" altLang="en-US" smtClean="0"/>
          </a:p>
        </p:txBody>
      </p:sp>
      <p:sp>
        <p:nvSpPr>
          <p:cNvPr id="3076" name="Rectangle 4"/>
          <p:cNvSpPr>
            <a:spLocks noChangeArrowheads="1"/>
          </p:cNvSpPr>
          <p:nvPr/>
        </p:nvSpPr>
        <p:spPr bwMode="auto">
          <a:xfrm>
            <a:off x="4610100" y="1892300"/>
            <a:ext cx="4114800" cy="4648200"/>
          </a:xfrm>
          <a:prstGeom prst="rect">
            <a:avLst/>
          </a:prstGeom>
          <a:noFill/>
          <a:ln w="9525">
            <a:noFill/>
            <a:miter lim="800000"/>
            <a:headEnd/>
            <a:tailEnd/>
          </a:ln>
        </p:spPr>
        <p:txBody>
          <a:bodyPr/>
          <a:lstStyle/>
          <a:p>
            <a:pPr marL="342900" indent="-342900">
              <a:spcBef>
                <a:spcPct val="20000"/>
              </a:spcBef>
              <a:buClr>
                <a:schemeClr val="tx1"/>
              </a:buClr>
              <a:buFont typeface="Wingdings" pitchFamily="2" charset="2"/>
              <a:buChar char="§"/>
              <a:defRPr/>
            </a:pPr>
            <a:endParaRPr lang="en-CA" altLang="en-US" sz="1800" b="1">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Clr>
          <a:schemeClr val="tx1"/>
        </a:buClr>
        <a:buFont typeface="Wingdings" pitchFamily="2" charset="2"/>
        <a:buChar char="§"/>
        <a:defRPr b="1">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31445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828800" indent="-228600" algn="l" rtl="0" eaLnBrk="0" fontAlgn="base" hangingPunct="0">
        <a:spcBef>
          <a:spcPct val="20000"/>
        </a:spcBef>
        <a:spcAft>
          <a:spcPct val="0"/>
        </a:spcAft>
        <a:buChar char="–"/>
        <a:defRPr sz="2000">
          <a:solidFill>
            <a:schemeClr val="tx1"/>
          </a:solidFill>
          <a:latin typeface="Arial" charset="0"/>
        </a:defRPr>
      </a:lvl4pPr>
      <a:lvl5pPr marL="2171700" indent="-228600" algn="l" rtl="0" eaLnBrk="0" fontAlgn="base" hangingPunct="0">
        <a:spcBef>
          <a:spcPct val="20000"/>
        </a:spcBef>
        <a:spcAft>
          <a:spcPct val="0"/>
        </a:spcAft>
        <a:buChar char="»"/>
        <a:defRPr sz="2000">
          <a:solidFill>
            <a:schemeClr val="tx1"/>
          </a:solidFill>
          <a:latin typeface="Arial" charset="0"/>
        </a:defRPr>
      </a:lvl5pPr>
      <a:lvl6pPr marL="2628900" indent="-228600" algn="l" rtl="0" fontAlgn="base">
        <a:spcBef>
          <a:spcPct val="20000"/>
        </a:spcBef>
        <a:spcAft>
          <a:spcPct val="0"/>
        </a:spcAft>
        <a:buChar char="»"/>
        <a:defRPr sz="2000">
          <a:solidFill>
            <a:schemeClr val="tx1"/>
          </a:solidFill>
          <a:latin typeface="Arial" charset="0"/>
        </a:defRPr>
      </a:lvl6pPr>
      <a:lvl7pPr marL="3086100" indent="-228600" algn="l" rtl="0" fontAlgn="base">
        <a:spcBef>
          <a:spcPct val="20000"/>
        </a:spcBef>
        <a:spcAft>
          <a:spcPct val="0"/>
        </a:spcAft>
        <a:buChar char="»"/>
        <a:defRPr sz="2000">
          <a:solidFill>
            <a:schemeClr val="tx1"/>
          </a:solidFill>
          <a:latin typeface="Arial" charset="0"/>
        </a:defRPr>
      </a:lvl7pPr>
      <a:lvl8pPr marL="3543300" indent="-228600" algn="l" rtl="0" fontAlgn="base">
        <a:spcBef>
          <a:spcPct val="20000"/>
        </a:spcBef>
        <a:spcAft>
          <a:spcPct val="0"/>
        </a:spcAft>
        <a:buChar char="»"/>
        <a:defRPr sz="2000">
          <a:solidFill>
            <a:schemeClr val="tx1"/>
          </a:solidFill>
          <a:latin typeface="Arial" charset="0"/>
        </a:defRPr>
      </a:lvl8pPr>
      <a:lvl9pPr marL="40005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81000" y="12954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r>
              <a:rPr lang="en-US" altLang="en-US" smtClean="0"/>
              <a:t> when second level runs longer than one line we want no hanging indent</a:t>
            </a:r>
          </a:p>
          <a:p>
            <a:pPr lvl="1"/>
            <a:r>
              <a:rPr lang="en-US" altLang="en-US" smtClean="0"/>
              <a:t>I’ve also set the gap between points at 0.5 lines.</a:t>
            </a:r>
            <a:endParaRPr lang="en-CA" altLang="en-US" smtClean="0"/>
          </a:p>
          <a:p>
            <a:pPr lvl="2"/>
            <a:r>
              <a:rPr lang="en-CA" altLang="en-US" smtClean="0"/>
              <a:t>Third level</a:t>
            </a:r>
          </a:p>
        </p:txBody>
      </p:sp>
      <p:sp>
        <p:nvSpPr>
          <p:cNvPr id="13315"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a:t>
            </a:r>
            <a:endParaRPr lang="en-CA" altLang="en-US" smtClean="0"/>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457200" indent="-4572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9144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428750" indent="-40005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771650" indent="-228600" algn="l" rtl="0" eaLnBrk="0" fontAlgn="base" hangingPunct="0">
        <a:spcBef>
          <a:spcPct val="20000"/>
        </a:spcBef>
        <a:spcAft>
          <a:spcPct val="0"/>
        </a:spcAft>
        <a:buChar char="–"/>
        <a:defRPr sz="2000">
          <a:solidFill>
            <a:schemeClr val="tx1"/>
          </a:solidFill>
          <a:latin typeface="Arial" charset="0"/>
        </a:defRPr>
      </a:lvl4pPr>
      <a:lvl5pPr marL="2114550" indent="-228600" algn="l" rtl="0" eaLnBrk="0" fontAlgn="base" hangingPunct="0">
        <a:spcBef>
          <a:spcPct val="20000"/>
        </a:spcBef>
        <a:spcAft>
          <a:spcPct val="0"/>
        </a:spcAft>
        <a:buChar char="»"/>
        <a:defRPr sz="2000">
          <a:solidFill>
            <a:schemeClr val="tx1"/>
          </a:solidFill>
          <a:latin typeface="Arial" charset="0"/>
        </a:defRPr>
      </a:lvl5pPr>
      <a:lvl6pPr marL="2571750" indent="-228600" algn="l" rtl="0" fontAlgn="base">
        <a:spcBef>
          <a:spcPct val="20000"/>
        </a:spcBef>
        <a:spcAft>
          <a:spcPct val="0"/>
        </a:spcAft>
        <a:buChar char="»"/>
        <a:defRPr sz="2000">
          <a:solidFill>
            <a:schemeClr val="tx1"/>
          </a:solidFill>
          <a:latin typeface="Arial" charset="0"/>
        </a:defRPr>
      </a:lvl6pPr>
      <a:lvl7pPr marL="3028950" indent="-228600" algn="l" rtl="0" fontAlgn="base">
        <a:spcBef>
          <a:spcPct val="20000"/>
        </a:spcBef>
        <a:spcAft>
          <a:spcPct val="0"/>
        </a:spcAft>
        <a:buChar char="»"/>
        <a:defRPr sz="2000">
          <a:solidFill>
            <a:schemeClr val="tx1"/>
          </a:solidFill>
          <a:latin typeface="Arial" charset="0"/>
        </a:defRPr>
      </a:lvl7pPr>
      <a:lvl8pPr marL="3486150" indent="-228600" algn="l" rtl="0" fontAlgn="base">
        <a:spcBef>
          <a:spcPct val="20000"/>
        </a:spcBef>
        <a:spcAft>
          <a:spcPct val="0"/>
        </a:spcAft>
        <a:buChar char="»"/>
        <a:defRPr sz="2000">
          <a:solidFill>
            <a:schemeClr val="tx1"/>
          </a:solidFill>
          <a:latin typeface="Arial" charset="0"/>
        </a:defRPr>
      </a:lvl8pPr>
      <a:lvl9pPr marL="394335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9.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foodtimeline.org/foodfaq5.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28.w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18.xml"/><Relationship Id="rId7" Type="http://schemas.openxmlformats.org/officeDocument/2006/relationships/image" Target="../media/image30.png"/><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image" Target="../media/image29.png"/><Relationship Id="rId5" Type="http://schemas.openxmlformats.org/officeDocument/2006/relationships/image" Target="../media/image28.wmf"/><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19.xml"/><Relationship Id="rId7" Type="http://schemas.openxmlformats.org/officeDocument/2006/relationships/image" Target="../media/image33.wmf"/><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32.wmf"/><Relationship Id="rId4" Type="http://schemas.openxmlformats.org/officeDocument/2006/relationships/oleObject" Target="../embeddings/oleObject4.bin"/><Relationship Id="rId9" Type="http://schemas.openxmlformats.org/officeDocument/2006/relationships/image" Target="../media/image34.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35.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36.w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vmlDrawing" Target="../drawings/vmlDrawing7.vml"/><Relationship Id="rId5" Type="http://schemas.openxmlformats.org/officeDocument/2006/relationships/image" Target="../media/image49.emf"/><Relationship Id="rId4" Type="http://schemas.openxmlformats.org/officeDocument/2006/relationships/oleObject" Target="../embeddings/oleObject9.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vmlDrawing" Target="../drawings/vmlDrawing8.vml"/><Relationship Id="rId5" Type="http://schemas.openxmlformats.org/officeDocument/2006/relationships/image" Target="../media/image50.emf"/><Relationship Id="rId4" Type="http://schemas.openxmlformats.org/officeDocument/2006/relationships/oleObject" Target="../embeddings/oleObject10.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5.xml"/><Relationship Id="rId1" Type="http://schemas.openxmlformats.org/officeDocument/2006/relationships/vmlDrawing" Target="../drawings/vmlDrawing9.vml"/><Relationship Id="rId5" Type="http://schemas.openxmlformats.org/officeDocument/2006/relationships/image" Target="../media/image51.emf"/><Relationship Id="rId4" Type="http://schemas.openxmlformats.org/officeDocument/2006/relationships/oleObject" Target="../embeddings/oleObject1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
          <p:cNvSpPr>
            <a:spLocks noGrp="1" noChangeArrowheads="1"/>
          </p:cNvSpPr>
          <p:nvPr>
            <p:ph type="title"/>
          </p:nvPr>
        </p:nvSpPr>
        <p:spPr/>
        <p:txBody>
          <a:bodyPr/>
          <a:lstStyle/>
          <a:p>
            <a:pPr eaLnBrk="1" hangingPunct="1"/>
            <a:r>
              <a:rPr lang="en-US" altLang="en-US" smtClean="0"/>
              <a:t>Macroeconomic indicator 1</a:t>
            </a:r>
            <a:endParaRPr lang="en-CA" altLang="en-US" smtClean="0"/>
          </a:p>
        </p:txBody>
      </p:sp>
      <p:sp>
        <p:nvSpPr>
          <p:cNvPr id="421893" name="Rectangle 5"/>
          <p:cNvSpPr>
            <a:spLocks noGrp="1" noChangeArrowheads="1"/>
          </p:cNvSpPr>
          <p:nvPr>
            <p:ph type="body" sz="half" idx="1"/>
          </p:nvPr>
        </p:nvSpPr>
        <p:spPr>
          <a:xfrm>
            <a:off x="228600" y="838200"/>
            <a:ext cx="8686800" cy="5791200"/>
          </a:xfrm>
        </p:spPr>
        <p:txBody>
          <a:bodyPr/>
          <a:lstStyle/>
          <a:p>
            <a:pPr eaLnBrk="1" hangingPunct="1">
              <a:buFont typeface="Wingdings" pitchFamily="2" charset="2"/>
              <a:buNone/>
            </a:pPr>
            <a:r>
              <a:rPr lang="en-US" altLang="en-US" sz="2000" smtClean="0"/>
              <a:t>Inflation</a:t>
            </a:r>
            <a:r>
              <a:rPr lang="en-US" altLang="en-US" b="0" smtClean="0"/>
              <a:t> is the percentage change in the Price Level (</a:t>
            </a:r>
            <a:r>
              <a:rPr lang="en-US" altLang="en-US" b="0" i="1" smtClean="0"/>
              <a:t>PL</a:t>
            </a:r>
            <a:r>
              <a:rPr lang="en-US" altLang="en-US" b="0" smtClean="0"/>
              <a:t>) from one year to the next.</a:t>
            </a:r>
          </a:p>
          <a:p>
            <a:pPr marL="457200" lvl="1" indent="0" eaLnBrk="1" hangingPunct="1"/>
            <a:endParaRPr lang="en-US" altLang="en-US" smtClean="0"/>
          </a:p>
          <a:p>
            <a:pPr marL="457200" lvl="1" indent="0" eaLnBrk="1" hangingPunct="1"/>
            <a:endParaRPr lang="en-US" altLang="en-US" sz="1200" smtClean="0"/>
          </a:p>
          <a:p>
            <a:pPr eaLnBrk="1" hangingPunct="1">
              <a:buFont typeface="Wingdings" pitchFamily="2" charset="2"/>
              <a:buNone/>
            </a:pPr>
            <a:r>
              <a:rPr lang="en-US" altLang="en-US" b="0" smtClean="0"/>
              <a:t>The Consumer Price Index (CPI) is a common measure of the </a:t>
            </a:r>
            <a:r>
              <a:rPr lang="en-US" altLang="en-US" b="0" i="1" smtClean="0"/>
              <a:t>PL</a:t>
            </a:r>
          </a:p>
          <a:p>
            <a:pPr eaLnBrk="1" hangingPunct="1"/>
            <a:r>
              <a:rPr lang="en-US" altLang="en-US" b="0" smtClean="0"/>
              <a:t>BLS calculates the CPI every month by computing a </a:t>
            </a:r>
            <a:r>
              <a:rPr lang="en-US" altLang="en-US" b="0" i="1" smtClean="0"/>
              <a:t>weighted</a:t>
            </a:r>
            <a:r>
              <a:rPr lang="en-US" altLang="en-US" b="0" smtClean="0"/>
              <a:t> average of the prices paid by urban consumers for a fixed market basket of consumer goods and services.</a:t>
            </a:r>
          </a:p>
          <a:p>
            <a:pPr eaLnBrk="1" hangingPunct="1"/>
            <a:endParaRPr lang="en-US" altLang="en-US" sz="400" b="0" smtClean="0"/>
          </a:p>
          <a:p>
            <a:pPr eaLnBrk="1" hangingPunct="1"/>
            <a:r>
              <a:rPr lang="en-US" altLang="en-US" b="0" smtClean="0"/>
              <a:t>CPI is calculated each month by holding quantities in the basket constant over time. </a:t>
            </a:r>
          </a:p>
          <a:p>
            <a:pPr eaLnBrk="1" hangingPunct="1"/>
            <a:endParaRPr lang="en-US" altLang="en-US" sz="400" b="0" smtClean="0"/>
          </a:p>
          <a:p>
            <a:pPr eaLnBrk="1" hangingPunct="1"/>
            <a:r>
              <a:rPr lang="en-US" altLang="en-US" b="0" smtClean="0"/>
              <a:t>The CPI basket in 2007 is based on information obtained from the Consumer Expenditure Survey conducted during 2005. </a:t>
            </a:r>
          </a:p>
          <a:p>
            <a:pPr eaLnBrk="1" hangingPunct="1"/>
            <a:endParaRPr lang="en-US" altLang="en-US" sz="400" b="0" smtClean="0"/>
          </a:p>
          <a:p>
            <a:pPr eaLnBrk="1" hangingPunct="1"/>
            <a:r>
              <a:rPr lang="en-US" altLang="en-US" b="0" smtClean="0"/>
              <a:t>The survey is used to assign weights to each item in the CPI basket to reflect the average urban household’s consumption behavior.</a:t>
            </a:r>
          </a:p>
          <a:p>
            <a:pPr eaLnBrk="1" hangingPunct="1"/>
            <a:endParaRPr lang="en-US" altLang="en-US" sz="400" b="0" smtClean="0"/>
          </a:p>
          <a:p>
            <a:pPr eaLnBrk="1" hangingPunct="1"/>
            <a:r>
              <a:rPr lang="en-US" altLang="en-US" b="0" smtClean="0"/>
              <a:t>Because the CPI is used to measure price changes, it is important that the prices recorded refer to exactly the same items.</a:t>
            </a:r>
          </a:p>
          <a:p>
            <a:pPr eaLnBrk="1" hangingPunct="1"/>
            <a:endParaRPr lang="en-US" altLang="en-US" sz="400" b="0" smtClean="0"/>
          </a:p>
          <a:p>
            <a:pPr eaLnBrk="1" hangingPunct="1"/>
            <a:r>
              <a:rPr lang="en-US" altLang="en-US" b="0" smtClean="0"/>
              <a:t>We can use these numbers in the CPI to compare what a fixed basket of goods costs this month with what it cost in some previous month.</a:t>
            </a:r>
          </a:p>
          <a:p>
            <a:pPr eaLnBrk="1" hangingPunct="1"/>
            <a:endParaRPr lang="en-US" altLang="en-US" sz="600" b="0" smtClean="0"/>
          </a:p>
          <a:p>
            <a:pPr algn="ctr" eaLnBrk="1" hangingPunct="1">
              <a:buFont typeface="Wingdings" pitchFamily="2" charset="2"/>
              <a:buNone/>
            </a:pPr>
            <a:r>
              <a:rPr lang="en-US" altLang="en-US" b="0" smtClean="0"/>
              <a:t>CPI = </a:t>
            </a:r>
            <a:r>
              <a:rPr lang="en-US" altLang="en-US" sz="1600" b="0" u="sng" smtClean="0"/>
              <a:t> </a:t>
            </a:r>
            <a:r>
              <a:rPr lang="en-US" altLang="en-US" b="0" i="1" u="sng" smtClean="0"/>
              <a:t>PL</a:t>
            </a:r>
            <a:r>
              <a:rPr lang="en-US" altLang="en-US" b="0" u="sng" smtClean="0"/>
              <a:t> in a given year </a:t>
            </a:r>
            <a:r>
              <a:rPr lang="en-US" altLang="en-US" b="0" u="sng" smtClean="0">
                <a:latin typeface="Arial Unicode MS" pitchFamily="34" charset="-128"/>
              </a:rPr>
              <a:t>X</a:t>
            </a:r>
            <a:r>
              <a:rPr lang="en-US" altLang="en-US" b="0" u="sng" smtClean="0"/>
              <a:t> 100% </a:t>
            </a:r>
            <a:endParaRPr lang="en-US" altLang="en-US" b="0" u="sng" smtClean="0">
              <a:solidFill>
                <a:srgbClr val="FFFFFF"/>
              </a:solidFill>
            </a:endParaRPr>
          </a:p>
          <a:p>
            <a:pPr algn="ctr" eaLnBrk="1" hangingPunct="1">
              <a:lnSpc>
                <a:spcPct val="60000"/>
              </a:lnSpc>
              <a:buFont typeface="Wingdings" pitchFamily="2" charset="2"/>
              <a:buNone/>
            </a:pPr>
            <a:r>
              <a:rPr lang="en-US" altLang="en-US" b="0" i="1" smtClean="0"/>
              <a:t>        PL</a:t>
            </a:r>
            <a:r>
              <a:rPr lang="en-US" altLang="en-US" b="0" smtClean="0"/>
              <a:t> in the base year</a:t>
            </a:r>
          </a:p>
        </p:txBody>
      </p:sp>
      <p:graphicFrame>
        <p:nvGraphicFramePr>
          <p:cNvPr id="421894" name="Object 6"/>
          <p:cNvGraphicFramePr>
            <a:graphicFrameLocks noGrp="1" noChangeAspect="1"/>
          </p:cNvGraphicFramePr>
          <p:nvPr>
            <p:ph sz="half" idx="2"/>
          </p:nvPr>
        </p:nvGraphicFramePr>
        <p:xfrm>
          <a:off x="3125788" y="1327150"/>
          <a:ext cx="2433637" cy="574675"/>
        </p:xfrm>
        <a:graphic>
          <a:graphicData uri="http://schemas.openxmlformats.org/presentationml/2006/ole">
            <mc:AlternateContent xmlns:mc="http://schemas.openxmlformats.org/markup-compatibility/2006">
              <mc:Choice xmlns:v="urn:schemas-microsoft-com:vml" Requires="v">
                <p:oleObj spid="_x0000_s1035" name="Equation" r:id="rId4" imgW="1828800" imgH="431640" progId="Equation.DSMT4">
                  <p:embed/>
                </p:oleObj>
              </mc:Choice>
              <mc:Fallback>
                <p:oleObj name="Equation" r:id="rId4" imgW="1828800" imgH="43164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5788" y="1327150"/>
                        <a:ext cx="2433637"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2189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2189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21893">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21893">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21893">
                                            <p:txEl>
                                              <p:pRg st="10" end="1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21893">
                                            <p:txEl>
                                              <p:pRg st="12" end="1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421893">
                                            <p:txEl>
                                              <p:pRg st="14" end="1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421893">
                                            <p:txEl>
                                              <p:pRg st="16" end="16"/>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42189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9060" name="Rectangle 1028"/>
          <p:cNvSpPr>
            <a:spLocks noChangeArrowheads="1"/>
          </p:cNvSpPr>
          <p:nvPr/>
        </p:nvSpPr>
        <p:spPr bwMode="auto">
          <a:xfrm>
            <a:off x="522288" y="1219200"/>
            <a:ext cx="8382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130000"/>
              </a:lnSpc>
              <a:spcBef>
                <a:spcPct val="20000"/>
              </a:spcBef>
              <a:buClr>
                <a:schemeClr val="tx1"/>
              </a:buClr>
              <a:buFontTx/>
              <a:buChar char="•"/>
            </a:pPr>
            <a:r>
              <a:rPr lang="en-CA" altLang="en-US" sz="1600" dirty="0">
                <a:latin typeface="Times New Roman" pitchFamily="18" charset="0"/>
              </a:rPr>
              <a:t>The CPI uses a weighted average of the cost (in dollars) of goods and services</a:t>
            </a:r>
          </a:p>
          <a:p>
            <a:pPr eaLnBrk="1" hangingPunct="1">
              <a:lnSpc>
                <a:spcPct val="130000"/>
              </a:lnSpc>
              <a:spcBef>
                <a:spcPct val="20000"/>
              </a:spcBef>
              <a:buClr>
                <a:schemeClr val="tx1"/>
              </a:buClr>
              <a:buFontTx/>
              <a:buChar char="•"/>
            </a:pPr>
            <a:r>
              <a:rPr lang="en-CA" altLang="en-US" sz="1600" dirty="0">
                <a:latin typeface="Times New Roman" pitchFamily="18" charset="0"/>
              </a:rPr>
              <a:t>The </a:t>
            </a:r>
            <a:r>
              <a:rPr lang="en-CA" altLang="en-US" sz="1600" dirty="0" smtClean="0">
                <a:latin typeface="Times New Roman" pitchFamily="18" charset="0"/>
              </a:rPr>
              <a:t>figure below </a:t>
            </a:r>
            <a:r>
              <a:rPr lang="en-CA" altLang="en-US" sz="1600" dirty="0">
                <a:latin typeface="Times New Roman" pitchFamily="18" charset="0"/>
              </a:rPr>
              <a:t>shows the weights used in the CPI market basket </a:t>
            </a:r>
          </a:p>
          <a:p>
            <a:pPr eaLnBrk="1" hangingPunct="1">
              <a:lnSpc>
                <a:spcPct val="130000"/>
              </a:lnSpc>
              <a:spcBef>
                <a:spcPct val="20000"/>
              </a:spcBef>
              <a:buClr>
                <a:schemeClr val="tx1"/>
              </a:buClr>
              <a:buFontTx/>
              <a:buChar char="•"/>
            </a:pPr>
            <a:r>
              <a:rPr lang="en-US" altLang="en-US" sz="1600" dirty="0">
                <a:latin typeface="Times New Roman" pitchFamily="18" charset="0"/>
              </a:rPr>
              <a:t>The CPI market basket is a collection of 80,000 consumer goods and services that an average household buys in 30 metro areas.</a:t>
            </a:r>
          </a:p>
          <a:p>
            <a:pPr eaLnBrk="1" hangingPunct="1">
              <a:lnSpc>
                <a:spcPct val="130000"/>
              </a:lnSpc>
              <a:spcBef>
                <a:spcPct val="20000"/>
              </a:spcBef>
              <a:buClr>
                <a:schemeClr val="tx1"/>
              </a:buClr>
              <a:buFontTx/>
              <a:buChar char="•"/>
            </a:pPr>
            <a:r>
              <a:rPr lang="en-US" altLang="en-US" sz="1600" dirty="0">
                <a:latin typeface="Times New Roman" pitchFamily="18" charset="0"/>
              </a:rPr>
              <a:t>The CPI for a given year equals the </a:t>
            </a:r>
            <a:r>
              <a:rPr lang="en-US" altLang="en-US" sz="1600" i="1" dirty="0">
                <a:latin typeface="Times New Roman" pitchFamily="18" charset="0"/>
              </a:rPr>
              <a:t>PL</a:t>
            </a:r>
            <a:r>
              <a:rPr lang="en-US" altLang="en-US" sz="1600" dirty="0">
                <a:latin typeface="Times New Roman" pitchFamily="18" charset="0"/>
              </a:rPr>
              <a:t> in that year divided by the </a:t>
            </a:r>
            <a:r>
              <a:rPr lang="en-US" altLang="en-US" sz="1600" i="1" dirty="0">
                <a:latin typeface="Times New Roman" pitchFamily="18" charset="0"/>
              </a:rPr>
              <a:t>PL</a:t>
            </a:r>
            <a:r>
              <a:rPr lang="en-US" altLang="en-US" sz="1600" dirty="0">
                <a:latin typeface="Times New Roman" pitchFamily="18" charset="0"/>
              </a:rPr>
              <a:t> in the base year.</a:t>
            </a:r>
            <a:endParaRPr lang="en-CA" altLang="en-US" sz="1600" dirty="0">
              <a:latin typeface="Times New Roman" pitchFamily="18" charset="0"/>
            </a:endParaRPr>
          </a:p>
          <a:p>
            <a:pPr eaLnBrk="1" hangingPunct="1">
              <a:lnSpc>
                <a:spcPct val="130000"/>
              </a:lnSpc>
              <a:spcBef>
                <a:spcPct val="20000"/>
              </a:spcBef>
              <a:buClr>
                <a:srgbClr val="00468F"/>
              </a:buClr>
              <a:buSzPct val="120000"/>
              <a:buFont typeface="Webdings" pitchFamily="18" charset="2"/>
              <a:buNone/>
            </a:pPr>
            <a:endParaRPr lang="en-CA" altLang="en-US" sz="1600" dirty="0">
              <a:latin typeface="Times New Roman" pitchFamily="18" charset="0"/>
            </a:endParaRPr>
          </a:p>
        </p:txBody>
      </p:sp>
      <p:pic>
        <p:nvPicPr>
          <p:cNvPr id="14339" name="Picture 1057" descr="fig220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400425"/>
            <a:ext cx="6053138"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9090" name="Picture 1058" descr="fig22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400425"/>
            <a:ext cx="6053138"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9091" name="Picture 1059" descr="fig2201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3400425"/>
            <a:ext cx="6053138"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9092" name="Picture 1060" descr="fig2201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3400425"/>
            <a:ext cx="6053138"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9093" name="Picture 1061" descr="fig2201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3400425"/>
            <a:ext cx="6053138"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9094" name="Picture 1062" descr="fig2201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3400425"/>
            <a:ext cx="6053138"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9095" name="Picture 1063" descr="fig2201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76400" y="3400425"/>
            <a:ext cx="6053138"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9096" name="Picture 1064" descr="fig2201h"/>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76400" y="3400425"/>
            <a:ext cx="6053138"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9097" name="Picture 1065" descr="fig2201i"/>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6400" y="3400425"/>
            <a:ext cx="6053138"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8" name="Rectangle 1067"/>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
        <p:nvSpPr>
          <p:cNvPr id="14349" name="Rectangle 1068"/>
          <p:cNvSpPr>
            <a:spLocks noChangeArrowheads="1"/>
          </p:cNvSpPr>
          <p:nvPr/>
        </p:nvSpPr>
        <p:spPr bwMode="auto">
          <a:xfrm>
            <a:off x="228600" y="912813"/>
            <a:ext cx="2381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b="1">
                <a:latin typeface="Times New Roman" pitchFamily="18" charset="0"/>
              </a:rPr>
              <a:t>Consumer Price Index</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29060">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429090"/>
                                        </p:tgtEl>
                                        <p:attrNameLst>
                                          <p:attrName>style.visibility</p:attrName>
                                        </p:attrNameLst>
                                      </p:cBhvr>
                                      <p:to>
                                        <p:strVal val="visible"/>
                                      </p:to>
                                    </p:set>
                                    <p:animEffect transition="in" filter="wipe(left)">
                                      <p:cBhvr>
                                        <p:cTn id="11" dur="1000"/>
                                        <p:tgtEl>
                                          <p:spTgt spid="42909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429091"/>
                                        </p:tgtEl>
                                        <p:attrNameLst>
                                          <p:attrName>style.visibility</p:attrName>
                                        </p:attrNameLst>
                                      </p:cBhvr>
                                      <p:to>
                                        <p:strVal val="visible"/>
                                      </p:to>
                                    </p:set>
                                    <p:animEffect transition="in" filter="wipe(left)">
                                      <p:cBhvr>
                                        <p:cTn id="16" dur="1000"/>
                                        <p:tgtEl>
                                          <p:spTgt spid="42909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429092"/>
                                        </p:tgtEl>
                                        <p:attrNameLst>
                                          <p:attrName>style.visibility</p:attrName>
                                        </p:attrNameLst>
                                      </p:cBhvr>
                                      <p:to>
                                        <p:strVal val="visible"/>
                                      </p:to>
                                    </p:set>
                                    <p:animEffect transition="in" filter="wipe(left)">
                                      <p:cBhvr>
                                        <p:cTn id="21" dur="1000"/>
                                        <p:tgtEl>
                                          <p:spTgt spid="42909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429093"/>
                                        </p:tgtEl>
                                        <p:attrNameLst>
                                          <p:attrName>style.visibility</p:attrName>
                                        </p:attrNameLst>
                                      </p:cBhvr>
                                      <p:to>
                                        <p:strVal val="visible"/>
                                      </p:to>
                                    </p:set>
                                    <p:animEffect transition="in" filter="wipe(left)">
                                      <p:cBhvr>
                                        <p:cTn id="26" dur="1000"/>
                                        <p:tgtEl>
                                          <p:spTgt spid="42909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429094"/>
                                        </p:tgtEl>
                                        <p:attrNameLst>
                                          <p:attrName>style.visibility</p:attrName>
                                        </p:attrNameLst>
                                      </p:cBhvr>
                                      <p:to>
                                        <p:strVal val="visible"/>
                                      </p:to>
                                    </p:set>
                                    <p:animEffect transition="in" filter="wipe(left)">
                                      <p:cBhvr>
                                        <p:cTn id="31" dur="1000"/>
                                        <p:tgtEl>
                                          <p:spTgt spid="42909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429095"/>
                                        </p:tgtEl>
                                        <p:attrNameLst>
                                          <p:attrName>style.visibility</p:attrName>
                                        </p:attrNameLst>
                                      </p:cBhvr>
                                      <p:to>
                                        <p:strVal val="visible"/>
                                      </p:to>
                                    </p:set>
                                    <p:animEffect transition="in" filter="wipe(left)">
                                      <p:cBhvr>
                                        <p:cTn id="36" dur="1000"/>
                                        <p:tgtEl>
                                          <p:spTgt spid="42909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429096"/>
                                        </p:tgtEl>
                                        <p:attrNameLst>
                                          <p:attrName>style.visibility</p:attrName>
                                        </p:attrNameLst>
                                      </p:cBhvr>
                                      <p:to>
                                        <p:strVal val="visible"/>
                                      </p:to>
                                    </p:set>
                                    <p:animEffect transition="in" filter="wipe(left)">
                                      <p:cBhvr>
                                        <p:cTn id="41" dur="1000"/>
                                        <p:tgtEl>
                                          <p:spTgt spid="42909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429097"/>
                                        </p:tgtEl>
                                        <p:attrNameLst>
                                          <p:attrName>style.visibility</p:attrName>
                                        </p:attrNameLst>
                                      </p:cBhvr>
                                      <p:to>
                                        <p:strVal val="visible"/>
                                      </p:to>
                                    </p:set>
                                    <p:animEffect transition="in" filter="wipe(left)">
                                      <p:cBhvr>
                                        <p:cTn id="46" dur="1000"/>
                                        <p:tgtEl>
                                          <p:spTgt spid="42909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429060">
                                            <p:txEl>
                                              <p:pRg st="2" end="2"/>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42906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403"/>
          <p:cNvSpPr>
            <a:spLocks noChangeArrowheads="1"/>
          </p:cNvSpPr>
          <p:nvPr/>
        </p:nvSpPr>
        <p:spPr bwMode="auto">
          <a:xfrm>
            <a:off x="5981700" y="6197600"/>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i="1">
                <a:latin typeface="Times New Roman" pitchFamily="18" charset="0"/>
                <a:cs typeface="Times New Roman" pitchFamily="18" charset="0"/>
              </a:rPr>
              <a:t>PL</a:t>
            </a:r>
            <a:r>
              <a:rPr lang="en-US" altLang="en-US" sz="1600" baseline="-25000">
                <a:latin typeface="Times New Roman" pitchFamily="18" charset="0"/>
                <a:cs typeface="Times New Roman" pitchFamily="18" charset="0"/>
              </a:rPr>
              <a:t>11/06</a:t>
            </a:r>
            <a:r>
              <a:rPr lang="en-US" altLang="en-US" sz="1600">
                <a:latin typeface="Times New Roman" pitchFamily="18" charset="0"/>
                <a:cs typeface="Times New Roman" pitchFamily="18" charset="0"/>
              </a:rPr>
              <a:t> =</a:t>
            </a:r>
            <a:endParaRPr lang="en-US" altLang="en-US" sz="1600">
              <a:latin typeface="Times New Roman" pitchFamily="18" charset="0"/>
            </a:endParaRPr>
          </a:p>
        </p:txBody>
      </p:sp>
      <p:sp>
        <p:nvSpPr>
          <p:cNvPr id="698738" name="Rectangle 370"/>
          <p:cNvSpPr>
            <a:spLocks noChangeArrowheads="1"/>
          </p:cNvSpPr>
          <p:nvPr/>
        </p:nvSpPr>
        <p:spPr bwMode="auto">
          <a:xfrm>
            <a:off x="3962400" y="6194425"/>
            <a:ext cx="2971800" cy="336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a:latin typeface="Times New Roman" pitchFamily="18" charset="0"/>
                <a:cs typeface="Times New Roman" pitchFamily="18" charset="0"/>
              </a:rPr>
              <a:t>Cost of the CPI basket in 11/06 =</a:t>
            </a:r>
            <a:endParaRPr lang="en-US" altLang="en-US" sz="1600">
              <a:latin typeface="Times New Roman" pitchFamily="18" charset="0"/>
            </a:endParaRPr>
          </a:p>
        </p:txBody>
      </p:sp>
      <p:sp>
        <p:nvSpPr>
          <p:cNvPr id="15364" name="Rectangle 404"/>
          <p:cNvSpPr>
            <a:spLocks noChangeArrowheads="1"/>
          </p:cNvSpPr>
          <p:nvPr/>
        </p:nvSpPr>
        <p:spPr bwMode="auto">
          <a:xfrm>
            <a:off x="7083425" y="6194425"/>
            <a:ext cx="914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a:latin typeface="Times New Roman" pitchFamily="18" charset="0"/>
                <a:cs typeface="Times New Roman" pitchFamily="18" charset="0"/>
              </a:rPr>
              <a:t>$571.5           </a:t>
            </a:r>
            <a:endParaRPr lang="en-US" altLang="en-US" sz="1600">
              <a:latin typeface="Times New Roman" pitchFamily="18" charset="0"/>
            </a:endParaRPr>
          </a:p>
        </p:txBody>
      </p:sp>
      <p:sp>
        <p:nvSpPr>
          <p:cNvPr id="15365" name="Rectangle 2"/>
          <p:cNvSpPr>
            <a:spLocks noGrp="1" noChangeArrowheads="1"/>
          </p:cNvSpPr>
          <p:nvPr>
            <p:ph type="body" idx="1"/>
          </p:nvPr>
        </p:nvSpPr>
        <p:spPr>
          <a:xfrm>
            <a:off x="381000" y="838200"/>
            <a:ext cx="8229600" cy="838200"/>
          </a:xfrm>
        </p:spPr>
        <p:txBody>
          <a:bodyPr/>
          <a:lstStyle/>
          <a:p>
            <a:pPr marL="285750" indent="-285750" eaLnBrk="1" hangingPunct="1"/>
            <a:r>
              <a:rPr lang="en-US" altLang="en-US" smtClean="0"/>
              <a:t>Suppose I am the “typical” urban consumer and that the government interviews me to determine what goods should be in the CPI market basket. </a:t>
            </a:r>
          </a:p>
        </p:txBody>
      </p:sp>
      <p:graphicFrame>
        <p:nvGraphicFramePr>
          <p:cNvPr id="698756" name="Group 388"/>
          <p:cNvGraphicFramePr>
            <a:graphicFrameLocks noGrp="1"/>
          </p:cNvGraphicFramePr>
          <p:nvPr/>
        </p:nvGraphicFramePr>
        <p:xfrm>
          <a:off x="1066800" y="1752600"/>
          <a:ext cx="7162800" cy="4480252"/>
        </p:xfrm>
        <a:graphic>
          <a:graphicData uri="http://schemas.openxmlformats.org/drawingml/2006/table">
            <a:tbl>
              <a:tblPr/>
              <a:tblGrid>
                <a:gridCol w="2362200"/>
                <a:gridCol w="1812925"/>
                <a:gridCol w="1539875"/>
                <a:gridCol w="1447800"/>
              </a:tblGrid>
              <a:tr h="5180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Good</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Average quantity purchased per month</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7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Price on 11/06</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Total Cost</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gallons of milk</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TVs</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0.01</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400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Computers</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0.01</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1000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Towncars</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0.005</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50,000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250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Snickers</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0.50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7.50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32 oz Pepsi</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6 packs of Busch Light</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Socks</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Chickens</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Rib-eye steaks</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100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Boxes of Raisin Bran</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Cable TV</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40</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Pay-per view CFB games</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75</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15443" name="Line 4"/>
          <p:cNvSpPr>
            <a:spLocks noChangeShapeType="1"/>
          </p:cNvSpPr>
          <p:nvPr/>
        </p:nvSpPr>
        <p:spPr bwMode="auto">
          <a:xfrm>
            <a:off x="6781800" y="6537325"/>
            <a:ext cx="1447800" cy="0"/>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8757" name="Rectangle 389"/>
          <p:cNvSpPr>
            <a:spLocks noChangeArrowheads="1"/>
          </p:cNvSpPr>
          <p:nvPr/>
        </p:nvSpPr>
        <p:spPr bwMode="auto">
          <a:xfrm>
            <a:off x="7086600" y="23161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58" name="Rectangle 390"/>
          <p:cNvSpPr>
            <a:spLocks noChangeArrowheads="1"/>
          </p:cNvSpPr>
          <p:nvPr/>
        </p:nvSpPr>
        <p:spPr bwMode="auto">
          <a:xfrm>
            <a:off x="7083425" y="26146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59" name="Rectangle 391"/>
          <p:cNvSpPr>
            <a:spLocks noChangeArrowheads="1"/>
          </p:cNvSpPr>
          <p:nvPr/>
        </p:nvSpPr>
        <p:spPr bwMode="auto">
          <a:xfrm>
            <a:off x="7092950" y="29194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0" name="Rectangle 392"/>
          <p:cNvSpPr>
            <a:spLocks noChangeArrowheads="1"/>
          </p:cNvSpPr>
          <p:nvPr/>
        </p:nvSpPr>
        <p:spPr bwMode="auto">
          <a:xfrm>
            <a:off x="7102475" y="32258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1" name="Rectangle 393"/>
          <p:cNvSpPr>
            <a:spLocks noChangeArrowheads="1"/>
          </p:cNvSpPr>
          <p:nvPr/>
        </p:nvSpPr>
        <p:spPr bwMode="auto">
          <a:xfrm>
            <a:off x="7097713" y="35099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2" name="Rectangle 394"/>
          <p:cNvSpPr>
            <a:spLocks noChangeArrowheads="1"/>
          </p:cNvSpPr>
          <p:nvPr/>
        </p:nvSpPr>
        <p:spPr bwMode="auto">
          <a:xfrm>
            <a:off x="7107238" y="38163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3" name="Rectangle 395"/>
          <p:cNvSpPr>
            <a:spLocks noChangeArrowheads="1"/>
          </p:cNvSpPr>
          <p:nvPr/>
        </p:nvSpPr>
        <p:spPr bwMode="auto">
          <a:xfrm>
            <a:off x="7102475" y="41195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4" name="Rectangle 396"/>
          <p:cNvSpPr>
            <a:spLocks noChangeArrowheads="1"/>
          </p:cNvSpPr>
          <p:nvPr/>
        </p:nvSpPr>
        <p:spPr bwMode="auto">
          <a:xfrm>
            <a:off x="7097713" y="44291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5" name="Rectangle 397"/>
          <p:cNvSpPr>
            <a:spLocks noChangeArrowheads="1"/>
          </p:cNvSpPr>
          <p:nvPr/>
        </p:nvSpPr>
        <p:spPr bwMode="auto">
          <a:xfrm>
            <a:off x="7107238" y="47339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6" name="Rectangle 398"/>
          <p:cNvSpPr>
            <a:spLocks noChangeArrowheads="1"/>
          </p:cNvSpPr>
          <p:nvPr/>
        </p:nvSpPr>
        <p:spPr bwMode="auto">
          <a:xfrm>
            <a:off x="7088188" y="50387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7" name="Rectangle 399"/>
          <p:cNvSpPr>
            <a:spLocks noChangeArrowheads="1"/>
          </p:cNvSpPr>
          <p:nvPr/>
        </p:nvSpPr>
        <p:spPr bwMode="auto">
          <a:xfrm>
            <a:off x="7107238" y="53467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8" name="Rectangle 400"/>
          <p:cNvSpPr>
            <a:spLocks noChangeArrowheads="1"/>
          </p:cNvSpPr>
          <p:nvPr/>
        </p:nvSpPr>
        <p:spPr bwMode="auto">
          <a:xfrm>
            <a:off x="7086600" y="56388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9" name="Rectangle 401"/>
          <p:cNvSpPr>
            <a:spLocks noChangeArrowheads="1"/>
          </p:cNvSpPr>
          <p:nvPr/>
        </p:nvSpPr>
        <p:spPr bwMode="auto">
          <a:xfrm>
            <a:off x="7086600" y="59436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70" name="Rectangle 402"/>
          <p:cNvSpPr>
            <a:spLocks noChangeArrowheads="1"/>
          </p:cNvSpPr>
          <p:nvPr/>
        </p:nvSpPr>
        <p:spPr bwMode="auto">
          <a:xfrm>
            <a:off x="7086600" y="62484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5458" name="Rectangle 408"/>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98757"/>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98758"/>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98759"/>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698760"/>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69876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698762"/>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698763"/>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698764"/>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698765"/>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69876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698767"/>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698768"/>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698769"/>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698770"/>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6987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738" grpId="0" animBg="1"/>
      <p:bldP spid="698757" grpId="0" animBg="1"/>
      <p:bldP spid="698758" grpId="0" animBg="1"/>
      <p:bldP spid="698759" grpId="0" animBg="1"/>
      <p:bldP spid="698760" grpId="0" animBg="1"/>
      <p:bldP spid="698761" grpId="0" animBg="1"/>
      <p:bldP spid="698762" grpId="0" animBg="1"/>
      <p:bldP spid="698763" grpId="0" animBg="1"/>
      <p:bldP spid="698764" grpId="0" animBg="1"/>
      <p:bldP spid="698765" grpId="0" animBg="1"/>
      <p:bldP spid="698766" grpId="0" animBg="1"/>
      <p:bldP spid="698767" grpId="0" animBg="1"/>
      <p:bldP spid="698768" grpId="0" animBg="1"/>
      <p:bldP spid="698769" grpId="0" animBg="1"/>
      <p:bldP spid="698770"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703727" name="Group 1263"/>
          <p:cNvGraphicFramePr>
            <a:graphicFrameLocks noGrp="1"/>
          </p:cNvGraphicFramePr>
          <p:nvPr>
            <p:ph sz="half" idx="2"/>
          </p:nvPr>
        </p:nvGraphicFramePr>
        <p:xfrm>
          <a:off x="1905000" y="1485900"/>
          <a:ext cx="4648200" cy="5242220"/>
        </p:xfrm>
        <a:graphic>
          <a:graphicData uri="http://schemas.openxmlformats.org/drawingml/2006/table">
            <a:tbl>
              <a:tblPr/>
              <a:tblGrid>
                <a:gridCol w="1143000"/>
                <a:gridCol w="2251075"/>
                <a:gridCol w="1254125"/>
              </a:tblGrid>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1" i="0" u="none" strike="noStrike" cap="none" normalizeH="0" baseline="0" smtClean="0">
                          <a:ln>
                            <a:noFill/>
                          </a:ln>
                          <a:solidFill>
                            <a:schemeClr val="tx1"/>
                          </a:solidFill>
                          <a:effectLst/>
                          <a:latin typeface="Tahoma" pitchFamily="34" charset="0"/>
                          <a:cs typeface="Tahoma" pitchFamily="34" charset="0"/>
                        </a:rPr>
                        <a:t>Month </a:t>
                      </a:r>
                      <a:endParaRPr kumimoji="0" lang="en-CA" sz="1400" b="1"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1" i="1" u="none" strike="noStrike" cap="none" normalizeH="0" baseline="0" smtClean="0">
                          <a:ln>
                            <a:noFill/>
                          </a:ln>
                          <a:solidFill>
                            <a:schemeClr val="tx1"/>
                          </a:solidFill>
                          <a:effectLst/>
                          <a:latin typeface="Tahoma" pitchFamily="34" charset="0"/>
                          <a:cs typeface="Tahoma" pitchFamily="34" charset="0"/>
                        </a:rPr>
                        <a:t>PL</a:t>
                      </a:r>
                      <a:r>
                        <a:rPr kumimoji="0" lang="en-CA" sz="1400" b="1" i="0" u="none" strike="noStrike" cap="none" normalizeH="0" baseline="0" smtClean="0">
                          <a:ln>
                            <a:noFill/>
                          </a:ln>
                          <a:solidFill>
                            <a:schemeClr val="tx1"/>
                          </a:solidFill>
                          <a:effectLst/>
                          <a:latin typeface="Tahoma" pitchFamily="34" charset="0"/>
                          <a:cs typeface="Tahoma" pitchFamily="34" charset="0"/>
                        </a:rPr>
                        <a:t> </a:t>
                      </a:r>
                      <a:endParaRPr kumimoji="0" lang="en-CA" sz="1400" b="1"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1" i="0" u="none" strike="noStrike" cap="none" normalizeH="0" baseline="0" smtClean="0">
                          <a:ln>
                            <a:noFill/>
                          </a:ln>
                          <a:solidFill>
                            <a:schemeClr val="tx1"/>
                          </a:solidFill>
                          <a:effectLst/>
                          <a:latin typeface="Tahoma" pitchFamily="34" charset="0"/>
                          <a:cs typeface="Tahoma" pitchFamily="34" charset="0"/>
                        </a:rPr>
                        <a:t>CPI </a:t>
                      </a:r>
                      <a:endParaRPr kumimoji="0" lang="en-CA" sz="1400" b="1"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4/1/1983</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279.93</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98.70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5/1/1983</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281.63</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99.30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6/1/1983</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282.48</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99.60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7/1/1983</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283.62</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100.00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8/1/1983</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284.47</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100.30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9/1/1983</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285.89</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100.80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10/1/1983</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286.74</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101.10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11/1/1983</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287.30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101.30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65718">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2" charset="2"/>
                        <a:buNone/>
                        <a:tabLst/>
                      </a:pPr>
                      <a:endParaRPr kumimoji="0" lang="en-US" sz="1800" b="0" i="0" u="none" strike="noStrike" cap="none" normalizeH="0" baseline="0" smtClean="0">
                        <a:ln>
                          <a:noFill/>
                        </a:ln>
                        <a:solidFill>
                          <a:schemeClr val="tx1"/>
                        </a:solidFill>
                        <a:effectLst/>
                        <a:latin typeface="Times New Roman" pitchFamily="18" charset="0"/>
                      </a:endParaRPr>
                    </a:p>
                  </a:txBody>
                  <a:tcPr marT="45710" marB="45710" anchor="b" horzOverflow="overflow">
                    <a:lnL cap="flat">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2" charset="2"/>
                        <a:buNone/>
                        <a:tabLst/>
                      </a:pPr>
                      <a:endParaRPr kumimoji="0" lang="en-US" sz="1800" b="0" i="0" u="none" strike="noStrike" cap="none" normalizeH="0" baseline="0" smtClean="0">
                        <a:ln>
                          <a:noFill/>
                        </a:ln>
                        <a:solidFill>
                          <a:schemeClr val="tx1"/>
                        </a:solidFill>
                        <a:effectLst/>
                        <a:latin typeface="Times New Roman" pitchFamily="18" charset="0"/>
                      </a:endParaRPr>
                    </a:p>
                  </a:txBody>
                  <a:tcPr marT="45710" marB="45710"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a:txBody>
                  <a:tcPr marT="45710" marB="45710" anchor="b" horzOverflow="overflow">
                    <a:lnL>
                      <a:noFill/>
                    </a:lnL>
                    <a:lnR cap="flat">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8/1/2006</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578.87</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204.10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9/1/2006</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576.03</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203.10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10/1/2006</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572.92</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202.00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11/1/2006</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571.50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201.70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12/1/2006</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572.92</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202.00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1/1/2007</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574.66</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202.62</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2/1/2007</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577.73</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457200" marR="0" lvl="0" indent="-45720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203.70</a:t>
                      </a:r>
                      <a:endParaRPr kumimoji="0" lang="en-CA" sz="14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700596" name="Rectangle 180"/>
          <p:cNvSpPr>
            <a:spLocks noChangeArrowheads="1"/>
          </p:cNvSpPr>
          <p:nvPr/>
        </p:nvSpPr>
        <p:spPr bwMode="auto">
          <a:xfrm>
            <a:off x="5486400" y="18256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597" name="Rectangle 181"/>
          <p:cNvSpPr>
            <a:spLocks noChangeArrowheads="1"/>
          </p:cNvSpPr>
          <p:nvPr/>
        </p:nvSpPr>
        <p:spPr bwMode="auto">
          <a:xfrm>
            <a:off x="5486400" y="2135188"/>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598" name="Rectangle 182"/>
          <p:cNvSpPr>
            <a:spLocks noChangeArrowheads="1"/>
          </p:cNvSpPr>
          <p:nvPr/>
        </p:nvSpPr>
        <p:spPr bwMode="auto">
          <a:xfrm>
            <a:off x="5486400" y="24447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599" name="Rectangle 183"/>
          <p:cNvSpPr>
            <a:spLocks noChangeArrowheads="1"/>
          </p:cNvSpPr>
          <p:nvPr/>
        </p:nvSpPr>
        <p:spPr bwMode="auto">
          <a:xfrm>
            <a:off x="5486400" y="27432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0" name="Rectangle 184"/>
          <p:cNvSpPr>
            <a:spLocks noChangeArrowheads="1"/>
          </p:cNvSpPr>
          <p:nvPr/>
        </p:nvSpPr>
        <p:spPr bwMode="auto">
          <a:xfrm>
            <a:off x="5486400" y="305117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1" name="Rectangle 185"/>
          <p:cNvSpPr>
            <a:spLocks noChangeArrowheads="1"/>
          </p:cNvSpPr>
          <p:nvPr/>
        </p:nvSpPr>
        <p:spPr bwMode="auto">
          <a:xfrm>
            <a:off x="5486400" y="33496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2" name="Rectangle 186"/>
          <p:cNvSpPr>
            <a:spLocks noChangeArrowheads="1"/>
          </p:cNvSpPr>
          <p:nvPr/>
        </p:nvSpPr>
        <p:spPr bwMode="auto">
          <a:xfrm>
            <a:off x="5486400" y="36258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3" name="Rectangle 187"/>
          <p:cNvSpPr>
            <a:spLocks noChangeArrowheads="1"/>
          </p:cNvSpPr>
          <p:nvPr/>
        </p:nvSpPr>
        <p:spPr bwMode="auto">
          <a:xfrm>
            <a:off x="5486400" y="39465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5" name="Rectangle 189"/>
          <p:cNvSpPr>
            <a:spLocks noChangeArrowheads="1"/>
          </p:cNvSpPr>
          <p:nvPr/>
        </p:nvSpPr>
        <p:spPr bwMode="auto">
          <a:xfrm>
            <a:off x="5486400" y="46418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6" name="Rectangle 190"/>
          <p:cNvSpPr>
            <a:spLocks noChangeArrowheads="1"/>
          </p:cNvSpPr>
          <p:nvPr/>
        </p:nvSpPr>
        <p:spPr bwMode="auto">
          <a:xfrm>
            <a:off x="5486400" y="49403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7" name="Rectangle 191"/>
          <p:cNvSpPr>
            <a:spLocks noChangeArrowheads="1"/>
          </p:cNvSpPr>
          <p:nvPr/>
        </p:nvSpPr>
        <p:spPr bwMode="auto">
          <a:xfrm>
            <a:off x="5486400" y="52387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8" name="Rectangle 192"/>
          <p:cNvSpPr>
            <a:spLocks noChangeArrowheads="1"/>
          </p:cNvSpPr>
          <p:nvPr/>
        </p:nvSpPr>
        <p:spPr bwMode="auto">
          <a:xfrm>
            <a:off x="5486400" y="55483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940" name="Rectangle 524"/>
          <p:cNvSpPr>
            <a:spLocks noChangeArrowheads="1"/>
          </p:cNvSpPr>
          <p:nvPr/>
        </p:nvSpPr>
        <p:spPr bwMode="auto">
          <a:xfrm>
            <a:off x="5486400" y="58404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941" name="Rectangle 525"/>
          <p:cNvSpPr>
            <a:spLocks noChangeArrowheads="1"/>
          </p:cNvSpPr>
          <p:nvPr/>
        </p:nvSpPr>
        <p:spPr bwMode="auto">
          <a:xfrm>
            <a:off x="5476875" y="61563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942" name="Rectangle 526"/>
          <p:cNvSpPr>
            <a:spLocks noChangeArrowheads="1"/>
          </p:cNvSpPr>
          <p:nvPr/>
        </p:nvSpPr>
        <p:spPr bwMode="auto">
          <a:xfrm>
            <a:off x="5486400" y="64500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55" name="Rectangle 839"/>
          <p:cNvSpPr>
            <a:spLocks noChangeArrowheads="1"/>
          </p:cNvSpPr>
          <p:nvPr/>
        </p:nvSpPr>
        <p:spPr bwMode="auto">
          <a:xfrm>
            <a:off x="3727450" y="18034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56" name="Rectangle 840"/>
          <p:cNvSpPr>
            <a:spLocks noChangeArrowheads="1"/>
          </p:cNvSpPr>
          <p:nvPr/>
        </p:nvSpPr>
        <p:spPr bwMode="auto">
          <a:xfrm>
            <a:off x="3727450" y="21129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57" name="Rectangle 841"/>
          <p:cNvSpPr>
            <a:spLocks noChangeArrowheads="1"/>
          </p:cNvSpPr>
          <p:nvPr/>
        </p:nvSpPr>
        <p:spPr bwMode="auto">
          <a:xfrm>
            <a:off x="3727450" y="24225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58" name="Rectangle 842"/>
          <p:cNvSpPr>
            <a:spLocks noChangeArrowheads="1"/>
          </p:cNvSpPr>
          <p:nvPr/>
        </p:nvSpPr>
        <p:spPr bwMode="auto">
          <a:xfrm>
            <a:off x="3727450" y="27432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59" name="Rectangle 843"/>
          <p:cNvSpPr>
            <a:spLocks noChangeArrowheads="1"/>
          </p:cNvSpPr>
          <p:nvPr/>
        </p:nvSpPr>
        <p:spPr bwMode="auto">
          <a:xfrm>
            <a:off x="3727450" y="30289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0" name="Rectangle 844"/>
          <p:cNvSpPr>
            <a:spLocks noChangeArrowheads="1"/>
          </p:cNvSpPr>
          <p:nvPr/>
        </p:nvSpPr>
        <p:spPr bwMode="auto">
          <a:xfrm>
            <a:off x="3727450" y="33274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1" name="Rectangle 845"/>
          <p:cNvSpPr>
            <a:spLocks noChangeArrowheads="1"/>
          </p:cNvSpPr>
          <p:nvPr/>
        </p:nvSpPr>
        <p:spPr bwMode="auto">
          <a:xfrm>
            <a:off x="3727450" y="36258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2" name="Rectangle 846"/>
          <p:cNvSpPr>
            <a:spLocks noChangeArrowheads="1"/>
          </p:cNvSpPr>
          <p:nvPr/>
        </p:nvSpPr>
        <p:spPr bwMode="auto">
          <a:xfrm>
            <a:off x="3727450" y="39354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3" name="Rectangle 847"/>
          <p:cNvSpPr>
            <a:spLocks noChangeArrowheads="1"/>
          </p:cNvSpPr>
          <p:nvPr/>
        </p:nvSpPr>
        <p:spPr bwMode="auto">
          <a:xfrm>
            <a:off x="3717925" y="4636696"/>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4" name="Rectangle 848"/>
          <p:cNvSpPr>
            <a:spLocks noChangeArrowheads="1"/>
          </p:cNvSpPr>
          <p:nvPr/>
        </p:nvSpPr>
        <p:spPr bwMode="auto">
          <a:xfrm>
            <a:off x="3717925" y="493038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5" name="Rectangle 849"/>
          <p:cNvSpPr>
            <a:spLocks noChangeArrowheads="1"/>
          </p:cNvSpPr>
          <p:nvPr/>
        </p:nvSpPr>
        <p:spPr bwMode="auto">
          <a:xfrm>
            <a:off x="3717925" y="523518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7" name="Rectangle 851"/>
          <p:cNvSpPr>
            <a:spLocks noChangeArrowheads="1"/>
          </p:cNvSpPr>
          <p:nvPr/>
        </p:nvSpPr>
        <p:spPr bwMode="auto">
          <a:xfrm>
            <a:off x="3717925" y="584478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8" name="Rectangle 852"/>
          <p:cNvSpPr>
            <a:spLocks noChangeArrowheads="1"/>
          </p:cNvSpPr>
          <p:nvPr/>
        </p:nvSpPr>
        <p:spPr bwMode="auto">
          <a:xfrm>
            <a:off x="3708400" y="614958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9" name="Rectangle 853"/>
          <p:cNvSpPr>
            <a:spLocks noChangeArrowheads="1"/>
          </p:cNvSpPr>
          <p:nvPr/>
        </p:nvSpPr>
        <p:spPr bwMode="auto">
          <a:xfrm>
            <a:off x="3717925" y="645438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3642" name="AutoShape 1178"/>
          <p:cNvSpPr>
            <a:spLocks noChangeArrowheads="1"/>
          </p:cNvSpPr>
          <p:nvPr/>
        </p:nvSpPr>
        <p:spPr bwMode="auto">
          <a:xfrm>
            <a:off x="7108825" y="1647825"/>
            <a:ext cx="1905000" cy="406400"/>
          </a:xfrm>
          <a:prstGeom prst="wedgeRoundRectCallout">
            <a:avLst>
              <a:gd name="adj1" fmla="val -73667"/>
              <a:gd name="adj2" fmla="val 218750"/>
              <a:gd name="adj3" fmla="val 16667"/>
            </a:avLst>
          </a:prstGeom>
          <a:solidFill>
            <a:srgbClr val="FFFF00"/>
          </a:solidFill>
          <a:ln w="38100">
            <a:solidFill>
              <a:srgbClr val="E5003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b="1">
                <a:solidFill>
                  <a:srgbClr val="E50030"/>
                </a:solidFill>
                <a:latin typeface="Times New Roman" pitchFamily="18" charset="0"/>
              </a:rPr>
              <a:t>Base year = 1983</a:t>
            </a:r>
          </a:p>
        </p:txBody>
      </p:sp>
      <p:sp>
        <p:nvSpPr>
          <p:cNvPr id="703643" name="Rectangle 1179"/>
          <p:cNvSpPr>
            <a:spLocks noChangeArrowheads="1"/>
          </p:cNvSpPr>
          <p:nvPr/>
        </p:nvSpPr>
        <p:spPr bwMode="auto">
          <a:xfrm>
            <a:off x="1905000" y="2697163"/>
            <a:ext cx="4648200" cy="301625"/>
          </a:xfrm>
          <a:prstGeom prst="rect">
            <a:avLst/>
          </a:prstGeom>
          <a:noFill/>
          <a:ln w="5715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solidFill>
                <a:srgbClr val="E50030"/>
              </a:solidFill>
            </a:endParaRPr>
          </a:p>
        </p:txBody>
      </p:sp>
      <p:grpSp>
        <p:nvGrpSpPr>
          <p:cNvPr id="2" name="Group 1200"/>
          <p:cNvGrpSpPr>
            <a:grpSpLocks/>
          </p:cNvGrpSpPr>
          <p:nvPr/>
        </p:nvGrpSpPr>
        <p:grpSpPr bwMode="auto">
          <a:xfrm>
            <a:off x="3308350" y="2725738"/>
            <a:ext cx="1993900" cy="290512"/>
            <a:chOff x="2187" y="1596"/>
            <a:chExt cx="1256" cy="183"/>
          </a:xfrm>
        </p:grpSpPr>
        <p:sp>
          <p:nvSpPr>
            <p:cNvPr id="16546" name="Text Box 1181"/>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47" name="Text Box 1186"/>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3" name="Group 1201"/>
          <p:cNvGrpSpPr>
            <a:grpSpLocks/>
          </p:cNvGrpSpPr>
          <p:nvPr/>
        </p:nvGrpSpPr>
        <p:grpSpPr bwMode="auto">
          <a:xfrm>
            <a:off x="3308350" y="1795463"/>
            <a:ext cx="1993900" cy="290512"/>
            <a:chOff x="2187" y="1596"/>
            <a:chExt cx="1256" cy="183"/>
          </a:xfrm>
        </p:grpSpPr>
        <p:sp>
          <p:nvSpPr>
            <p:cNvPr id="16544" name="Text Box 1202"/>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45" name="Text Box 1203"/>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4" name="Group 1204"/>
          <p:cNvGrpSpPr>
            <a:grpSpLocks/>
          </p:cNvGrpSpPr>
          <p:nvPr/>
        </p:nvGrpSpPr>
        <p:grpSpPr bwMode="auto">
          <a:xfrm>
            <a:off x="3316288" y="2106613"/>
            <a:ext cx="1993900" cy="290512"/>
            <a:chOff x="2187" y="1596"/>
            <a:chExt cx="1256" cy="183"/>
          </a:xfrm>
        </p:grpSpPr>
        <p:sp>
          <p:nvSpPr>
            <p:cNvPr id="16542" name="Text Box 1205"/>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43" name="Text Box 1206"/>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5" name="Group 1207"/>
          <p:cNvGrpSpPr>
            <a:grpSpLocks/>
          </p:cNvGrpSpPr>
          <p:nvPr/>
        </p:nvGrpSpPr>
        <p:grpSpPr bwMode="auto">
          <a:xfrm>
            <a:off x="3316288" y="2398713"/>
            <a:ext cx="1993900" cy="290512"/>
            <a:chOff x="2187" y="1596"/>
            <a:chExt cx="1256" cy="183"/>
          </a:xfrm>
        </p:grpSpPr>
        <p:sp>
          <p:nvSpPr>
            <p:cNvPr id="16540" name="Text Box 1208"/>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41" name="Text Box 1209"/>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6" name="Group 1210"/>
          <p:cNvGrpSpPr>
            <a:grpSpLocks/>
          </p:cNvGrpSpPr>
          <p:nvPr/>
        </p:nvGrpSpPr>
        <p:grpSpPr bwMode="auto">
          <a:xfrm>
            <a:off x="3313113" y="3008313"/>
            <a:ext cx="1993900" cy="290512"/>
            <a:chOff x="2187" y="1596"/>
            <a:chExt cx="1256" cy="183"/>
          </a:xfrm>
        </p:grpSpPr>
        <p:sp>
          <p:nvSpPr>
            <p:cNvPr id="16538" name="Text Box 1211"/>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39" name="Text Box 1212"/>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7" name="Group 1213"/>
          <p:cNvGrpSpPr>
            <a:grpSpLocks/>
          </p:cNvGrpSpPr>
          <p:nvPr/>
        </p:nvGrpSpPr>
        <p:grpSpPr bwMode="auto">
          <a:xfrm>
            <a:off x="3314700" y="3316288"/>
            <a:ext cx="1993900" cy="290512"/>
            <a:chOff x="2187" y="1596"/>
            <a:chExt cx="1256" cy="183"/>
          </a:xfrm>
        </p:grpSpPr>
        <p:sp>
          <p:nvSpPr>
            <p:cNvPr id="16536" name="Text Box 1214"/>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37" name="Text Box 1215"/>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8" name="Group 1216"/>
          <p:cNvGrpSpPr>
            <a:grpSpLocks/>
          </p:cNvGrpSpPr>
          <p:nvPr/>
        </p:nvGrpSpPr>
        <p:grpSpPr bwMode="auto">
          <a:xfrm>
            <a:off x="3316288" y="3613150"/>
            <a:ext cx="1993900" cy="290513"/>
            <a:chOff x="2187" y="1596"/>
            <a:chExt cx="1256" cy="183"/>
          </a:xfrm>
        </p:grpSpPr>
        <p:sp>
          <p:nvSpPr>
            <p:cNvPr id="16534" name="Text Box 1217"/>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35" name="Text Box 1218"/>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9" name="Group 1219"/>
          <p:cNvGrpSpPr>
            <a:grpSpLocks/>
          </p:cNvGrpSpPr>
          <p:nvPr/>
        </p:nvGrpSpPr>
        <p:grpSpPr bwMode="auto">
          <a:xfrm>
            <a:off x="3314700" y="3921125"/>
            <a:ext cx="1993900" cy="290513"/>
            <a:chOff x="2187" y="1596"/>
            <a:chExt cx="1256" cy="183"/>
          </a:xfrm>
        </p:grpSpPr>
        <p:sp>
          <p:nvSpPr>
            <p:cNvPr id="16532" name="Text Box 1220"/>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33" name="Text Box 1221"/>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0" name="Group 1222"/>
          <p:cNvGrpSpPr>
            <a:grpSpLocks/>
          </p:cNvGrpSpPr>
          <p:nvPr/>
        </p:nvGrpSpPr>
        <p:grpSpPr bwMode="auto">
          <a:xfrm>
            <a:off x="3302000" y="4586287"/>
            <a:ext cx="1993900" cy="290513"/>
            <a:chOff x="2187" y="1596"/>
            <a:chExt cx="1256" cy="183"/>
          </a:xfrm>
        </p:grpSpPr>
        <p:sp>
          <p:nvSpPr>
            <p:cNvPr id="16530" name="Text Box 1223"/>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31" name="Text Box 1224"/>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1" name="Group 1225"/>
          <p:cNvGrpSpPr>
            <a:grpSpLocks/>
          </p:cNvGrpSpPr>
          <p:nvPr/>
        </p:nvGrpSpPr>
        <p:grpSpPr bwMode="auto">
          <a:xfrm>
            <a:off x="3298825" y="4881563"/>
            <a:ext cx="1993900" cy="290512"/>
            <a:chOff x="2187" y="1596"/>
            <a:chExt cx="1256" cy="183"/>
          </a:xfrm>
        </p:grpSpPr>
        <p:sp>
          <p:nvSpPr>
            <p:cNvPr id="16528" name="Text Box 1226"/>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29" name="Text Box 1227"/>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2" name="Group 1228"/>
          <p:cNvGrpSpPr>
            <a:grpSpLocks/>
          </p:cNvGrpSpPr>
          <p:nvPr/>
        </p:nvGrpSpPr>
        <p:grpSpPr bwMode="auto">
          <a:xfrm>
            <a:off x="3306763" y="5178425"/>
            <a:ext cx="1993900" cy="290513"/>
            <a:chOff x="2187" y="1596"/>
            <a:chExt cx="1256" cy="183"/>
          </a:xfrm>
        </p:grpSpPr>
        <p:sp>
          <p:nvSpPr>
            <p:cNvPr id="16526" name="Text Box 1229"/>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27" name="Text Box 1230"/>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3" name="Group 1231"/>
          <p:cNvGrpSpPr>
            <a:grpSpLocks/>
          </p:cNvGrpSpPr>
          <p:nvPr/>
        </p:nvGrpSpPr>
        <p:grpSpPr bwMode="auto">
          <a:xfrm>
            <a:off x="3303588" y="5497513"/>
            <a:ext cx="1993900" cy="290512"/>
            <a:chOff x="2187" y="1596"/>
            <a:chExt cx="1256" cy="183"/>
          </a:xfrm>
        </p:grpSpPr>
        <p:sp>
          <p:nvSpPr>
            <p:cNvPr id="16524" name="Text Box 1232"/>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25" name="Text Box 1233"/>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4" name="Group 1234"/>
          <p:cNvGrpSpPr>
            <a:grpSpLocks/>
          </p:cNvGrpSpPr>
          <p:nvPr/>
        </p:nvGrpSpPr>
        <p:grpSpPr bwMode="auto">
          <a:xfrm>
            <a:off x="3300413" y="5794375"/>
            <a:ext cx="1993900" cy="290513"/>
            <a:chOff x="2187" y="1596"/>
            <a:chExt cx="1256" cy="183"/>
          </a:xfrm>
        </p:grpSpPr>
        <p:sp>
          <p:nvSpPr>
            <p:cNvPr id="16522" name="Text Box 1235"/>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23" name="Text Box 1236"/>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5" name="Group 1237"/>
          <p:cNvGrpSpPr>
            <a:grpSpLocks/>
          </p:cNvGrpSpPr>
          <p:nvPr/>
        </p:nvGrpSpPr>
        <p:grpSpPr bwMode="auto">
          <a:xfrm>
            <a:off x="3297238" y="6091238"/>
            <a:ext cx="1993900" cy="290512"/>
            <a:chOff x="2187" y="1596"/>
            <a:chExt cx="1256" cy="183"/>
          </a:xfrm>
        </p:grpSpPr>
        <p:sp>
          <p:nvSpPr>
            <p:cNvPr id="16520" name="Text Box 1238"/>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21" name="Text Box 1239"/>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6" name="Group 1240"/>
          <p:cNvGrpSpPr>
            <a:grpSpLocks/>
          </p:cNvGrpSpPr>
          <p:nvPr/>
        </p:nvGrpSpPr>
        <p:grpSpPr bwMode="auto">
          <a:xfrm>
            <a:off x="3305175" y="6399213"/>
            <a:ext cx="1993900" cy="290512"/>
            <a:chOff x="2187" y="1596"/>
            <a:chExt cx="1256" cy="183"/>
          </a:xfrm>
        </p:grpSpPr>
        <p:sp>
          <p:nvSpPr>
            <p:cNvPr id="16518" name="Text Box 1241"/>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19" name="Text Box 1242"/>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sp>
        <p:nvSpPr>
          <p:cNvPr id="703707" name="Rectangle 1243"/>
          <p:cNvSpPr>
            <a:spLocks noChangeArrowheads="1"/>
          </p:cNvSpPr>
          <p:nvPr/>
        </p:nvSpPr>
        <p:spPr bwMode="auto">
          <a:xfrm>
            <a:off x="5299075" y="1485900"/>
            <a:ext cx="1254125" cy="5219700"/>
          </a:xfrm>
          <a:prstGeom prst="rect">
            <a:avLst/>
          </a:prstGeom>
          <a:noFill/>
          <a:ln w="5715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solidFill>
                <a:srgbClr val="E50030"/>
              </a:solidFill>
            </a:endParaRPr>
          </a:p>
        </p:txBody>
      </p:sp>
      <p:sp>
        <p:nvSpPr>
          <p:cNvPr id="703708" name="AutoShape 1244"/>
          <p:cNvSpPr>
            <a:spLocks noChangeArrowheads="1"/>
          </p:cNvSpPr>
          <p:nvPr/>
        </p:nvSpPr>
        <p:spPr bwMode="auto">
          <a:xfrm>
            <a:off x="7378700" y="4076700"/>
            <a:ext cx="1612900" cy="1085850"/>
          </a:xfrm>
          <a:prstGeom prst="wedgeRoundRectCallout">
            <a:avLst>
              <a:gd name="adj1" fmla="val -95472"/>
              <a:gd name="adj2" fmla="val -50583"/>
              <a:gd name="adj3" fmla="val 16667"/>
            </a:avLst>
          </a:prstGeom>
          <a:solidFill>
            <a:srgbClr val="FFFF00"/>
          </a:solidFill>
          <a:ln w="38100">
            <a:solidFill>
              <a:srgbClr val="E5003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b="1">
                <a:solidFill>
                  <a:srgbClr val="E50030"/>
                </a:solidFill>
                <a:latin typeface="Times New Roman" pitchFamily="18" charset="0"/>
              </a:rPr>
              <a:t>Numbers in the CPI are percentages</a:t>
            </a:r>
          </a:p>
        </p:txBody>
      </p:sp>
      <p:grpSp>
        <p:nvGrpSpPr>
          <p:cNvPr id="17" name="Group 1257"/>
          <p:cNvGrpSpPr>
            <a:grpSpLocks/>
          </p:cNvGrpSpPr>
          <p:nvPr/>
        </p:nvGrpSpPr>
        <p:grpSpPr bwMode="auto">
          <a:xfrm>
            <a:off x="2667000" y="609600"/>
            <a:ext cx="3429000" cy="665163"/>
            <a:chOff x="1680" y="384"/>
            <a:chExt cx="2160" cy="419"/>
          </a:xfrm>
        </p:grpSpPr>
        <p:sp>
          <p:nvSpPr>
            <p:cNvPr id="16514" name="Rectangle 1251"/>
            <p:cNvSpPr>
              <a:spLocks noChangeArrowheads="1"/>
            </p:cNvSpPr>
            <p:nvPr/>
          </p:nvSpPr>
          <p:spPr bwMode="auto">
            <a:xfrm>
              <a:off x="1680" y="490"/>
              <a:ext cx="2160"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5000"/>
                </a:lnSpc>
                <a:spcBef>
                  <a:spcPct val="50000"/>
                </a:spcBef>
                <a:buClr>
                  <a:schemeClr val="tx1"/>
                </a:buClr>
                <a:buFont typeface="Wingdings" pitchFamily="2" charset="2"/>
                <a:buNone/>
              </a:pPr>
              <a:r>
                <a:rPr lang="en-US" altLang="en-US" sz="1600" b="1" i="1">
                  <a:latin typeface="Times New Roman" pitchFamily="18" charset="0"/>
                </a:rPr>
                <a:t>CPI</a:t>
              </a:r>
              <a:r>
                <a:rPr lang="en-US" altLang="en-US" sz="1600" b="1" i="1" baseline="-25000">
                  <a:latin typeface="Times New Roman" pitchFamily="18" charset="0"/>
                </a:rPr>
                <a:t>current year</a:t>
              </a:r>
              <a:r>
                <a:rPr lang="en-US" altLang="en-US" sz="1600" b="1" i="1">
                  <a:latin typeface="Times New Roman" pitchFamily="18" charset="0"/>
                </a:rPr>
                <a:t> =                    </a:t>
              </a:r>
              <a:r>
                <a:rPr lang="en-US" altLang="en-US" sz="1600" b="1">
                  <a:latin typeface="Times New Roman" pitchFamily="18" charset="0"/>
                </a:rPr>
                <a:t>100%</a:t>
              </a:r>
            </a:p>
          </p:txBody>
        </p:sp>
        <p:sp>
          <p:nvSpPr>
            <p:cNvPr id="16515" name="Rectangle 1252"/>
            <p:cNvSpPr>
              <a:spLocks noChangeArrowheads="1"/>
            </p:cNvSpPr>
            <p:nvPr/>
          </p:nvSpPr>
          <p:spPr bwMode="auto">
            <a:xfrm>
              <a:off x="2503" y="384"/>
              <a:ext cx="1193"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5000"/>
                </a:lnSpc>
                <a:spcBef>
                  <a:spcPct val="50000"/>
                </a:spcBef>
                <a:buClr>
                  <a:schemeClr val="tx1"/>
                </a:buClr>
                <a:buFont typeface="Wingdings" pitchFamily="2" charset="2"/>
                <a:buNone/>
              </a:pPr>
              <a:r>
                <a:rPr lang="en-US" altLang="en-US" sz="1500" b="1" i="1">
                  <a:latin typeface="Times New Roman" pitchFamily="18" charset="0"/>
                </a:rPr>
                <a:t>PL</a:t>
              </a:r>
              <a:r>
                <a:rPr lang="en-US" altLang="en-US" sz="1500" b="1" i="1" baseline="-25000">
                  <a:latin typeface="Times New Roman" pitchFamily="18" charset="0"/>
                </a:rPr>
                <a:t>current year</a:t>
              </a:r>
              <a:r>
                <a:rPr lang="en-US" altLang="en-US" sz="1500" b="1" i="1">
                  <a:latin typeface="Times New Roman" pitchFamily="18" charset="0"/>
                </a:rPr>
                <a:t> </a:t>
              </a:r>
              <a:endParaRPr lang="en-US" altLang="en-US" sz="1500" b="1">
                <a:latin typeface="Times New Roman" pitchFamily="18" charset="0"/>
              </a:endParaRPr>
            </a:p>
          </p:txBody>
        </p:sp>
        <p:sp>
          <p:nvSpPr>
            <p:cNvPr id="16516" name="Rectangle 1253"/>
            <p:cNvSpPr>
              <a:spLocks noChangeArrowheads="1"/>
            </p:cNvSpPr>
            <p:nvPr/>
          </p:nvSpPr>
          <p:spPr bwMode="auto">
            <a:xfrm>
              <a:off x="2551" y="565"/>
              <a:ext cx="1193"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5000"/>
                </a:lnSpc>
                <a:spcBef>
                  <a:spcPct val="50000"/>
                </a:spcBef>
                <a:buClr>
                  <a:schemeClr val="tx1"/>
                </a:buClr>
                <a:buFont typeface="Wingdings" pitchFamily="2" charset="2"/>
                <a:buNone/>
              </a:pPr>
              <a:r>
                <a:rPr lang="en-US" altLang="en-US" sz="1500" b="1" i="1">
                  <a:latin typeface="Times New Roman" pitchFamily="18" charset="0"/>
                </a:rPr>
                <a:t>PL</a:t>
              </a:r>
              <a:r>
                <a:rPr lang="en-US" altLang="en-US" sz="1500" b="1" i="1" baseline="-25000">
                  <a:latin typeface="Times New Roman" pitchFamily="18" charset="0"/>
                </a:rPr>
                <a:t>base year</a:t>
              </a:r>
              <a:r>
                <a:rPr lang="en-US" altLang="en-US" sz="1500" b="1" i="1">
                  <a:latin typeface="Times New Roman" pitchFamily="18" charset="0"/>
                </a:rPr>
                <a:t> </a:t>
              </a:r>
              <a:endParaRPr lang="en-US" altLang="en-US" sz="1500" b="1">
                <a:latin typeface="Times New Roman" pitchFamily="18" charset="0"/>
              </a:endParaRPr>
            </a:p>
          </p:txBody>
        </p:sp>
        <p:sp>
          <p:nvSpPr>
            <p:cNvPr id="16517" name="Line 1254"/>
            <p:cNvSpPr>
              <a:spLocks noChangeShapeType="1"/>
            </p:cNvSpPr>
            <p:nvPr/>
          </p:nvSpPr>
          <p:spPr bwMode="auto">
            <a:xfrm>
              <a:off x="2832" y="621"/>
              <a:ext cx="582" cy="1"/>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16513" name="Rectangle 1259"/>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0125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01256"/>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70125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701258"/>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701259"/>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701260"/>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701261"/>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701262"/>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701263"/>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701264"/>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701265"/>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701267"/>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701268"/>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701269"/>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03642"/>
                                        </p:tgtEl>
                                        <p:attrNameLst>
                                          <p:attrName>style.visibility</p:attrName>
                                        </p:attrNameLst>
                                      </p:cBhvr>
                                      <p:to>
                                        <p:strVal val="visible"/>
                                      </p:to>
                                    </p:set>
                                  </p:childTnLst>
                                </p:cTn>
                              </p:par>
                            </p:childTnLst>
                          </p:cTn>
                        </p:par>
                        <p:par>
                          <p:cTn id="41" fill="hold" nodeType="afterGroup">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703643"/>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xit" presetSubtype="0" fill="hold" grpId="0" nodeType="clickEffect">
                                  <p:stCondLst>
                                    <p:cond delay="0"/>
                                  </p:stCondLst>
                                  <p:childTnLst>
                                    <p:set>
                                      <p:cBhvr>
                                        <p:cTn id="51" dur="1" fill="hold">
                                          <p:stCondLst>
                                            <p:cond delay="0"/>
                                          </p:stCondLst>
                                        </p:cTn>
                                        <p:tgtEl>
                                          <p:spTgt spid="700599"/>
                                        </p:tgtEl>
                                        <p:attrNameLst>
                                          <p:attrName>style.visibility</p:attrName>
                                        </p:attrNameLst>
                                      </p:cBhvr>
                                      <p:to>
                                        <p:strVal val="hidden"/>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nodeType="clickEffect">
                                  <p:stCondLst>
                                    <p:cond delay="0"/>
                                  </p:stCondLst>
                                  <p:childTnLst>
                                    <p:set>
                                      <p:cBhvr>
                                        <p:cTn id="55" dur="1" fill="hold">
                                          <p:stCondLst>
                                            <p:cond delay="0"/>
                                          </p:stCondLst>
                                        </p:cTn>
                                        <p:tgtEl>
                                          <p:spTgt spid="3"/>
                                        </p:tgtEl>
                                        <p:attrNameLst>
                                          <p:attrName>style.visibility</p:attrName>
                                        </p:attrNameLst>
                                      </p:cBhvr>
                                      <p:to>
                                        <p:strVal val="visible"/>
                                      </p:to>
                                    </p:set>
                                  </p:childTnLst>
                                </p:cTn>
                              </p:par>
                              <p:par>
                                <p:cTn id="56" presetID="1" presetClass="exit" presetSubtype="0" fill="hold" nodeType="withEffect">
                                  <p:stCondLst>
                                    <p:cond delay="0"/>
                                  </p:stCondLst>
                                  <p:childTnLst>
                                    <p:set>
                                      <p:cBhvr>
                                        <p:cTn id="57" dur="1" fill="hold">
                                          <p:stCondLst>
                                            <p:cond delay="0"/>
                                          </p:stCondLst>
                                        </p:cTn>
                                        <p:tgtEl>
                                          <p:spTgt spid="2"/>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xit" presetSubtype="0" fill="hold" grpId="0" nodeType="clickEffect">
                                  <p:stCondLst>
                                    <p:cond delay="0"/>
                                  </p:stCondLst>
                                  <p:childTnLst>
                                    <p:set>
                                      <p:cBhvr>
                                        <p:cTn id="61" dur="1" fill="hold">
                                          <p:stCondLst>
                                            <p:cond delay="0"/>
                                          </p:stCondLst>
                                        </p:cTn>
                                        <p:tgtEl>
                                          <p:spTgt spid="700596"/>
                                        </p:tgtEl>
                                        <p:attrNameLst>
                                          <p:attrName>style.visibility</p:attrName>
                                        </p:attrNameLst>
                                      </p:cBhvr>
                                      <p:to>
                                        <p:strVal val="hidden"/>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xit" presetSubtype="0" fill="hold" nodeType="clickEffect">
                                  <p:stCondLst>
                                    <p:cond delay="0"/>
                                  </p:stCondLst>
                                  <p:childTnLst>
                                    <p:set>
                                      <p:cBhvr>
                                        <p:cTn id="65" dur="1" fill="hold">
                                          <p:stCondLst>
                                            <p:cond delay="0"/>
                                          </p:stCondLst>
                                        </p:cTn>
                                        <p:tgtEl>
                                          <p:spTgt spid="3"/>
                                        </p:tgtEl>
                                        <p:attrNameLst>
                                          <p:attrName>style.visibility</p:attrName>
                                        </p:attrNameLst>
                                      </p:cBhvr>
                                      <p:to>
                                        <p:strVal val="hidden"/>
                                      </p:to>
                                    </p:set>
                                  </p:childTnLst>
                                </p:cTn>
                              </p:par>
                              <p:par>
                                <p:cTn id="66" presetID="1" presetClass="entr" presetSubtype="0" fill="hold" nodeType="withEffect">
                                  <p:stCondLst>
                                    <p:cond delay="0"/>
                                  </p:stCondLst>
                                  <p:childTnLst>
                                    <p:set>
                                      <p:cBhvr>
                                        <p:cTn id="67" dur="1" fill="hold">
                                          <p:stCondLst>
                                            <p:cond delay="0"/>
                                          </p:stCondLst>
                                        </p:cTn>
                                        <p:tgtEl>
                                          <p:spTgt spid="4"/>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xit" presetSubtype="0" fill="hold" grpId="0" nodeType="clickEffect">
                                  <p:stCondLst>
                                    <p:cond delay="0"/>
                                  </p:stCondLst>
                                  <p:childTnLst>
                                    <p:set>
                                      <p:cBhvr>
                                        <p:cTn id="71" dur="1" fill="hold">
                                          <p:stCondLst>
                                            <p:cond delay="0"/>
                                          </p:stCondLst>
                                        </p:cTn>
                                        <p:tgtEl>
                                          <p:spTgt spid="700597"/>
                                        </p:tgtEl>
                                        <p:attrNameLst>
                                          <p:attrName>style.visibility</p:attrName>
                                        </p:attrNameLst>
                                      </p:cBhvr>
                                      <p:to>
                                        <p:strVal val="hidden"/>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xit" presetSubtype="0" fill="hold" nodeType="clickEffect">
                                  <p:stCondLst>
                                    <p:cond delay="0"/>
                                  </p:stCondLst>
                                  <p:childTnLst>
                                    <p:set>
                                      <p:cBhvr>
                                        <p:cTn id="75" dur="1" fill="hold">
                                          <p:stCondLst>
                                            <p:cond delay="0"/>
                                          </p:stCondLst>
                                        </p:cTn>
                                        <p:tgtEl>
                                          <p:spTgt spid="4"/>
                                        </p:tgtEl>
                                        <p:attrNameLst>
                                          <p:attrName>style.visibility</p:attrName>
                                        </p:attrNameLst>
                                      </p:cBhvr>
                                      <p:to>
                                        <p:strVal val="hidden"/>
                                      </p:to>
                                    </p:set>
                                  </p:childTnLst>
                                </p:cTn>
                              </p:par>
                              <p:par>
                                <p:cTn id="76" presetID="1" presetClass="entr" presetSubtype="0" fill="hold" nodeType="withEffect">
                                  <p:stCondLst>
                                    <p:cond delay="0"/>
                                  </p:stCondLst>
                                  <p:childTnLst>
                                    <p:set>
                                      <p:cBhvr>
                                        <p:cTn id="77" dur="1" fill="hold">
                                          <p:stCondLst>
                                            <p:cond delay="0"/>
                                          </p:stCondLst>
                                        </p:cTn>
                                        <p:tgtEl>
                                          <p:spTgt spid="5"/>
                                        </p:tgtEl>
                                        <p:attrNameLst>
                                          <p:attrName>style.visibility</p:attrName>
                                        </p:attrNameLst>
                                      </p:cBhvr>
                                      <p:to>
                                        <p:strVal val="visible"/>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xit" presetSubtype="0" fill="hold" grpId="0" nodeType="clickEffect">
                                  <p:stCondLst>
                                    <p:cond delay="0"/>
                                  </p:stCondLst>
                                  <p:childTnLst>
                                    <p:set>
                                      <p:cBhvr>
                                        <p:cTn id="81" dur="1" fill="hold">
                                          <p:stCondLst>
                                            <p:cond delay="0"/>
                                          </p:stCondLst>
                                        </p:cTn>
                                        <p:tgtEl>
                                          <p:spTgt spid="700598"/>
                                        </p:tgtEl>
                                        <p:attrNameLst>
                                          <p:attrName>style.visibility</p:attrName>
                                        </p:attrNameLst>
                                      </p:cBhvr>
                                      <p:to>
                                        <p:strVal val="hidden"/>
                                      </p:to>
                                    </p:set>
                                  </p:childTnLst>
                                </p:cTn>
                              </p:par>
                            </p:childTnLst>
                          </p:cTn>
                        </p:par>
                      </p:childTnLst>
                    </p:cTn>
                  </p:par>
                  <p:par>
                    <p:cTn id="82" fill="hold" nodeType="clickPar">
                      <p:stCondLst>
                        <p:cond delay="indefinite"/>
                      </p:stCondLst>
                      <p:childTnLst>
                        <p:par>
                          <p:cTn id="83" fill="hold" nodeType="withGroup">
                            <p:stCondLst>
                              <p:cond delay="0"/>
                            </p:stCondLst>
                            <p:childTnLst>
                              <p:par>
                                <p:cTn id="84" presetID="1" presetClass="exit" presetSubtype="0" fill="hold" nodeType="clickEffect">
                                  <p:stCondLst>
                                    <p:cond delay="0"/>
                                  </p:stCondLst>
                                  <p:childTnLst>
                                    <p:set>
                                      <p:cBhvr>
                                        <p:cTn id="85" dur="1" fill="hold">
                                          <p:stCondLst>
                                            <p:cond delay="0"/>
                                          </p:stCondLst>
                                        </p:cTn>
                                        <p:tgtEl>
                                          <p:spTgt spid="5"/>
                                        </p:tgtEl>
                                        <p:attrNameLst>
                                          <p:attrName>style.visibility</p:attrName>
                                        </p:attrNameLst>
                                      </p:cBhvr>
                                      <p:to>
                                        <p:strVal val="hidden"/>
                                      </p:to>
                                    </p:set>
                                  </p:childTnLst>
                                </p:cTn>
                              </p:par>
                              <p:par>
                                <p:cTn id="86" presetID="1" presetClass="entr" presetSubtype="0" fill="hold" nodeType="withEffect">
                                  <p:stCondLst>
                                    <p:cond delay="0"/>
                                  </p:stCondLst>
                                  <p:childTnLst>
                                    <p:set>
                                      <p:cBhvr>
                                        <p:cTn id="87" dur="1" fill="hold">
                                          <p:stCondLst>
                                            <p:cond delay="0"/>
                                          </p:stCondLst>
                                        </p:cTn>
                                        <p:tgtEl>
                                          <p:spTgt spid="6"/>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xit" presetSubtype="0" fill="hold" grpId="0" nodeType="clickEffect">
                                  <p:stCondLst>
                                    <p:cond delay="0"/>
                                  </p:stCondLst>
                                  <p:childTnLst>
                                    <p:set>
                                      <p:cBhvr>
                                        <p:cTn id="91" dur="1" fill="hold">
                                          <p:stCondLst>
                                            <p:cond delay="0"/>
                                          </p:stCondLst>
                                        </p:cTn>
                                        <p:tgtEl>
                                          <p:spTgt spid="700600"/>
                                        </p:tgtEl>
                                        <p:attrNameLst>
                                          <p:attrName>style.visibility</p:attrName>
                                        </p:attrNameLst>
                                      </p:cBhvr>
                                      <p:to>
                                        <p:strVal val="hidden"/>
                                      </p:to>
                                    </p:set>
                                  </p:childTnLst>
                                </p:cTn>
                              </p:par>
                            </p:childTnLst>
                          </p:cTn>
                        </p:par>
                      </p:childTnLst>
                    </p:cTn>
                  </p:par>
                  <p:par>
                    <p:cTn id="92" fill="hold" nodeType="clickPar">
                      <p:stCondLst>
                        <p:cond delay="indefinite"/>
                      </p:stCondLst>
                      <p:childTnLst>
                        <p:par>
                          <p:cTn id="93" fill="hold" nodeType="withGroup">
                            <p:stCondLst>
                              <p:cond delay="0"/>
                            </p:stCondLst>
                            <p:childTnLst>
                              <p:par>
                                <p:cTn id="94" presetID="1" presetClass="exit" presetSubtype="0" fill="hold" nodeType="clickEffect">
                                  <p:stCondLst>
                                    <p:cond delay="0"/>
                                  </p:stCondLst>
                                  <p:childTnLst>
                                    <p:set>
                                      <p:cBhvr>
                                        <p:cTn id="95" dur="1" fill="hold">
                                          <p:stCondLst>
                                            <p:cond delay="0"/>
                                          </p:stCondLst>
                                        </p:cTn>
                                        <p:tgtEl>
                                          <p:spTgt spid="6"/>
                                        </p:tgtEl>
                                        <p:attrNameLst>
                                          <p:attrName>style.visibility</p:attrName>
                                        </p:attrNameLst>
                                      </p:cBhvr>
                                      <p:to>
                                        <p:strVal val="hidden"/>
                                      </p:to>
                                    </p:set>
                                  </p:childTnLst>
                                </p:cTn>
                              </p:par>
                              <p:par>
                                <p:cTn id="96" presetID="1" presetClass="entr" presetSubtype="0" fill="hold" nodeType="withEffect">
                                  <p:stCondLst>
                                    <p:cond delay="0"/>
                                  </p:stCondLst>
                                  <p:childTnLst>
                                    <p:set>
                                      <p:cBhvr>
                                        <p:cTn id="97" dur="1" fill="hold">
                                          <p:stCondLst>
                                            <p:cond delay="0"/>
                                          </p:stCondLst>
                                        </p:cTn>
                                        <p:tgtEl>
                                          <p:spTgt spid="7"/>
                                        </p:tgtEl>
                                        <p:attrNameLst>
                                          <p:attrName>style.visibility</p:attrName>
                                        </p:attrNameLst>
                                      </p:cBhvr>
                                      <p:to>
                                        <p:strVal val="visible"/>
                                      </p:to>
                                    </p:set>
                                  </p:childTnLst>
                                </p:cTn>
                              </p:par>
                            </p:childTnLst>
                          </p:cTn>
                        </p:par>
                      </p:childTnLst>
                    </p:cTn>
                  </p:par>
                  <p:par>
                    <p:cTn id="98" fill="hold" nodeType="clickPar">
                      <p:stCondLst>
                        <p:cond delay="indefinite"/>
                      </p:stCondLst>
                      <p:childTnLst>
                        <p:par>
                          <p:cTn id="99" fill="hold" nodeType="withGroup">
                            <p:stCondLst>
                              <p:cond delay="0"/>
                            </p:stCondLst>
                            <p:childTnLst>
                              <p:par>
                                <p:cTn id="100" presetID="1" presetClass="exit" presetSubtype="0" fill="hold" grpId="0" nodeType="clickEffect">
                                  <p:stCondLst>
                                    <p:cond delay="0"/>
                                  </p:stCondLst>
                                  <p:childTnLst>
                                    <p:set>
                                      <p:cBhvr>
                                        <p:cTn id="101" dur="1" fill="hold">
                                          <p:stCondLst>
                                            <p:cond delay="0"/>
                                          </p:stCondLst>
                                        </p:cTn>
                                        <p:tgtEl>
                                          <p:spTgt spid="700601"/>
                                        </p:tgtEl>
                                        <p:attrNameLst>
                                          <p:attrName>style.visibility</p:attrName>
                                        </p:attrNameLst>
                                      </p:cBhvr>
                                      <p:to>
                                        <p:strVal val="hidden"/>
                                      </p:to>
                                    </p:se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1" presetClass="exit" presetSubtype="0" fill="hold" nodeType="clickEffect">
                                  <p:stCondLst>
                                    <p:cond delay="0"/>
                                  </p:stCondLst>
                                  <p:childTnLst>
                                    <p:set>
                                      <p:cBhvr>
                                        <p:cTn id="105" dur="1" fill="hold">
                                          <p:stCondLst>
                                            <p:cond delay="0"/>
                                          </p:stCondLst>
                                        </p:cTn>
                                        <p:tgtEl>
                                          <p:spTgt spid="7"/>
                                        </p:tgtEl>
                                        <p:attrNameLst>
                                          <p:attrName>style.visibility</p:attrName>
                                        </p:attrNameLst>
                                      </p:cBhvr>
                                      <p:to>
                                        <p:strVal val="hidden"/>
                                      </p:to>
                                    </p:set>
                                  </p:childTnLst>
                                </p:cTn>
                              </p:par>
                              <p:par>
                                <p:cTn id="106" presetID="1" presetClass="entr" presetSubtype="0" fill="hold" nodeType="withEffect">
                                  <p:stCondLst>
                                    <p:cond delay="0"/>
                                  </p:stCondLst>
                                  <p:childTnLst>
                                    <p:set>
                                      <p:cBhvr>
                                        <p:cTn id="107" dur="1" fill="hold">
                                          <p:stCondLst>
                                            <p:cond delay="0"/>
                                          </p:stCondLst>
                                        </p:cTn>
                                        <p:tgtEl>
                                          <p:spTgt spid="8"/>
                                        </p:tgtEl>
                                        <p:attrNameLst>
                                          <p:attrName>style.visibility</p:attrName>
                                        </p:attrNameLst>
                                      </p:cBhvr>
                                      <p:to>
                                        <p:strVal val="visible"/>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 presetClass="exit" presetSubtype="0" fill="hold" grpId="0" nodeType="clickEffect">
                                  <p:stCondLst>
                                    <p:cond delay="0"/>
                                  </p:stCondLst>
                                  <p:childTnLst>
                                    <p:set>
                                      <p:cBhvr>
                                        <p:cTn id="111" dur="1" fill="hold">
                                          <p:stCondLst>
                                            <p:cond delay="0"/>
                                          </p:stCondLst>
                                        </p:cTn>
                                        <p:tgtEl>
                                          <p:spTgt spid="700602"/>
                                        </p:tgtEl>
                                        <p:attrNameLst>
                                          <p:attrName>style.visibility</p:attrName>
                                        </p:attrNameLst>
                                      </p:cBhvr>
                                      <p:to>
                                        <p:strVal val="hidden"/>
                                      </p:to>
                                    </p:se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1" presetClass="exit" presetSubtype="0" fill="hold" nodeType="clickEffect">
                                  <p:stCondLst>
                                    <p:cond delay="0"/>
                                  </p:stCondLst>
                                  <p:childTnLst>
                                    <p:set>
                                      <p:cBhvr>
                                        <p:cTn id="115" dur="1" fill="hold">
                                          <p:stCondLst>
                                            <p:cond delay="0"/>
                                          </p:stCondLst>
                                        </p:cTn>
                                        <p:tgtEl>
                                          <p:spTgt spid="8"/>
                                        </p:tgtEl>
                                        <p:attrNameLst>
                                          <p:attrName>style.visibility</p:attrName>
                                        </p:attrNameLst>
                                      </p:cBhvr>
                                      <p:to>
                                        <p:strVal val="hidden"/>
                                      </p:to>
                                    </p:set>
                                  </p:childTnLst>
                                </p:cTn>
                              </p:par>
                              <p:par>
                                <p:cTn id="116" presetID="1" presetClass="entr" presetSubtype="0" fill="hold" nodeType="withEffect">
                                  <p:stCondLst>
                                    <p:cond delay="0"/>
                                  </p:stCondLst>
                                  <p:childTnLst>
                                    <p:set>
                                      <p:cBhvr>
                                        <p:cTn id="117" dur="1" fill="hold">
                                          <p:stCondLst>
                                            <p:cond delay="0"/>
                                          </p:stCondLst>
                                        </p:cTn>
                                        <p:tgtEl>
                                          <p:spTgt spid="9"/>
                                        </p:tgtEl>
                                        <p:attrNameLst>
                                          <p:attrName>style.visibility</p:attrName>
                                        </p:attrNameLst>
                                      </p:cBhvr>
                                      <p:to>
                                        <p:strVal val="visible"/>
                                      </p:to>
                                    </p:se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1" presetClass="exit" presetSubtype="0" fill="hold" grpId="0" nodeType="clickEffect">
                                  <p:stCondLst>
                                    <p:cond delay="0"/>
                                  </p:stCondLst>
                                  <p:childTnLst>
                                    <p:set>
                                      <p:cBhvr>
                                        <p:cTn id="121" dur="1" fill="hold">
                                          <p:stCondLst>
                                            <p:cond delay="0"/>
                                          </p:stCondLst>
                                        </p:cTn>
                                        <p:tgtEl>
                                          <p:spTgt spid="700603"/>
                                        </p:tgtEl>
                                        <p:attrNameLst>
                                          <p:attrName>style.visibility</p:attrName>
                                        </p:attrNameLst>
                                      </p:cBhvr>
                                      <p:to>
                                        <p:strVal val="hidden"/>
                                      </p:to>
                                    </p:se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1" presetClass="exit" presetSubtype="0" fill="hold" nodeType="clickEffect">
                                  <p:stCondLst>
                                    <p:cond delay="0"/>
                                  </p:stCondLst>
                                  <p:childTnLst>
                                    <p:set>
                                      <p:cBhvr>
                                        <p:cTn id="125" dur="1" fill="hold">
                                          <p:stCondLst>
                                            <p:cond delay="0"/>
                                          </p:stCondLst>
                                        </p:cTn>
                                        <p:tgtEl>
                                          <p:spTgt spid="9"/>
                                        </p:tgtEl>
                                        <p:attrNameLst>
                                          <p:attrName>style.visibility</p:attrName>
                                        </p:attrNameLst>
                                      </p:cBhvr>
                                      <p:to>
                                        <p:strVal val="hidden"/>
                                      </p:to>
                                    </p:set>
                                  </p:childTnLst>
                                </p:cTn>
                              </p:par>
                              <p:par>
                                <p:cTn id="126" presetID="1" presetClass="entr" presetSubtype="0" fill="hold" nodeType="withEffect">
                                  <p:stCondLst>
                                    <p:cond delay="0"/>
                                  </p:stCondLst>
                                  <p:childTnLst>
                                    <p:set>
                                      <p:cBhvr>
                                        <p:cTn id="127" dur="1" fill="hold">
                                          <p:stCondLst>
                                            <p:cond delay="0"/>
                                          </p:stCondLst>
                                        </p:cTn>
                                        <p:tgtEl>
                                          <p:spTgt spid="10"/>
                                        </p:tgtEl>
                                        <p:attrNameLst>
                                          <p:attrName>style.visibility</p:attrName>
                                        </p:attrNameLst>
                                      </p:cBhvr>
                                      <p:to>
                                        <p:strVal val="visible"/>
                                      </p:to>
                                    </p:se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1" presetClass="exit" presetSubtype="0" fill="hold" grpId="0" nodeType="clickEffect">
                                  <p:stCondLst>
                                    <p:cond delay="0"/>
                                  </p:stCondLst>
                                  <p:childTnLst>
                                    <p:set>
                                      <p:cBhvr>
                                        <p:cTn id="131" dur="1" fill="hold">
                                          <p:stCondLst>
                                            <p:cond delay="0"/>
                                          </p:stCondLst>
                                        </p:cTn>
                                        <p:tgtEl>
                                          <p:spTgt spid="700605"/>
                                        </p:tgtEl>
                                        <p:attrNameLst>
                                          <p:attrName>style.visibility</p:attrName>
                                        </p:attrNameLst>
                                      </p:cBhvr>
                                      <p:to>
                                        <p:strVal val="hidden"/>
                                      </p:to>
                                    </p:set>
                                  </p:childTnLst>
                                </p:cTn>
                              </p:par>
                            </p:childTnLst>
                          </p:cTn>
                        </p:par>
                      </p:childTnLst>
                    </p:cTn>
                  </p:par>
                  <p:par>
                    <p:cTn id="132" fill="hold" nodeType="clickPar">
                      <p:stCondLst>
                        <p:cond delay="indefinite"/>
                      </p:stCondLst>
                      <p:childTnLst>
                        <p:par>
                          <p:cTn id="133" fill="hold" nodeType="withGroup">
                            <p:stCondLst>
                              <p:cond delay="0"/>
                            </p:stCondLst>
                            <p:childTnLst>
                              <p:par>
                                <p:cTn id="134" presetID="1" presetClass="exit" presetSubtype="0" fill="hold" nodeType="clickEffect">
                                  <p:stCondLst>
                                    <p:cond delay="0"/>
                                  </p:stCondLst>
                                  <p:childTnLst>
                                    <p:set>
                                      <p:cBhvr>
                                        <p:cTn id="135" dur="1" fill="hold">
                                          <p:stCondLst>
                                            <p:cond delay="0"/>
                                          </p:stCondLst>
                                        </p:cTn>
                                        <p:tgtEl>
                                          <p:spTgt spid="10"/>
                                        </p:tgtEl>
                                        <p:attrNameLst>
                                          <p:attrName>style.visibility</p:attrName>
                                        </p:attrNameLst>
                                      </p:cBhvr>
                                      <p:to>
                                        <p:strVal val="hidden"/>
                                      </p:to>
                                    </p:set>
                                  </p:childTnLst>
                                </p:cTn>
                              </p:par>
                              <p:par>
                                <p:cTn id="136" presetID="1" presetClass="entr" presetSubtype="0" fill="hold" nodeType="withEffect">
                                  <p:stCondLst>
                                    <p:cond delay="0"/>
                                  </p:stCondLst>
                                  <p:childTnLst>
                                    <p:set>
                                      <p:cBhvr>
                                        <p:cTn id="137" dur="1" fill="hold">
                                          <p:stCondLst>
                                            <p:cond delay="0"/>
                                          </p:stCondLst>
                                        </p:cTn>
                                        <p:tgtEl>
                                          <p:spTgt spid="11"/>
                                        </p:tgtEl>
                                        <p:attrNameLst>
                                          <p:attrName>style.visibility</p:attrName>
                                        </p:attrNameLst>
                                      </p:cBhvr>
                                      <p:to>
                                        <p:strVal val="visible"/>
                                      </p:to>
                                    </p:se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1" presetClass="exit" presetSubtype="0" fill="hold" grpId="0" nodeType="clickEffect">
                                  <p:stCondLst>
                                    <p:cond delay="0"/>
                                  </p:stCondLst>
                                  <p:childTnLst>
                                    <p:set>
                                      <p:cBhvr>
                                        <p:cTn id="141" dur="1" fill="hold">
                                          <p:stCondLst>
                                            <p:cond delay="0"/>
                                          </p:stCondLst>
                                        </p:cTn>
                                        <p:tgtEl>
                                          <p:spTgt spid="700606"/>
                                        </p:tgtEl>
                                        <p:attrNameLst>
                                          <p:attrName>style.visibility</p:attrName>
                                        </p:attrNameLst>
                                      </p:cBhvr>
                                      <p:to>
                                        <p:strVal val="hidden"/>
                                      </p:to>
                                    </p:set>
                                  </p:childTnLst>
                                </p:cTn>
                              </p:par>
                            </p:childTnLst>
                          </p:cTn>
                        </p:par>
                      </p:childTnLst>
                    </p:cTn>
                  </p:par>
                  <p:par>
                    <p:cTn id="142" fill="hold" nodeType="clickPar">
                      <p:stCondLst>
                        <p:cond delay="indefinite"/>
                      </p:stCondLst>
                      <p:childTnLst>
                        <p:par>
                          <p:cTn id="143" fill="hold" nodeType="withGroup">
                            <p:stCondLst>
                              <p:cond delay="0"/>
                            </p:stCondLst>
                            <p:childTnLst>
                              <p:par>
                                <p:cTn id="144" presetID="1" presetClass="exit" presetSubtype="0" fill="hold" nodeType="clickEffect">
                                  <p:stCondLst>
                                    <p:cond delay="0"/>
                                  </p:stCondLst>
                                  <p:childTnLst>
                                    <p:set>
                                      <p:cBhvr>
                                        <p:cTn id="145" dur="1" fill="hold">
                                          <p:stCondLst>
                                            <p:cond delay="0"/>
                                          </p:stCondLst>
                                        </p:cTn>
                                        <p:tgtEl>
                                          <p:spTgt spid="11"/>
                                        </p:tgtEl>
                                        <p:attrNameLst>
                                          <p:attrName>style.visibility</p:attrName>
                                        </p:attrNameLst>
                                      </p:cBhvr>
                                      <p:to>
                                        <p:strVal val="hidden"/>
                                      </p:to>
                                    </p:set>
                                  </p:childTnLst>
                                </p:cTn>
                              </p:par>
                              <p:par>
                                <p:cTn id="146" presetID="1" presetClass="entr" presetSubtype="0" fill="hold" nodeType="withEffect">
                                  <p:stCondLst>
                                    <p:cond delay="0"/>
                                  </p:stCondLst>
                                  <p:childTnLst>
                                    <p:set>
                                      <p:cBhvr>
                                        <p:cTn id="147" dur="1" fill="hold">
                                          <p:stCondLst>
                                            <p:cond delay="0"/>
                                          </p:stCondLst>
                                        </p:cTn>
                                        <p:tgtEl>
                                          <p:spTgt spid="12"/>
                                        </p:tgtEl>
                                        <p:attrNameLst>
                                          <p:attrName>style.visibility</p:attrName>
                                        </p:attrNameLst>
                                      </p:cBhvr>
                                      <p:to>
                                        <p:strVal val="visible"/>
                                      </p:to>
                                    </p:se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1" presetClass="exit" presetSubtype="0" fill="hold" grpId="0" nodeType="clickEffect">
                                  <p:stCondLst>
                                    <p:cond delay="0"/>
                                  </p:stCondLst>
                                  <p:childTnLst>
                                    <p:set>
                                      <p:cBhvr>
                                        <p:cTn id="151" dur="1" fill="hold">
                                          <p:stCondLst>
                                            <p:cond delay="0"/>
                                          </p:stCondLst>
                                        </p:cTn>
                                        <p:tgtEl>
                                          <p:spTgt spid="700607"/>
                                        </p:tgtEl>
                                        <p:attrNameLst>
                                          <p:attrName>style.visibility</p:attrName>
                                        </p:attrNameLst>
                                      </p:cBhvr>
                                      <p:to>
                                        <p:strVal val="hidden"/>
                                      </p:to>
                                    </p:set>
                                  </p:childTnLst>
                                </p:cTn>
                              </p:par>
                            </p:childTnLst>
                          </p:cTn>
                        </p:par>
                      </p:childTnLst>
                    </p:cTn>
                  </p:par>
                  <p:par>
                    <p:cTn id="152" fill="hold" nodeType="clickPar">
                      <p:stCondLst>
                        <p:cond delay="indefinite"/>
                      </p:stCondLst>
                      <p:childTnLst>
                        <p:par>
                          <p:cTn id="153" fill="hold" nodeType="withGroup">
                            <p:stCondLst>
                              <p:cond delay="0"/>
                            </p:stCondLst>
                            <p:childTnLst>
                              <p:par>
                                <p:cTn id="154" presetID="1" presetClass="exit" presetSubtype="0" fill="hold" nodeType="clickEffect">
                                  <p:stCondLst>
                                    <p:cond delay="0"/>
                                  </p:stCondLst>
                                  <p:childTnLst>
                                    <p:set>
                                      <p:cBhvr>
                                        <p:cTn id="155" dur="1" fill="hold">
                                          <p:stCondLst>
                                            <p:cond delay="0"/>
                                          </p:stCondLst>
                                        </p:cTn>
                                        <p:tgtEl>
                                          <p:spTgt spid="12"/>
                                        </p:tgtEl>
                                        <p:attrNameLst>
                                          <p:attrName>style.visibility</p:attrName>
                                        </p:attrNameLst>
                                      </p:cBhvr>
                                      <p:to>
                                        <p:strVal val="hidden"/>
                                      </p:to>
                                    </p:set>
                                  </p:childTnLst>
                                </p:cTn>
                              </p:par>
                              <p:par>
                                <p:cTn id="156" presetID="1" presetClass="entr" presetSubtype="0" fill="hold" nodeType="withEffect">
                                  <p:stCondLst>
                                    <p:cond delay="0"/>
                                  </p:stCondLst>
                                  <p:childTnLst>
                                    <p:set>
                                      <p:cBhvr>
                                        <p:cTn id="157" dur="1" fill="hold">
                                          <p:stCondLst>
                                            <p:cond delay="0"/>
                                          </p:stCondLst>
                                        </p:cTn>
                                        <p:tgtEl>
                                          <p:spTgt spid="13"/>
                                        </p:tgtEl>
                                        <p:attrNameLst>
                                          <p:attrName>style.visibility</p:attrName>
                                        </p:attrNameLst>
                                      </p:cBhvr>
                                      <p:to>
                                        <p:strVal val="visible"/>
                                      </p:to>
                                    </p:se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1" presetClass="exit" presetSubtype="0" fill="hold" grpId="0" nodeType="clickEffect">
                                  <p:stCondLst>
                                    <p:cond delay="0"/>
                                  </p:stCondLst>
                                  <p:childTnLst>
                                    <p:set>
                                      <p:cBhvr>
                                        <p:cTn id="161" dur="1" fill="hold">
                                          <p:stCondLst>
                                            <p:cond delay="0"/>
                                          </p:stCondLst>
                                        </p:cTn>
                                        <p:tgtEl>
                                          <p:spTgt spid="700608"/>
                                        </p:tgtEl>
                                        <p:attrNameLst>
                                          <p:attrName>style.visibility</p:attrName>
                                        </p:attrNameLst>
                                      </p:cBhvr>
                                      <p:to>
                                        <p:strVal val="hidden"/>
                                      </p:to>
                                    </p:set>
                                  </p:childTnLst>
                                </p:cTn>
                              </p:par>
                            </p:childTnLst>
                          </p:cTn>
                        </p:par>
                      </p:childTnLst>
                    </p:cTn>
                  </p:par>
                  <p:par>
                    <p:cTn id="162" fill="hold" nodeType="clickPar">
                      <p:stCondLst>
                        <p:cond delay="indefinite"/>
                      </p:stCondLst>
                      <p:childTnLst>
                        <p:par>
                          <p:cTn id="163" fill="hold" nodeType="withGroup">
                            <p:stCondLst>
                              <p:cond delay="0"/>
                            </p:stCondLst>
                            <p:childTnLst>
                              <p:par>
                                <p:cTn id="164" presetID="1" presetClass="exit" presetSubtype="0" fill="hold" nodeType="clickEffect">
                                  <p:stCondLst>
                                    <p:cond delay="0"/>
                                  </p:stCondLst>
                                  <p:childTnLst>
                                    <p:set>
                                      <p:cBhvr>
                                        <p:cTn id="165" dur="1" fill="hold">
                                          <p:stCondLst>
                                            <p:cond delay="0"/>
                                          </p:stCondLst>
                                        </p:cTn>
                                        <p:tgtEl>
                                          <p:spTgt spid="13"/>
                                        </p:tgtEl>
                                        <p:attrNameLst>
                                          <p:attrName>style.visibility</p:attrName>
                                        </p:attrNameLst>
                                      </p:cBhvr>
                                      <p:to>
                                        <p:strVal val="hidden"/>
                                      </p:to>
                                    </p:set>
                                  </p:childTnLst>
                                </p:cTn>
                              </p:par>
                              <p:par>
                                <p:cTn id="166" presetID="1" presetClass="entr" presetSubtype="0" fill="hold" nodeType="withEffect">
                                  <p:stCondLst>
                                    <p:cond delay="0"/>
                                  </p:stCondLst>
                                  <p:childTnLst>
                                    <p:set>
                                      <p:cBhvr>
                                        <p:cTn id="167" dur="1" fill="hold">
                                          <p:stCondLst>
                                            <p:cond delay="0"/>
                                          </p:stCondLst>
                                        </p:cTn>
                                        <p:tgtEl>
                                          <p:spTgt spid="14"/>
                                        </p:tgtEl>
                                        <p:attrNameLst>
                                          <p:attrName>style.visibility</p:attrName>
                                        </p:attrNameLst>
                                      </p:cBhvr>
                                      <p:to>
                                        <p:strVal val="visible"/>
                                      </p:to>
                                    </p:set>
                                  </p:childTnLst>
                                </p:cTn>
                              </p:par>
                            </p:childTnLst>
                          </p:cTn>
                        </p:par>
                      </p:childTnLst>
                    </p:cTn>
                  </p:par>
                  <p:par>
                    <p:cTn id="168" fill="hold" nodeType="clickPar">
                      <p:stCondLst>
                        <p:cond delay="indefinite"/>
                      </p:stCondLst>
                      <p:childTnLst>
                        <p:par>
                          <p:cTn id="169" fill="hold" nodeType="withGroup">
                            <p:stCondLst>
                              <p:cond delay="0"/>
                            </p:stCondLst>
                            <p:childTnLst>
                              <p:par>
                                <p:cTn id="170" presetID="1" presetClass="exit" presetSubtype="0" fill="hold" grpId="0" nodeType="clickEffect">
                                  <p:stCondLst>
                                    <p:cond delay="0"/>
                                  </p:stCondLst>
                                  <p:childTnLst>
                                    <p:set>
                                      <p:cBhvr>
                                        <p:cTn id="171" dur="1" fill="hold">
                                          <p:stCondLst>
                                            <p:cond delay="0"/>
                                          </p:stCondLst>
                                        </p:cTn>
                                        <p:tgtEl>
                                          <p:spTgt spid="700940"/>
                                        </p:tgtEl>
                                        <p:attrNameLst>
                                          <p:attrName>style.visibility</p:attrName>
                                        </p:attrNameLst>
                                      </p:cBhvr>
                                      <p:to>
                                        <p:strVal val="hidden"/>
                                      </p:to>
                                    </p:set>
                                  </p:childTnLst>
                                </p:cTn>
                              </p:par>
                            </p:childTnLst>
                          </p:cTn>
                        </p:par>
                      </p:childTnLst>
                    </p:cTn>
                  </p:par>
                  <p:par>
                    <p:cTn id="172" fill="hold" nodeType="clickPar">
                      <p:stCondLst>
                        <p:cond delay="indefinite"/>
                      </p:stCondLst>
                      <p:childTnLst>
                        <p:par>
                          <p:cTn id="173" fill="hold" nodeType="withGroup">
                            <p:stCondLst>
                              <p:cond delay="0"/>
                            </p:stCondLst>
                            <p:childTnLst>
                              <p:par>
                                <p:cTn id="174" presetID="1" presetClass="exit" presetSubtype="0" fill="hold" nodeType="clickEffect">
                                  <p:stCondLst>
                                    <p:cond delay="0"/>
                                  </p:stCondLst>
                                  <p:childTnLst>
                                    <p:set>
                                      <p:cBhvr>
                                        <p:cTn id="175" dur="1" fill="hold">
                                          <p:stCondLst>
                                            <p:cond delay="0"/>
                                          </p:stCondLst>
                                        </p:cTn>
                                        <p:tgtEl>
                                          <p:spTgt spid="14"/>
                                        </p:tgtEl>
                                        <p:attrNameLst>
                                          <p:attrName>style.visibility</p:attrName>
                                        </p:attrNameLst>
                                      </p:cBhvr>
                                      <p:to>
                                        <p:strVal val="hidden"/>
                                      </p:to>
                                    </p:set>
                                  </p:childTnLst>
                                </p:cTn>
                              </p:par>
                              <p:par>
                                <p:cTn id="176" presetID="1" presetClass="entr" presetSubtype="0" fill="hold" nodeType="withEffect">
                                  <p:stCondLst>
                                    <p:cond delay="0"/>
                                  </p:stCondLst>
                                  <p:childTnLst>
                                    <p:set>
                                      <p:cBhvr>
                                        <p:cTn id="177" dur="1" fill="hold">
                                          <p:stCondLst>
                                            <p:cond delay="0"/>
                                          </p:stCondLst>
                                        </p:cTn>
                                        <p:tgtEl>
                                          <p:spTgt spid="15"/>
                                        </p:tgtEl>
                                        <p:attrNameLst>
                                          <p:attrName>style.visibility</p:attrName>
                                        </p:attrNameLst>
                                      </p:cBhvr>
                                      <p:to>
                                        <p:strVal val="visible"/>
                                      </p:to>
                                    </p:set>
                                  </p:childTnLst>
                                </p:cTn>
                              </p:par>
                            </p:childTnLst>
                          </p:cTn>
                        </p:par>
                      </p:childTnLst>
                    </p:cTn>
                  </p:par>
                  <p:par>
                    <p:cTn id="178" fill="hold" nodeType="clickPar">
                      <p:stCondLst>
                        <p:cond delay="indefinite"/>
                      </p:stCondLst>
                      <p:childTnLst>
                        <p:par>
                          <p:cTn id="179" fill="hold" nodeType="withGroup">
                            <p:stCondLst>
                              <p:cond delay="0"/>
                            </p:stCondLst>
                            <p:childTnLst>
                              <p:par>
                                <p:cTn id="180" presetID="1" presetClass="exit" presetSubtype="0" fill="hold" grpId="0" nodeType="clickEffect">
                                  <p:stCondLst>
                                    <p:cond delay="0"/>
                                  </p:stCondLst>
                                  <p:childTnLst>
                                    <p:set>
                                      <p:cBhvr>
                                        <p:cTn id="181" dur="1" fill="hold">
                                          <p:stCondLst>
                                            <p:cond delay="0"/>
                                          </p:stCondLst>
                                        </p:cTn>
                                        <p:tgtEl>
                                          <p:spTgt spid="700941"/>
                                        </p:tgtEl>
                                        <p:attrNameLst>
                                          <p:attrName>style.visibility</p:attrName>
                                        </p:attrNameLst>
                                      </p:cBhvr>
                                      <p:to>
                                        <p:strVal val="hidden"/>
                                      </p:to>
                                    </p:se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1" presetClass="exit" presetSubtype="0" fill="hold" nodeType="clickEffect">
                                  <p:stCondLst>
                                    <p:cond delay="0"/>
                                  </p:stCondLst>
                                  <p:childTnLst>
                                    <p:set>
                                      <p:cBhvr>
                                        <p:cTn id="185" dur="1" fill="hold">
                                          <p:stCondLst>
                                            <p:cond delay="0"/>
                                          </p:stCondLst>
                                        </p:cTn>
                                        <p:tgtEl>
                                          <p:spTgt spid="15"/>
                                        </p:tgtEl>
                                        <p:attrNameLst>
                                          <p:attrName>style.visibility</p:attrName>
                                        </p:attrNameLst>
                                      </p:cBhvr>
                                      <p:to>
                                        <p:strVal val="hidden"/>
                                      </p:to>
                                    </p:set>
                                  </p:childTnLst>
                                </p:cTn>
                              </p:par>
                              <p:par>
                                <p:cTn id="186" presetID="1" presetClass="entr" presetSubtype="0" fill="hold" nodeType="withEffect">
                                  <p:stCondLst>
                                    <p:cond delay="0"/>
                                  </p:stCondLst>
                                  <p:childTnLst>
                                    <p:set>
                                      <p:cBhvr>
                                        <p:cTn id="187" dur="1" fill="hold">
                                          <p:stCondLst>
                                            <p:cond delay="0"/>
                                          </p:stCondLst>
                                        </p:cTn>
                                        <p:tgtEl>
                                          <p:spTgt spid="16"/>
                                        </p:tgtEl>
                                        <p:attrNameLst>
                                          <p:attrName>style.visibility</p:attrName>
                                        </p:attrNameLst>
                                      </p:cBhvr>
                                      <p:to>
                                        <p:strVal val="visible"/>
                                      </p:to>
                                    </p:set>
                                  </p:childTnLst>
                                </p:cTn>
                              </p:par>
                            </p:childTnLst>
                          </p:cTn>
                        </p:par>
                      </p:childTnLst>
                    </p:cTn>
                  </p:par>
                  <p:par>
                    <p:cTn id="188" fill="hold" nodeType="clickPar">
                      <p:stCondLst>
                        <p:cond delay="indefinite"/>
                      </p:stCondLst>
                      <p:childTnLst>
                        <p:par>
                          <p:cTn id="189" fill="hold" nodeType="withGroup">
                            <p:stCondLst>
                              <p:cond delay="0"/>
                            </p:stCondLst>
                            <p:childTnLst>
                              <p:par>
                                <p:cTn id="190" presetID="1" presetClass="exit" presetSubtype="0" fill="hold" grpId="0" nodeType="clickEffect">
                                  <p:stCondLst>
                                    <p:cond delay="0"/>
                                  </p:stCondLst>
                                  <p:childTnLst>
                                    <p:set>
                                      <p:cBhvr>
                                        <p:cTn id="191" dur="1" fill="hold">
                                          <p:stCondLst>
                                            <p:cond delay="0"/>
                                          </p:stCondLst>
                                        </p:cTn>
                                        <p:tgtEl>
                                          <p:spTgt spid="700942"/>
                                        </p:tgtEl>
                                        <p:attrNameLst>
                                          <p:attrName>style.visibility</p:attrName>
                                        </p:attrNameLst>
                                      </p:cBhvr>
                                      <p:to>
                                        <p:strVal val="hidden"/>
                                      </p:to>
                                    </p:set>
                                  </p:childTnLst>
                                </p:cTn>
                              </p:par>
                            </p:childTnLst>
                          </p:cTn>
                        </p:par>
                      </p:childTnLst>
                    </p:cTn>
                  </p:par>
                  <p:par>
                    <p:cTn id="192" fill="hold" nodeType="clickPar">
                      <p:stCondLst>
                        <p:cond delay="indefinite"/>
                      </p:stCondLst>
                      <p:childTnLst>
                        <p:par>
                          <p:cTn id="193" fill="hold" nodeType="withGroup">
                            <p:stCondLst>
                              <p:cond delay="0"/>
                            </p:stCondLst>
                            <p:childTnLst>
                              <p:par>
                                <p:cTn id="194" presetID="1" presetClass="exit" presetSubtype="0" fill="hold" nodeType="clickEffect">
                                  <p:stCondLst>
                                    <p:cond delay="0"/>
                                  </p:stCondLst>
                                  <p:childTnLst>
                                    <p:set>
                                      <p:cBhvr>
                                        <p:cTn id="195" dur="1" fill="hold">
                                          <p:stCondLst>
                                            <p:cond delay="0"/>
                                          </p:stCondLst>
                                        </p:cTn>
                                        <p:tgtEl>
                                          <p:spTgt spid="16"/>
                                        </p:tgtEl>
                                        <p:attrNameLst>
                                          <p:attrName>style.visibility</p:attrName>
                                        </p:attrNameLst>
                                      </p:cBhvr>
                                      <p:to>
                                        <p:strVal val="hidden"/>
                                      </p:to>
                                    </p:set>
                                  </p:childTnLst>
                                </p:cTn>
                              </p:par>
                              <p:par>
                                <p:cTn id="196" presetID="1" presetClass="exit" presetSubtype="0" fill="hold" grpId="1" nodeType="withEffect">
                                  <p:stCondLst>
                                    <p:cond delay="0"/>
                                  </p:stCondLst>
                                  <p:childTnLst>
                                    <p:set>
                                      <p:cBhvr>
                                        <p:cTn id="197" dur="1" fill="hold">
                                          <p:stCondLst>
                                            <p:cond delay="0"/>
                                          </p:stCondLst>
                                        </p:cTn>
                                        <p:tgtEl>
                                          <p:spTgt spid="703642"/>
                                        </p:tgtEl>
                                        <p:attrNameLst>
                                          <p:attrName>style.visibility</p:attrName>
                                        </p:attrNameLst>
                                      </p:cBhvr>
                                      <p:to>
                                        <p:strVal val="hidden"/>
                                      </p:to>
                                    </p:set>
                                  </p:childTnLst>
                                </p:cTn>
                              </p:par>
                              <p:par>
                                <p:cTn id="198" presetID="1" presetClass="exit" presetSubtype="0" fill="hold" grpId="1" nodeType="withEffect">
                                  <p:stCondLst>
                                    <p:cond delay="0"/>
                                  </p:stCondLst>
                                  <p:childTnLst>
                                    <p:set>
                                      <p:cBhvr>
                                        <p:cTn id="199" dur="1" fill="hold">
                                          <p:stCondLst>
                                            <p:cond delay="0"/>
                                          </p:stCondLst>
                                        </p:cTn>
                                        <p:tgtEl>
                                          <p:spTgt spid="703643"/>
                                        </p:tgtEl>
                                        <p:attrNameLst>
                                          <p:attrName>style.visibility</p:attrName>
                                        </p:attrNameLst>
                                      </p:cBhvr>
                                      <p:to>
                                        <p:strVal val="hidden"/>
                                      </p:to>
                                    </p:set>
                                  </p:childTnLst>
                                </p:cTn>
                              </p:par>
                              <p:par>
                                <p:cTn id="200" presetID="1" presetClass="entr" presetSubtype="0" fill="hold" grpId="0" nodeType="withEffect">
                                  <p:stCondLst>
                                    <p:cond delay="0"/>
                                  </p:stCondLst>
                                  <p:childTnLst>
                                    <p:set>
                                      <p:cBhvr>
                                        <p:cTn id="201" dur="1" fill="hold">
                                          <p:stCondLst>
                                            <p:cond delay="0"/>
                                          </p:stCondLst>
                                        </p:cTn>
                                        <p:tgtEl>
                                          <p:spTgt spid="703708"/>
                                        </p:tgtEl>
                                        <p:attrNameLst>
                                          <p:attrName>style.visibility</p:attrName>
                                        </p:attrNameLst>
                                      </p:cBhvr>
                                      <p:to>
                                        <p:strVal val="visible"/>
                                      </p:to>
                                    </p:set>
                                  </p:childTnLst>
                                </p:cTn>
                              </p:par>
                              <p:par>
                                <p:cTn id="202" presetID="1" presetClass="entr" presetSubtype="0" fill="hold" grpId="0" nodeType="withEffect">
                                  <p:stCondLst>
                                    <p:cond delay="0"/>
                                  </p:stCondLst>
                                  <p:childTnLst>
                                    <p:set>
                                      <p:cBhvr>
                                        <p:cTn id="203" dur="1" fill="hold">
                                          <p:stCondLst>
                                            <p:cond delay="0"/>
                                          </p:stCondLst>
                                        </p:cTn>
                                        <p:tgtEl>
                                          <p:spTgt spid="7037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596" grpId="0" animBg="1"/>
      <p:bldP spid="700597" grpId="0" animBg="1"/>
      <p:bldP spid="700598" grpId="0" animBg="1"/>
      <p:bldP spid="700599" grpId="0" animBg="1"/>
      <p:bldP spid="700600" grpId="0" animBg="1"/>
      <p:bldP spid="700601" grpId="0" animBg="1"/>
      <p:bldP spid="700602" grpId="0" animBg="1"/>
      <p:bldP spid="700603" grpId="0" animBg="1"/>
      <p:bldP spid="700605" grpId="0" animBg="1"/>
      <p:bldP spid="700606" grpId="0" animBg="1"/>
      <p:bldP spid="700607" grpId="0" animBg="1"/>
      <p:bldP spid="700608" grpId="0" animBg="1"/>
      <p:bldP spid="700940" grpId="0" animBg="1"/>
      <p:bldP spid="700941" grpId="0" animBg="1"/>
      <p:bldP spid="700942" grpId="0" animBg="1"/>
      <p:bldP spid="701255" grpId="0" animBg="1"/>
      <p:bldP spid="701256" grpId="0" animBg="1"/>
      <p:bldP spid="701257" grpId="0" animBg="1"/>
      <p:bldP spid="701258" grpId="0" animBg="1"/>
      <p:bldP spid="701259" grpId="0" animBg="1"/>
      <p:bldP spid="701260" grpId="0" animBg="1"/>
      <p:bldP spid="701261" grpId="0" animBg="1"/>
      <p:bldP spid="701262" grpId="0" animBg="1"/>
      <p:bldP spid="701263" grpId="0" animBg="1"/>
      <p:bldP spid="701264" grpId="0" animBg="1"/>
      <p:bldP spid="701265" grpId="0" animBg="1"/>
      <p:bldP spid="701267" grpId="0" animBg="1"/>
      <p:bldP spid="701268" grpId="0" animBg="1"/>
      <p:bldP spid="701269" grpId="0" animBg="1"/>
      <p:bldP spid="703642" grpId="0" animBg="1"/>
      <p:bldP spid="703642" grpId="1" animBg="1"/>
      <p:bldP spid="703643" grpId="0" animBg="1"/>
      <p:bldP spid="703643" grpId="1" animBg="1"/>
      <p:bldP spid="703707" grpId="0" animBg="1"/>
      <p:bldP spid="703708"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66"/>
          <p:cNvGrpSpPr>
            <a:grpSpLocks/>
          </p:cNvGrpSpPr>
          <p:nvPr/>
        </p:nvGrpSpPr>
        <p:grpSpPr bwMode="auto">
          <a:xfrm>
            <a:off x="152400" y="2019300"/>
            <a:ext cx="3429000" cy="665163"/>
            <a:chOff x="1652" y="384"/>
            <a:chExt cx="2160" cy="419"/>
          </a:xfrm>
        </p:grpSpPr>
        <p:sp>
          <p:nvSpPr>
            <p:cNvPr id="17500" name="Rectangle 162"/>
            <p:cNvSpPr>
              <a:spLocks noChangeArrowheads="1"/>
            </p:cNvSpPr>
            <p:nvPr/>
          </p:nvSpPr>
          <p:spPr bwMode="auto">
            <a:xfrm>
              <a:off x="1652" y="490"/>
              <a:ext cx="2160"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5000"/>
                </a:lnSpc>
                <a:spcBef>
                  <a:spcPct val="50000"/>
                </a:spcBef>
                <a:buClr>
                  <a:schemeClr val="tx1"/>
                </a:buClr>
                <a:buFont typeface="Wingdings" pitchFamily="2" charset="2"/>
                <a:buNone/>
              </a:pPr>
              <a:r>
                <a:rPr lang="en-US" altLang="en-US" sz="1600" b="1" i="1">
                  <a:latin typeface="Times New Roman" pitchFamily="18" charset="0"/>
                </a:rPr>
                <a:t>Inflation =                         </a:t>
              </a:r>
              <a:r>
                <a:rPr lang="en-US" altLang="en-US" sz="1600" b="1">
                  <a:latin typeface="Times New Roman" pitchFamily="18" charset="0"/>
                </a:rPr>
                <a:t>100%</a:t>
              </a:r>
            </a:p>
          </p:txBody>
        </p:sp>
        <p:sp>
          <p:nvSpPr>
            <p:cNvPr id="17501" name="Rectangle 163"/>
            <p:cNvSpPr>
              <a:spLocks noChangeArrowheads="1"/>
            </p:cNvSpPr>
            <p:nvPr/>
          </p:nvSpPr>
          <p:spPr bwMode="auto">
            <a:xfrm>
              <a:off x="2304" y="384"/>
              <a:ext cx="1193"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5000"/>
                </a:lnSpc>
                <a:spcBef>
                  <a:spcPct val="50000"/>
                </a:spcBef>
                <a:buClr>
                  <a:schemeClr val="tx1"/>
                </a:buClr>
                <a:buFont typeface="Wingdings" pitchFamily="2" charset="2"/>
                <a:buNone/>
              </a:pPr>
              <a:r>
                <a:rPr lang="en-US" altLang="en-US" sz="1500" b="1" i="1">
                  <a:solidFill>
                    <a:srgbClr val="E50030"/>
                  </a:solidFill>
                  <a:latin typeface="Times New Roman" pitchFamily="18" charset="0"/>
                </a:rPr>
                <a:t>CPI</a:t>
              </a:r>
              <a:r>
                <a:rPr lang="en-US" altLang="en-US" sz="1500" b="1" i="1" baseline="-25000">
                  <a:solidFill>
                    <a:srgbClr val="E50030"/>
                  </a:solidFill>
                  <a:latin typeface="Times New Roman" pitchFamily="18" charset="0"/>
                </a:rPr>
                <a:t>is</a:t>
              </a:r>
              <a:r>
                <a:rPr lang="en-US" altLang="en-US" sz="1500" b="1" i="1">
                  <a:latin typeface="Times New Roman" pitchFamily="18" charset="0"/>
                </a:rPr>
                <a:t> – </a:t>
              </a:r>
              <a:r>
                <a:rPr lang="en-US" altLang="en-US" sz="1500" b="1" i="1">
                  <a:solidFill>
                    <a:srgbClr val="0066FF"/>
                  </a:solidFill>
                  <a:latin typeface="Times New Roman" pitchFamily="18" charset="0"/>
                </a:rPr>
                <a:t>CPI</a:t>
              </a:r>
              <a:r>
                <a:rPr lang="en-US" altLang="en-US" sz="1500" b="1" i="1" baseline="-25000">
                  <a:solidFill>
                    <a:srgbClr val="0066FF"/>
                  </a:solidFill>
                  <a:latin typeface="Times New Roman" pitchFamily="18" charset="0"/>
                </a:rPr>
                <a:t>was</a:t>
              </a:r>
              <a:r>
                <a:rPr lang="en-US" altLang="en-US" sz="1500" b="1" i="1">
                  <a:latin typeface="Times New Roman" pitchFamily="18" charset="0"/>
                </a:rPr>
                <a:t>  </a:t>
              </a:r>
            </a:p>
          </p:txBody>
        </p:sp>
        <p:sp>
          <p:nvSpPr>
            <p:cNvPr id="17502" name="Rectangle 164"/>
            <p:cNvSpPr>
              <a:spLocks noChangeArrowheads="1"/>
            </p:cNvSpPr>
            <p:nvPr/>
          </p:nvSpPr>
          <p:spPr bwMode="auto">
            <a:xfrm>
              <a:off x="2455" y="565"/>
              <a:ext cx="1193"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5000"/>
                </a:lnSpc>
                <a:spcBef>
                  <a:spcPct val="50000"/>
                </a:spcBef>
                <a:buClr>
                  <a:schemeClr val="tx1"/>
                </a:buClr>
                <a:buFont typeface="Wingdings" pitchFamily="2" charset="2"/>
                <a:buNone/>
              </a:pPr>
              <a:r>
                <a:rPr lang="en-US" altLang="en-US" sz="1500" b="1" i="1">
                  <a:latin typeface="Times New Roman" pitchFamily="18" charset="0"/>
                </a:rPr>
                <a:t> </a:t>
              </a:r>
              <a:r>
                <a:rPr lang="en-US" altLang="en-US" sz="1500" b="1" i="1">
                  <a:solidFill>
                    <a:srgbClr val="0066FF"/>
                  </a:solidFill>
                  <a:latin typeface="Times New Roman" pitchFamily="18" charset="0"/>
                </a:rPr>
                <a:t>CPI</a:t>
              </a:r>
              <a:r>
                <a:rPr lang="en-US" altLang="en-US" sz="1500" b="1" i="1" baseline="-25000">
                  <a:solidFill>
                    <a:srgbClr val="0066FF"/>
                  </a:solidFill>
                  <a:latin typeface="Times New Roman" pitchFamily="18" charset="0"/>
                </a:rPr>
                <a:t>was</a:t>
              </a:r>
              <a:r>
                <a:rPr lang="en-US" altLang="en-US" sz="1500" b="1" i="1">
                  <a:solidFill>
                    <a:srgbClr val="0066FF"/>
                  </a:solidFill>
                  <a:latin typeface="Times New Roman" pitchFamily="18" charset="0"/>
                </a:rPr>
                <a:t> </a:t>
              </a:r>
              <a:endParaRPr lang="en-US" altLang="en-US" sz="1500" b="1">
                <a:solidFill>
                  <a:srgbClr val="0066FF"/>
                </a:solidFill>
                <a:latin typeface="Times New Roman" pitchFamily="18" charset="0"/>
              </a:endParaRPr>
            </a:p>
          </p:txBody>
        </p:sp>
        <p:sp>
          <p:nvSpPr>
            <p:cNvPr id="17503" name="Line 165"/>
            <p:cNvSpPr>
              <a:spLocks noChangeShapeType="1"/>
            </p:cNvSpPr>
            <p:nvPr/>
          </p:nvSpPr>
          <p:spPr bwMode="auto">
            <a:xfrm>
              <a:off x="2640" y="622"/>
              <a:ext cx="698" cy="1"/>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graphicFrame>
        <p:nvGraphicFramePr>
          <p:cNvPr id="708403" name="Group 819"/>
          <p:cNvGraphicFramePr>
            <a:graphicFrameLocks noGrp="1"/>
          </p:cNvGraphicFramePr>
          <p:nvPr>
            <p:ph idx="1"/>
          </p:nvPr>
        </p:nvGraphicFramePr>
        <p:xfrm>
          <a:off x="4038600" y="1447800"/>
          <a:ext cx="4724400" cy="5257807"/>
        </p:xfrm>
        <a:graphic>
          <a:graphicData uri="http://schemas.openxmlformats.org/drawingml/2006/table">
            <a:tbl>
              <a:tblPr/>
              <a:tblGrid>
                <a:gridCol w="1524000"/>
                <a:gridCol w="1371600"/>
                <a:gridCol w="1828800"/>
              </a:tblGrid>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1"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Month</a:t>
                      </a:r>
                      <a:endParaRPr kumimoji="0" lang="en-CA" sz="1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1" i="0" u="none" strike="noStrike" cap="none" normalizeH="0" baseline="0" smtClean="0">
                          <a:ln>
                            <a:noFill/>
                          </a:ln>
                          <a:solidFill>
                            <a:schemeClr val="tx1"/>
                          </a:solidFill>
                          <a:effectLst/>
                          <a:latin typeface="Tahoma" pitchFamily="34" charset="0"/>
                          <a:cs typeface="Tahoma" pitchFamily="34" charset="0"/>
                        </a:rPr>
                        <a:t>CPI</a:t>
                      </a:r>
                      <a:endParaRPr kumimoji="0" lang="en-CA" sz="1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1" i="0" u="none" strike="noStrike" cap="none" normalizeH="0" baseline="0" smtClean="0">
                          <a:ln>
                            <a:noFill/>
                          </a:ln>
                          <a:solidFill>
                            <a:schemeClr val="tx1"/>
                          </a:solidFill>
                          <a:effectLst/>
                          <a:latin typeface="Tahoma" pitchFamily="34" charset="0"/>
                          <a:cs typeface="Tahoma" pitchFamily="34" charset="0"/>
                        </a:rPr>
                        <a:t>Inflation</a:t>
                      </a:r>
                      <a:endParaRPr kumimoji="0" lang="en-CA" sz="1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7/1/2008</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219.96</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 </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79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8/1/2008</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219.09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 </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9/1/2008</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218.78</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 </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10/1/2008</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216.57</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 </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11/1/2008</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212.43</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 </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12/1/2008</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210.23</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 </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1/1/2009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211.14</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 </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79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2/1/2009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212.19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 </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3/1/2009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212.71</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 </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4/1/2009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213.24</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 </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5/1/2009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213.86</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 </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6/1/2009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215.69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 </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7/1/2009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215.35</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-2.10</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79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8/1/2009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215.83</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-1.48</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9/1/2009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215.97</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-1.29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10/1/2009</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216.18</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chemeClr val="tx1"/>
                          </a:solidFill>
                          <a:effectLst/>
                          <a:latin typeface="Tahoma" pitchFamily="34" charset="0"/>
                          <a:cs typeface="Tahoma" pitchFamily="34" charset="0"/>
                        </a:rPr>
                        <a:t>-0.18</a:t>
                      </a:r>
                      <a:endParaRPr kumimoji="0" lang="en-CA"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707678" name="Rectangle 94"/>
          <p:cNvSpPr>
            <a:spLocks noChangeArrowheads="1"/>
          </p:cNvSpPr>
          <p:nvPr/>
        </p:nvSpPr>
        <p:spPr bwMode="auto">
          <a:xfrm>
            <a:off x="7367588" y="55165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7679" name="Rectangle 95"/>
          <p:cNvSpPr>
            <a:spLocks noChangeArrowheads="1"/>
          </p:cNvSpPr>
          <p:nvPr/>
        </p:nvSpPr>
        <p:spPr bwMode="auto">
          <a:xfrm>
            <a:off x="7356475" y="58150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7680" name="Rectangle 96"/>
          <p:cNvSpPr>
            <a:spLocks noChangeArrowheads="1"/>
          </p:cNvSpPr>
          <p:nvPr/>
        </p:nvSpPr>
        <p:spPr bwMode="auto">
          <a:xfrm>
            <a:off x="7358063" y="61388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7681" name="Rectangle 97"/>
          <p:cNvSpPr>
            <a:spLocks noChangeArrowheads="1"/>
          </p:cNvSpPr>
          <p:nvPr/>
        </p:nvSpPr>
        <p:spPr bwMode="auto">
          <a:xfrm>
            <a:off x="7346950" y="64230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04" name="Rectangle 820"/>
          <p:cNvSpPr>
            <a:spLocks noChangeArrowheads="1"/>
          </p:cNvSpPr>
          <p:nvPr/>
        </p:nvSpPr>
        <p:spPr bwMode="auto">
          <a:xfrm>
            <a:off x="5562600" y="5468938"/>
            <a:ext cx="1371600" cy="309562"/>
          </a:xfrm>
          <a:prstGeom prst="rect">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05" name="Rectangle 821"/>
          <p:cNvSpPr>
            <a:spLocks noChangeArrowheads="1"/>
          </p:cNvSpPr>
          <p:nvPr/>
        </p:nvSpPr>
        <p:spPr bwMode="auto">
          <a:xfrm>
            <a:off x="5562600" y="1757363"/>
            <a:ext cx="1371600" cy="309562"/>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08" name="Rectangle 824"/>
          <p:cNvSpPr>
            <a:spLocks noChangeArrowheads="1"/>
          </p:cNvSpPr>
          <p:nvPr/>
        </p:nvSpPr>
        <p:spPr bwMode="auto">
          <a:xfrm>
            <a:off x="5562600" y="5776913"/>
            <a:ext cx="1371600" cy="309562"/>
          </a:xfrm>
          <a:prstGeom prst="rect">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09" name="Rectangle 825"/>
          <p:cNvSpPr>
            <a:spLocks noChangeArrowheads="1"/>
          </p:cNvSpPr>
          <p:nvPr/>
        </p:nvSpPr>
        <p:spPr bwMode="auto">
          <a:xfrm>
            <a:off x="5562600" y="2065338"/>
            <a:ext cx="1371600" cy="309562"/>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10" name="Rectangle 826"/>
          <p:cNvSpPr>
            <a:spLocks noChangeArrowheads="1"/>
          </p:cNvSpPr>
          <p:nvPr/>
        </p:nvSpPr>
        <p:spPr bwMode="auto">
          <a:xfrm>
            <a:off x="5562600" y="6091238"/>
            <a:ext cx="1371600" cy="309562"/>
          </a:xfrm>
          <a:prstGeom prst="rect">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11" name="Rectangle 827"/>
          <p:cNvSpPr>
            <a:spLocks noChangeArrowheads="1"/>
          </p:cNvSpPr>
          <p:nvPr/>
        </p:nvSpPr>
        <p:spPr bwMode="auto">
          <a:xfrm>
            <a:off x="5562600" y="2379663"/>
            <a:ext cx="1371600" cy="309562"/>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12" name="Rectangle 828"/>
          <p:cNvSpPr>
            <a:spLocks noChangeArrowheads="1"/>
          </p:cNvSpPr>
          <p:nvPr/>
        </p:nvSpPr>
        <p:spPr bwMode="auto">
          <a:xfrm>
            <a:off x="5562600" y="6396038"/>
            <a:ext cx="1371600" cy="309562"/>
          </a:xfrm>
          <a:prstGeom prst="rect">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13" name="Rectangle 829"/>
          <p:cNvSpPr>
            <a:spLocks noChangeArrowheads="1"/>
          </p:cNvSpPr>
          <p:nvPr/>
        </p:nvSpPr>
        <p:spPr bwMode="auto">
          <a:xfrm>
            <a:off x="5562600" y="2684463"/>
            <a:ext cx="1371600" cy="309562"/>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7497" name="Rectangle 833"/>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
        <p:nvSpPr>
          <p:cNvPr id="17498" name="Text Box 834"/>
          <p:cNvSpPr txBox="1">
            <a:spLocks noChangeArrowheads="1"/>
          </p:cNvSpPr>
          <p:nvPr/>
        </p:nvSpPr>
        <p:spPr bwMode="auto">
          <a:xfrm>
            <a:off x="974725" y="1309688"/>
            <a:ext cx="1898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b="1" u="sng">
                <a:latin typeface="Times New Roman" pitchFamily="18" charset="0"/>
              </a:rPr>
              <a:t>The inflation rate</a:t>
            </a:r>
          </a:p>
        </p:txBody>
      </p:sp>
      <p:sp>
        <p:nvSpPr>
          <p:cNvPr id="708419" name="Rectangle 835"/>
          <p:cNvSpPr>
            <a:spLocks noChangeArrowheads="1"/>
          </p:cNvSpPr>
          <p:nvPr/>
        </p:nvSpPr>
        <p:spPr bwMode="auto">
          <a:xfrm>
            <a:off x="587375" y="2876550"/>
            <a:ext cx="2994025"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8925" indent="-288925"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buFontTx/>
              <a:buChar char="•"/>
            </a:pPr>
            <a:r>
              <a:rPr lang="en-US" altLang="en-US" sz="1800" b="1">
                <a:latin typeface="Times New Roman" pitchFamily="18" charset="0"/>
              </a:rPr>
              <a:t>Inflation</a:t>
            </a:r>
            <a:r>
              <a:rPr lang="en-US" altLang="en-US" sz="1800">
                <a:latin typeface="Times New Roman" pitchFamily="18" charset="0"/>
              </a:rPr>
              <a:t> is a positive percent increase in the price level.</a:t>
            </a:r>
          </a:p>
          <a:p>
            <a:pPr eaLnBrk="1" hangingPunct="1">
              <a:buFontTx/>
              <a:buChar char="•"/>
            </a:pPr>
            <a:endParaRPr lang="en-US" altLang="en-US" sz="1800" b="1">
              <a:latin typeface="Times New Roman" pitchFamily="18" charset="0"/>
            </a:endParaRPr>
          </a:p>
          <a:p>
            <a:pPr eaLnBrk="1" hangingPunct="1">
              <a:buFontTx/>
              <a:buChar char="•"/>
            </a:pPr>
            <a:r>
              <a:rPr lang="en-US" altLang="en-US" sz="1800" b="1">
                <a:latin typeface="Times New Roman" pitchFamily="18" charset="0"/>
              </a:rPr>
              <a:t>Disinflation</a:t>
            </a:r>
            <a:r>
              <a:rPr lang="en-US" altLang="en-US" sz="1800">
                <a:latin typeface="Times New Roman" pitchFamily="18" charset="0"/>
              </a:rPr>
              <a:t> occurs when inflation decreases overtime.</a:t>
            </a:r>
          </a:p>
          <a:p>
            <a:pPr eaLnBrk="1" hangingPunct="1">
              <a:buFontTx/>
              <a:buChar char="•"/>
            </a:pPr>
            <a:endParaRPr lang="en-US" altLang="en-US" sz="1800" b="1">
              <a:latin typeface="Times New Roman" pitchFamily="18" charset="0"/>
            </a:endParaRPr>
          </a:p>
          <a:p>
            <a:pPr eaLnBrk="1" hangingPunct="1">
              <a:buFontTx/>
              <a:buChar char="•"/>
            </a:pPr>
            <a:r>
              <a:rPr lang="en-US" altLang="en-US" sz="1800" b="1">
                <a:latin typeface="Times New Roman" pitchFamily="18" charset="0"/>
              </a:rPr>
              <a:t>Deflation</a:t>
            </a:r>
            <a:r>
              <a:rPr lang="en-US" altLang="en-US" sz="1800">
                <a:latin typeface="Times New Roman" pitchFamily="18" charset="0"/>
              </a:rPr>
              <a:t> is a negative percent change in the price level.</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0841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084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0841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0840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0840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707678"/>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708404"/>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708405"/>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70840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08408"/>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707679"/>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708408"/>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708409"/>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70841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08410"/>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707680"/>
                                        </p:tgtEl>
                                        <p:attrNameLst>
                                          <p:attrName>style.visibility</p:attrName>
                                        </p:attrNameLst>
                                      </p:cBhvr>
                                      <p:to>
                                        <p:strVal val="hidden"/>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708410"/>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708411"/>
                                        </p:tgtEl>
                                        <p:attrNameLst>
                                          <p:attrName>style.visibility</p:attrName>
                                        </p:attrNameLst>
                                      </p:cBhvr>
                                      <p:to>
                                        <p:strVal val="hidden"/>
                                      </p:to>
                                    </p:set>
                                  </p:childTnLst>
                                </p:cTn>
                              </p:par>
                              <p:par>
                                <p:cTn id="63" presetID="1" presetClass="entr" presetSubtype="0" fill="hold" grpId="0" nodeType="withEffect">
                                  <p:stCondLst>
                                    <p:cond delay="0"/>
                                  </p:stCondLst>
                                  <p:childTnLst>
                                    <p:set>
                                      <p:cBhvr>
                                        <p:cTn id="64" dur="1" fill="hold">
                                          <p:stCondLst>
                                            <p:cond delay="0"/>
                                          </p:stCondLst>
                                        </p:cTn>
                                        <p:tgtEl>
                                          <p:spTgt spid="70841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08412"/>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707681"/>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708412"/>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7084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678" grpId="0" animBg="1"/>
      <p:bldP spid="707679" grpId="0" animBg="1"/>
      <p:bldP spid="707680" grpId="0" animBg="1"/>
      <p:bldP spid="707681" grpId="0" animBg="1"/>
      <p:bldP spid="708404" grpId="0" animBg="1"/>
      <p:bldP spid="708404" grpId="1" animBg="1"/>
      <p:bldP spid="708405" grpId="0" animBg="1"/>
      <p:bldP spid="708405" grpId="1" animBg="1"/>
      <p:bldP spid="708408" grpId="0" animBg="1"/>
      <p:bldP spid="708408" grpId="1" animBg="1"/>
      <p:bldP spid="708409" grpId="0" animBg="1"/>
      <p:bldP spid="708409" grpId="1" animBg="1"/>
      <p:bldP spid="708410" grpId="0" animBg="1"/>
      <p:bldP spid="708410" grpId="1" animBg="1"/>
      <p:bldP spid="708411" grpId="0" animBg="1"/>
      <p:bldP spid="708411" grpId="1" animBg="1"/>
      <p:bldP spid="708412" grpId="0" animBg="1"/>
      <p:bldP spid="708412" grpId="1" animBg="1"/>
      <p:bldP spid="708413" grpId="0" animBg="1"/>
      <p:bldP spid="708413" grpId="1"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434" name="Picture 34" descr="fig2202a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063" y="2733675"/>
            <a:ext cx="4333875" cy="394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6259" name="Picture 35" descr="fig2202a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063" y="2733675"/>
            <a:ext cx="4333875" cy="394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6260" name="Picture 36" descr="fig2202a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063" y="2733675"/>
            <a:ext cx="4333875" cy="394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37" descr="fig2202b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9938" y="2733675"/>
            <a:ext cx="4333875" cy="394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6262" name="Picture 38" descr="fig2202b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9938" y="2733675"/>
            <a:ext cx="4333875" cy="394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6263" name="Picture 39" descr="fig2202b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9938" y="2733675"/>
            <a:ext cx="4333875" cy="394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6266" name="Rectangle 42"/>
          <p:cNvSpPr>
            <a:spLocks noChangeArrowheads="1"/>
          </p:cNvSpPr>
          <p:nvPr/>
        </p:nvSpPr>
        <p:spPr bwMode="auto">
          <a:xfrm>
            <a:off x="685800" y="1066800"/>
            <a:ext cx="449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a:latin typeface="Times New Roman" pitchFamily="18" charset="0"/>
              </a:rPr>
              <a:t>In part (a), the price level has increased every year. </a:t>
            </a:r>
            <a:endParaRPr lang="en-CA" altLang="en-US" sz="1600" b="1">
              <a:latin typeface="Times New Roman" pitchFamily="18" charset="0"/>
            </a:endParaRPr>
          </a:p>
        </p:txBody>
      </p:sp>
      <p:sp>
        <p:nvSpPr>
          <p:cNvPr id="436267" name="Rectangle 43"/>
          <p:cNvSpPr>
            <a:spLocks noChangeArrowheads="1"/>
          </p:cNvSpPr>
          <p:nvPr/>
        </p:nvSpPr>
        <p:spPr bwMode="auto">
          <a:xfrm>
            <a:off x="685800" y="1828800"/>
            <a:ext cx="47244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a:latin typeface="Times New Roman" pitchFamily="18" charset="0"/>
              </a:rPr>
              <a:t>The flatter the CPI curve the lower the inflation rate.</a:t>
            </a:r>
            <a:endParaRPr lang="en-CA" altLang="en-US" sz="1600">
              <a:latin typeface="Charcoal" charset="0"/>
            </a:endParaRPr>
          </a:p>
        </p:txBody>
      </p:sp>
      <p:grpSp>
        <p:nvGrpSpPr>
          <p:cNvPr id="2" name="Group 60"/>
          <p:cNvGrpSpPr>
            <a:grpSpLocks/>
          </p:cNvGrpSpPr>
          <p:nvPr/>
        </p:nvGrpSpPr>
        <p:grpSpPr bwMode="auto">
          <a:xfrm>
            <a:off x="1654175" y="3233738"/>
            <a:ext cx="1143000" cy="563562"/>
            <a:chOff x="1042" y="2037"/>
            <a:chExt cx="720" cy="355"/>
          </a:xfrm>
        </p:grpSpPr>
        <p:sp>
          <p:nvSpPr>
            <p:cNvPr id="18450" name="Rectangle 44"/>
            <p:cNvSpPr>
              <a:spLocks noChangeArrowheads="1"/>
            </p:cNvSpPr>
            <p:nvPr/>
          </p:nvSpPr>
          <p:spPr bwMode="auto">
            <a:xfrm>
              <a:off x="1042" y="2037"/>
              <a:ext cx="720" cy="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8451" name="Line 45"/>
            <p:cNvSpPr>
              <a:spLocks noChangeShapeType="1"/>
            </p:cNvSpPr>
            <p:nvPr/>
          </p:nvSpPr>
          <p:spPr bwMode="auto">
            <a:xfrm>
              <a:off x="1536" y="2248"/>
              <a:ext cx="96" cy="144"/>
            </a:xfrm>
            <a:prstGeom prst="line">
              <a:avLst/>
            </a:prstGeom>
            <a:noFill/>
            <a:ln w="38100">
              <a:solidFill>
                <a:srgbClr val="FFFFFF"/>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3" name="Group 54"/>
          <p:cNvGrpSpPr>
            <a:grpSpLocks/>
          </p:cNvGrpSpPr>
          <p:nvPr/>
        </p:nvGrpSpPr>
        <p:grpSpPr bwMode="auto">
          <a:xfrm>
            <a:off x="7315200" y="4419600"/>
            <a:ext cx="1143000" cy="1025525"/>
            <a:chOff x="4608" y="2783"/>
            <a:chExt cx="720" cy="646"/>
          </a:xfrm>
        </p:grpSpPr>
        <p:sp>
          <p:nvSpPr>
            <p:cNvPr id="18448" name="Rectangle 52"/>
            <p:cNvSpPr>
              <a:spLocks noChangeArrowheads="1"/>
            </p:cNvSpPr>
            <p:nvPr/>
          </p:nvSpPr>
          <p:spPr bwMode="auto">
            <a:xfrm>
              <a:off x="4608" y="2783"/>
              <a:ext cx="720" cy="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8449" name="Line 53"/>
            <p:cNvSpPr>
              <a:spLocks noChangeAspect="1" noChangeShapeType="1"/>
            </p:cNvSpPr>
            <p:nvPr/>
          </p:nvSpPr>
          <p:spPr bwMode="auto">
            <a:xfrm flipH="1">
              <a:off x="4965" y="3031"/>
              <a:ext cx="33" cy="398"/>
            </a:xfrm>
            <a:prstGeom prst="line">
              <a:avLst/>
            </a:prstGeom>
            <a:noFill/>
            <a:ln w="38100">
              <a:solidFill>
                <a:srgbClr val="FFFFFF"/>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436285" name="Rectangle 61"/>
          <p:cNvSpPr>
            <a:spLocks noChangeArrowheads="1"/>
          </p:cNvSpPr>
          <p:nvPr/>
        </p:nvSpPr>
        <p:spPr bwMode="auto">
          <a:xfrm>
            <a:off x="685800" y="1447800"/>
            <a:ext cx="4724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a:latin typeface="Times New Roman" pitchFamily="18" charset="0"/>
              </a:rPr>
              <a:t>The steeper the CPI curve the higher the inflation rate.</a:t>
            </a:r>
            <a:endParaRPr lang="en-CA" altLang="en-US" sz="1600" b="1">
              <a:latin typeface="Times New Roman" pitchFamily="18" charset="0"/>
            </a:endParaRPr>
          </a:p>
        </p:txBody>
      </p:sp>
      <p:sp>
        <p:nvSpPr>
          <p:cNvPr id="18445" name="Rectangle 67"/>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
        <p:nvSpPr>
          <p:cNvPr id="18446" name="Rectangle 68"/>
          <p:cNvSpPr>
            <a:spLocks noChangeArrowheads="1"/>
          </p:cNvSpPr>
          <p:nvPr/>
        </p:nvSpPr>
        <p:spPr bwMode="auto">
          <a:xfrm>
            <a:off x="381000" y="685800"/>
            <a:ext cx="2475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b="1" dirty="0">
                <a:latin typeface="Times New Roman" pitchFamily="18" charset="0"/>
              </a:rPr>
              <a:t>Consumer Price </a:t>
            </a:r>
            <a:r>
              <a:rPr lang="en-US" altLang="en-US" sz="1800" b="1" dirty="0" smtClean="0">
                <a:latin typeface="Times New Roman" pitchFamily="18" charset="0"/>
              </a:rPr>
              <a:t>Index</a:t>
            </a:r>
            <a:endParaRPr lang="en-US" altLang="en-US" dirty="0"/>
          </a:p>
        </p:txBody>
      </p:sp>
      <p:sp>
        <p:nvSpPr>
          <p:cNvPr id="436298" name="Rectangle 74"/>
          <p:cNvSpPr>
            <a:spLocks noChangeArrowheads="1"/>
          </p:cNvSpPr>
          <p:nvPr/>
        </p:nvSpPr>
        <p:spPr bwMode="auto">
          <a:xfrm>
            <a:off x="685800" y="2211388"/>
            <a:ext cx="47244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a:latin typeface="Times New Roman" pitchFamily="18" charset="0"/>
              </a:rPr>
              <a:t>From the late 1970s there has been disinflation.</a:t>
            </a:r>
            <a:endParaRPr lang="en-CA" altLang="en-US" sz="1600">
              <a:latin typeface="Charcoal"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6259"/>
                                        </p:tgtEl>
                                        <p:attrNameLst>
                                          <p:attrName>style.visibility</p:attrName>
                                        </p:attrNameLst>
                                      </p:cBhvr>
                                      <p:to>
                                        <p:strVal val="visible"/>
                                      </p:to>
                                    </p:set>
                                    <p:animEffect transition="in" filter="wipe(left)">
                                      <p:cBhvr>
                                        <p:cTn id="7" dur="1000"/>
                                        <p:tgtEl>
                                          <p:spTgt spid="43625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36266">
                                            <p:txEl>
                                              <p:pRg st="0" end="0"/>
                                            </p:txEl>
                                          </p:spTgt>
                                        </p:tgtEl>
                                        <p:attrNameLst>
                                          <p:attrName>style.visibility</p:attrName>
                                        </p:attrNameLst>
                                      </p:cBhvr>
                                      <p:to>
                                        <p:strVal val="visible"/>
                                      </p:to>
                                    </p:set>
                                    <p:animEffect transition="in" filter="wipe(left)">
                                      <p:cBhvr>
                                        <p:cTn id="12" dur="500"/>
                                        <p:tgtEl>
                                          <p:spTgt spid="43626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36262"/>
                                        </p:tgtEl>
                                        <p:attrNameLst>
                                          <p:attrName>style.visibility</p:attrName>
                                        </p:attrNameLst>
                                      </p:cBhvr>
                                      <p:to>
                                        <p:strVal val="visible"/>
                                      </p:to>
                                    </p:set>
                                    <p:animEffect transition="in" filter="wipe(left)">
                                      <p:cBhvr>
                                        <p:cTn id="17" dur="1000"/>
                                        <p:tgtEl>
                                          <p:spTgt spid="43626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36285">
                                            <p:txEl>
                                              <p:pRg st="0" end="0"/>
                                            </p:txEl>
                                          </p:spTgt>
                                        </p:tgtEl>
                                        <p:attrNameLst>
                                          <p:attrName>style.visibility</p:attrName>
                                        </p:attrNameLst>
                                      </p:cBhvr>
                                      <p:to>
                                        <p:strVal val="visible"/>
                                      </p:to>
                                    </p:set>
                                    <p:animEffect transition="in" filter="wipe(left)">
                                      <p:cBhvr>
                                        <p:cTn id="22" dur="500"/>
                                        <p:tgtEl>
                                          <p:spTgt spid="436285">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436260"/>
                                        </p:tgtEl>
                                        <p:attrNameLst>
                                          <p:attrName>style.visibility</p:attrName>
                                        </p:attrNameLst>
                                      </p:cBhvr>
                                      <p:to>
                                        <p:strVal val="visible"/>
                                      </p:to>
                                    </p:set>
                                    <p:animEffect transition="in" filter="fade">
                                      <p:cBhvr>
                                        <p:cTn id="27" dur="500"/>
                                        <p:tgtEl>
                                          <p:spTgt spid="43626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436263"/>
                                        </p:tgtEl>
                                        <p:attrNameLst>
                                          <p:attrName>style.visibility</p:attrName>
                                        </p:attrNameLst>
                                      </p:cBhvr>
                                      <p:to>
                                        <p:strVal val="visible"/>
                                      </p:to>
                                    </p:set>
                                    <p:animEffect transition="in" filter="fade">
                                      <p:cBhvr>
                                        <p:cTn id="32" dur="500"/>
                                        <p:tgtEl>
                                          <p:spTgt spid="436263"/>
                                        </p:tgtEl>
                                      </p:cBhvr>
                                    </p:animEffect>
                                  </p:childTnLst>
                                </p:cTn>
                              </p:par>
                            </p:childTnLst>
                          </p:cTn>
                        </p:par>
                        <p:par>
                          <p:cTn id="33" fill="hold" nodeType="afterGroup">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436267">
                                            <p:txEl>
                                              <p:pRg st="0" end="0"/>
                                            </p:txEl>
                                          </p:spTgt>
                                        </p:tgtEl>
                                        <p:attrNameLst>
                                          <p:attrName>style.visibility</p:attrName>
                                        </p:attrNameLst>
                                      </p:cBhvr>
                                      <p:to>
                                        <p:strVal val="visible"/>
                                      </p:to>
                                    </p:set>
                                    <p:animEffect transition="in" filter="wipe(left)">
                                      <p:cBhvr>
                                        <p:cTn id="36" dur="500"/>
                                        <p:tgtEl>
                                          <p:spTgt spid="436267">
                                            <p:txEl>
                                              <p:pRg st="0" end="0"/>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xit" presetSubtype="0" fill="hold" nodeType="clickEffect">
                                  <p:stCondLst>
                                    <p:cond delay="0"/>
                                  </p:stCondLst>
                                  <p:childTnLst>
                                    <p:animEffect transition="out" filter="dissolve">
                                      <p:cBhvr>
                                        <p:cTn id="40" dur="500"/>
                                        <p:tgtEl>
                                          <p:spTgt spid="2"/>
                                        </p:tgtEl>
                                      </p:cBhvr>
                                    </p:animEffect>
                                    <p:set>
                                      <p:cBhvr>
                                        <p:cTn id="41" dur="1" fill="hold">
                                          <p:stCondLst>
                                            <p:cond delay="499"/>
                                          </p:stCondLst>
                                        </p:cTn>
                                        <p:tgtEl>
                                          <p:spTgt spid="2"/>
                                        </p:tgtEl>
                                        <p:attrNameLst>
                                          <p:attrName>style.visibility</p:attrName>
                                        </p:attrNameLst>
                                      </p:cBhvr>
                                      <p:to>
                                        <p:strVal val="hidden"/>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9" presetClass="exit" presetSubtype="0" fill="hold" nodeType="clickEffect">
                                  <p:stCondLst>
                                    <p:cond delay="0"/>
                                  </p:stCondLst>
                                  <p:childTnLst>
                                    <p:animEffect transition="out" filter="dissolve">
                                      <p:cBhvr>
                                        <p:cTn id="45" dur="500"/>
                                        <p:tgtEl>
                                          <p:spTgt spid="3"/>
                                        </p:tgtEl>
                                      </p:cBhvr>
                                    </p:animEffect>
                                    <p:set>
                                      <p:cBhvr>
                                        <p:cTn id="46" dur="1" fill="hold">
                                          <p:stCondLst>
                                            <p:cond delay="499"/>
                                          </p:stCondLst>
                                        </p:cTn>
                                        <p:tgtEl>
                                          <p:spTgt spid="3"/>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36298">
                                            <p:txEl>
                                              <p:pRg st="0" end="0"/>
                                            </p:txEl>
                                          </p:spTgt>
                                        </p:tgtEl>
                                        <p:attrNameLst>
                                          <p:attrName>style.visibility</p:attrName>
                                        </p:attrNameLst>
                                      </p:cBhvr>
                                      <p:to>
                                        <p:strVal val="visible"/>
                                      </p:to>
                                    </p:set>
                                    <p:animEffect transition="in" filter="wipe(left)">
                                      <p:cBhvr>
                                        <p:cTn id="51" dur="500"/>
                                        <p:tgtEl>
                                          <p:spTgt spid="4362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66" grpId="0" build="p" autoUpdateAnimBg="0" advAuto="0"/>
      <p:bldP spid="436267" grpId="0" build="p" autoUpdateAnimBg="0" advAuto="0"/>
      <p:bldP spid="436285" grpId="0" build="p" autoUpdateAnimBg="0" advAuto="0"/>
      <p:bldP spid="436298" grpId="0" build="p"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1922" name="Rectangle 2"/>
          <p:cNvSpPr>
            <a:spLocks noGrp="1" noChangeArrowheads="1"/>
          </p:cNvSpPr>
          <p:nvPr>
            <p:ph type="body" idx="1"/>
          </p:nvPr>
        </p:nvSpPr>
        <p:spPr>
          <a:xfrm>
            <a:off x="400050" y="762000"/>
            <a:ext cx="8210550" cy="5943600"/>
          </a:xfrm>
        </p:spPr>
        <p:txBody>
          <a:bodyPr/>
          <a:lstStyle/>
          <a:p>
            <a:pPr eaLnBrk="1" hangingPunct="1">
              <a:lnSpc>
                <a:spcPct val="80000"/>
              </a:lnSpc>
              <a:buFont typeface="Wingdings" pitchFamily="2" charset="2"/>
              <a:buNone/>
            </a:pPr>
            <a:r>
              <a:rPr lang="en-US" altLang="en-US" sz="1600" b="0" smtClean="0"/>
              <a:t>Although the CPI is used as a Cost Of Living Adjustment (COLA) it’s not a COLA because </a:t>
            </a:r>
          </a:p>
          <a:p>
            <a:pPr eaLnBrk="1" hangingPunct="1">
              <a:lnSpc>
                <a:spcPct val="110000"/>
              </a:lnSpc>
              <a:buFont typeface="Wingdings" pitchFamily="2" charset="2"/>
              <a:buAutoNum type="arabicPeriod"/>
            </a:pPr>
            <a:r>
              <a:rPr lang="en-CA" altLang="en-US" sz="1600" b="0" smtClean="0"/>
              <a:t>It does not measure all the components of the cost of living</a:t>
            </a:r>
          </a:p>
          <a:p>
            <a:pPr eaLnBrk="1" hangingPunct="1">
              <a:lnSpc>
                <a:spcPct val="110000"/>
              </a:lnSpc>
              <a:buFont typeface="Wingdings" pitchFamily="2" charset="2"/>
              <a:buAutoNum type="arabicPeriod"/>
            </a:pPr>
            <a:r>
              <a:rPr lang="en-CA" altLang="en-US" sz="1600" b="0" smtClean="0"/>
              <a:t>Some components are not measured exactly</a:t>
            </a:r>
          </a:p>
          <a:p>
            <a:pPr eaLnBrk="1" hangingPunct="1">
              <a:lnSpc>
                <a:spcPct val="110000"/>
              </a:lnSpc>
              <a:buFont typeface="Wingdings" pitchFamily="2" charset="2"/>
              <a:buAutoNum type="arabicPeriod"/>
            </a:pPr>
            <a:r>
              <a:rPr lang="en-CA" altLang="en-US" sz="1600" b="0" smtClean="0"/>
              <a:t>So the CPI is possibly a biased measure.</a:t>
            </a:r>
          </a:p>
          <a:p>
            <a:pPr eaLnBrk="1" hangingPunct="1"/>
            <a:endParaRPr lang="en-US" altLang="en-US" sz="700" b="0" smtClean="0"/>
          </a:p>
          <a:p>
            <a:pPr eaLnBrk="1" hangingPunct="1">
              <a:buFont typeface="Wingdings" pitchFamily="2" charset="2"/>
              <a:buNone/>
            </a:pPr>
            <a:r>
              <a:rPr lang="en-US" altLang="en-US" sz="1600" b="0" smtClean="0"/>
              <a:t>	New Goods Bias</a:t>
            </a:r>
          </a:p>
          <a:p>
            <a:pPr lvl="1" eaLnBrk="1" hangingPunct="1">
              <a:lnSpc>
                <a:spcPct val="80000"/>
              </a:lnSpc>
            </a:pPr>
            <a:r>
              <a:rPr lang="en-US" altLang="en-US" sz="1600" smtClean="0"/>
              <a:t>New goods do a better job than the old goods that they replace, but cost more.</a:t>
            </a:r>
          </a:p>
          <a:p>
            <a:pPr lvl="1" eaLnBrk="1" hangingPunct="1">
              <a:lnSpc>
                <a:spcPct val="80000"/>
              </a:lnSpc>
            </a:pPr>
            <a:r>
              <a:rPr lang="en-US" altLang="en-US" sz="1600" smtClean="0"/>
              <a:t>The arrival of new goods puts an upward bias into the CPI.</a:t>
            </a:r>
          </a:p>
          <a:p>
            <a:pPr eaLnBrk="1" hangingPunct="1">
              <a:buFont typeface="Wingdings" pitchFamily="2" charset="2"/>
              <a:buNone/>
            </a:pPr>
            <a:r>
              <a:rPr lang="en-US" altLang="en-US" sz="1600" b="0" smtClean="0"/>
              <a:t>	Quality Change Bias</a:t>
            </a:r>
          </a:p>
          <a:p>
            <a:pPr lvl="1" eaLnBrk="1" hangingPunct="1">
              <a:lnSpc>
                <a:spcPct val="80000"/>
              </a:lnSpc>
            </a:pPr>
            <a:r>
              <a:rPr lang="en-US" altLang="en-US" sz="1600" smtClean="0"/>
              <a:t>Better cars and televisions cost more than the versions they replace.</a:t>
            </a:r>
          </a:p>
          <a:p>
            <a:pPr lvl="1" eaLnBrk="1" hangingPunct="1">
              <a:lnSpc>
                <a:spcPct val="80000"/>
              </a:lnSpc>
            </a:pPr>
            <a:r>
              <a:rPr lang="en-US" altLang="en-US" sz="1600" smtClean="0"/>
              <a:t>A price rise due to improved quality is not inflation but get measured as inflation.</a:t>
            </a:r>
            <a:endParaRPr lang="en-CA" altLang="en-US" sz="1600" smtClean="0"/>
          </a:p>
          <a:p>
            <a:pPr eaLnBrk="1" hangingPunct="1">
              <a:buFont typeface="Wingdings" pitchFamily="2" charset="2"/>
              <a:buNone/>
            </a:pPr>
            <a:r>
              <a:rPr lang="en-US" altLang="en-US" sz="1600" b="0" smtClean="0"/>
              <a:t>	Commodity Substitution Bias</a:t>
            </a:r>
          </a:p>
          <a:p>
            <a:pPr lvl="1" eaLnBrk="1" hangingPunct="1">
              <a:lnSpc>
                <a:spcPct val="80000"/>
              </a:lnSpc>
            </a:pPr>
            <a:r>
              <a:rPr lang="en-US" altLang="en-US" sz="1600" smtClean="0"/>
              <a:t>If beef’s price of rises faster than chicken’s, people buy more chicken and less beef.</a:t>
            </a:r>
          </a:p>
          <a:p>
            <a:pPr lvl="1" eaLnBrk="1" hangingPunct="1">
              <a:lnSpc>
                <a:spcPct val="80000"/>
              </a:lnSpc>
            </a:pPr>
            <a:r>
              <a:rPr lang="en-US" altLang="en-US" sz="1600" smtClean="0"/>
              <a:t>The CPI basket doesn’t change to allow for the effects of substitution.</a:t>
            </a:r>
          </a:p>
          <a:p>
            <a:pPr eaLnBrk="1" hangingPunct="1">
              <a:buFont typeface="Wingdings" pitchFamily="2" charset="2"/>
              <a:buNone/>
            </a:pPr>
            <a:r>
              <a:rPr lang="en-US" altLang="en-US" sz="1600" b="0" smtClean="0"/>
              <a:t>	Outlet Substitution Bias</a:t>
            </a:r>
          </a:p>
          <a:p>
            <a:pPr lvl="1" eaLnBrk="1" hangingPunct="1">
              <a:lnSpc>
                <a:spcPct val="80000"/>
              </a:lnSpc>
            </a:pPr>
            <a:r>
              <a:rPr lang="en-US" altLang="en-US" sz="1600" smtClean="0"/>
              <a:t>If prices rise more rapidly, people use discount stores more frequently.</a:t>
            </a:r>
          </a:p>
          <a:p>
            <a:pPr lvl="1" eaLnBrk="1" hangingPunct="1">
              <a:lnSpc>
                <a:spcPct val="80000"/>
              </a:lnSpc>
            </a:pPr>
            <a:r>
              <a:rPr lang="en-US" altLang="en-US" sz="1600" smtClean="0"/>
              <a:t>The CPI basket doesn’t change to allow for the effects of outlet substitution.</a:t>
            </a:r>
          </a:p>
          <a:p>
            <a:pPr eaLnBrk="1" hangingPunct="1">
              <a:buFont typeface="Wingdings" pitchFamily="2" charset="2"/>
              <a:buNone/>
            </a:pPr>
            <a:endParaRPr lang="en-US" altLang="en-US" sz="1000" b="0" smtClean="0"/>
          </a:p>
          <a:p>
            <a:pPr eaLnBrk="1" hangingPunct="1">
              <a:buFont typeface="Wingdings" pitchFamily="2" charset="2"/>
              <a:buNone/>
            </a:pPr>
            <a:r>
              <a:rPr lang="en-US" altLang="en-US" sz="1600" b="0" smtClean="0"/>
              <a:t>The Boskin Commission estimated the bias to be 1.1 percentage points per year. To reduce the</a:t>
            </a:r>
          </a:p>
          <a:p>
            <a:pPr eaLnBrk="1" hangingPunct="1">
              <a:buFont typeface="Wingdings" pitchFamily="2" charset="2"/>
              <a:buNone/>
            </a:pPr>
            <a:r>
              <a:rPr lang="en-US" altLang="en-US" sz="1600" b="0" smtClean="0"/>
              <a:t>bias in the CPI the BLS now updates the CPI basket every 2 years.</a:t>
            </a:r>
            <a:endParaRPr lang="en-CA" altLang="en-US" sz="1600" b="0" smtClean="0"/>
          </a:p>
        </p:txBody>
      </p:sp>
      <p:sp>
        <p:nvSpPr>
          <p:cNvPr id="19459" name="Rectangle 4"/>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21922">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2192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2192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21922">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21922">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21922">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21922">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21922">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21922">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721922">
                                            <p:txEl>
                                              <p:pRg st="11" end="11"/>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721922">
                                            <p:txEl>
                                              <p:pRg st="12" end="12"/>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721922">
                                            <p:txEl>
                                              <p:pRg st="13" end="13"/>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721922">
                                            <p:txEl>
                                              <p:pRg st="14" end="14"/>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721922">
                                            <p:txEl>
                                              <p:pRg st="15" end="15"/>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721922">
                                            <p:txEl>
                                              <p:pRg st="16" end="16"/>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721922">
                                            <p:txEl>
                                              <p:pRg st="18" end="18"/>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21922">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3970" name="Rectangle 2"/>
          <p:cNvSpPr>
            <a:spLocks noGrp="1" noChangeArrowheads="1"/>
          </p:cNvSpPr>
          <p:nvPr>
            <p:ph type="body" idx="1"/>
          </p:nvPr>
        </p:nvSpPr>
        <p:spPr>
          <a:xfrm>
            <a:off x="400050" y="762000"/>
            <a:ext cx="7981950" cy="5943600"/>
          </a:xfrm>
        </p:spPr>
        <p:txBody>
          <a:bodyPr/>
          <a:lstStyle/>
          <a:p>
            <a:pPr eaLnBrk="1" hangingPunct="1">
              <a:lnSpc>
                <a:spcPct val="80000"/>
              </a:lnSpc>
              <a:buFont typeface="Wingdings" pitchFamily="2" charset="2"/>
              <a:buNone/>
            </a:pPr>
            <a:r>
              <a:rPr lang="en-US" altLang="en-US" sz="1600" b="0" smtClean="0"/>
              <a:t>Distortion of private contracts is a consequence of the bias in the CPI are</a:t>
            </a:r>
          </a:p>
          <a:p>
            <a:pPr eaLnBrk="1" hangingPunct="1">
              <a:lnSpc>
                <a:spcPct val="80000"/>
              </a:lnSpc>
              <a:buFont typeface="Wingdings" pitchFamily="2" charset="2"/>
              <a:buNone/>
            </a:pPr>
            <a:endParaRPr lang="en-US" altLang="en-US" sz="600" b="0" smtClean="0"/>
          </a:p>
          <a:p>
            <a:pPr eaLnBrk="1" hangingPunct="1">
              <a:lnSpc>
                <a:spcPct val="80000"/>
              </a:lnSpc>
            </a:pPr>
            <a:r>
              <a:rPr lang="en-US" altLang="en-US" sz="1600" b="0" smtClean="0"/>
              <a:t>Many wage contracts are linked to the CPI.</a:t>
            </a:r>
          </a:p>
          <a:p>
            <a:pPr eaLnBrk="1" hangingPunct="1">
              <a:lnSpc>
                <a:spcPct val="80000"/>
              </a:lnSpc>
            </a:pPr>
            <a:endParaRPr lang="en-US" altLang="en-US" sz="300" b="0" smtClean="0"/>
          </a:p>
          <a:p>
            <a:pPr eaLnBrk="1" hangingPunct="1">
              <a:lnSpc>
                <a:spcPct val="80000"/>
              </a:lnSpc>
            </a:pPr>
            <a:r>
              <a:rPr lang="en-US" altLang="en-US" sz="1600" b="0" smtClean="0"/>
              <a:t>If the CPI is biased, these contracts might deliver an outcome different from that intended by the parties.</a:t>
            </a:r>
            <a:br>
              <a:rPr lang="en-US" altLang="en-US" sz="1600" b="0" smtClean="0"/>
            </a:br>
            <a:endParaRPr lang="en-US" altLang="en-US" sz="900" b="0" smtClean="0"/>
          </a:p>
          <a:p>
            <a:pPr eaLnBrk="1" hangingPunct="1">
              <a:buFont typeface="Wingdings" pitchFamily="2" charset="2"/>
              <a:buNone/>
            </a:pPr>
            <a:r>
              <a:rPr lang="en-US" altLang="en-US" sz="1600" smtClean="0"/>
              <a:t>Example:</a:t>
            </a:r>
            <a:r>
              <a:rPr lang="en-US" altLang="en-US" sz="1600" b="0" smtClean="0"/>
              <a:t> Suppose that the UAW and GM sign a 3 year wage deal: In the first year, the wage will be $30 which rises by the inflation rate in the next two years. Assume this contract will affect 30,000 GM employees, each working 40 hours per week, 50 weeks per year. Assume actual inflation is 2% per year but bias in the calculation pushes it up to 5%.</a:t>
            </a:r>
            <a:br>
              <a:rPr lang="en-US" altLang="en-US" sz="1600" b="0" smtClean="0"/>
            </a:br>
            <a:endParaRPr lang="en-US" altLang="en-US" sz="1600" b="0" smtClean="0"/>
          </a:p>
          <a:p>
            <a:pPr eaLnBrk="1" hangingPunct="1">
              <a:buFont typeface="Wingdings" pitchFamily="2" charset="2"/>
              <a:buNone/>
            </a:pPr>
            <a:r>
              <a:rPr lang="en-US" altLang="en-US" sz="1600" b="0" smtClean="0"/>
              <a:t>	The contract results in the following wages</a:t>
            </a:r>
            <a:r>
              <a:rPr lang="en-US" altLang="en-US" sz="500" smtClean="0"/>
              <a:t> </a:t>
            </a:r>
            <a:endParaRPr lang="en-US" altLang="en-US" sz="100" smtClean="0"/>
          </a:p>
          <a:p>
            <a:pPr algn="ctr" eaLnBrk="1" hangingPunct="1">
              <a:lnSpc>
                <a:spcPct val="110000"/>
              </a:lnSpc>
              <a:buFont typeface="Wingdings" pitchFamily="2" charset="2"/>
              <a:buNone/>
            </a:pPr>
            <a:r>
              <a:rPr lang="en-US" altLang="en-US" sz="1600" b="0" i="1" u="sng" smtClean="0"/>
              <a:t>using biased inflation</a:t>
            </a:r>
            <a:r>
              <a:rPr lang="en-US" altLang="en-US" sz="1600" b="0" i="1" smtClean="0"/>
              <a:t>                  </a:t>
            </a:r>
            <a:r>
              <a:rPr lang="en-US" altLang="en-US" sz="1600" b="0" i="1" u="sng" smtClean="0"/>
              <a:t>using actual inflation</a:t>
            </a:r>
          </a:p>
          <a:p>
            <a:pPr algn="ctr" eaLnBrk="1" hangingPunct="1">
              <a:lnSpc>
                <a:spcPct val="110000"/>
              </a:lnSpc>
              <a:buFont typeface="Wingdings" pitchFamily="2" charset="2"/>
              <a:buNone/>
            </a:pPr>
            <a:r>
              <a:rPr lang="en-US" altLang="en-US" sz="1600" b="0" i="1" smtClean="0"/>
              <a:t>w</a:t>
            </a:r>
            <a:r>
              <a:rPr lang="en-US" altLang="en-US" sz="1600" b="0" baseline="-25000" smtClean="0"/>
              <a:t>1</a:t>
            </a:r>
            <a:r>
              <a:rPr lang="en-US" altLang="en-US" sz="1600" b="0" smtClean="0"/>
              <a:t> = 30                                       </a:t>
            </a:r>
            <a:r>
              <a:rPr lang="en-US" altLang="en-US" sz="1600" b="0" i="1" smtClean="0"/>
              <a:t>w</a:t>
            </a:r>
            <a:r>
              <a:rPr lang="en-US" altLang="en-US" sz="1600" b="0" baseline="-25000" smtClean="0"/>
              <a:t>1</a:t>
            </a:r>
            <a:r>
              <a:rPr lang="en-US" altLang="en-US" sz="1600" b="0" smtClean="0"/>
              <a:t> = 30</a:t>
            </a:r>
          </a:p>
          <a:p>
            <a:pPr algn="ctr" eaLnBrk="1" hangingPunct="1">
              <a:lnSpc>
                <a:spcPct val="110000"/>
              </a:lnSpc>
              <a:buFont typeface="Wingdings" pitchFamily="2" charset="2"/>
              <a:buNone/>
            </a:pPr>
            <a:r>
              <a:rPr lang="en-US" altLang="en-US" sz="1600" b="0" i="1" smtClean="0"/>
              <a:t>w</a:t>
            </a:r>
            <a:r>
              <a:rPr lang="en-US" altLang="en-US" sz="1600" b="0" baseline="-25000" smtClean="0"/>
              <a:t>2</a:t>
            </a:r>
            <a:r>
              <a:rPr lang="en-US" altLang="en-US" sz="1600" b="0" smtClean="0"/>
              <a:t> = 30(1.05) = 31.50                   </a:t>
            </a:r>
            <a:r>
              <a:rPr lang="en-US" altLang="en-US" sz="1600" b="0" i="1" smtClean="0"/>
              <a:t>w</a:t>
            </a:r>
            <a:r>
              <a:rPr lang="en-US" altLang="en-US" sz="1600" b="0" baseline="-25000" smtClean="0"/>
              <a:t>2</a:t>
            </a:r>
            <a:r>
              <a:rPr lang="en-US" altLang="en-US" sz="1600" b="0" smtClean="0"/>
              <a:t> = 30(1.02) = 30.60</a:t>
            </a:r>
          </a:p>
          <a:p>
            <a:pPr algn="ctr" eaLnBrk="1" hangingPunct="1">
              <a:lnSpc>
                <a:spcPct val="110000"/>
              </a:lnSpc>
              <a:buFont typeface="Wingdings" pitchFamily="2" charset="2"/>
              <a:buNone/>
            </a:pPr>
            <a:r>
              <a:rPr lang="en-US" altLang="en-US" sz="1600" b="0" i="1" smtClean="0"/>
              <a:t>w</a:t>
            </a:r>
            <a:r>
              <a:rPr lang="en-US" altLang="en-US" sz="1600" b="0" baseline="-25000" smtClean="0"/>
              <a:t>3 </a:t>
            </a:r>
            <a:r>
              <a:rPr lang="en-US" altLang="en-US" sz="1600" b="0" smtClean="0"/>
              <a:t>= 31.50(1.05) = 33.08              </a:t>
            </a:r>
            <a:r>
              <a:rPr lang="en-US" altLang="en-US" sz="1600" b="0" i="1" smtClean="0"/>
              <a:t>w</a:t>
            </a:r>
            <a:r>
              <a:rPr lang="en-US" altLang="en-US" sz="1600" b="0" baseline="-25000" smtClean="0"/>
              <a:t>3 </a:t>
            </a:r>
            <a:r>
              <a:rPr lang="en-US" altLang="en-US" sz="1600" b="0" smtClean="0"/>
              <a:t>= 30.60(1.02) = 31.21</a:t>
            </a:r>
          </a:p>
          <a:p>
            <a:pPr algn="ctr" eaLnBrk="1" hangingPunct="1">
              <a:lnSpc>
                <a:spcPct val="80000"/>
              </a:lnSpc>
              <a:buFont typeface="Wingdings" pitchFamily="2" charset="2"/>
              <a:buNone/>
            </a:pPr>
            <a:r>
              <a:rPr lang="en-US" altLang="en-US" sz="1600" b="0" smtClean="0"/>
              <a:t>		</a:t>
            </a:r>
          </a:p>
          <a:p>
            <a:pPr eaLnBrk="1" hangingPunct="1">
              <a:lnSpc>
                <a:spcPct val="80000"/>
              </a:lnSpc>
              <a:buFont typeface="Wingdings" pitchFamily="2" charset="2"/>
              <a:buNone/>
            </a:pPr>
            <a:r>
              <a:rPr lang="en-US" altLang="en-US" sz="1600" b="0" smtClean="0"/>
              <a:t>	Total hours worked at GM per year = (30,000)(40)(50) = 60,000,000 hours</a:t>
            </a:r>
          </a:p>
          <a:p>
            <a:pPr eaLnBrk="1" hangingPunct="1">
              <a:lnSpc>
                <a:spcPct val="80000"/>
              </a:lnSpc>
              <a:buFont typeface="Wingdings" pitchFamily="2" charset="2"/>
              <a:buNone/>
            </a:pPr>
            <a:r>
              <a:rPr lang="en-US" altLang="en-US" sz="900" b="0" smtClean="0"/>
              <a:t>	</a:t>
            </a:r>
            <a:endParaRPr lang="en-US" altLang="en-US" sz="300" b="0" smtClean="0"/>
          </a:p>
          <a:p>
            <a:pPr eaLnBrk="1" hangingPunct="1">
              <a:lnSpc>
                <a:spcPct val="80000"/>
              </a:lnSpc>
              <a:buFont typeface="Wingdings" pitchFamily="2" charset="2"/>
              <a:buNone/>
            </a:pPr>
            <a:r>
              <a:rPr lang="en-US" altLang="en-US" sz="1600" b="0" i="1" smtClean="0"/>
              <a:t>	</a:t>
            </a:r>
            <a:r>
              <a:rPr lang="en-US" altLang="en-US" sz="1600" b="0" smtClean="0"/>
              <a:t>Total labor expenses using biased inflation</a:t>
            </a:r>
          </a:p>
          <a:p>
            <a:pPr eaLnBrk="1" hangingPunct="1">
              <a:lnSpc>
                <a:spcPct val="80000"/>
              </a:lnSpc>
              <a:buFont typeface="Wingdings" pitchFamily="2" charset="2"/>
              <a:buNone/>
            </a:pPr>
            <a:r>
              <a:rPr lang="en-US" altLang="en-US" sz="400" b="0" i="1" smtClean="0"/>
              <a:t> </a:t>
            </a:r>
          </a:p>
          <a:p>
            <a:pPr algn="ctr" eaLnBrk="1" hangingPunct="1">
              <a:lnSpc>
                <a:spcPct val="110000"/>
              </a:lnSpc>
              <a:buFont typeface="Wingdings" pitchFamily="2" charset="2"/>
              <a:buNone/>
            </a:pPr>
            <a:r>
              <a:rPr lang="en-US" altLang="en-US" sz="1600" b="0" smtClean="0"/>
              <a:t>(30)(60m) + (31.50)(60m) + (33.08)(60m) = $5,674,800,000</a:t>
            </a:r>
          </a:p>
          <a:p>
            <a:pPr eaLnBrk="1" hangingPunct="1">
              <a:lnSpc>
                <a:spcPct val="110000"/>
              </a:lnSpc>
              <a:buFont typeface="Wingdings" pitchFamily="2" charset="2"/>
              <a:buNone/>
            </a:pPr>
            <a:endParaRPr lang="en-US" altLang="en-US" sz="500" b="0" smtClean="0"/>
          </a:p>
          <a:p>
            <a:pPr eaLnBrk="1" hangingPunct="1">
              <a:lnSpc>
                <a:spcPct val="110000"/>
              </a:lnSpc>
              <a:buFont typeface="Wingdings" pitchFamily="2" charset="2"/>
              <a:buNone/>
            </a:pPr>
            <a:r>
              <a:rPr lang="en-US" altLang="en-US" sz="1600" b="0" smtClean="0"/>
              <a:t>	Total labor expenses using unbiased inflation (that only my mom and God know)</a:t>
            </a:r>
            <a:endParaRPr lang="en-US" altLang="en-US" sz="100" b="0" smtClean="0"/>
          </a:p>
          <a:p>
            <a:pPr algn="ctr" eaLnBrk="1" hangingPunct="1">
              <a:lnSpc>
                <a:spcPct val="110000"/>
              </a:lnSpc>
              <a:buFont typeface="Wingdings" pitchFamily="2" charset="2"/>
              <a:buNone/>
            </a:pPr>
            <a:r>
              <a:rPr lang="en-US" altLang="en-US" sz="1600" b="0" smtClean="0"/>
              <a:t>(30)(60m) + (30.60)(60m) + (31.21)(60m) = $5,508,600,000</a:t>
            </a:r>
          </a:p>
        </p:txBody>
      </p:sp>
      <p:sp>
        <p:nvSpPr>
          <p:cNvPr id="20483" name="Rectangle 6"/>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
        <p:nvSpPr>
          <p:cNvPr id="723975" name="Rectangle 7"/>
          <p:cNvSpPr>
            <a:spLocks noChangeArrowheads="1"/>
          </p:cNvSpPr>
          <p:nvPr/>
        </p:nvSpPr>
        <p:spPr bwMode="auto">
          <a:xfrm>
            <a:off x="3429000" y="4191000"/>
            <a:ext cx="1143000"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23976" name="Rectangle 8"/>
          <p:cNvSpPr>
            <a:spLocks noChangeArrowheads="1"/>
          </p:cNvSpPr>
          <p:nvPr/>
        </p:nvSpPr>
        <p:spPr bwMode="auto">
          <a:xfrm>
            <a:off x="6172200" y="4191000"/>
            <a:ext cx="1143000"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23977" name="Rectangle 9"/>
          <p:cNvSpPr>
            <a:spLocks noChangeArrowheads="1"/>
          </p:cNvSpPr>
          <p:nvPr/>
        </p:nvSpPr>
        <p:spPr bwMode="auto">
          <a:xfrm>
            <a:off x="3505200" y="4495800"/>
            <a:ext cx="1143000"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23978" name="Rectangle 10"/>
          <p:cNvSpPr>
            <a:spLocks noChangeArrowheads="1"/>
          </p:cNvSpPr>
          <p:nvPr/>
        </p:nvSpPr>
        <p:spPr bwMode="auto">
          <a:xfrm>
            <a:off x="6248400" y="4495800"/>
            <a:ext cx="1143000"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23979" name="Rectangle 11"/>
          <p:cNvSpPr>
            <a:spLocks noChangeArrowheads="1"/>
          </p:cNvSpPr>
          <p:nvPr/>
        </p:nvSpPr>
        <p:spPr bwMode="auto">
          <a:xfrm>
            <a:off x="5486400" y="5029200"/>
            <a:ext cx="1652588"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23980" name="Rectangle 12"/>
          <p:cNvSpPr>
            <a:spLocks noChangeArrowheads="1"/>
          </p:cNvSpPr>
          <p:nvPr/>
        </p:nvSpPr>
        <p:spPr bwMode="auto">
          <a:xfrm>
            <a:off x="5530850" y="5715000"/>
            <a:ext cx="1652588"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23981" name="Rectangle 13"/>
          <p:cNvSpPr>
            <a:spLocks noChangeArrowheads="1"/>
          </p:cNvSpPr>
          <p:nvPr/>
        </p:nvSpPr>
        <p:spPr bwMode="auto">
          <a:xfrm>
            <a:off x="5530850" y="6477000"/>
            <a:ext cx="1652588"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23972" name="AutoShape 4"/>
          <p:cNvSpPr>
            <a:spLocks/>
          </p:cNvSpPr>
          <p:nvPr/>
        </p:nvSpPr>
        <p:spPr bwMode="auto">
          <a:xfrm>
            <a:off x="6910388" y="5713413"/>
            <a:ext cx="228600" cy="1066800"/>
          </a:xfrm>
          <a:prstGeom prst="rightBrace">
            <a:avLst>
              <a:gd name="adj1" fmla="val 38889"/>
              <a:gd name="adj2" fmla="val 50000"/>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23973" name="Rectangle 5"/>
          <p:cNvSpPr>
            <a:spLocks noChangeArrowheads="1"/>
          </p:cNvSpPr>
          <p:nvPr/>
        </p:nvSpPr>
        <p:spPr bwMode="auto">
          <a:xfrm>
            <a:off x="7183438" y="6094413"/>
            <a:ext cx="1371600" cy="304800"/>
          </a:xfrm>
          <a:prstGeom prst="rect">
            <a:avLst/>
          </a:prstGeom>
          <a:solidFill>
            <a:srgbClr val="FFFF00"/>
          </a:solidFill>
          <a:ln w="28575">
            <a:solidFill>
              <a:srgbClr val="FF3300"/>
            </a:solidFill>
            <a:miter lim="800000"/>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b="1">
                <a:solidFill>
                  <a:srgbClr val="E50030"/>
                </a:solidFill>
                <a:latin typeface="Times New Roman" pitchFamily="18" charset="0"/>
              </a:rPr>
              <a:t>$166,200,000</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23970">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23970">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23970">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23970">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23970">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723970">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723970">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723975"/>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723976"/>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723970">
                                            <p:txEl>
                                              <p:pRg st="10" end="10"/>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723977"/>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723978"/>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723970">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723970">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723979"/>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723970">
                                            <p:txEl>
                                              <p:pRg st="13" end="13"/>
                                            </p:txEl>
                                          </p:spTgt>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723970">
                                            <p:txEl>
                                              <p:pRg st="14" end="14"/>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23970">
                                            <p:txEl>
                                              <p:pRg st="15" end="15"/>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723970">
                                            <p:txEl>
                                              <p:pRg st="16" end="16"/>
                                            </p:txEl>
                                          </p:spTgt>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723980"/>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nodeType="clickEffect">
                                  <p:stCondLst>
                                    <p:cond delay="0"/>
                                  </p:stCondLst>
                                  <p:childTnLst>
                                    <p:set>
                                      <p:cBhvr>
                                        <p:cTn id="78" dur="1" fill="hold">
                                          <p:stCondLst>
                                            <p:cond delay="0"/>
                                          </p:stCondLst>
                                        </p:cTn>
                                        <p:tgtEl>
                                          <p:spTgt spid="723970">
                                            <p:txEl>
                                              <p:pRg st="18" end="18"/>
                                            </p:txEl>
                                          </p:spTgt>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nodeType="clickEffect">
                                  <p:stCondLst>
                                    <p:cond delay="0"/>
                                  </p:stCondLst>
                                  <p:childTnLst>
                                    <p:set>
                                      <p:cBhvr>
                                        <p:cTn id="82" dur="1" fill="hold">
                                          <p:stCondLst>
                                            <p:cond delay="0"/>
                                          </p:stCondLst>
                                        </p:cTn>
                                        <p:tgtEl>
                                          <p:spTgt spid="723970">
                                            <p:txEl>
                                              <p:pRg st="19" end="19"/>
                                            </p:txEl>
                                          </p:spTgt>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xit" presetSubtype="0" fill="hold" grpId="0" nodeType="clickEffect">
                                  <p:stCondLst>
                                    <p:cond delay="0"/>
                                  </p:stCondLst>
                                  <p:childTnLst>
                                    <p:set>
                                      <p:cBhvr>
                                        <p:cTn id="86" dur="1" fill="hold">
                                          <p:stCondLst>
                                            <p:cond delay="0"/>
                                          </p:stCondLst>
                                        </p:cTn>
                                        <p:tgtEl>
                                          <p:spTgt spid="723981"/>
                                        </p:tgtEl>
                                        <p:attrNameLst>
                                          <p:attrName>style.visibility</p:attrName>
                                        </p:attrNameLst>
                                      </p:cBhvr>
                                      <p:to>
                                        <p:strVal val="hidden"/>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2397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7239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975" grpId="0" animBg="1"/>
      <p:bldP spid="723976" grpId="0" animBg="1"/>
      <p:bldP spid="723977" grpId="0" animBg="1"/>
      <p:bldP spid="723978" grpId="0" animBg="1"/>
      <p:bldP spid="723979" grpId="0" animBg="1"/>
      <p:bldP spid="723980" grpId="0" animBg="1"/>
      <p:bldP spid="723981" grpId="0" animBg="1"/>
      <p:bldP spid="723972" grpId="0" animBg="1"/>
      <p:bldP spid="723973"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6018" name="Rectangle 2"/>
          <p:cNvSpPr>
            <a:spLocks noGrp="1" noChangeArrowheads="1"/>
          </p:cNvSpPr>
          <p:nvPr>
            <p:ph type="body" idx="1"/>
          </p:nvPr>
        </p:nvSpPr>
        <p:spPr>
          <a:xfrm>
            <a:off x="400050" y="762000"/>
            <a:ext cx="7981950" cy="5943600"/>
          </a:xfrm>
        </p:spPr>
        <p:txBody>
          <a:bodyPr/>
          <a:lstStyle/>
          <a:p>
            <a:pPr eaLnBrk="1" hangingPunct="1">
              <a:lnSpc>
                <a:spcPct val="80000"/>
              </a:lnSpc>
              <a:buFont typeface="Wingdings" pitchFamily="2" charset="2"/>
              <a:buNone/>
            </a:pPr>
            <a:r>
              <a:rPr lang="en-US" altLang="en-US" sz="1600" dirty="0" smtClean="0"/>
              <a:t>Bias in the CPI increases in government outlays</a:t>
            </a:r>
            <a:r>
              <a:rPr lang="en-US" altLang="en-US" sz="1600" b="0" dirty="0" smtClean="0"/>
              <a:t> </a:t>
            </a:r>
          </a:p>
          <a:p>
            <a:pPr eaLnBrk="1" hangingPunct="1">
              <a:lnSpc>
                <a:spcPct val="120000"/>
              </a:lnSpc>
            </a:pPr>
            <a:r>
              <a:rPr lang="en-US" altLang="en-US" sz="1600" b="0" dirty="0" smtClean="0"/>
              <a:t>Close to a third of federal government outlays are linked directly to the CPI.</a:t>
            </a:r>
          </a:p>
          <a:p>
            <a:pPr eaLnBrk="1" hangingPunct="1">
              <a:lnSpc>
                <a:spcPct val="120000"/>
              </a:lnSpc>
            </a:pPr>
            <a:r>
              <a:rPr lang="en-US" altLang="en-US" sz="1600" b="0" dirty="0" smtClean="0"/>
              <a:t>The CPI is used to adjust</a:t>
            </a:r>
          </a:p>
          <a:p>
            <a:pPr lvl="1" eaLnBrk="1" hangingPunct="1">
              <a:lnSpc>
                <a:spcPct val="85000"/>
              </a:lnSpc>
            </a:pPr>
            <a:r>
              <a:rPr lang="en-US" altLang="en-US" sz="1600" dirty="0" smtClean="0"/>
              <a:t>48 million Social Security benefit payments </a:t>
            </a:r>
          </a:p>
          <a:p>
            <a:pPr lvl="1" eaLnBrk="1" hangingPunct="1">
              <a:lnSpc>
                <a:spcPct val="85000"/>
              </a:lnSpc>
            </a:pPr>
            <a:r>
              <a:rPr lang="en-US" altLang="en-US" sz="1600" dirty="0" smtClean="0"/>
              <a:t>22 million food stamp payments</a:t>
            </a:r>
          </a:p>
          <a:p>
            <a:pPr lvl="1" eaLnBrk="1" hangingPunct="1">
              <a:lnSpc>
                <a:spcPct val="85000"/>
              </a:lnSpc>
            </a:pPr>
            <a:r>
              <a:rPr lang="en-US" altLang="en-US" sz="1600" dirty="0" smtClean="0"/>
              <a:t>4 million pensions for retired military personnel, federal civil servants, and their surviving spouses </a:t>
            </a:r>
          </a:p>
          <a:p>
            <a:pPr lvl="1" eaLnBrk="1" hangingPunct="1">
              <a:lnSpc>
                <a:spcPct val="85000"/>
              </a:lnSpc>
            </a:pPr>
            <a:r>
              <a:rPr lang="en-US" altLang="en-US" sz="1600" dirty="0" smtClean="0"/>
              <a:t>the budget for 27 million school lunches.</a:t>
            </a:r>
          </a:p>
          <a:p>
            <a:pPr eaLnBrk="1" hangingPunct="1">
              <a:lnSpc>
                <a:spcPct val="120000"/>
              </a:lnSpc>
              <a:buFont typeface="Wingdings" pitchFamily="2" charset="2"/>
              <a:buNone/>
            </a:pPr>
            <a:endParaRPr lang="en-US" altLang="en-US" sz="1600" dirty="0" smtClean="0"/>
          </a:p>
          <a:p>
            <a:pPr eaLnBrk="1" hangingPunct="1">
              <a:lnSpc>
                <a:spcPct val="120000"/>
              </a:lnSpc>
              <a:buFont typeface="Wingdings" pitchFamily="2" charset="2"/>
              <a:buNone/>
            </a:pPr>
            <a:r>
              <a:rPr lang="en-US" altLang="en-US" sz="1600" dirty="0" smtClean="0"/>
              <a:t>Bias in the CPI decreases tax revenue</a:t>
            </a:r>
            <a:r>
              <a:rPr lang="en-US" altLang="en-US" sz="1600" b="0" dirty="0" smtClean="0"/>
              <a:t> </a:t>
            </a:r>
          </a:p>
          <a:p>
            <a:pPr eaLnBrk="1" hangingPunct="1">
              <a:lnSpc>
                <a:spcPct val="120000"/>
              </a:lnSpc>
            </a:pPr>
            <a:r>
              <a:rPr lang="en-US" altLang="en-US" sz="1600" b="0" dirty="0" smtClean="0"/>
              <a:t>The CPI is used to adjust the income levels at which higher tax rates apply.</a:t>
            </a:r>
          </a:p>
          <a:p>
            <a:pPr eaLnBrk="1" hangingPunct="1">
              <a:lnSpc>
                <a:spcPct val="120000"/>
              </a:lnSpc>
            </a:pPr>
            <a:r>
              <a:rPr lang="en-US" altLang="en-US" sz="1600" b="0" dirty="0" smtClean="0"/>
              <a:t>Because tax rates on large incomes are higher than those on small incomes as incomes rise, the burden of taxes would rise relentlessly if these adjustments were not made.</a:t>
            </a:r>
          </a:p>
          <a:p>
            <a:pPr eaLnBrk="1" hangingPunct="1">
              <a:lnSpc>
                <a:spcPct val="120000"/>
              </a:lnSpc>
            </a:pPr>
            <a:r>
              <a:rPr lang="en-US" altLang="en-US" sz="1600" b="0" dirty="0" smtClean="0"/>
              <a:t>The upward bias means tax adjustments over-compensate for rising prices, moving people from higher tax brackets to lower ones, resulting in a decrease in the amount paid in taxes.</a:t>
            </a:r>
          </a:p>
        </p:txBody>
      </p:sp>
      <p:sp>
        <p:nvSpPr>
          <p:cNvPr id="21507" name="Rectangle 4"/>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26018">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26018">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2601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2601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2601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2601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26018">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2601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2601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72601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6370" name="Rectangle 2"/>
          <p:cNvSpPr>
            <a:spLocks noGrp="1" noChangeArrowheads="1"/>
          </p:cNvSpPr>
          <p:nvPr>
            <p:ph type="body" idx="1"/>
          </p:nvPr>
        </p:nvSpPr>
        <p:spPr>
          <a:xfrm>
            <a:off x="152400" y="1219200"/>
            <a:ext cx="8229600" cy="2528888"/>
          </a:xfrm>
        </p:spPr>
        <p:txBody>
          <a:bodyPr/>
          <a:lstStyle/>
          <a:p>
            <a:pPr eaLnBrk="1" hangingPunct="1">
              <a:lnSpc>
                <a:spcPct val="90000"/>
              </a:lnSpc>
              <a:buFont typeface="Wingdings" pitchFamily="2" charset="2"/>
              <a:buNone/>
            </a:pPr>
            <a:r>
              <a:rPr lang="en-US" altLang="en-US" b="0" smtClean="0"/>
              <a:t>	 </a:t>
            </a:r>
            <a:r>
              <a:rPr lang="en-US" altLang="en-US" smtClean="0"/>
              <a:t>Nominal price and real price</a:t>
            </a:r>
            <a:endParaRPr lang="en-US" altLang="en-US" b="0" smtClean="0"/>
          </a:p>
          <a:p>
            <a:pPr lvl="1" eaLnBrk="1" hangingPunct="1">
              <a:lnSpc>
                <a:spcPct val="95000"/>
              </a:lnSpc>
            </a:pPr>
            <a:r>
              <a:rPr lang="en-US" altLang="en-US" smtClean="0"/>
              <a:t>To compare dollar amounts at different dates, we need to know the CPI at those dates.</a:t>
            </a:r>
          </a:p>
          <a:p>
            <a:pPr lvl="1" eaLnBrk="1" hangingPunct="1">
              <a:lnSpc>
                <a:spcPct val="95000"/>
              </a:lnSpc>
            </a:pPr>
            <a:r>
              <a:rPr lang="en-US" altLang="en-US" smtClean="0"/>
              <a:t>The price of a Hershey bar in 1936 cost 5 cents (1.5 oz) but now costs $1.10 (1.55oz) (see: </a:t>
            </a:r>
            <a:r>
              <a:rPr lang="en-US" altLang="en-US" smtClean="0">
                <a:hlinkClick r:id="rId3"/>
              </a:rPr>
              <a:t>http://www.foodtimeline.org/foodfaq5.html</a:t>
            </a:r>
            <a:r>
              <a:rPr lang="en-US" altLang="en-US" smtClean="0"/>
              <a:t>)</a:t>
            </a:r>
            <a:endParaRPr lang="en-CA" altLang="en-US" smtClean="0"/>
          </a:p>
        </p:txBody>
      </p:sp>
      <p:grpSp>
        <p:nvGrpSpPr>
          <p:cNvPr id="2" name="Group 3"/>
          <p:cNvGrpSpPr>
            <a:grpSpLocks/>
          </p:cNvGrpSpPr>
          <p:nvPr/>
        </p:nvGrpSpPr>
        <p:grpSpPr bwMode="auto">
          <a:xfrm>
            <a:off x="3722688" y="5011738"/>
            <a:ext cx="1925637" cy="641350"/>
            <a:chOff x="2304" y="2606"/>
            <a:chExt cx="1213" cy="404"/>
          </a:xfrm>
        </p:grpSpPr>
        <p:sp>
          <p:nvSpPr>
            <p:cNvPr id="22544" name="Text Box 4"/>
            <p:cNvSpPr txBox="1">
              <a:spLocks noChangeArrowheads="1"/>
            </p:cNvSpPr>
            <p:nvPr/>
          </p:nvSpPr>
          <p:spPr bwMode="auto">
            <a:xfrm>
              <a:off x="2304" y="2674"/>
              <a:ext cx="76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a:latin typeface="Times New Roman" pitchFamily="18" charset="0"/>
                </a:rPr>
                <a:t>= 5 cents </a:t>
              </a:r>
              <a:r>
                <a:rPr lang="en-US" altLang="en-US" sz="1800">
                  <a:cs typeface="Arial" charset="0"/>
                </a:rPr>
                <a:t>x</a:t>
              </a:r>
              <a:r>
                <a:rPr lang="en-US" altLang="en-US" sz="1800">
                  <a:latin typeface="Times New Roman" pitchFamily="18" charset="0"/>
                </a:rPr>
                <a:t> </a:t>
              </a:r>
            </a:p>
          </p:txBody>
        </p:sp>
        <p:sp>
          <p:nvSpPr>
            <p:cNvPr id="22545" name="Text Box 5"/>
            <p:cNvSpPr txBox="1">
              <a:spLocks noChangeArrowheads="1"/>
            </p:cNvSpPr>
            <p:nvPr/>
          </p:nvSpPr>
          <p:spPr bwMode="auto">
            <a:xfrm>
              <a:off x="3005" y="2606"/>
              <a:ext cx="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800">
                  <a:latin typeface="Times New Roman" pitchFamily="18" charset="0"/>
                </a:rPr>
                <a:t>216.18</a:t>
              </a:r>
            </a:p>
            <a:p>
              <a:pPr algn="ctr" eaLnBrk="1" hangingPunct="1"/>
              <a:r>
                <a:rPr lang="en-US" altLang="en-US" sz="1800">
                  <a:latin typeface="Times New Roman" pitchFamily="18" charset="0"/>
                </a:rPr>
                <a:t>14</a:t>
              </a:r>
            </a:p>
          </p:txBody>
        </p:sp>
        <p:sp>
          <p:nvSpPr>
            <p:cNvPr id="22546" name="Line 6"/>
            <p:cNvSpPr>
              <a:spLocks noChangeShapeType="1"/>
            </p:cNvSpPr>
            <p:nvPr/>
          </p:nvSpPr>
          <p:spPr bwMode="auto">
            <a:xfrm>
              <a:off x="3053" y="2808"/>
              <a:ext cx="403"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826375" name="Rectangle 7"/>
          <p:cNvSpPr>
            <a:spLocks noChangeArrowheads="1"/>
          </p:cNvSpPr>
          <p:nvPr/>
        </p:nvSpPr>
        <p:spPr bwMode="auto">
          <a:xfrm>
            <a:off x="685800" y="4343400"/>
            <a:ext cx="3200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ltLang="en-US" sz="1800">
                <a:latin typeface="Times New Roman" pitchFamily="18" charset="0"/>
              </a:rPr>
              <a:t>Price</a:t>
            </a:r>
            <a:r>
              <a:rPr lang="en-US" altLang="en-US" sz="1800" i="1">
                <a:latin typeface="Times New Roman" pitchFamily="18" charset="0"/>
              </a:rPr>
              <a:t> </a:t>
            </a:r>
            <a:r>
              <a:rPr lang="en-US" altLang="en-US" sz="1800">
                <a:latin typeface="Times New Roman" pitchFamily="18" charset="0"/>
              </a:rPr>
              <a:t>of a 1936 Hersey in 2009$</a:t>
            </a:r>
            <a:endParaRPr lang="en-CA" altLang="en-US" sz="1800">
              <a:latin typeface="Malgun Gothic" pitchFamily="34" charset="-127"/>
            </a:endParaRPr>
          </a:p>
        </p:txBody>
      </p:sp>
      <p:sp>
        <p:nvSpPr>
          <p:cNvPr id="22533" name="Rectangle 8"/>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
        <p:nvSpPr>
          <p:cNvPr id="826377" name="Text Box 9"/>
          <p:cNvSpPr txBox="1">
            <a:spLocks noChangeArrowheads="1"/>
          </p:cNvSpPr>
          <p:nvPr/>
        </p:nvSpPr>
        <p:spPr bwMode="auto">
          <a:xfrm>
            <a:off x="3732213" y="5805488"/>
            <a:ext cx="12652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a:latin typeface="Times New Roman" pitchFamily="18" charset="0"/>
              </a:rPr>
              <a:t>= 77 cents</a:t>
            </a:r>
          </a:p>
        </p:txBody>
      </p:sp>
      <p:grpSp>
        <p:nvGrpSpPr>
          <p:cNvPr id="3" name="Group 10"/>
          <p:cNvGrpSpPr>
            <a:grpSpLocks/>
          </p:cNvGrpSpPr>
          <p:nvPr/>
        </p:nvGrpSpPr>
        <p:grpSpPr bwMode="auto">
          <a:xfrm>
            <a:off x="3722688" y="4114800"/>
            <a:ext cx="2297112" cy="760413"/>
            <a:chOff x="2297" y="2677"/>
            <a:chExt cx="1447" cy="479"/>
          </a:xfrm>
        </p:grpSpPr>
        <p:sp>
          <p:nvSpPr>
            <p:cNvPr id="22541" name="Rectangle 11"/>
            <p:cNvSpPr>
              <a:spLocks noChangeArrowheads="1"/>
            </p:cNvSpPr>
            <p:nvPr/>
          </p:nvSpPr>
          <p:spPr bwMode="auto">
            <a:xfrm>
              <a:off x="3120" y="2677"/>
              <a:ext cx="624"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120000"/>
                </a:lnSpc>
              </a:pPr>
              <a:r>
                <a:rPr lang="en-US" altLang="en-US" sz="1800">
                  <a:latin typeface="Times New Roman" pitchFamily="18" charset="0"/>
                </a:rPr>
                <a:t>CPI</a:t>
              </a:r>
              <a:r>
                <a:rPr lang="en-US" altLang="en-US" sz="1800" baseline="-25000">
                  <a:latin typeface="Times New Roman" pitchFamily="18" charset="0"/>
                </a:rPr>
                <a:t>2009</a:t>
              </a:r>
              <a:endParaRPr lang="en-US" altLang="en-US" sz="1800">
                <a:latin typeface="Times New Roman" pitchFamily="18" charset="0"/>
              </a:endParaRPr>
            </a:p>
            <a:p>
              <a:pPr eaLnBrk="1" hangingPunct="1">
                <a:lnSpc>
                  <a:spcPct val="120000"/>
                </a:lnSpc>
              </a:pPr>
              <a:r>
                <a:rPr lang="en-US" altLang="en-US" sz="1800">
                  <a:latin typeface="Times New Roman" pitchFamily="18" charset="0"/>
                </a:rPr>
                <a:t>CPI</a:t>
              </a:r>
              <a:r>
                <a:rPr lang="en-US" altLang="en-US" sz="1800" baseline="-25000">
                  <a:latin typeface="Times New Roman" pitchFamily="18" charset="0"/>
                </a:rPr>
                <a:t>1936</a:t>
              </a:r>
              <a:endParaRPr lang="en-US" altLang="en-US" sz="1800">
                <a:latin typeface="Times New Roman" pitchFamily="18" charset="0"/>
              </a:endParaRPr>
            </a:p>
            <a:p>
              <a:pPr eaLnBrk="1" hangingPunct="1">
                <a:lnSpc>
                  <a:spcPct val="120000"/>
                </a:lnSpc>
              </a:pPr>
              <a:endParaRPr lang="en-CA" altLang="en-US" sz="1800">
                <a:latin typeface="Times New Roman" pitchFamily="18" charset="0"/>
              </a:endParaRPr>
            </a:p>
          </p:txBody>
        </p:sp>
        <p:sp>
          <p:nvSpPr>
            <p:cNvPr id="22542" name="Line 12"/>
            <p:cNvSpPr>
              <a:spLocks noChangeShapeType="1"/>
            </p:cNvSpPr>
            <p:nvPr/>
          </p:nvSpPr>
          <p:spPr bwMode="auto">
            <a:xfrm>
              <a:off x="3160" y="2943"/>
              <a:ext cx="449"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43" name="Rectangle 13"/>
            <p:cNvSpPr>
              <a:spLocks noChangeArrowheads="1"/>
            </p:cNvSpPr>
            <p:nvPr/>
          </p:nvSpPr>
          <p:spPr bwMode="auto">
            <a:xfrm>
              <a:off x="2297" y="2778"/>
              <a:ext cx="1351"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nSpc>
                  <a:spcPct val="130000"/>
                </a:lnSpc>
              </a:pPr>
              <a:r>
                <a:rPr lang="en-US" altLang="en-US" sz="1800">
                  <a:latin typeface="Times New Roman" pitchFamily="18" charset="0"/>
                </a:rPr>
                <a:t>= Price</a:t>
              </a:r>
              <a:r>
                <a:rPr lang="en-US" altLang="en-US" sz="1800" baseline="-25000">
                  <a:latin typeface="Times New Roman" pitchFamily="18" charset="0"/>
                </a:rPr>
                <a:t>1936</a:t>
              </a:r>
              <a:r>
                <a:rPr lang="en-US" altLang="en-US" sz="1800">
                  <a:latin typeface="Times New Roman" pitchFamily="18" charset="0"/>
                </a:rPr>
                <a:t> </a:t>
              </a:r>
              <a:r>
                <a:rPr lang="en-US" altLang="en-US" sz="1800">
                  <a:latin typeface="Malgun Gothic" pitchFamily="34" charset="-127"/>
                </a:rPr>
                <a:t>X </a:t>
              </a:r>
              <a:endParaRPr lang="en-CA" altLang="en-US" sz="1800">
                <a:latin typeface="Malgun Gothic" pitchFamily="34" charset="-127"/>
              </a:endParaRPr>
            </a:p>
          </p:txBody>
        </p:sp>
      </p:grpSp>
      <p:sp>
        <p:nvSpPr>
          <p:cNvPr id="826382" name="Rectangle 14"/>
          <p:cNvSpPr>
            <a:spLocks noChangeArrowheads="1"/>
          </p:cNvSpPr>
          <p:nvPr/>
        </p:nvSpPr>
        <p:spPr bwMode="auto">
          <a:xfrm>
            <a:off x="685800" y="3352800"/>
            <a:ext cx="3200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ltLang="en-US" sz="1800">
                <a:latin typeface="Times New Roman" pitchFamily="18" charset="0"/>
              </a:rPr>
              <a:t>Price</a:t>
            </a:r>
            <a:r>
              <a:rPr lang="en-US" altLang="en-US" sz="1800" i="1">
                <a:latin typeface="Times New Roman" pitchFamily="18" charset="0"/>
              </a:rPr>
              <a:t> </a:t>
            </a:r>
            <a:r>
              <a:rPr lang="en-US" altLang="en-US" sz="1800">
                <a:latin typeface="Times New Roman" pitchFamily="18" charset="0"/>
              </a:rPr>
              <a:t>of a 1936 Hersey in 1936$</a:t>
            </a:r>
            <a:endParaRPr lang="en-CA" altLang="en-US" sz="1800">
              <a:latin typeface="Malgun Gothic" pitchFamily="34" charset="-127"/>
            </a:endParaRPr>
          </a:p>
        </p:txBody>
      </p:sp>
      <p:sp>
        <p:nvSpPr>
          <p:cNvPr id="826383" name="Text Box 15"/>
          <p:cNvSpPr txBox="1">
            <a:spLocks noChangeArrowheads="1"/>
          </p:cNvSpPr>
          <p:nvPr/>
        </p:nvSpPr>
        <p:spPr bwMode="auto">
          <a:xfrm>
            <a:off x="3741738" y="3354388"/>
            <a:ext cx="12652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a:latin typeface="Times New Roman" pitchFamily="18" charset="0"/>
              </a:rPr>
              <a:t>= 5 cents</a:t>
            </a:r>
          </a:p>
        </p:txBody>
      </p:sp>
      <p:sp>
        <p:nvSpPr>
          <p:cNvPr id="826384" name="AutoShape 16"/>
          <p:cNvSpPr>
            <a:spLocks noChangeArrowheads="1"/>
          </p:cNvSpPr>
          <p:nvPr/>
        </p:nvSpPr>
        <p:spPr bwMode="auto">
          <a:xfrm>
            <a:off x="6908800" y="3028950"/>
            <a:ext cx="1092200" cy="692150"/>
          </a:xfrm>
          <a:prstGeom prst="wedgeRoundRectCallout">
            <a:avLst>
              <a:gd name="adj1" fmla="val -239972"/>
              <a:gd name="adj2" fmla="val 26833"/>
              <a:gd name="adj3" fmla="val 16667"/>
            </a:avLst>
          </a:prstGeom>
          <a:solidFill>
            <a:srgbClr val="FFFF00"/>
          </a:solidFill>
          <a:ln w="28575">
            <a:solidFill>
              <a:srgbClr val="FF330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a:latin typeface="Times New Roman" pitchFamily="18" charset="0"/>
              </a:rPr>
              <a:t>Nominal Price</a:t>
            </a:r>
          </a:p>
        </p:txBody>
      </p:sp>
      <p:sp>
        <p:nvSpPr>
          <p:cNvPr id="826385" name="AutoShape 17"/>
          <p:cNvSpPr>
            <a:spLocks noChangeArrowheads="1"/>
          </p:cNvSpPr>
          <p:nvPr/>
        </p:nvSpPr>
        <p:spPr bwMode="auto">
          <a:xfrm>
            <a:off x="6908800" y="3028950"/>
            <a:ext cx="1092200" cy="692150"/>
          </a:xfrm>
          <a:prstGeom prst="wedgeRoundRectCallout">
            <a:avLst>
              <a:gd name="adj1" fmla="val -281250"/>
              <a:gd name="adj2" fmla="val 145870"/>
              <a:gd name="adj3" fmla="val 16667"/>
            </a:avLst>
          </a:prstGeom>
          <a:solidFill>
            <a:srgbClr val="FFFF00"/>
          </a:solidFill>
          <a:ln w="28575">
            <a:solidFill>
              <a:srgbClr val="FF330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a:latin typeface="Times New Roman" pitchFamily="18" charset="0"/>
              </a:rPr>
              <a:t>Nominal Price</a:t>
            </a:r>
          </a:p>
        </p:txBody>
      </p:sp>
      <p:sp>
        <p:nvSpPr>
          <p:cNvPr id="826386" name="AutoShape 18"/>
          <p:cNvSpPr>
            <a:spLocks noChangeArrowheads="1"/>
          </p:cNvSpPr>
          <p:nvPr/>
        </p:nvSpPr>
        <p:spPr bwMode="auto">
          <a:xfrm>
            <a:off x="7137400" y="4537075"/>
            <a:ext cx="1625600" cy="1406525"/>
          </a:xfrm>
          <a:prstGeom prst="wedgeRoundRectCallout">
            <a:avLst>
              <a:gd name="adj1" fmla="val -184278"/>
              <a:gd name="adj2" fmla="val 52597"/>
              <a:gd name="adj3" fmla="val 16667"/>
            </a:avLst>
          </a:prstGeom>
          <a:solidFill>
            <a:srgbClr val="FFFF00"/>
          </a:solidFill>
          <a:ln w="28575">
            <a:solidFill>
              <a:srgbClr val="FF330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a:latin typeface="Times New Roman" pitchFamily="18" charset="0"/>
              </a:rPr>
              <a:t>The real</a:t>
            </a:r>
          </a:p>
          <a:p>
            <a:pPr algn="ctr" eaLnBrk="1" hangingPunct="1"/>
            <a:r>
              <a:rPr lang="en-US" altLang="en-US" sz="1600">
                <a:latin typeface="Times New Roman" pitchFamily="18" charset="0"/>
              </a:rPr>
              <a:t>price of a candy bar purchased then valued in 2009 $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26370">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638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638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638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2637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2638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826385"/>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26377"/>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263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75" grpId="0"/>
      <p:bldP spid="826377" grpId="0"/>
      <p:bldP spid="826382" grpId="0"/>
      <p:bldP spid="826383" grpId="0"/>
      <p:bldP spid="826384" grpId="0" animBg="1"/>
      <p:bldP spid="826385" grpId="0" animBg="1"/>
      <p:bldP spid="826385" grpId="1" animBg="1"/>
      <p:bldP spid="82638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8418" name="Rectangle 2"/>
          <p:cNvSpPr>
            <a:spLocks noGrp="1" noChangeArrowheads="1"/>
          </p:cNvSpPr>
          <p:nvPr>
            <p:ph type="body" idx="1"/>
          </p:nvPr>
        </p:nvSpPr>
        <p:spPr>
          <a:xfrm>
            <a:off x="152400" y="1219200"/>
            <a:ext cx="8229600" cy="2528888"/>
          </a:xfrm>
        </p:spPr>
        <p:txBody>
          <a:bodyPr/>
          <a:lstStyle/>
          <a:p>
            <a:pPr eaLnBrk="1" hangingPunct="1">
              <a:buFont typeface="Wingdings" pitchFamily="2" charset="2"/>
              <a:buNone/>
            </a:pPr>
            <a:r>
              <a:rPr lang="en-US" altLang="en-US" b="0" smtClean="0"/>
              <a:t>	 </a:t>
            </a:r>
            <a:r>
              <a:rPr lang="en-US" altLang="en-US" smtClean="0"/>
              <a:t>Nominal wage and real wage</a:t>
            </a:r>
            <a:endParaRPr lang="en-US" altLang="en-US" b="0" smtClean="0"/>
          </a:p>
          <a:p>
            <a:pPr lvl="1" eaLnBrk="1" hangingPunct="1"/>
            <a:r>
              <a:rPr lang="en-US" altLang="en-US" smtClean="0"/>
              <a:t>Suppose you made $16.73 per hour in 2006.</a:t>
            </a:r>
          </a:p>
          <a:p>
            <a:pPr lvl="1" eaLnBrk="1" hangingPunct="1"/>
            <a:r>
              <a:rPr lang="en-US" altLang="en-US" smtClean="0"/>
              <a:t>This is the nominal wage valued in 2006 dollars</a:t>
            </a:r>
          </a:p>
          <a:p>
            <a:pPr lvl="1" eaLnBrk="1" hangingPunct="1"/>
            <a:r>
              <a:rPr lang="en-US" altLang="en-US" smtClean="0"/>
              <a:t>If you want to compare wages from year to year you have to convert them into real values</a:t>
            </a:r>
            <a:endParaRPr lang="en-CA" altLang="en-US" smtClean="0"/>
          </a:p>
        </p:txBody>
      </p:sp>
      <p:grpSp>
        <p:nvGrpSpPr>
          <p:cNvPr id="2" name="Group 3"/>
          <p:cNvGrpSpPr>
            <a:grpSpLocks/>
          </p:cNvGrpSpPr>
          <p:nvPr/>
        </p:nvGrpSpPr>
        <p:grpSpPr bwMode="auto">
          <a:xfrm>
            <a:off x="3722688" y="5011738"/>
            <a:ext cx="1868487" cy="641350"/>
            <a:chOff x="2304" y="2606"/>
            <a:chExt cx="1177" cy="404"/>
          </a:xfrm>
        </p:grpSpPr>
        <p:sp>
          <p:nvSpPr>
            <p:cNvPr id="23568" name="Text Box 4"/>
            <p:cNvSpPr txBox="1">
              <a:spLocks noChangeArrowheads="1"/>
            </p:cNvSpPr>
            <p:nvPr/>
          </p:nvSpPr>
          <p:spPr bwMode="auto">
            <a:xfrm>
              <a:off x="2304" y="2674"/>
              <a:ext cx="7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a:latin typeface="Times New Roman" pitchFamily="18" charset="0"/>
                </a:rPr>
                <a:t>= 16.73  </a:t>
              </a:r>
              <a:r>
                <a:rPr lang="en-US" altLang="en-US" sz="1800">
                  <a:latin typeface="Malgun Gothic" pitchFamily="34" charset="-127"/>
                </a:rPr>
                <a:t>X</a:t>
              </a:r>
              <a:endParaRPr lang="en-US" altLang="en-US" sz="1800">
                <a:latin typeface="Times New Roman" pitchFamily="18" charset="0"/>
              </a:endParaRPr>
            </a:p>
          </p:txBody>
        </p:sp>
        <p:sp>
          <p:nvSpPr>
            <p:cNvPr id="23569" name="Text Box 5"/>
            <p:cNvSpPr txBox="1">
              <a:spLocks noChangeArrowheads="1"/>
            </p:cNvSpPr>
            <p:nvPr/>
          </p:nvSpPr>
          <p:spPr bwMode="auto">
            <a:xfrm>
              <a:off x="3041" y="2606"/>
              <a:ext cx="44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800">
                  <a:latin typeface="Times New Roman" pitchFamily="18" charset="0"/>
                </a:rPr>
                <a:t>100</a:t>
              </a:r>
            </a:p>
            <a:p>
              <a:pPr algn="ctr" eaLnBrk="1" hangingPunct="1"/>
              <a:r>
                <a:rPr lang="en-US" altLang="en-US" sz="1800">
                  <a:latin typeface="Times New Roman" pitchFamily="18" charset="0"/>
                </a:rPr>
                <a:t>201.6</a:t>
              </a:r>
            </a:p>
          </p:txBody>
        </p:sp>
        <p:sp>
          <p:nvSpPr>
            <p:cNvPr id="23570" name="Line 6"/>
            <p:cNvSpPr>
              <a:spLocks noChangeShapeType="1"/>
            </p:cNvSpPr>
            <p:nvPr/>
          </p:nvSpPr>
          <p:spPr bwMode="auto">
            <a:xfrm>
              <a:off x="3053" y="2808"/>
              <a:ext cx="403"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828423" name="Rectangle 7"/>
          <p:cNvSpPr>
            <a:spLocks noChangeArrowheads="1"/>
          </p:cNvSpPr>
          <p:nvPr/>
        </p:nvSpPr>
        <p:spPr bwMode="auto">
          <a:xfrm>
            <a:off x="1371600" y="4343400"/>
            <a:ext cx="2743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ltLang="en-US" sz="1800">
                <a:latin typeface="Times New Roman" pitchFamily="18" charset="0"/>
              </a:rPr>
              <a:t>2006 wage rate in 1983$</a:t>
            </a:r>
            <a:endParaRPr lang="en-CA" altLang="en-US" sz="1800">
              <a:latin typeface="Times New Roman" pitchFamily="18" charset="0"/>
            </a:endParaRPr>
          </a:p>
        </p:txBody>
      </p:sp>
      <p:sp>
        <p:nvSpPr>
          <p:cNvPr id="23557" name="Rectangle 8"/>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
        <p:nvSpPr>
          <p:cNvPr id="828425" name="Text Box 9"/>
          <p:cNvSpPr txBox="1">
            <a:spLocks noChangeArrowheads="1"/>
          </p:cNvSpPr>
          <p:nvPr/>
        </p:nvSpPr>
        <p:spPr bwMode="auto">
          <a:xfrm>
            <a:off x="3732213" y="5805488"/>
            <a:ext cx="12652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a:latin typeface="Times New Roman" pitchFamily="18" charset="0"/>
              </a:rPr>
              <a:t>= $8.30</a:t>
            </a:r>
          </a:p>
        </p:txBody>
      </p:sp>
      <p:grpSp>
        <p:nvGrpSpPr>
          <p:cNvPr id="3" name="Group 10"/>
          <p:cNvGrpSpPr>
            <a:grpSpLocks/>
          </p:cNvGrpSpPr>
          <p:nvPr/>
        </p:nvGrpSpPr>
        <p:grpSpPr bwMode="auto">
          <a:xfrm>
            <a:off x="3722688" y="4114800"/>
            <a:ext cx="2297112" cy="760413"/>
            <a:chOff x="2297" y="2677"/>
            <a:chExt cx="1447" cy="479"/>
          </a:xfrm>
        </p:grpSpPr>
        <p:sp>
          <p:nvSpPr>
            <p:cNvPr id="23565" name="Rectangle 11"/>
            <p:cNvSpPr>
              <a:spLocks noChangeArrowheads="1"/>
            </p:cNvSpPr>
            <p:nvPr/>
          </p:nvSpPr>
          <p:spPr bwMode="auto">
            <a:xfrm>
              <a:off x="3120" y="2677"/>
              <a:ext cx="624"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120000"/>
                </a:lnSpc>
              </a:pPr>
              <a:r>
                <a:rPr lang="en-US" altLang="en-US" sz="1800">
                  <a:latin typeface="Times New Roman" pitchFamily="18" charset="0"/>
                </a:rPr>
                <a:t>CPI</a:t>
              </a:r>
              <a:r>
                <a:rPr lang="en-US" altLang="en-US" sz="1800" baseline="-25000">
                  <a:latin typeface="Times New Roman" pitchFamily="18" charset="0"/>
                </a:rPr>
                <a:t>1983</a:t>
              </a:r>
              <a:endParaRPr lang="en-US" altLang="en-US" sz="1800">
                <a:latin typeface="Times New Roman" pitchFamily="18" charset="0"/>
              </a:endParaRPr>
            </a:p>
            <a:p>
              <a:pPr eaLnBrk="1" hangingPunct="1">
                <a:lnSpc>
                  <a:spcPct val="120000"/>
                </a:lnSpc>
              </a:pPr>
              <a:r>
                <a:rPr lang="en-US" altLang="en-US" sz="1800">
                  <a:latin typeface="Times New Roman" pitchFamily="18" charset="0"/>
                </a:rPr>
                <a:t>CPI</a:t>
              </a:r>
              <a:r>
                <a:rPr lang="en-US" altLang="en-US" sz="1800" baseline="-25000">
                  <a:latin typeface="Times New Roman" pitchFamily="18" charset="0"/>
                </a:rPr>
                <a:t>2006</a:t>
              </a:r>
              <a:endParaRPr lang="en-CA" altLang="en-US" sz="1800">
                <a:latin typeface="Times New Roman" pitchFamily="18" charset="0"/>
              </a:endParaRPr>
            </a:p>
          </p:txBody>
        </p:sp>
        <p:sp>
          <p:nvSpPr>
            <p:cNvPr id="23566" name="Line 12"/>
            <p:cNvSpPr>
              <a:spLocks noChangeShapeType="1"/>
            </p:cNvSpPr>
            <p:nvPr/>
          </p:nvSpPr>
          <p:spPr bwMode="auto">
            <a:xfrm>
              <a:off x="3160" y="2943"/>
              <a:ext cx="449"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567" name="Rectangle 13"/>
            <p:cNvSpPr>
              <a:spLocks noChangeArrowheads="1"/>
            </p:cNvSpPr>
            <p:nvPr/>
          </p:nvSpPr>
          <p:spPr bwMode="auto">
            <a:xfrm>
              <a:off x="2297" y="2778"/>
              <a:ext cx="1351"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nSpc>
                  <a:spcPct val="130000"/>
                </a:lnSpc>
              </a:pPr>
              <a:r>
                <a:rPr lang="en-US" altLang="en-US" sz="1800">
                  <a:latin typeface="Times New Roman" pitchFamily="18" charset="0"/>
                </a:rPr>
                <a:t>= wage</a:t>
              </a:r>
              <a:r>
                <a:rPr lang="en-US" altLang="en-US" sz="1800" baseline="-25000">
                  <a:latin typeface="Times New Roman" pitchFamily="18" charset="0"/>
                </a:rPr>
                <a:t>2006</a:t>
              </a:r>
              <a:r>
                <a:rPr lang="en-US" altLang="en-US" sz="1800">
                  <a:latin typeface="Times New Roman" pitchFamily="18" charset="0"/>
                </a:rPr>
                <a:t> </a:t>
              </a:r>
              <a:r>
                <a:rPr lang="en-US" altLang="en-US" sz="1800">
                  <a:latin typeface="Malgun Gothic" pitchFamily="34" charset="-127"/>
                </a:rPr>
                <a:t>X </a:t>
              </a:r>
              <a:endParaRPr lang="en-CA" altLang="en-US" sz="1800">
                <a:latin typeface="Malgun Gothic" pitchFamily="34" charset="-127"/>
              </a:endParaRPr>
            </a:p>
          </p:txBody>
        </p:sp>
      </p:grpSp>
      <p:sp>
        <p:nvSpPr>
          <p:cNvPr id="828430" name="Rectangle 14"/>
          <p:cNvSpPr>
            <a:spLocks noChangeArrowheads="1"/>
          </p:cNvSpPr>
          <p:nvPr/>
        </p:nvSpPr>
        <p:spPr bwMode="auto">
          <a:xfrm>
            <a:off x="1371600" y="3352800"/>
            <a:ext cx="2590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ltLang="en-US" sz="1800">
                <a:latin typeface="Times New Roman" pitchFamily="18" charset="0"/>
              </a:rPr>
              <a:t>2006 wage rate in 2006$</a:t>
            </a:r>
            <a:endParaRPr lang="en-CA" altLang="en-US" sz="1800">
              <a:latin typeface="Malgun Gothic" pitchFamily="34" charset="-127"/>
            </a:endParaRPr>
          </a:p>
        </p:txBody>
      </p:sp>
      <p:sp>
        <p:nvSpPr>
          <p:cNvPr id="828431" name="Text Box 15"/>
          <p:cNvSpPr txBox="1">
            <a:spLocks noChangeArrowheads="1"/>
          </p:cNvSpPr>
          <p:nvPr/>
        </p:nvSpPr>
        <p:spPr bwMode="auto">
          <a:xfrm>
            <a:off x="3741738" y="3354388"/>
            <a:ext cx="12652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a:latin typeface="Times New Roman" pitchFamily="18" charset="0"/>
              </a:rPr>
              <a:t>= 16.73</a:t>
            </a:r>
          </a:p>
        </p:txBody>
      </p:sp>
      <p:sp>
        <p:nvSpPr>
          <p:cNvPr id="828432" name="AutoShape 16"/>
          <p:cNvSpPr>
            <a:spLocks noChangeArrowheads="1"/>
          </p:cNvSpPr>
          <p:nvPr/>
        </p:nvSpPr>
        <p:spPr bwMode="auto">
          <a:xfrm>
            <a:off x="6908800" y="3028950"/>
            <a:ext cx="1092200" cy="692150"/>
          </a:xfrm>
          <a:prstGeom prst="wedgeRoundRectCallout">
            <a:avLst>
              <a:gd name="adj1" fmla="val -239972"/>
              <a:gd name="adj2" fmla="val 26833"/>
              <a:gd name="adj3" fmla="val 16667"/>
            </a:avLst>
          </a:prstGeom>
          <a:solidFill>
            <a:srgbClr val="FFFF00"/>
          </a:solidFill>
          <a:ln w="28575">
            <a:solidFill>
              <a:srgbClr val="FF330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a:latin typeface="Times New Roman" pitchFamily="18" charset="0"/>
              </a:rPr>
              <a:t>Nominal wage</a:t>
            </a:r>
          </a:p>
        </p:txBody>
      </p:sp>
      <p:sp>
        <p:nvSpPr>
          <p:cNvPr id="828433" name="AutoShape 17"/>
          <p:cNvSpPr>
            <a:spLocks noChangeArrowheads="1"/>
          </p:cNvSpPr>
          <p:nvPr/>
        </p:nvSpPr>
        <p:spPr bwMode="auto">
          <a:xfrm>
            <a:off x="6908800" y="3028950"/>
            <a:ext cx="1092200" cy="692150"/>
          </a:xfrm>
          <a:prstGeom prst="wedgeRoundRectCallout">
            <a:avLst>
              <a:gd name="adj1" fmla="val -281250"/>
              <a:gd name="adj2" fmla="val 145870"/>
              <a:gd name="adj3" fmla="val 16667"/>
            </a:avLst>
          </a:prstGeom>
          <a:solidFill>
            <a:srgbClr val="FFFF00"/>
          </a:solidFill>
          <a:ln w="28575">
            <a:solidFill>
              <a:srgbClr val="FF330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a:latin typeface="Times New Roman" pitchFamily="18" charset="0"/>
              </a:rPr>
              <a:t>Nominal wage</a:t>
            </a:r>
          </a:p>
        </p:txBody>
      </p:sp>
      <p:sp>
        <p:nvSpPr>
          <p:cNvPr id="828434" name="AutoShape 18"/>
          <p:cNvSpPr>
            <a:spLocks noChangeArrowheads="1"/>
          </p:cNvSpPr>
          <p:nvPr/>
        </p:nvSpPr>
        <p:spPr bwMode="auto">
          <a:xfrm>
            <a:off x="6908800" y="4876800"/>
            <a:ext cx="1473200" cy="1143000"/>
          </a:xfrm>
          <a:prstGeom prst="wedgeRoundRectCallout">
            <a:avLst>
              <a:gd name="adj1" fmla="val -201722"/>
              <a:gd name="adj2" fmla="val 48472"/>
              <a:gd name="adj3" fmla="val 16667"/>
            </a:avLst>
          </a:prstGeom>
          <a:solidFill>
            <a:srgbClr val="FFFF00"/>
          </a:solidFill>
          <a:ln w="28575">
            <a:solidFill>
              <a:srgbClr val="FF330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a:latin typeface="Times New Roman" pitchFamily="18" charset="0"/>
              </a:rPr>
              <a:t>The real wage rate earned in 2006 valued in 1983 $</a:t>
            </a:r>
          </a:p>
          <a:p>
            <a:pPr algn="ctr" eaLnBrk="1" hangingPunct="1"/>
            <a:endParaRPr lang="en-US" altLang="en-US" sz="1600">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28418">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28418">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84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843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2843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2842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2843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par>
                                <p:cTn id="39" presetID="1" presetClass="exit" presetSubtype="0" fill="hold" grpId="1" nodeType="withEffect">
                                  <p:stCondLst>
                                    <p:cond delay="0"/>
                                  </p:stCondLst>
                                  <p:childTnLst>
                                    <p:set>
                                      <p:cBhvr>
                                        <p:cTn id="40" dur="1" fill="hold">
                                          <p:stCondLst>
                                            <p:cond delay="0"/>
                                          </p:stCondLst>
                                        </p:cTn>
                                        <p:tgtEl>
                                          <p:spTgt spid="828433"/>
                                        </p:tgtEl>
                                        <p:attrNameLst>
                                          <p:attrName>style.visibility</p:attrName>
                                        </p:attrNameLst>
                                      </p:cBhvr>
                                      <p:to>
                                        <p:strVal val="hidden"/>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28425"/>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28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23" grpId="0"/>
      <p:bldP spid="828425" grpId="0"/>
      <p:bldP spid="828430" grpId="0"/>
      <p:bldP spid="828431" grpId="0"/>
      <p:bldP spid="828432" grpId="0" animBg="1"/>
      <p:bldP spid="828433" grpId="0" animBg="1"/>
      <p:bldP spid="828433" grpId="1" animBg="1"/>
      <p:bldP spid="828434"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8066" name="Rectangle 2"/>
          <p:cNvSpPr>
            <a:spLocks noGrp="1" noChangeArrowheads="1"/>
          </p:cNvSpPr>
          <p:nvPr>
            <p:ph type="body" idx="1"/>
          </p:nvPr>
        </p:nvSpPr>
        <p:spPr>
          <a:xfrm>
            <a:off x="400050" y="762000"/>
            <a:ext cx="7981950" cy="5943600"/>
          </a:xfrm>
        </p:spPr>
        <p:txBody>
          <a:bodyPr/>
          <a:lstStyle/>
          <a:p>
            <a:pPr eaLnBrk="1" hangingPunct="1">
              <a:lnSpc>
                <a:spcPct val="80000"/>
              </a:lnSpc>
              <a:buFont typeface="Wingdings" pitchFamily="2" charset="2"/>
              <a:buNone/>
            </a:pPr>
            <a:r>
              <a:rPr lang="en-US" altLang="en-US" smtClean="0"/>
              <a:t>Other price indices</a:t>
            </a:r>
            <a:endParaRPr lang="en-US" altLang="en-US" sz="1600" smtClean="0"/>
          </a:p>
          <a:p>
            <a:pPr eaLnBrk="1" hangingPunct="1">
              <a:lnSpc>
                <a:spcPct val="80000"/>
              </a:lnSpc>
            </a:pPr>
            <a:endParaRPr lang="en-US" altLang="en-US" sz="1200" b="0" smtClean="0"/>
          </a:p>
          <a:p>
            <a:pPr eaLnBrk="1" hangingPunct="1">
              <a:lnSpc>
                <a:spcPct val="80000"/>
              </a:lnSpc>
              <a:buFontTx/>
              <a:buAutoNum type="arabicPeriod"/>
            </a:pPr>
            <a:r>
              <a:rPr lang="en-US" altLang="en-US" sz="1600" b="0" smtClean="0"/>
              <a:t>The </a:t>
            </a:r>
            <a:r>
              <a:rPr lang="en-US" altLang="en-US" sz="1600" smtClean="0"/>
              <a:t>GDP deflator</a:t>
            </a:r>
            <a:r>
              <a:rPr lang="en-US" altLang="en-US" sz="1600" b="0" smtClean="0"/>
              <a:t> is an average of prices of all the goods and services included in Gross Domestic Product (GDP is the dollar value of our economy’s total ouput)</a:t>
            </a:r>
            <a:br>
              <a:rPr lang="en-US" altLang="en-US" sz="1600" b="0" smtClean="0"/>
            </a:br>
            <a:endParaRPr lang="en-US" altLang="en-US" sz="2400" b="0" smtClean="0"/>
          </a:p>
          <a:p>
            <a:pPr algn="ctr" eaLnBrk="1" hangingPunct="1">
              <a:lnSpc>
                <a:spcPct val="80000"/>
              </a:lnSpc>
              <a:buFont typeface="Wingdings" pitchFamily="2" charset="2"/>
              <a:buNone/>
            </a:pPr>
            <a:r>
              <a:rPr lang="en-US" altLang="en-US" sz="1600" b="0" smtClean="0"/>
              <a:t>GDP deflator = </a:t>
            </a:r>
            <a:r>
              <a:rPr lang="en-US" altLang="en-US" sz="1600" b="0" smtClean="0">
                <a:sym typeface="Symbol" pitchFamily="18" charset="2"/>
              </a:rPr>
              <a:t>                            100%</a:t>
            </a:r>
          </a:p>
          <a:p>
            <a:pPr lvl="1" eaLnBrk="1" hangingPunct="1">
              <a:lnSpc>
                <a:spcPct val="85000"/>
              </a:lnSpc>
            </a:pPr>
            <a:endParaRPr lang="en-US" altLang="en-US" sz="1600" smtClean="0"/>
          </a:p>
          <a:p>
            <a:pPr lvl="1" eaLnBrk="1" hangingPunct="1">
              <a:lnSpc>
                <a:spcPct val="85000"/>
              </a:lnSpc>
            </a:pPr>
            <a:r>
              <a:rPr lang="en-US" altLang="en-US" sz="1600" smtClean="0"/>
              <a:t>Since the GDP deflator is a measure of the </a:t>
            </a:r>
            <a:r>
              <a:rPr lang="en-US" altLang="en-US" sz="1600" i="1" smtClean="0"/>
              <a:t>price level</a:t>
            </a:r>
            <a:r>
              <a:rPr lang="en-US" altLang="en-US" sz="1600" smtClean="0"/>
              <a:t> its percentage change is a measure of the </a:t>
            </a:r>
            <a:r>
              <a:rPr lang="en-US" altLang="en-US" sz="1600" i="1" smtClean="0"/>
              <a:t>inflation rate</a:t>
            </a:r>
            <a:r>
              <a:rPr lang="en-US" altLang="en-US" sz="1600" smtClean="0"/>
              <a:t>.</a:t>
            </a:r>
            <a:r>
              <a:rPr lang="en-US" altLang="en-US" sz="1600" b="1" smtClean="0"/>
              <a:t> </a:t>
            </a:r>
          </a:p>
          <a:p>
            <a:pPr lvl="1" eaLnBrk="1" hangingPunct="1">
              <a:lnSpc>
                <a:spcPct val="85000"/>
              </a:lnSpc>
            </a:pPr>
            <a:r>
              <a:rPr lang="en-US" altLang="en-US" sz="1600" smtClean="0"/>
              <a:t>The GDP deflator </a:t>
            </a:r>
          </a:p>
          <a:p>
            <a:pPr lvl="2" eaLnBrk="1" hangingPunct="1">
              <a:lnSpc>
                <a:spcPct val="80000"/>
              </a:lnSpc>
            </a:pPr>
            <a:r>
              <a:rPr lang="en-US" altLang="en-US" sz="1600" smtClean="0"/>
              <a:t>uses information on current year quantities</a:t>
            </a:r>
          </a:p>
          <a:p>
            <a:pPr lvl="2" eaLnBrk="1" hangingPunct="1">
              <a:lnSpc>
                <a:spcPct val="80000"/>
              </a:lnSpc>
            </a:pPr>
            <a:r>
              <a:rPr lang="en-US" altLang="en-US" sz="1600" smtClean="0"/>
              <a:t>it includes new goods </a:t>
            </a:r>
          </a:p>
          <a:p>
            <a:pPr lvl="2" eaLnBrk="1" hangingPunct="1">
              <a:lnSpc>
                <a:spcPct val="80000"/>
              </a:lnSpc>
            </a:pPr>
            <a:r>
              <a:rPr lang="en-US" altLang="en-US" sz="1600" smtClean="0"/>
              <a:t>it includes quality improvements</a:t>
            </a:r>
          </a:p>
          <a:p>
            <a:pPr lvl="2" eaLnBrk="1" hangingPunct="1">
              <a:lnSpc>
                <a:spcPct val="80000"/>
              </a:lnSpc>
            </a:pPr>
            <a:r>
              <a:rPr lang="en-US" altLang="en-US" sz="1600" smtClean="0"/>
              <a:t>allows for substitution effects of commodities </a:t>
            </a:r>
          </a:p>
          <a:p>
            <a:pPr lvl="2" eaLnBrk="1" hangingPunct="1">
              <a:lnSpc>
                <a:spcPct val="80000"/>
              </a:lnSpc>
            </a:pPr>
            <a:r>
              <a:rPr lang="en-US" altLang="en-US" sz="1600" smtClean="0"/>
              <a:t>allows for substitution effects of retail outlets</a:t>
            </a:r>
          </a:p>
          <a:p>
            <a:pPr lvl="1" eaLnBrk="1" hangingPunct="1">
              <a:lnSpc>
                <a:spcPct val="85000"/>
              </a:lnSpc>
              <a:buFont typeface="Wingdings" pitchFamily="2" charset="2"/>
              <a:buNone/>
            </a:pPr>
            <a:r>
              <a:rPr lang="en-US" altLang="en-US" sz="1600" smtClean="0"/>
              <a:t>	The GDP deflator is less affected by the biases of the CPI.</a:t>
            </a:r>
          </a:p>
          <a:p>
            <a:pPr lvl="1" eaLnBrk="1" hangingPunct="1"/>
            <a:r>
              <a:rPr lang="en-US" altLang="en-US" sz="1600" smtClean="0"/>
              <a:t>However, CPI bias is injected into the deflator because when the Commerce Department estimates quantities it divides expenditures by price indexes, one of which is the CPI.</a:t>
            </a:r>
          </a:p>
          <a:p>
            <a:pPr lvl="1" eaLnBrk="1" hangingPunct="1">
              <a:lnSpc>
                <a:spcPct val="85000"/>
              </a:lnSpc>
            </a:pPr>
            <a:endParaRPr lang="en-US" altLang="en-US" sz="1600" smtClean="0"/>
          </a:p>
          <a:p>
            <a:pPr eaLnBrk="1" hangingPunct="1">
              <a:buFontTx/>
              <a:buAutoNum type="arabicPeriod" startAt="2"/>
            </a:pPr>
            <a:r>
              <a:rPr lang="en-US" altLang="en-US" sz="1600" b="0" smtClean="0"/>
              <a:t>The </a:t>
            </a:r>
            <a:r>
              <a:rPr lang="en-US" altLang="en-US" sz="1600" smtClean="0"/>
              <a:t>PCE deflator</a:t>
            </a:r>
            <a:r>
              <a:rPr lang="en-US" altLang="en-US" sz="1600" b="0" smtClean="0"/>
              <a:t> is similar to the GDP deflator but is an average of current prices of all the goods and services included in the consumption expenditure component of GDP.</a:t>
            </a:r>
          </a:p>
        </p:txBody>
      </p:sp>
      <p:sp>
        <p:nvSpPr>
          <p:cNvPr id="728068" name="Text Box 4"/>
          <p:cNvSpPr txBox="1">
            <a:spLocks noChangeArrowheads="1"/>
          </p:cNvSpPr>
          <p:nvPr/>
        </p:nvSpPr>
        <p:spPr bwMode="auto">
          <a:xfrm>
            <a:off x="4024313" y="1889125"/>
            <a:ext cx="13525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lnSpc>
                <a:spcPct val="80000"/>
              </a:lnSpc>
            </a:pPr>
            <a:r>
              <a:rPr lang="en-US" altLang="en-US" sz="1600" u="sng">
                <a:latin typeface="Times New Roman" pitchFamily="18" charset="0"/>
              </a:rPr>
              <a:t>Nominal GDP</a:t>
            </a:r>
          </a:p>
          <a:p>
            <a:pPr algn="ctr" eaLnBrk="1" hangingPunct="1">
              <a:lnSpc>
                <a:spcPct val="80000"/>
              </a:lnSpc>
            </a:pPr>
            <a:r>
              <a:rPr lang="en-US" altLang="en-US" sz="1600">
                <a:latin typeface="Times New Roman" pitchFamily="18" charset="0"/>
                <a:sym typeface="Symbol" pitchFamily="18" charset="2"/>
              </a:rPr>
              <a:t>Real GDP</a:t>
            </a:r>
          </a:p>
        </p:txBody>
      </p:sp>
      <p:sp>
        <p:nvSpPr>
          <p:cNvPr id="24580" name="Rectangle 5"/>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28066">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806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28066">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728066">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728066">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728066">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728066">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728066">
                                            <p:txEl>
                                              <p:pRg st="10" end="10"/>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728066">
                                            <p:txEl>
                                              <p:pRg st="11" end="11"/>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728066">
                                            <p:txEl>
                                              <p:pRg st="12" end="12"/>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728066">
                                            <p:txEl>
                                              <p:pRg st="13" end="13"/>
                                            </p:txEl>
                                          </p:spTgt>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72806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6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0115" name="Rectangle 3"/>
          <p:cNvSpPr>
            <a:spLocks noGrp="1" noChangeArrowheads="1"/>
          </p:cNvSpPr>
          <p:nvPr>
            <p:ph type="body" idx="1"/>
          </p:nvPr>
        </p:nvSpPr>
        <p:spPr>
          <a:xfrm>
            <a:off x="381000" y="1435100"/>
            <a:ext cx="4724400" cy="4813300"/>
          </a:xfrm>
          <a:noFill/>
        </p:spPr>
        <p:txBody>
          <a:bodyPr/>
          <a:lstStyle/>
          <a:p>
            <a:pPr marL="0" indent="0" eaLnBrk="1" hangingPunct="1">
              <a:spcBef>
                <a:spcPct val="0"/>
              </a:spcBef>
              <a:buClrTx/>
              <a:buFontTx/>
              <a:buNone/>
            </a:pPr>
            <a:r>
              <a:rPr lang="en-US" altLang="en-US" sz="1600" b="0" smtClean="0"/>
              <a:t>The three measures of the inflation rate fluctuate together, but the CPI measure rises more rapidly than the GDP deflator measure or the PCE deflator measure. </a:t>
            </a:r>
            <a:endParaRPr lang="en-CA" altLang="en-US" sz="1600" b="0" smtClean="0"/>
          </a:p>
        </p:txBody>
      </p:sp>
      <p:pic>
        <p:nvPicPr>
          <p:cNvPr id="25603" name="Picture 4" descr="fig2203a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99060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0117" name="Picture 5" descr="fig2203a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99060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0118" name="Picture 6" descr="fig2203a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99060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0119" name="Picture 7" descr="fig2203a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99060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8" descr="fig2203b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5400" y="377825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Rectangle 10"/>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
        <p:nvSpPr>
          <p:cNvPr id="25609" name="Rectangle 11"/>
          <p:cNvSpPr>
            <a:spLocks noChangeArrowheads="1"/>
          </p:cNvSpPr>
          <p:nvPr/>
        </p:nvSpPr>
        <p:spPr bwMode="auto">
          <a:xfrm>
            <a:off x="381000" y="685800"/>
            <a:ext cx="2723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b="1" dirty="0">
                <a:latin typeface="Times New Roman" pitchFamily="18" charset="0"/>
              </a:rPr>
              <a:t>Comparing Price </a:t>
            </a:r>
            <a:r>
              <a:rPr lang="en-US" altLang="en-US" sz="1800" b="1" dirty="0" smtClean="0">
                <a:latin typeface="Times New Roman" pitchFamily="18" charset="0"/>
              </a:rPr>
              <a:t>Indices</a:t>
            </a:r>
            <a:endParaRPr lang="en-US" alt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0115">
                                            <p:txEl>
                                              <p:pRg st="0" end="0"/>
                                            </p:txEl>
                                          </p:spTgt>
                                        </p:tgtEl>
                                        <p:attrNameLst>
                                          <p:attrName>style.visibility</p:attrName>
                                        </p:attrNameLst>
                                      </p:cBhvr>
                                      <p:to>
                                        <p:strVal val="visible"/>
                                      </p:to>
                                    </p:set>
                                    <p:animEffect transition="in" filter="wipe(left)">
                                      <p:cBhvr>
                                        <p:cTn id="7" dur="500"/>
                                        <p:tgtEl>
                                          <p:spTgt spid="730115">
                                            <p:txEl>
                                              <p:pRg st="0" end="0"/>
                                            </p:txEl>
                                          </p:spTgt>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730117"/>
                                        </p:tgtEl>
                                        <p:attrNameLst>
                                          <p:attrName>style.visibility</p:attrName>
                                        </p:attrNameLst>
                                      </p:cBhvr>
                                      <p:to>
                                        <p:strVal val="visible"/>
                                      </p:to>
                                    </p:set>
                                    <p:animEffect transition="in" filter="wipe(left)">
                                      <p:cBhvr>
                                        <p:cTn id="11" dur="1000"/>
                                        <p:tgtEl>
                                          <p:spTgt spid="73011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730118"/>
                                        </p:tgtEl>
                                        <p:attrNameLst>
                                          <p:attrName>style.visibility</p:attrName>
                                        </p:attrNameLst>
                                      </p:cBhvr>
                                      <p:to>
                                        <p:strVal val="visible"/>
                                      </p:to>
                                    </p:set>
                                    <p:animEffect transition="in" filter="wipe(left)">
                                      <p:cBhvr>
                                        <p:cTn id="16" dur="1000"/>
                                        <p:tgtEl>
                                          <p:spTgt spid="73011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730119"/>
                                        </p:tgtEl>
                                        <p:attrNameLst>
                                          <p:attrName>style.visibility</p:attrName>
                                        </p:attrNameLst>
                                      </p:cBhvr>
                                      <p:to>
                                        <p:strVal val="visible"/>
                                      </p:to>
                                    </p:set>
                                    <p:animEffect transition="in" filter="wipe(left)">
                                      <p:cBhvr>
                                        <p:cTn id="21" dur="1000"/>
                                        <p:tgtEl>
                                          <p:spTgt spid="730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2163" name="Rectangle 3"/>
          <p:cNvSpPr>
            <a:spLocks noGrp="1" noChangeArrowheads="1"/>
          </p:cNvSpPr>
          <p:nvPr>
            <p:ph type="body" idx="1"/>
          </p:nvPr>
        </p:nvSpPr>
        <p:spPr>
          <a:xfrm>
            <a:off x="381000" y="2595563"/>
            <a:ext cx="4572000" cy="2967037"/>
          </a:xfrm>
          <a:noFill/>
        </p:spPr>
        <p:txBody>
          <a:bodyPr/>
          <a:lstStyle/>
          <a:p>
            <a:pPr marL="0" indent="0" eaLnBrk="1" hangingPunct="1">
              <a:spcBef>
                <a:spcPct val="0"/>
              </a:spcBef>
              <a:buClrTx/>
              <a:buFontTx/>
              <a:buNone/>
            </a:pPr>
            <a:r>
              <a:rPr lang="en-US" altLang="en-US" sz="1600" b="0" smtClean="0"/>
              <a:t>In part (b), the CPI measure of the price level is the highest and the PCE deflator lies between the CPI and the GDP deflator. </a:t>
            </a:r>
          </a:p>
          <a:p>
            <a:pPr marL="0" indent="0" eaLnBrk="1" hangingPunct="1">
              <a:spcBef>
                <a:spcPct val="0"/>
              </a:spcBef>
              <a:buClrTx/>
              <a:buFontTx/>
              <a:buNone/>
            </a:pPr>
            <a:endParaRPr lang="en-US" altLang="en-US" sz="1600" b="0" smtClean="0"/>
          </a:p>
          <a:p>
            <a:pPr marL="0" indent="0" eaLnBrk="1" hangingPunct="1">
              <a:spcBef>
                <a:spcPct val="0"/>
              </a:spcBef>
              <a:buClrTx/>
              <a:buFontTx/>
              <a:buNone/>
            </a:pPr>
            <a:r>
              <a:rPr lang="en-US" altLang="en-US" sz="1600" b="0" smtClean="0"/>
              <a:t>The CPI measure overstates the inflation rate.</a:t>
            </a:r>
          </a:p>
          <a:p>
            <a:pPr marL="0" indent="0" eaLnBrk="1" hangingPunct="1">
              <a:spcBef>
                <a:spcPct val="0"/>
              </a:spcBef>
              <a:buClrTx/>
              <a:buFontTx/>
              <a:buNone/>
            </a:pPr>
            <a:endParaRPr lang="en-US" altLang="en-US" sz="1600" b="0" smtClean="0"/>
          </a:p>
          <a:p>
            <a:pPr marL="0" indent="0" eaLnBrk="1" hangingPunct="1">
              <a:spcBef>
                <a:spcPct val="0"/>
              </a:spcBef>
              <a:buClrTx/>
              <a:buFontTx/>
              <a:buNone/>
            </a:pPr>
            <a:endParaRPr lang="en-US" altLang="en-US" sz="1600" b="0" smtClean="0"/>
          </a:p>
          <a:p>
            <a:pPr marL="0" indent="0" eaLnBrk="1" hangingPunct="1">
              <a:spcBef>
                <a:spcPct val="0"/>
              </a:spcBef>
              <a:buClrTx/>
              <a:buFontTx/>
              <a:buNone/>
            </a:pPr>
            <a:endParaRPr lang="en-CA" altLang="en-US" sz="1600" b="0" smtClean="0"/>
          </a:p>
        </p:txBody>
      </p:sp>
      <p:pic>
        <p:nvPicPr>
          <p:cNvPr id="26627" name="Picture 4" descr="fig2203a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99060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5" descr="fig2203a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99060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6" descr="fig2203a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99060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7" descr="fig2203a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99060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8" descr="fig2203b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5400" y="377825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2169" name="Picture 9" descr="fig2203b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5400" y="377825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2170" name="Picture 10" descr="fig2203bc"/>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05400" y="377825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2171" name="Picture 11" descr="fig2203bd"/>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05400" y="3778250"/>
            <a:ext cx="3424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5" name="Rectangle 13"/>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
        <p:nvSpPr>
          <p:cNvPr id="26636" name="Rectangle 14"/>
          <p:cNvSpPr>
            <a:spLocks noChangeArrowheads="1"/>
          </p:cNvSpPr>
          <p:nvPr/>
        </p:nvSpPr>
        <p:spPr bwMode="auto">
          <a:xfrm>
            <a:off x="381000" y="1435100"/>
            <a:ext cx="4724400"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a:latin typeface="Times New Roman" pitchFamily="18" charset="0"/>
              </a:rPr>
              <a:t>The three measures of the inflation rate fluctuate together, but the CPI measure rises more rapidly than the GDP deflator measure or the PCE deflator measure. </a:t>
            </a:r>
            <a:endParaRPr lang="en-CA" altLang="en-US" sz="1600">
              <a:latin typeface="Times New Roman" pitchFamily="18" charset="0"/>
            </a:endParaRPr>
          </a:p>
        </p:txBody>
      </p:sp>
      <p:sp>
        <p:nvSpPr>
          <p:cNvPr id="26637" name="Rectangle 15"/>
          <p:cNvSpPr>
            <a:spLocks noChangeArrowheads="1"/>
          </p:cNvSpPr>
          <p:nvPr/>
        </p:nvSpPr>
        <p:spPr bwMode="auto">
          <a:xfrm>
            <a:off x="381000" y="685800"/>
            <a:ext cx="2723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b="1" dirty="0">
                <a:latin typeface="Times New Roman" pitchFamily="18" charset="0"/>
              </a:rPr>
              <a:t>Comparing Price </a:t>
            </a:r>
            <a:r>
              <a:rPr lang="en-US" altLang="en-US" sz="1800" b="1" dirty="0" smtClean="0">
                <a:latin typeface="Times New Roman" pitchFamily="18" charset="0"/>
              </a:rPr>
              <a:t>Indices</a:t>
            </a:r>
            <a:endParaRPr lang="en-US" alt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732169"/>
                                        </p:tgtEl>
                                        <p:attrNameLst>
                                          <p:attrName>style.visibility</p:attrName>
                                        </p:attrNameLst>
                                      </p:cBhvr>
                                      <p:to>
                                        <p:strVal val="visible"/>
                                      </p:to>
                                    </p:set>
                                    <p:animEffect transition="in" filter="wipe(left)">
                                      <p:cBhvr>
                                        <p:cTn id="7" dur="1000"/>
                                        <p:tgtEl>
                                          <p:spTgt spid="7321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32170"/>
                                        </p:tgtEl>
                                        <p:attrNameLst>
                                          <p:attrName>style.visibility</p:attrName>
                                        </p:attrNameLst>
                                      </p:cBhvr>
                                      <p:to>
                                        <p:strVal val="visible"/>
                                      </p:to>
                                    </p:set>
                                    <p:animEffect transition="in" filter="wipe(left)">
                                      <p:cBhvr>
                                        <p:cTn id="12" dur="1000"/>
                                        <p:tgtEl>
                                          <p:spTgt spid="7321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32171"/>
                                        </p:tgtEl>
                                        <p:attrNameLst>
                                          <p:attrName>style.visibility</p:attrName>
                                        </p:attrNameLst>
                                      </p:cBhvr>
                                      <p:to>
                                        <p:strVal val="visible"/>
                                      </p:to>
                                    </p:set>
                                    <p:animEffect transition="in" filter="wipe(left)">
                                      <p:cBhvr>
                                        <p:cTn id="17" dur="1000"/>
                                        <p:tgtEl>
                                          <p:spTgt spid="7321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321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163" grpId="0"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6259" name="Rectangle 3"/>
          <p:cNvSpPr>
            <a:spLocks noGrp="1" noChangeArrowheads="1"/>
          </p:cNvSpPr>
          <p:nvPr>
            <p:ph type="body" idx="1"/>
          </p:nvPr>
        </p:nvSpPr>
        <p:spPr/>
        <p:txBody>
          <a:bodyPr/>
          <a:lstStyle/>
          <a:p>
            <a:pPr eaLnBrk="1" hangingPunct="1">
              <a:buFont typeface="Wingdings" pitchFamily="2" charset="2"/>
              <a:buNone/>
            </a:pPr>
            <a:r>
              <a:rPr lang="en-US" altLang="en-US" sz="1600" smtClean="0"/>
              <a:t>Costs of expected inflation</a:t>
            </a:r>
            <a:r>
              <a:rPr lang="en-US" altLang="en-US" sz="1600" b="0" smtClean="0"/>
              <a:t> </a:t>
            </a:r>
          </a:p>
          <a:p>
            <a:pPr eaLnBrk="1" hangingPunct="1">
              <a:lnSpc>
                <a:spcPct val="105000"/>
              </a:lnSpc>
            </a:pPr>
            <a:r>
              <a:rPr lang="en-US" altLang="en-US" sz="1600" b="0" smtClean="0"/>
              <a:t>Menu costs – change posted prices</a:t>
            </a:r>
          </a:p>
          <a:p>
            <a:pPr eaLnBrk="1" hangingPunct="1">
              <a:lnSpc>
                <a:spcPct val="105000"/>
              </a:lnSpc>
            </a:pPr>
            <a:r>
              <a:rPr lang="en-US" altLang="en-US" sz="1600" b="0" smtClean="0"/>
              <a:t>Shoe leather costs – make more trips to the bank and search costs</a:t>
            </a:r>
          </a:p>
          <a:p>
            <a:pPr eaLnBrk="1" hangingPunct="1">
              <a:lnSpc>
                <a:spcPct val="105000"/>
              </a:lnSpc>
            </a:pPr>
            <a:r>
              <a:rPr lang="en-US" altLang="en-US" sz="1600" b="0" smtClean="0"/>
              <a:t>Psychic dislike – people don’t like paying more for the same stuff</a:t>
            </a:r>
          </a:p>
          <a:p>
            <a:pPr eaLnBrk="1" hangingPunct="1">
              <a:lnSpc>
                <a:spcPct val="105000"/>
              </a:lnSpc>
            </a:pPr>
            <a:r>
              <a:rPr lang="en-US" altLang="en-US" sz="1600" b="0" smtClean="0"/>
              <a:t>Inflation taxes – fixed interest rates</a:t>
            </a:r>
          </a:p>
          <a:p>
            <a:pPr eaLnBrk="1" hangingPunct="1">
              <a:lnSpc>
                <a:spcPct val="105000"/>
              </a:lnSpc>
              <a:buFont typeface="Wingdings" pitchFamily="2" charset="2"/>
              <a:buNone/>
            </a:pPr>
            <a:endParaRPr lang="en-US" altLang="en-US" sz="1600" b="0" smtClean="0"/>
          </a:p>
          <a:p>
            <a:pPr eaLnBrk="1" hangingPunct="1">
              <a:lnSpc>
                <a:spcPct val="105000"/>
              </a:lnSpc>
              <a:buFont typeface="Wingdings" pitchFamily="2" charset="2"/>
              <a:buNone/>
            </a:pPr>
            <a:r>
              <a:rPr lang="en-US" altLang="en-US" sz="1600" smtClean="0"/>
              <a:t>Inflation decreases the purchasing power of the dollar</a:t>
            </a:r>
            <a:endParaRPr lang="en-US" altLang="en-US" sz="1600" b="0" smtClean="0"/>
          </a:p>
          <a:p>
            <a:pPr eaLnBrk="1" hangingPunct="1">
              <a:lnSpc>
                <a:spcPct val="105000"/>
              </a:lnSpc>
            </a:pPr>
            <a:r>
              <a:rPr lang="en-US" altLang="en-US" sz="1600" b="0" smtClean="0"/>
              <a:t>The dollar does not go as far as it use to</a:t>
            </a:r>
          </a:p>
          <a:p>
            <a:pPr eaLnBrk="1" hangingPunct="1">
              <a:lnSpc>
                <a:spcPct val="105000"/>
              </a:lnSpc>
            </a:pPr>
            <a:r>
              <a:rPr lang="en-US" altLang="en-US" sz="1600" b="0" smtClean="0"/>
              <a:t>The </a:t>
            </a:r>
            <a:r>
              <a:rPr lang="en-US" altLang="en-US" sz="1600" smtClean="0"/>
              <a:t>nominal</a:t>
            </a:r>
            <a:r>
              <a:rPr lang="en-US" altLang="en-US" sz="1600" b="0" smtClean="0"/>
              <a:t> value of some thing is in </a:t>
            </a:r>
            <a:r>
              <a:rPr lang="en-US" altLang="en-US" sz="1600" b="0" i="1" smtClean="0"/>
              <a:t>current</a:t>
            </a:r>
            <a:r>
              <a:rPr lang="en-US" altLang="en-US" sz="1600" b="0" smtClean="0"/>
              <a:t> dollars</a:t>
            </a:r>
            <a:r>
              <a:rPr lang="en-US" altLang="en-US" sz="1600" b="0" i="1" smtClean="0"/>
              <a:t>.</a:t>
            </a:r>
          </a:p>
          <a:p>
            <a:pPr eaLnBrk="1" hangingPunct="1">
              <a:lnSpc>
                <a:spcPct val="105000"/>
              </a:lnSpc>
            </a:pPr>
            <a:r>
              <a:rPr lang="en-US" altLang="en-US" sz="1600" b="0" smtClean="0"/>
              <a:t>The </a:t>
            </a:r>
            <a:r>
              <a:rPr lang="en-US" altLang="en-US" sz="1600" smtClean="0"/>
              <a:t>real</a:t>
            </a:r>
            <a:r>
              <a:rPr lang="en-US" altLang="en-US" sz="1600" b="0" smtClean="0"/>
              <a:t> value of some thing is measured in the dollars of a given reference base year (e.g., CPI’s base year is 1983, GDP Deflator’s base year is 2005).</a:t>
            </a:r>
          </a:p>
          <a:p>
            <a:pPr eaLnBrk="1" hangingPunct="1">
              <a:lnSpc>
                <a:spcPct val="105000"/>
              </a:lnSpc>
            </a:pPr>
            <a:r>
              <a:rPr lang="en-US" altLang="en-US" sz="1600" b="0" smtClean="0"/>
              <a:t>Macroeconomics makes a big issue of the distinction between nominal values and real values:</a:t>
            </a:r>
          </a:p>
          <a:p>
            <a:pPr lvl="1" eaLnBrk="1" hangingPunct="1">
              <a:lnSpc>
                <a:spcPct val="65000"/>
              </a:lnSpc>
            </a:pPr>
            <a:r>
              <a:rPr lang="en-US" altLang="en-US" sz="1600" smtClean="0"/>
              <a:t>Nominal price and real price</a:t>
            </a:r>
          </a:p>
          <a:p>
            <a:pPr lvl="1" eaLnBrk="1" hangingPunct="1">
              <a:lnSpc>
                <a:spcPct val="65000"/>
              </a:lnSpc>
            </a:pPr>
            <a:r>
              <a:rPr lang="en-US" altLang="en-US" sz="1600" smtClean="0"/>
              <a:t>Nominal wage rate and real wage rate</a:t>
            </a:r>
          </a:p>
          <a:p>
            <a:pPr lvl="1" eaLnBrk="1" hangingPunct="1">
              <a:lnSpc>
                <a:spcPct val="65000"/>
              </a:lnSpc>
            </a:pPr>
            <a:r>
              <a:rPr lang="en-US" altLang="en-US" sz="1600" smtClean="0"/>
              <a:t>Nominal interest rate and real interest rate</a:t>
            </a:r>
          </a:p>
          <a:p>
            <a:pPr lvl="1" eaLnBrk="1" hangingPunct="1">
              <a:lnSpc>
                <a:spcPct val="65000"/>
              </a:lnSpc>
            </a:pPr>
            <a:r>
              <a:rPr lang="en-US" altLang="en-US" sz="1600" smtClean="0"/>
              <a:t>Nominal GDP and real GDP</a:t>
            </a:r>
          </a:p>
        </p:txBody>
      </p:sp>
      <p:sp>
        <p:nvSpPr>
          <p:cNvPr id="27651" name="Rectangle 5"/>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625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625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625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625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36259">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36259">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36259">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36259">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36259">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36259">
                                            <p:txEl>
                                              <p:pRg st="11" end="11"/>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36259">
                                            <p:txEl>
                                              <p:pRg st="12" end="12"/>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36259">
                                            <p:txEl>
                                              <p:pRg st="13" end="13"/>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3625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259" grpId="0" build="p" bldLvl="3"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3"/>
          <p:cNvSpPr>
            <a:spLocks noGrp="1" noChangeArrowheads="1"/>
          </p:cNvSpPr>
          <p:nvPr>
            <p:ph type="body" idx="1"/>
          </p:nvPr>
        </p:nvSpPr>
        <p:spPr>
          <a:xfrm>
            <a:off x="533400" y="1828800"/>
            <a:ext cx="3200400" cy="1219200"/>
          </a:xfrm>
        </p:spPr>
        <p:txBody>
          <a:bodyPr/>
          <a:lstStyle/>
          <a:p>
            <a:pPr marL="0" indent="0" eaLnBrk="1" hangingPunct="1">
              <a:buFont typeface="Wingdings" pitchFamily="2" charset="2"/>
              <a:buNone/>
            </a:pPr>
            <a:r>
              <a:rPr lang="en-US" altLang="en-US" b="0" dirty="0" smtClean="0"/>
              <a:t>The figure shows nominal and real wage rates: 1982–2006.</a:t>
            </a:r>
            <a:endParaRPr lang="en-CA" altLang="en-US" b="0" dirty="0" smtClean="0"/>
          </a:p>
        </p:txBody>
      </p:sp>
      <p:sp>
        <p:nvSpPr>
          <p:cNvPr id="742404" name="Rectangle 4"/>
          <p:cNvSpPr>
            <a:spLocks noChangeArrowheads="1"/>
          </p:cNvSpPr>
          <p:nvPr/>
        </p:nvSpPr>
        <p:spPr bwMode="auto">
          <a:xfrm>
            <a:off x="533400" y="3124200"/>
            <a:ext cx="3200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20000"/>
              </a:spcBef>
              <a:buClr>
                <a:srgbClr val="00468F"/>
              </a:buClr>
              <a:buSzPct val="120000"/>
              <a:buFont typeface="Webdings" pitchFamily="18" charset="2"/>
              <a:buNone/>
            </a:pPr>
            <a:r>
              <a:rPr lang="en-US" altLang="en-US" sz="1800">
                <a:latin typeface="Times New Roman" pitchFamily="18" charset="0"/>
              </a:rPr>
              <a:t>The nominal wage rate has increased every year since 1982.</a:t>
            </a:r>
            <a:endParaRPr lang="en-CA" altLang="en-US" sz="1800">
              <a:latin typeface="Times New Roman" pitchFamily="18" charset="0"/>
            </a:endParaRPr>
          </a:p>
        </p:txBody>
      </p:sp>
      <p:sp>
        <p:nvSpPr>
          <p:cNvPr id="742405" name="Rectangle 5"/>
          <p:cNvSpPr>
            <a:spLocks noChangeArrowheads="1"/>
          </p:cNvSpPr>
          <p:nvPr/>
        </p:nvSpPr>
        <p:spPr bwMode="auto">
          <a:xfrm>
            <a:off x="533400" y="4343400"/>
            <a:ext cx="3048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20000"/>
              </a:spcBef>
              <a:buClr>
                <a:srgbClr val="00468F"/>
              </a:buClr>
              <a:buSzPct val="120000"/>
              <a:buFont typeface="Webdings" pitchFamily="18" charset="2"/>
              <a:buNone/>
            </a:pPr>
            <a:r>
              <a:rPr lang="en-US" altLang="en-US" sz="1800">
                <a:latin typeface="Times New Roman" pitchFamily="18" charset="0"/>
              </a:rPr>
              <a:t>The real wage rate decreased slightly from 1982  through the mid-1990s, after which increased slightly.</a:t>
            </a:r>
            <a:endParaRPr lang="en-CA" altLang="en-US" sz="1800">
              <a:latin typeface="Times New Roman" pitchFamily="18" charset="0"/>
            </a:endParaRPr>
          </a:p>
        </p:txBody>
      </p:sp>
      <p:pic>
        <p:nvPicPr>
          <p:cNvPr id="28677" name="Picture 6" descr="fig220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6038" y="2187575"/>
            <a:ext cx="4951412"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2407" name="Picture 7" descr="fig2204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6038" y="2187575"/>
            <a:ext cx="4951412"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2408" name="Picture 8" descr="fig220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6038" y="2187575"/>
            <a:ext cx="4951412"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0" name="Rectangle 10"/>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2404"/>
                                        </p:tgtEl>
                                        <p:attrNameLst>
                                          <p:attrName>style.visibility</p:attrName>
                                        </p:attrNameLst>
                                      </p:cBhvr>
                                      <p:to>
                                        <p:strVal val="visible"/>
                                      </p:to>
                                    </p:set>
                                    <p:animEffect transition="in" filter="wipe(left)">
                                      <p:cBhvr>
                                        <p:cTn id="7" dur="500"/>
                                        <p:tgtEl>
                                          <p:spTgt spid="742404"/>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742407"/>
                                        </p:tgtEl>
                                        <p:attrNameLst>
                                          <p:attrName>style.visibility</p:attrName>
                                        </p:attrNameLst>
                                      </p:cBhvr>
                                      <p:to>
                                        <p:strVal val="visible"/>
                                      </p:to>
                                    </p:set>
                                    <p:animEffect transition="in" filter="wipe(left)">
                                      <p:cBhvr>
                                        <p:cTn id="11" dur="1000"/>
                                        <p:tgtEl>
                                          <p:spTgt spid="74240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742405"/>
                                        </p:tgtEl>
                                        <p:attrNameLst>
                                          <p:attrName>style.visibility</p:attrName>
                                        </p:attrNameLst>
                                      </p:cBhvr>
                                      <p:to>
                                        <p:strVal val="visible"/>
                                      </p:to>
                                    </p:set>
                                    <p:animEffect transition="in" filter="wipe(left)">
                                      <p:cBhvr>
                                        <p:cTn id="16" dur="500"/>
                                        <p:tgtEl>
                                          <p:spTgt spid="742405"/>
                                        </p:tgtEl>
                                      </p:cBhvr>
                                    </p:animEffect>
                                  </p:childTnLst>
                                </p:cTn>
                              </p:par>
                            </p:childTnLst>
                          </p:cTn>
                        </p:par>
                        <p:par>
                          <p:cTn id="17" fill="hold" nodeType="afterGroup">
                            <p:stCondLst>
                              <p:cond delay="500"/>
                            </p:stCondLst>
                            <p:childTnLst>
                              <p:par>
                                <p:cTn id="18" presetID="22" presetClass="entr" presetSubtype="8" fill="hold" nodeType="afterEffect">
                                  <p:stCondLst>
                                    <p:cond delay="0"/>
                                  </p:stCondLst>
                                  <p:childTnLst>
                                    <p:set>
                                      <p:cBhvr>
                                        <p:cTn id="19" dur="1" fill="hold">
                                          <p:stCondLst>
                                            <p:cond delay="0"/>
                                          </p:stCondLst>
                                        </p:cTn>
                                        <p:tgtEl>
                                          <p:spTgt spid="742408"/>
                                        </p:tgtEl>
                                        <p:attrNameLst>
                                          <p:attrName>style.visibility</p:attrName>
                                        </p:attrNameLst>
                                      </p:cBhvr>
                                      <p:to>
                                        <p:strVal val="visible"/>
                                      </p:to>
                                    </p:set>
                                    <p:animEffect transition="in" filter="wipe(left)">
                                      <p:cBhvr>
                                        <p:cTn id="20" dur="1000"/>
                                        <p:tgtEl>
                                          <p:spTgt spid="742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0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6499" name="Rectangle 3"/>
          <p:cNvSpPr>
            <a:spLocks noGrp="1" noChangeArrowheads="1"/>
          </p:cNvSpPr>
          <p:nvPr>
            <p:ph type="body" sz="half" idx="1"/>
          </p:nvPr>
        </p:nvSpPr>
        <p:spPr>
          <a:xfrm>
            <a:off x="206375" y="1219200"/>
            <a:ext cx="8229600" cy="4975225"/>
          </a:xfrm>
        </p:spPr>
        <p:txBody>
          <a:bodyPr/>
          <a:lstStyle/>
          <a:p>
            <a:pPr eaLnBrk="1" hangingPunct="1">
              <a:buFont typeface="Wingdings" pitchFamily="2" charset="2"/>
              <a:buNone/>
            </a:pPr>
            <a:r>
              <a:rPr lang="en-US" altLang="en-US" sz="1600" smtClean="0"/>
              <a:t>	</a:t>
            </a:r>
            <a:r>
              <a:rPr lang="en-US" altLang="en-US" smtClean="0"/>
              <a:t>Nominal and Real Interest Rates</a:t>
            </a:r>
          </a:p>
          <a:p>
            <a:pPr lvl="1" eaLnBrk="1" hangingPunct="1"/>
            <a:r>
              <a:rPr lang="en-US" altLang="en-US" sz="1600" b="1" smtClean="0"/>
              <a:t>Nominal interest rate </a:t>
            </a:r>
            <a:r>
              <a:rPr lang="en-US" altLang="en-US" sz="1600" smtClean="0"/>
              <a:t>is the percentage return on a loan expressed in dollars.</a:t>
            </a:r>
          </a:p>
          <a:p>
            <a:pPr lvl="1" eaLnBrk="1" hangingPunct="1"/>
            <a:r>
              <a:rPr lang="en-US" altLang="en-US" sz="1600" b="1" smtClean="0"/>
              <a:t>Real interest rate </a:t>
            </a:r>
            <a:r>
              <a:rPr lang="en-US" altLang="en-US" sz="1600" smtClean="0"/>
              <a:t>is the percentage return on a loan, calculated by purchasing power—the nominal interest rate adjusted for the effects of inflation.</a:t>
            </a:r>
          </a:p>
          <a:p>
            <a:pPr lvl="1" eaLnBrk="1" hangingPunct="1"/>
            <a:r>
              <a:rPr lang="en-US" altLang="en-US" sz="1600" smtClean="0"/>
              <a:t>Real rate of return (</a:t>
            </a:r>
            <a:r>
              <a:rPr lang="en-US" altLang="en-US" sz="1600" i="1" smtClean="0"/>
              <a:t>r</a:t>
            </a:r>
            <a:r>
              <a:rPr lang="en-US" altLang="en-US" sz="1600" smtClean="0"/>
              <a:t>) is the nominal interest rate (</a:t>
            </a:r>
            <a:r>
              <a:rPr lang="en-US" altLang="en-US" sz="1600" i="1" smtClean="0"/>
              <a:t>i</a:t>
            </a:r>
            <a:r>
              <a:rPr lang="en-US" altLang="en-US" sz="1600" smtClean="0"/>
              <a:t>) less inflation (</a:t>
            </a:r>
            <a:r>
              <a:rPr lang="en-US" altLang="en-US" sz="1600" i="1" smtClean="0">
                <a:latin typeface="Symbol" pitchFamily="18" charset="2"/>
              </a:rPr>
              <a:t>p</a:t>
            </a:r>
            <a:r>
              <a:rPr lang="en-US" altLang="en-US" sz="1600" smtClean="0"/>
              <a:t>)</a:t>
            </a:r>
            <a:endParaRPr lang="en-CA" altLang="en-US" sz="1600" smtClean="0"/>
          </a:p>
        </p:txBody>
      </p:sp>
      <p:graphicFrame>
        <p:nvGraphicFramePr>
          <p:cNvPr id="746502" name="Object 6"/>
          <p:cNvGraphicFramePr>
            <a:graphicFrameLocks noGrp="1" noChangeAspect="1"/>
          </p:cNvGraphicFramePr>
          <p:nvPr>
            <p:ph sz="half" idx="2"/>
          </p:nvPr>
        </p:nvGraphicFramePr>
        <p:xfrm>
          <a:off x="3810000" y="3022600"/>
          <a:ext cx="838200" cy="254000"/>
        </p:xfrm>
        <a:graphic>
          <a:graphicData uri="http://schemas.openxmlformats.org/presentationml/2006/ole">
            <mc:AlternateContent xmlns:mc="http://schemas.openxmlformats.org/markup-compatibility/2006">
              <mc:Choice xmlns:v="urn:schemas-microsoft-com:vml" Requires="v">
                <p:oleObj spid="_x0000_s2059" name="Equation" r:id="rId4" imgW="545626" imgH="164957" progId="Equation.DSMT4">
                  <p:embed/>
                </p:oleObj>
              </mc:Choice>
              <mc:Fallback>
                <p:oleObj name="Equation" r:id="rId4" imgW="545626" imgH="164957"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3022600"/>
                        <a:ext cx="838200"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52" name="Rectangle 17"/>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4649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4649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465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3"/>
          <p:cNvSpPr>
            <a:spLocks noGrp="1" noChangeArrowheads="1"/>
          </p:cNvSpPr>
          <p:nvPr>
            <p:ph type="body" sz="half" idx="1"/>
          </p:nvPr>
        </p:nvSpPr>
        <p:spPr>
          <a:xfrm>
            <a:off x="206375" y="1219200"/>
            <a:ext cx="8229600" cy="4975225"/>
          </a:xfrm>
        </p:spPr>
        <p:txBody>
          <a:bodyPr/>
          <a:lstStyle/>
          <a:p>
            <a:pPr eaLnBrk="1" hangingPunct="1">
              <a:buFont typeface="Wingdings" pitchFamily="2" charset="2"/>
              <a:buNone/>
            </a:pPr>
            <a:r>
              <a:rPr lang="en-US" altLang="en-US" sz="1600" smtClean="0"/>
              <a:t>	</a:t>
            </a:r>
            <a:r>
              <a:rPr lang="en-US" altLang="en-US" smtClean="0"/>
              <a:t>Nominal and Real Interest Rates</a:t>
            </a:r>
          </a:p>
          <a:p>
            <a:pPr lvl="1" eaLnBrk="1" hangingPunct="1"/>
            <a:r>
              <a:rPr lang="en-US" altLang="en-US" sz="1600" b="1" smtClean="0"/>
              <a:t>Nominal interest rate </a:t>
            </a:r>
            <a:r>
              <a:rPr lang="en-US" altLang="en-US" sz="1600" smtClean="0"/>
              <a:t>is the percentage return on a loan expressed in dollars.</a:t>
            </a:r>
          </a:p>
          <a:p>
            <a:pPr lvl="1" eaLnBrk="1" hangingPunct="1"/>
            <a:r>
              <a:rPr lang="en-US" altLang="en-US" sz="1600" b="1" smtClean="0"/>
              <a:t>Real interest rate </a:t>
            </a:r>
            <a:r>
              <a:rPr lang="en-US" altLang="en-US" sz="1600" smtClean="0"/>
              <a:t>is the percentage return on a loan, calculated by purchasing power—the nominal interest rate adjusted for the effects of inflation.</a:t>
            </a:r>
          </a:p>
          <a:p>
            <a:pPr lvl="1" eaLnBrk="1" hangingPunct="1"/>
            <a:r>
              <a:rPr lang="en-US" altLang="en-US" sz="1600" smtClean="0"/>
              <a:t>Real rate of return (</a:t>
            </a:r>
            <a:r>
              <a:rPr lang="en-US" altLang="en-US" sz="1600" i="1" smtClean="0"/>
              <a:t>r</a:t>
            </a:r>
            <a:r>
              <a:rPr lang="en-US" altLang="en-US" sz="1600" smtClean="0"/>
              <a:t>) is the nominal interest rate (</a:t>
            </a:r>
            <a:r>
              <a:rPr lang="en-US" altLang="en-US" sz="1600" i="1" smtClean="0"/>
              <a:t>i</a:t>
            </a:r>
            <a:r>
              <a:rPr lang="en-US" altLang="en-US" sz="1600" smtClean="0"/>
              <a:t>) less inflation (</a:t>
            </a:r>
            <a:r>
              <a:rPr lang="en-US" altLang="en-US" sz="1600" i="1" smtClean="0">
                <a:latin typeface="Symbol" pitchFamily="18" charset="2"/>
              </a:rPr>
              <a:t>p</a:t>
            </a:r>
            <a:r>
              <a:rPr lang="en-US" altLang="en-US" sz="1600" smtClean="0"/>
              <a:t>)</a:t>
            </a:r>
            <a:endParaRPr lang="en-CA" altLang="en-US" sz="1600" smtClean="0"/>
          </a:p>
        </p:txBody>
      </p:sp>
      <p:graphicFrame>
        <p:nvGraphicFramePr>
          <p:cNvPr id="3074" name="Object 4"/>
          <p:cNvGraphicFramePr>
            <a:graphicFrameLocks noGrp="1" noChangeAspect="1"/>
          </p:cNvGraphicFramePr>
          <p:nvPr>
            <p:ph sz="half" idx="2"/>
          </p:nvPr>
        </p:nvGraphicFramePr>
        <p:xfrm>
          <a:off x="3810000" y="3022600"/>
          <a:ext cx="838200" cy="254000"/>
        </p:xfrm>
        <a:graphic>
          <a:graphicData uri="http://schemas.openxmlformats.org/presentationml/2006/ole">
            <mc:AlternateContent xmlns:mc="http://schemas.openxmlformats.org/markup-compatibility/2006">
              <mc:Choice xmlns:v="urn:schemas-microsoft-com:vml" Requires="v">
                <p:oleObj spid="_x0000_s3093" name="Equation" r:id="rId4" imgW="545626" imgH="164957" progId="Equation.DSMT4">
                  <p:embed/>
                </p:oleObj>
              </mc:Choice>
              <mc:Fallback>
                <p:oleObj name="Equation" r:id="rId4" imgW="545626" imgH="164957"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3022600"/>
                        <a:ext cx="838200"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6" name="Rectangle 5"/>
          <p:cNvSpPr>
            <a:spLocks noChangeArrowheads="1"/>
          </p:cNvSpPr>
          <p:nvPr/>
        </p:nvSpPr>
        <p:spPr bwMode="auto">
          <a:xfrm>
            <a:off x="457200" y="3581400"/>
            <a:ext cx="3505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800" dirty="0" smtClean="0">
                <a:latin typeface="Times New Roman" pitchFamily="18" charset="0"/>
              </a:rPr>
              <a:t>The figure shows </a:t>
            </a:r>
            <a:r>
              <a:rPr lang="en-US" altLang="en-US" sz="1800" dirty="0">
                <a:latin typeface="Times New Roman" pitchFamily="18" charset="0"/>
              </a:rPr>
              <a:t>real and nominal interest rates: 1967–2007.</a:t>
            </a:r>
            <a:endParaRPr lang="en-CA" altLang="en-US" sz="1800" dirty="0">
              <a:latin typeface="Times New Roman" pitchFamily="18" charset="0"/>
            </a:endParaRPr>
          </a:p>
        </p:txBody>
      </p:sp>
      <p:sp>
        <p:nvSpPr>
          <p:cNvPr id="759814" name="Rectangle 6"/>
          <p:cNvSpPr>
            <a:spLocks noChangeArrowheads="1"/>
          </p:cNvSpPr>
          <p:nvPr/>
        </p:nvSpPr>
        <p:spPr bwMode="auto">
          <a:xfrm>
            <a:off x="457200" y="4953000"/>
            <a:ext cx="3505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rgbClr val="00468F"/>
              </a:buClr>
              <a:buSzPct val="120000"/>
              <a:buFont typeface="Webdings" pitchFamily="18" charset="2"/>
              <a:buNone/>
            </a:pPr>
            <a:r>
              <a:rPr lang="en-US" altLang="en-US" sz="1800">
                <a:latin typeface="Times New Roman" pitchFamily="18" charset="0"/>
              </a:rPr>
              <a:t>The nominal interest rate increased during the high-inflation 1980s.</a:t>
            </a:r>
            <a:endParaRPr lang="en-CA" altLang="en-US" sz="1800">
              <a:latin typeface="Times New Roman" pitchFamily="18" charset="0"/>
            </a:endParaRPr>
          </a:p>
        </p:txBody>
      </p:sp>
      <p:sp>
        <p:nvSpPr>
          <p:cNvPr id="759815" name="Rectangle 7"/>
          <p:cNvSpPr>
            <a:spLocks noChangeArrowheads="1"/>
          </p:cNvSpPr>
          <p:nvPr/>
        </p:nvSpPr>
        <p:spPr bwMode="auto">
          <a:xfrm>
            <a:off x="457200" y="4267200"/>
            <a:ext cx="3048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rgbClr val="00468F"/>
              </a:buClr>
              <a:buSzPct val="120000"/>
              <a:buFont typeface="Webdings" pitchFamily="18" charset="2"/>
              <a:buNone/>
            </a:pPr>
            <a:r>
              <a:rPr lang="en-US" altLang="en-US" sz="1800">
                <a:latin typeface="Times New Roman" pitchFamily="18" charset="0"/>
              </a:rPr>
              <a:t>During the 1970s, the real interest rate became negative.</a:t>
            </a:r>
            <a:endParaRPr lang="en-CA" altLang="en-US" sz="1800">
              <a:latin typeface="Times New Roman" pitchFamily="18" charset="0"/>
            </a:endParaRPr>
          </a:p>
        </p:txBody>
      </p:sp>
      <p:pic>
        <p:nvPicPr>
          <p:cNvPr id="3079" name="Picture 8" descr="fig220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3463925"/>
            <a:ext cx="4572000"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9817" name="Picture 9" descr="fig2205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3463925"/>
            <a:ext cx="4572000"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9818" name="Picture 10" descr="fig2205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0" y="3463925"/>
            <a:ext cx="4572000"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2" name="Rectangle 12"/>
          <p:cNvSpPr>
            <a:spLocks noGrp="1" noChangeArrowheads="1"/>
          </p:cNvSpPr>
          <p:nvPr>
            <p:ph type="title"/>
          </p:nvPr>
        </p:nvSpPr>
        <p:spPr>
          <a:xfrm>
            <a:off x="381000" y="76200"/>
            <a:ext cx="8229600" cy="533400"/>
          </a:xfrm>
          <a:noFill/>
        </p:spPr>
        <p:txBody>
          <a:bodyPr/>
          <a:lstStyle/>
          <a:p>
            <a:pPr eaLnBrk="1" hangingPunct="1"/>
            <a:r>
              <a:rPr lang="en-US" altLang="en-US" smtClean="0"/>
              <a:t>Inflation</a:t>
            </a:r>
            <a:endParaRPr lang="en-CA" altLang="en-US" smtClean="0"/>
          </a:p>
        </p:txBody>
      </p:sp>
      <p:sp>
        <p:nvSpPr>
          <p:cNvPr id="759821" name="AutoShape 13"/>
          <p:cNvSpPr>
            <a:spLocks/>
          </p:cNvSpPr>
          <p:nvPr/>
        </p:nvSpPr>
        <p:spPr bwMode="auto">
          <a:xfrm>
            <a:off x="5770563" y="4473575"/>
            <a:ext cx="381000" cy="1644650"/>
          </a:xfrm>
          <a:prstGeom prst="rightBrace">
            <a:avLst>
              <a:gd name="adj1" fmla="val 35972"/>
              <a:gd name="adj2" fmla="val 50000"/>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59822" name="Text Box 14"/>
          <p:cNvSpPr txBox="1">
            <a:spLocks noChangeArrowheads="1"/>
          </p:cNvSpPr>
          <p:nvPr/>
        </p:nvSpPr>
        <p:spPr bwMode="auto">
          <a:xfrm>
            <a:off x="6196013" y="5127625"/>
            <a:ext cx="2514600" cy="3365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600" b="1">
                <a:latin typeface="Times New Roman" pitchFamily="18" charset="0"/>
              </a:rPr>
              <a:t>Inflation = 10 – (-4) = 14%</a:t>
            </a:r>
          </a:p>
        </p:txBody>
      </p:sp>
      <p:sp>
        <p:nvSpPr>
          <p:cNvPr id="759825" name="AutoShape 17"/>
          <p:cNvSpPr>
            <a:spLocks/>
          </p:cNvSpPr>
          <p:nvPr/>
        </p:nvSpPr>
        <p:spPr bwMode="auto">
          <a:xfrm flipH="1">
            <a:off x="8016875" y="4975225"/>
            <a:ext cx="201613" cy="365125"/>
          </a:xfrm>
          <a:prstGeom prst="rightBrace">
            <a:avLst>
              <a:gd name="adj1" fmla="val 15092"/>
              <a:gd name="adj2" fmla="val 50000"/>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59826" name="Text Box 18"/>
          <p:cNvSpPr txBox="1">
            <a:spLocks noChangeArrowheads="1"/>
          </p:cNvSpPr>
          <p:nvPr/>
        </p:nvSpPr>
        <p:spPr bwMode="auto">
          <a:xfrm>
            <a:off x="5486400" y="4992688"/>
            <a:ext cx="2514600" cy="3365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600" b="1">
                <a:latin typeface="Times New Roman" pitchFamily="18" charset="0"/>
              </a:rPr>
              <a:t>Inflation = 6 – 2.5 = 3.5%</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59815"/>
                                        </p:tgtEl>
                                        <p:attrNameLst>
                                          <p:attrName>style.visibility</p:attrName>
                                        </p:attrNameLst>
                                      </p:cBhvr>
                                      <p:to>
                                        <p:strVal val="visible"/>
                                      </p:to>
                                    </p:set>
                                    <p:animEffect transition="in" filter="wipe(left)">
                                      <p:cBhvr>
                                        <p:cTn id="7" dur="500"/>
                                        <p:tgtEl>
                                          <p:spTgt spid="759815"/>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759817"/>
                                        </p:tgtEl>
                                        <p:attrNameLst>
                                          <p:attrName>style.visibility</p:attrName>
                                        </p:attrNameLst>
                                      </p:cBhvr>
                                      <p:to>
                                        <p:strVal val="visible"/>
                                      </p:to>
                                    </p:set>
                                    <p:animEffect transition="in" filter="wipe(left)">
                                      <p:cBhvr>
                                        <p:cTn id="11" dur="1000"/>
                                        <p:tgtEl>
                                          <p:spTgt spid="75981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59814"/>
                                        </p:tgtEl>
                                        <p:attrNameLst>
                                          <p:attrName>style.visibility</p:attrName>
                                        </p:attrNameLst>
                                      </p:cBhvr>
                                      <p:to>
                                        <p:strVal val="visible"/>
                                      </p:to>
                                    </p:set>
                                    <p:animEffect transition="in" filter="wipe(left)">
                                      <p:cBhvr>
                                        <p:cTn id="16" dur="500"/>
                                        <p:tgtEl>
                                          <p:spTgt spid="759814"/>
                                        </p:tgtEl>
                                      </p:cBhvr>
                                    </p:animEffect>
                                  </p:childTnLst>
                                </p:cTn>
                              </p:par>
                            </p:childTnLst>
                          </p:cTn>
                        </p:par>
                        <p:par>
                          <p:cTn id="17" fill="hold" nodeType="afterGroup">
                            <p:stCondLst>
                              <p:cond delay="500"/>
                            </p:stCondLst>
                            <p:childTnLst>
                              <p:par>
                                <p:cTn id="18" presetID="22" presetClass="entr" presetSubtype="8" fill="hold" nodeType="afterEffect">
                                  <p:stCondLst>
                                    <p:cond delay="0"/>
                                  </p:stCondLst>
                                  <p:childTnLst>
                                    <p:set>
                                      <p:cBhvr>
                                        <p:cTn id="19" dur="1" fill="hold">
                                          <p:stCondLst>
                                            <p:cond delay="0"/>
                                          </p:stCondLst>
                                        </p:cTn>
                                        <p:tgtEl>
                                          <p:spTgt spid="759818"/>
                                        </p:tgtEl>
                                        <p:attrNameLst>
                                          <p:attrName>style.visibility</p:attrName>
                                        </p:attrNameLst>
                                      </p:cBhvr>
                                      <p:to>
                                        <p:strVal val="visible"/>
                                      </p:to>
                                    </p:set>
                                    <p:animEffect transition="in" filter="wipe(left)">
                                      <p:cBhvr>
                                        <p:cTn id="20" dur="1000"/>
                                        <p:tgtEl>
                                          <p:spTgt spid="75981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59821"/>
                                        </p:tgtEl>
                                        <p:attrNameLst>
                                          <p:attrName>style.visibility</p:attrName>
                                        </p:attrNameLst>
                                      </p:cBhvr>
                                      <p:to>
                                        <p:strVal val="visible"/>
                                      </p:to>
                                    </p:set>
                                    <p:animEffect transition="in" filter="wipe(left)">
                                      <p:cBhvr>
                                        <p:cTn id="25" dur="500"/>
                                        <p:tgtEl>
                                          <p:spTgt spid="759821"/>
                                        </p:tgtEl>
                                      </p:cBhvr>
                                    </p:animEffec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759822"/>
                                        </p:tgtEl>
                                        <p:attrNameLst>
                                          <p:attrName>style.visibility</p:attrName>
                                        </p:attrNameLst>
                                      </p:cBhvr>
                                      <p:to>
                                        <p:strVal val="visible"/>
                                      </p:to>
                                    </p:set>
                                    <p:animEffect transition="in" filter="wipe(left)">
                                      <p:cBhvr>
                                        <p:cTn id="29" dur="500"/>
                                        <p:tgtEl>
                                          <p:spTgt spid="75982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759821"/>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759822"/>
                                        </p:tgtEl>
                                        <p:attrNameLst>
                                          <p:attrName>style.visibility</p:attrName>
                                        </p:attrNameLst>
                                      </p:cBhvr>
                                      <p:to>
                                        <p:strVal val="hidden"/>
                                      </p:to>
                                    </p:set>
                                  </p:childTnLst>
                                </p:cTn>
                              </p:par>
                            </p:childTnLst>
                          </p:cTn>
                        </p:par>
                        <p:par>
                          <p:cTn id="36" fill="hold" nodeType="afterGroup">
                            <p:stCondLst>
                              <p:cond delay="0"/>
                            </p:stCondLst>
                            <p:childTnLst>
                              <p:par>
                                <p:cTn id="37" presetID="22" presetClass="entr" presetSubtype="2" fill="hold" grpId="0" nodeType="afterEffect">
                                  <p:stCondLst>
                                    <p:cond delay="0"/>
                                  </p:stCondLst>
                                  <p:childTnLst>
                                    <p:set>
                                      <p:cBhvr>
                                        <p:cTn id="38" dur="1" fill="hold">
                                          <p:stCondLst>
                                            <p:cond delay="0"/>
                                          </p:stCondLst>
                                        </p:cTn>
                                        <p:tgtEl>
                                          <p:spTgt spid="759825"/>
                                        </p:tgtEl>
                                        <p:attrNameLst>
                                          <p:attrName>style.visibility</p:attrName>
                                        </p:attrNameLst>
                                      </p:cBhvr>
                                      <p:to>
                                        <p:strVal val="visible"/>
                                      </p:to>
                                    </p:set>
                                    <p:animEffect transition="in" filter="wipe(right)">
                                      <p:cBhvr>
                                        <p:cTn id="39" dur="500"/>
                                        <p:tgtEl>
                                          <p:spTgt spid="759825"/>
                                        </p:tgtEl>
                                      </p:cBhvr>
                                    </p:animEffect>
                                  </p:childTnLst>
                                </p:cTn>
                              </p:par>
                            </p:childTnLst>
                          </p:cTn>
                        </p:par>
                        <p:par>
                          <p:cTn id="40" fill="hold" nodeType="afterGroup">
                            <p:stCondLst>
                              <p:cond delay="500"/>
                            </p:stCondLst>
                            <p:childTnLst>
                              <p:par>
                                <p:cTn id="41" presetID="22" presetClass="entr" presetSubtype="2" fill="hold" grpId="0" nodeType="afterEffect">
                                  <p:stCondLst>
                                    <p:cond delay="0"/>
                                  </p:stCondLst>
                                  <p:childTnLst>
                                    <p:set>
                                      <p:cBhvr>
                                        <p:cTn id="42" dur="1" fill="hold">
                                          <p:stCondLst>
                                            <p:cond delay="0"/>
                                          </p:stCondLst>
                                        </p:cTn>
                                        <p:tgtEl>
                                          <p:spTgt spid="759826"/>
                                        </p:tgtEl>
                                        <p:attrNameLst>
                                          <p:attrName>style.visibility</p:attrName>
                                        </p:attrNameLst>
                                      </p:cBhvr>
                                      <p:to>
                                        <p:strVal val="visible"/>
                                      </p:to>
                                    </p:set>
                                    <p:animEffect transition="in" filter="wipe(right)">
                                      <p:cBhvr>
                                        <p:cTn id="43" dur="500"/>
                                        <p:tgtEl>
                                          <p:spTgt spid="759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9814" grpId="0" autoUpdateAnimBg="0"/>
      <p:bldP spid="759815" grpId="0" autoUpdateAnimBg="0"/>
      <p:bldP spid="759821" grpId="0" animBg="1"/>
      <p:bldP spid="759821" grpId="1" animBg="1"/>
      <p:bldP spid="759822" grpId="0" animBg="1"/>
      <p:bldP spid="759822" grpId="1" animBg="1"/>
      <p:bldP spid="759825" grpId="0" animBg="1"/>
      <p:bldP spid="7598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p:txBody>
          <a:bodyPr/>
          <a:lstStyle/>
          <a:p>
            <a:pPr eaLnBrk="1" hangingPunct="1"/>
            <a:r>
              <a:rPr lang="en-US" altLang="en-US" smtClean="0"/>
              <a:t>Macroeconomic indicator 2</a:t>
            </a:r>
            <a:endParaRPr lang="en-CA" altLang="en-US" smtClean="0"/>
          </a:p>
        </p:txBody>
      </p:sp>
      <p:sp>
        <p:nvSpPr>
          <p:cNvPr id="678915" name="Rectangle 3"/>
          <p:cNvSpPr>
            <a:spLocks noGrp="1" noChangeArrowheads="1"/>
          </p:cNvSpPr>
          <p:nvPr>
            <p:ph type="body" sz="half" idx="1"/>
          </p:nvPr>
        </p:nvSpPr>
        <p:spPr>
          <a:xfrm>
            <a:off x="228600" y="838200"/>
            <a:ext cx="8382000" cy="5638800"/>
          </a:xfrm>
        </p:spPr>
        <p:txBody>
          <a:bodyPr/>
          <a:lstStyle/>
          <a:p>
            <a:pPr lvl="1" eaLnBrk="1" hangingPunct="1">
              <a:buFont typeface="Wingdings" pitchFamily="2" charset="2"/>
              <a:buNone/>
            </a:pPr>
            <a:r>
              <a:rPr lang="en-US" altLang="en-US" b="1" smtClean="0"/>
              <a:t>Economic growth</a:t>
            </a:r>
          </a:p>
          <a:p>
            <a:pPr lvl="1" eaLnBrk="1" hangingPunct="1"/>
            <a:r>
              <a:rPr lang="en-US" altLang="en-US" sz="1600" smtClean="0"/>
              <a:t>The economic growth rate = the percent change in </a:t>
            </a:r>
            <a:r>
              <a:rPr lang="en-US" altLang="en-US" sz="1600" b="1" smtClean="0"/>
              <a:t>real Gross Domestic Product</a:t>
            </a:r>
            <a:r>
              <a:rPr lang="en-US" altLang="en-US" sz="1600" smtClean="0"/>
              <a:t> (GDP)</a:t>
            </a:r>
          </a:p>
          <a:p>
            <a:pPr lvl="1" eaLnBrk="1" hangingPunct="1"/>
            <a:endParaRPr lang="en-US" altLang="en-US" sz="1600" b="1" smtClean="0"/>
          </a:p>
          <a:p>
            <a:pPr lvl="1" eaLnBrk="1" hangingPunct="1"/>
            <a:endParaRPr lang="en-US" altLang="en-US" sz="700" b="1" smtClean="0"/>
          </a:p>
          <a:p>
            <a:pPr lvl="1" eaLnBrk="1" hangingPunct="1"/>
            <a:r>
              <a:rPr lang="en-US" altLang="en-US" sz="1600" b="1" smtClean="0"/>
              <a:t>Nominal GDP</a:t>
            </a:r>
            <a:r>
              <a:rPr lang="en-US" altLang="en-US" sz="1600" smtClean="0"/>
              <a:t> (nGDP) is the market value of all the final goods and services produced within a country exchanged in formal/legal markets during a given time period</a:t>
            </a:r>
          </a:p>
          <a:p>
            <a:pPr lvl="2" eaLnBrk="1" hangingPunct="1"/>
            <a:r>
              <a:rPr lang="en-US" altLang="en-US" sz="1600" smtClean="0"/>
              <a:t>Nominal GDP is the economy’s output valued at the current year’s prices</a:t>
            </a:r>
          </a:p>
          <a:p>
            <a:pPr lvl="2" eaLnBrk="1" hangingPunct="1"/>
            <a:endParaRPr lang="en-US" altLang="en-US" smtClean="0"/>
          </a:p>
          <a:p>
            <a:pPr lvl="2" eaLnBrk="1" hangingPunct="1"/>
            <a:endParaRPr lang="en-US" altLang="en-US" sz="1600" smtClean="0"/>
          </a:p>
          <a:p>
            <a:pPr lvl="2" eaLnBrk="1" hangingPunct="1"/>
            <a:r>
              <a:rPr lang="en-US" altLang="en-US" sz="1600" smtClean="0"/>
              <a:t>Real GDP is the economy’s output valued at the base year’s prices</a:t>
            </a:r>
          </a:p>
          <a:p>
            <a:pPr lvl="2" eaLnBrk="1" hangingPunct="1"/>
            <a:endParaRPr lang="en-US" altLang="en-US" sz="1600" smtClean="0"/>
          </a:p>
          <a:p>
            <a:pPr lvl="2" eaLnBrk="1" hangingPunct="1"/>
            <a:endParaRPr lang="en-US" altLang="en-US" sz="1400" smtClean="0"/>
          </a:p>
          <a:p>
            <a:pPr lvl="1" eaLnBrk="1" hangingPunct="1"/>
            <a:r>
              <a:rPr lang="en-US" altLang="en-US" sz="1600" smtClean="0"/>
              <a:t>The percent change in </a:t>
            </a:r>
            <a:r>
              <a:rPr lang="en-US" altLang="en-US" sz="1600" b="1" smtClean="0"/>
              <a:t>nominal GDP</a:t>
            </a:r>
            <a:r>
              <a:rPr lang="en-US" altLang="en-US" sz="1600" smtClean="0"/>
              <a:t> </a:t>
            </a:r>
            <a:r>
              <a:rPr lang="en-US" altLang="en-US" sz="1600" smtClean="0">
                <a:cs typeface="Arial" charset="0"/>
              </a:rPr>
              <a:t>≈  </a:t>
            </a:r>
            <a:r>
              <a:rPr lang="en-US" altLang="en-US" sz="1600" i="1" smtClean="0">
                <a:cs typeface="Arial" charset="0"/>
              </a:rPr>
              <a:t>growth </a:t>
            </a:r>
            <a:r>
              <a:rPr lang="en-US" altLang="en-US" sz="1600" smtClean="0">
                <a:cs typeface="Arial" charset="0"/>
              </a:rPr>
              <a:t>+ </a:t>
            </a:r>
            <a:r>
              <a:rPr lang="en-US" altLang="en-US" sz="1600" i="1" smtClean="0">
                <a:cs typeface="Arial" charset="0"/>
              </a:rPr>
              <a:t>inflation</a:t>
            </a:r>
          </a:p>
          <a:p>
            <a:pPr lvl="1" eaLnBrk="1" hangingPunct="1"/>
            <a:r>
              <a:rPr lang="en-US" altLang="en-US" sz="1600" smtClean="0"/>
              <a:t>In practice, nominal GDP is computed using the income or expenditure approaches:</a:t>
            </a:r>
          </a:p>
          <a:p>
            <a:pPr lvl="2" eaLnBrk="1" hangingPunct="1"/>
            <a:r>
              <a:rPr lang="en-US" altLang="en-US" sz="1600" smtClean="0"/>
              <a:t>nGDP = Wages + Interest + Rents + Profits</a:t>
            </a:r>
          </a:p>
          <a:p>
            <a:pPr lvl="2" eaLnBrk="1" hangingPunct="1">
              <a:buFont typeface="Wingdings" pitchFamily="2" charset="2"/>
              <a:buNone/>
            </a:pPr>
            <a:r>
              <a:rPr lang="en-US" altLang="en-US" sz="1600" smtClean="0"/>
              <a:t>                          + Indirect taxes – Subsidies + Depreciation</a:t>
            </a:r>
          </a:p>
          <a:p>
            <a:pPr lvl="2" eaLnBrk="1" hangingPunct="1">
              <a:buFont typeface="Wingdings" pitchFamily="2" charset="2"/>
              <a:buNone/>
            </a:pPr>
            <a:r>
              <a:rPr lang="en-US" altLang="en-US" sz="1600" smtClean="0"/>
              <a:t>                          + Statistical discrepancy</a:t>
            </a:r>
          </a:p>
          <a:p>
            <a:pPr lvl="2" eaLnBrk="1" hangingPunct="1"/>
            <a:r>
              <a:rPr lang="en-US" altLang="en-US" sz="1600" smtClean="0"/>
              <a:t>nGDP = </a:t>
            </a:r>
            <a:r>
              <a:rPr lang="en-US" altLang="en-US" sz="1600" i="1" smtClean="0"/>
              <a:t>C</a:t>
            </a:r>
            <a:r>
              <a:rPr lang="en-US" altLang="en-US" sz="1600" smtClean="0"/>
              <a:t> + </a:t>
            </a:r>
            <a:r>
              <a:rPr lang="en-US" altLang="en-US" sz="1600" i="1" smtClean="0"/>
              <a:t>I +</a:t>
            </a:r>
            <a:r>
              <a:rPr lang="en-US" altLang="en-US" sz="1600" smtClean="0"/>
              <a:t> </a:t>
            </a:r>
            <a:r>
              <a:rPr lang="en-US" altLang="en-US" sz="1600" i="1" smtClean="0"/>
              <a:t>G + X</a:t>
            </a:r>
            <a:r>
              <a:rPr lang="en-US" altLang="en-US" sz="1600" smtClean="0"/>
              <a:t> – </a:t>
            </a:r>
            <a:r>
              <a:rPr lang="en-US" altLang="en-US" sz="1600" i="1" smtClean="0"/>
              <a:t>M</a:t>
            </a:r>
            <a:endParaRPr lang="en-US" altLang="en-US" sz="1600" smtClean="0"/>
          </a:p>
        </p:txBody>
      </p:sp>
      <p:graphicFrame>
        <p:nvGraphicFramePr>
          <p:cNvPr id="678922" name="Object 10"/>
          <p:cNvGraphicFramePr>
            <a:graphicFrameLocks noGrp="1" noChangeAspect="1"/>
          </p:cNvGraphicFramePr>
          <p:nvPr>
            <p:ph sz="quarter" idx="2"/>
          </p:nvPr>
        </p:nvGraphicFramePr>
        <p:xfrm>
          <a:off x="3200400" y="1676400"/>
          <a:ext cx="2206625" cy="484188"/>
        </p:xfrm>
        <a:graphic>
          <a:graphicData uri="http://schemas.openxmlformats.org/presentationml/2006/ole">
            <mc:AlternateContent xmlns:mc="http://schemas.openxmlformats.org/markup-compatibility/2006">
              <mc:Choice xmlns:v="urn:schemas-microsoft-com:vml" Requires="v">
                <p:oleObj spid="_x0000_s4123" name="Equation" r:id="rId4" imgW="1968500" imgH="431800" progId="Equation.DSMT4">
                  <p:embed/>
                </p:oleObj>
              </mc:Choice>
              <mc:Fallback>
                <p:oleObj name="Equation" r:id="rId4" imgW="1968500" imgH="4318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676400"/>
                        <a:ext cx="2206625" cy="48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8926" name="Object 14"/>
          <p:cNvGraphicFramePr>
            <a:graphicFrameLocks noGrp="1" noChangeAspect="1"/>
          </p:cNvGraphicFramePr>
          <p:nvPr>
            <p:ph sz="quarter" idx="3"/>
          </p:nvPr>
        </p:nvGraphicFramePr>
        <p:xfrm>
          <a:off x="2227263" y="3222625"/>
          <a:ext cx="4611687" cy="300038"/>
        </p:xfrm>
        <a:graphic>
          <a:graphicData uri="http://schemas.openxmlformats.org/presentationml/2006/ole">
            <mc:AlternateContent xmlns:mc="http://schemas.openxmlformats.org/markup-compatibility/2006">
              <mc:Choice xmlns:v="urn:schemas-microsoft-com:vml" Requires="v">
                <p:oleObj spid="_x0000_s4124" name="Equation" r:id="rId6" imgW="3708400" imgH="241300" progId="Equation.DSMT4">
                  <p:embed/>
                </p:oleObj>
              </mc:Choice>
              <mc:Fallback>
                <p:oleObj name="Equation" r:id="rId6" imgW="3708400" imgH="241300" progId="Equation.DSMT4">
                  <p:embed/>
                  <p:pic>
                    <p:nvPicPr>
                      <p:cNvPr id="0"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27263" y="3222625"/>
                        <a:ext cx="4611687" cy="300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8928" name="Object 16"/>
          <p:cNvGraphicFramePr>
            <a:graphicFrameLocks noChangeAspect="1"/>
          </p:cNvGraphicFramePr>
          <p:nvPr/>
        </p:nvGraphicFramePr>
        <p:xfrm>
          <a:off x="2209800" y="4143375"/>
          <a:ext cx="4648200" cy="306388"/>
        </p:xfrm>
        <a:graphic>
          <a:graphicData uri="http://schemas.openxmlformats.org/presentationml/2006/ole">
            <mc:AlternateContent xmlns:mc="http://schemas.openxmlformats.org/markup-compatibility/2006">
              <mc:Choice xmlns:v="urn:schemas-microsoft-com:vml" Requires="v">
                <p:oleObj spid="_x0000_s4125" name="Equation" r:id="rId8" imgW="3619500" imgH="241300" progId="Equation.DSMT4">
                  <p:embed/>
                </p:oleObj>
              </mc:Choice>
              <mc:Fallback>
                <p:oleObj name="Equation" r:id="rId8" imgW="3619500" imgH="241300" progId="Equation.DSMT4">
                  <p:embed/>
                  <p:pic>
                    <p:nvPicPr>
                      <p:cNvPr id="0" name="Object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4143375"/>
                        <a:ext cx="46482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78929" name="Rectangle 17"/>
          <p:cNvSpPr>
            <a:spLocks noChangeArrowheads="1"/>
          </p:cNvSpPr>
          <p:nvPr/>
        </p:nvSpPr>
        <p:spPr bwMode="auto">
          <a:xfrm>
            <a:off x="2341563" y="5311775"/>
            <a:ext cx="2873375" cy="228600"/>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78930" name="AutoShape 18"/>
          <p:cNvSpPr>
            <a:spLocks noChangeArrowheads="1"/>
          </p:cNvSpPr>
          <p:nvPr/>
        </p:nvSpPr>
        <p:spPr bwMode="auto">
          <a:xfrm>
            <a:off x="5251450" y="4838700"/>
            <a:ext cx="2517775" cy="1190625"/>
          </a:xfrm>
          <a:prstGeom prst="leftArrow">
            <a:avLst>
              <a:gd name="adj1" fmla="val 50000"/>
              <a:gd name="adj2" fmla="val 52867"/>
            </a:avLst>
          </a:prstGeom>
          <a:solidFill>
            <a:srgbClr val="FFFF00"/>
          </a:solidFill>
          <a:ln w="28575">
            <a:solidFill>
              <a:srgbClr val="FF3300"/>
            </a:solidFill>
            <a:miter lim="800000"/>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a:latin typeface="Times New Roman" pitchFamily="18" charset="0"/>
              </a:rPr>
              <a:t>Net Domestic Product</a:t>
            </a:r>
            <a:br>
              <a:rPr lang="en-US" altLang="en-US" sz="1600">
                <a:latin typeface="Times New Roman" pitchFamily="18" charset="0"/>
              </a:rPr>
            </a:br>
            <a:r>
              <a:rPr lang="en-US" altLang="en-US" sz="1600">
                <a:latin typeface="Times New Roman" pitchFamily="18" charset="0"/>
              </a:rPr>
              <a:t>at factor cost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7891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789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7891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78915">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7892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78915">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7892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678915">
                                            <p:txEl>
                                              <p:pRg st="11" end="1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78915">
                                            <p:txEl>
                                              <p:pRg st="12" end="1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678915">
                                            <p:txEl>
                                              <p:pRg st="13" end="13"/>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78915">
                                            <p:txEl>
                                              <p:pRg st="14" end="14"/>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78915">
                                            <p:txEl>
                                              <p:pRg st="15" end="15"/>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2" fill="hold" grpId="0" nodeType="clickEffect">
                                  <p:stCondLst>
                                    <p:cond delay="0"/>
                                  </p:stCondLst>
                                  <p:childTnLst>
                                    <p:set>
                                      <p:cBhvr>
                                        <p:cTn id="50" dur="1" fill="hold">
                                          <p:stCondLst>
                                            <p:cond delay="0"/>
                                          </p:stCondLst>
                                        </p:cTn>
                                        <p:tgtEl>
                                          <p:spTgt spid="678930"/>
                                        </p:tgtEl>
                                        <p:attrNameLst>
                                          <p:attrName>style.visibility</p:attrName>
                                        </p:attrNameLst>
                                      </p:cBhvr>
                                      <p:to>
                                        <p:strVal val="visible"/>
                                      </p:to>
                                    </p:set>
                                    <p:animEffect transition="in" filter="wipe(right)">
                                      <p:cBhvr>
                                        <p:cTn id="51" dur="500"/>
                                        <p:tgtEl>
                                          <p:spTgt spid="678930"/>
                                        </p:tgtEl>
                                      </p:cBhvr>
                                    </p:animEffect>
                                  </p:childTnLst>
                                </p:cTn>
                              </p:par>
                            </p:childTnLst>
                          </p:cTn>
                        </p:par>
                        <p:par>
                          <p:cTn id="52" fill="hold" nodeType="afterGroup">
                            <p:stCondLst>
                              <p:cond delay="500"/>
                            </p:stCondLst>
                            <p:childTnLst>
                              <p:par>
                                <p:cTn id="53" presetID="22" presetClass="entr" presetSubtype="2" fill="hold" grpId="0" nodeType="afterEffect">
                                  <p:stCondLst>
                                    <p:cond delay="0"/>
                                  </p:stCondLst>
                                  <p:childTnLst>
                                    <p:set>
                                      <p:cBhvr>
                                        <p:cTn id="54" dur="1" fill="hold">
                                          <p:stCondLst>
                                            <p:cond delay="0"/>
                                          </p:stCondLst>
                                        </p:cTn>
                                        <p:tgtEl>
                                          <p:spTgt spid="678929"/>
                                        </p:tgtEl>
                                        <p:attrNameLst>
                                          <p:attrName>style.visibility</p:attrName>
                                        </p:attrNameLst>
                                      </p:cBhvr>
                                      <p:to>
                                        <p:strVal val="visible"/>
                                      </p:to>
                                    </p:set>
                                    <p:animEffect transition="in" filter="wipe(right)">
                                      <p:cBhvr>
                                        <p:cTn id="55" dur="500"/>
                                        <p:tgtEl>
                                          <p:spTgt spid="678929"/>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xit" presetSubtype="0" fill="hold" grpId="1" nodeType="clickEffect">
                                  <p:stCondLst>
                                    <p:cond delay="0"/>
                                  </p:stCondLst>
                                  <p:childTnLst>
                                    <p:set>
                                      <p:cBhvr>
                                        <p:cTn id="59" dur="1" fill="hold">
                                          <p:stCondLst>
                                            <p:cond delay="0"/>
                                          </p:stCondLst>
                                        </p:cTn>
                                        <p:tgtEl>
                                          <p:spTgt spid="678929"/>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678930"/>
                                        </p:tgtEl>
                                        <p:attrNameLst>
                                          <p:attrName>style.visibility</p:attrName>
                                        </p:attrNameLst>
                                      </p:cBhvr>
                                      <p:to>
                                        <p:strVal val="hidden"/>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nodeType="clickEffect">
                                  <p:stCondLst>
                                    <p:cond delay="0"/>
                                  </p:stCondLst>
                                  <p:childTnLst>
                                    <p:set>
                                      <p:cBhvr>
                                        <p:cTn id="65" dur="1" fill="hold">
                                          <p:stCondLst>
                                            <p:cond delay="0"/>
                                          </p:stCondLst>
                                        </p:cTn>
                                        <p:tgtEl>
                                          <p:spTgt spid="67891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8929" grpId="0" animBg="1"/>
      <p:bldP spid="678929" grpId="1" animBg="1"/>
      <p:bldP spid="678930" grpId="0" animBg="1"/>
      <p:bldP spid="678930"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9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29699" name="Rectangle 98"/>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Economic growth</a:t>
            </a:r>
            <a:endParaRPr lang="en-CA" altLang="en-US" sz="2600" b="1">
              <a:latin typeface="Times New Roman" pitchFamily="18" charset="0"/>
            </a:endParaRPr>
          </a:p>
        </p:txBody>
      </p:sp>
      <p:sp>
        <p:nvSpPr>
          <p:cNvPr id="764003" name="Rectangle 99"/>
          <p:cNvSpPr>
            <a:spLocks noChangeArrowheads="1"/>
          </p:cNvSpPr>
          <p:nvPr/>
        </p:nvSpPr>
        <p:spPr bwMode="auto">
          <a:xfrm>
            <a:off x="457200" y="838200"/>
            <a:ext cx="82296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857250" indent="-400050" eaLnBrk="0" hangingPunct="0">
              <a:defRPr sz="2400">
                <a:solidFill>
                  <a:schemeClr val="tx1"/>
                </a:solidFill>
                <a:latin typeface="Arial" charset="0"/>
              </a:defRPr>
            </a:lvl2pPr>
            <a:lvl3pPr marL="1314450" indent="-3429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20000"/>
              </a:spcBef>
              <a:buClr>
                <a:schemeClr val="tx1"/>
              </a:buClr>
              <a:buFont typeface="Wingdings" pitchFamily="2" charset="2"/>
              <a:buNone/>
            </a:pPr>
            <a:r>
              <a:rPr lang="en-US" altLang="en-US" sz="1800" b="1">
                <a:latin typeface="Times New Roman" pitchFamily="18" charset="0"/>
              </a:rPr>
              <a:t>Inclusions/exclusions in nGDP</a:t>
            </a:r>
          </a:p>
          <a:p>
            <a:pPr eaLnBrk="1" hangingPunct="1">
              <a:spcBef>
                <a:spcPct val="20000"/>
              </a:spcBef>
              <a:buClr>
                <a:schemeClr val="tx1"/>
              </a:buClr>
              <a:buFont typeface="Wingdings" pitchFamily="2" charset="2"/>
              <a:buChar char="§"/>
            </a:pPr>
            <a:r>
              <a:rPr lang="en-US" altLang="en-US" sz="1600">
                <a:latin typeface="Times New Roman" pitchFamily="18" charset="0"/>
              </a:rPr>
              <a:t>Only the final goods and services count; e.g., </a:t>
            </a:r>
          </a:p>
          <a:p>
            <a:pPr lvl="1" eaLnBrk="1" hangingPunct="1">
              <a:lnSpc>
                <a:spcPct val="105000"/>
              </a:lnSpc>
              <a:spcBef>
                <a:spcPct val="50000"/>
              </a:spcBef>
              <a:buClr>
                <a:schemeClr val="tx1"/>
              </a:buClr>
              <a:buFont typeface="Wingdings" pitchFamily="2" charset="2"/>
              <a:buChar char="§"/>
            </a:pPr>
            <a:r>
              <a:rPr lang="en-US" altLang="en-US" sz="1600">
                <a:latin typeface="Times New Roman" pitchFamily="18" charset="0"/>
              </a:rPr>
              <a:t>Only the Dell computer you buy is counted, the parts inside the computer do not get counted</a:t>
            </a:r>
          </a:p>
          <a:p>
            <a:pPr lvl="1" eaLnBrk="1" hangingPunct="1">
              <a:lnSpc>
                <a:spcPct val="105000"/>
              </a:lnSpc>
              <a:spcBef>
                <a:spcPct val="50000"/>
              </a:spcBef>
              <a:buClr>
                <a:schemeClr val="tx1"/>
              </a:buClr>
              <a:buFont typeface="Wingdings" pitchFamily="2" charset="2"/>
              <a:buChar char="§"/>
            </a:pPr>
            <a:r>
              <a:rPr lang="en-US" altLang="en-US" sz="1600">
                <a:latin typeface="Times New Roman" pitchFamily="18" charset="0"/>
              </a:rPr>
              <a:t>An Intel chip sold to your computer geek neighbor George is counted in GDP.</a:t>
            </a:r>
          </a:p>
          <a:p>
            <a:pPr lvl="1" eaLnBrk="1" hangingPunct="1">
              <a:lnSpc>
                <a:spcPct val="105000"/>
              </a:lnSpc>
              <a:spcBef>
                <a:spcPct val="50000"/>
              </a:spcBef>
              <a:buClr>
                <a:schemeClr val="tx1"/>
              </a:buClr>
              <a:buFont typeface="Wingdings" pitchFamily="2" charset="2"/>
              <a:buChar char="§"/>
            </a:pPr>
            <a:r>
              <a:rPr lang="en-US" altLang="en-US" sz="1600">
                <a:latin typeface="Times New Roman" pitchFamily="18" charset="0"/>
              </a:rPr>
              <a:t>The 2008 Toyota you buy is counted, the tires that came with it are not counted.</a:t>
            </a:r>
          </a:p>
          <a:p>
            <a:pPr eaLnBrk="1" hangingPunct="1">
              <a:spcBef>
                <a:spcPct val="20000"/>
              </a:spcBef>
              <a:buClr>
                <a:schemeClr val="tx1"/>
              </a:buClr>
              <a:buFont typeface="Wingdings" pitchFamily="2" charset="2"/>
              <a:buChar char="§"/>
            </a:pPr>
            <a:r>
              <a:rPr lang="en-US" altLang="en-US" sz="1600">
                <a:latin typeface="Times New Roman" pitchFamily="18" charset="0"/>
              </a:rPr>
              <a:t>Only goods that pass through organized/legal markets are counted.</a:t>
            </a:r>
          </a:p>
          <a:p>
            <a:pPr lvl="1" eaLnBrk="1" hangingPunct="1">
              <a:lnSpc>
                <a:spcPct val="105000"/>
              </a:lnSpc>
              <a:spcBef>
                <a:spcPct val="50000"/>
              </a:spcBef>
              <a:buClr>
                <a:schemeClr val="tx1"/>
              </a:buClr>
              <a:buFont typeface="Wingdings" pitchFamily="2" charset="2"/>
              <a:buChar char="§"/>
            </a:pPr>
            <a:r>
              <a:rPr lang="en-US" altLang="en-US" sz="1600">
                <a:latin typeface="Times New Roman" pitchFamily="18" charset="0"/>
              </a:rPr>
              <a:t>Illegal gambling and drugs are not counted, neither are garage sales.</a:t>
            </a:r>
          </a:p>
          <a:p>
            <a:pPr lvl="2" eaLnBrk="1" hangingPunct="1">
              <a:spcBef>
                <a:spcPct val="20000"/>
              </a:spcBef>
              <a:buClr>
                <a:schemeClr val="tx1"/>
              </a:buClr>
              <a:buFont typeface="Wingdings" pitchFamily="2" charset="2"/>
              <a:buChar char="§"/>
            </a:pPr>
            <a:endParaRPr lang="en-US" altLang="en-US" sz="800">
              <a:latin typeface="Times New Roman" pitchFamily="18" charset="0"/>
            </a:endParaRPr>
          </a:p>
          <a:p>
            <a:pPr lvl="2" eaLnBrk="1" hangingPunct="1">
              <a:spcBef>
                <a:spcPct val="20000"/>
              </a:spcBef>
              <a:buClr>
                <a:schemeClr val="tx1"/>
              </a:buClr>
              <a:buFont typeface="Wingdings" pitchFamily="2" charset="2"/>
              <a:buChar char="§"/>
            </a:pPr>
            <a:r>
              <a:rPr lang="en-US" altLang="en-US" sz="1600">
                <a:latin typeface="Times New Roman" pitchFamily="18" charset="0"/>
              </a:rPr>
              <a:t>The “underground” economy is estimated by many to be more than 10% of GDP.</a:t>
            </a:r>
          </a:p>
          <a:p>
            <a:pPr lvl="1" eaLnBrk="1" hangingPunct="1">
              <a:lnSpc>
                <a:spcPct val="105000"/>
              </a:lnSpc>
              <a:spcBef>
                <a:spcPct val="50000"/>
              </a:spcBef>
              <a:buClr>
                <a:schemeClr val="tx1"/>
              </a:buClr>
              <a:buFont typeface="Wingdings" pitchFamily="2" charset="2"/>
              <a:buChar char="§"/>
            </a:pPr>
            <a:r>
              <a:rPr lang="en-US" altLang="en-US" sz="1600">
                <a:latin typeface="Times New Roman" pitchFamily="18" charset="0"/>
              </a:rPr>
              <a:t>Leisure is not counted</a:t>
            </a:r>
          </a:p>
          <a:p>
            <a:pPr lvl="1" eaLnBrk="1" hangingPunct="1">
              <a:lnSpc>
                <a:spcPct val="105000"/>
              </a:lnSpc>
              <a:spcBef>
                <a:spcPct val="50000"/>
              </a:spcBef>
              <a:buClr>
                <a:schemeClr val="tx1"/>
              </a:buClr>
              <a:buFont typeface="Wingdings" pitchFamily="2" charset="2"/>
              <a:buChar char="§"/>
            </a:pPr>
            <a:r>
              <a:rPr lang="en-US" altLang="en-US" sz="1600">
                <a:latin typeface="Times New Roman" pitchFamily="18" charset="0"/>
              </a:rPr>
              <a:t>GDP would be 44% higher if unpaid housework was included (Ann Chadeau, “What is Households’ Non-Market Production Worth?” </a:t>
            </a:r>
            <a:r>
              <a:rPr lang="en-US" altLang="en-US" sz="1600" i="1">
                <a:latin typeface="Times New Roman" pitchFamily="18" charset="0"/>
              </a:rPr>
              <a:t>OECD Economic Studies</a:t>
            </a:r>
            <a:r>
              <a:rPr lang="en-US" altLang="en-US" sz="1600">
                <a:latin typeface="Times New Roman" pitchFamily="18" charset="0"/>
              </a:rPr>
              <a:t> 18, 1992, pp. 85-103)</a:t>
            </a:r>
          </a:p>
          <a:p>
            <a:pPr eaLnBrk="1" hangingPunct="1">
              <a:spcBef>
                <a:spcPct val="20000"/>
              </a:spcBef>
              <a:buClr>
                <a:schemeClr val="tx1"/>
              </a:buClr>
              <a:buFont typeface="Wingdings" pitchFamily="2" charset="2"/>
              <a:buChar char="§"/>
            </a:pPr>
            <a:r>
              <a:rPr lang="en-US" altLang="en-US" sz="1600">
                <a:latin typeface="Times New Roman" pitchFamily="18" charset="0"/>
              </a:rPr>
              <a:t>Only those goods produced within the boundaries of the USA are counted</a:t>
            </a:r>
          </a:p>
          <a:p>
            <a:pPr eaLnBrk="1" hangingPunct="1">
              <a:spcBef>
                <a:spcPct val="20000"/>
              </a:spcBef>
              <a:buClr>
                <a:schemeClr val="tx1"/>
              </a:buClr>
              <a:buFont typeface="Wingdings" pitchFamily="2" charset="2"/>
              <a:buChar char="§"/>
            </a:pPr>
            <a:r>
              <a:rPr lang="en-US" altLang="en-US" sz="1600">
                <a:latin typeface="Times New Roman" pitchFamily="18" charset="0"/>
              </a:rPr>
              <a:t>Sales of used goods and existing homes are not counted</a:t>
            </a:r>
          </a:p>
          <a:p>
            <a:pPr eaLnBrk="1" hangingPunct="1">
              <a:spcBef>
                <a:spcPct val="20000"/>
              </a:spcBef>
              <a:buClr>
                <a:schemeClr val="tx1"/>
              </a:buClr>
              <a:buFont typeface="Wingdings" pitchFamily="2" charset="2"/>
              <a:buChar char="§"/>
            </a:pPr>
            <a:r>
              <a:rPr lang="en-US" altLang="en-US" sz="1600">
                <a:latin typeface="Times New Roman" pitchFamily="18" charset="0"/>
              </a:rPr>
              <a:t>Purchases of stocks and bonds are not counted (these are loans not goods or services)</a:t>
            </a:r>
          </a:p>
          <a:p>
            <a:pPr eaLnBrk="1" hangingPunct="1">
              <a:spcBef>
                <a:spcPct val="20000"/>
              </a:spcBef>
              <a:buClr>
                <a:schemeClr val="tx1"/>
              </a:buClr>
              <a:buFont typeface="Wingdings" pitchFamily="2" charset="2"/>
              <a:buChar char="§"/>
            </a:pPr>
            <a:r>
              <a:rPr lang="en-US" altLang="en-US" sz="1600">
                <a:latin typeface="Times New Roman" pitchFamily="18" charset="0"/>
              </a:rPr>
              <a:t>Wars and natural disasters over state GDP</a:t>
            </a:r>
          </a:p>
          <a:p>
            <a:pPr eaLnBrk="1" hangingPunct="1">
              <a:spcBef>
                <a:spcPct val="20000"/>
              </a:spcBef>
              <a:buClr>
                <a:schemeClr val="tx1"/>
              </a:buClr>
              <a:buFont typeface="Wingdings" pitchFamily="2" charset="2"/>
              <a:buChar char="§"/>
            </a:pPr>
            <a:r>
              <a:rPr lang="en-US" altLang="en-US" sz="1600">
                <a:latin typeface="Times New Roman" pitchFamily="18" charset="0"/>
              </a:rPr>
              <a:t>Pollution (a bad) is not deducted from GDP</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400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6400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6400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6400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6400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6400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6400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6400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64003">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764003">
                                            <p:txEl>
                                              <p:pRg st="11" end="11"/>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764003">
                                            <p:txEl>
                                              <p:pRg st="12" end="12"/>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764003">
                                            <p:txEl>
                                              <p:pRg st="13" end="13"/>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764003">
                                            <p:txEl>
                                              <p:pRg st="14" end="14"/>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76400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2032" name="Group 176"/>
          <p:cNvGraphicFramePr>
            <a:graphicFrameLocks noGrp="1"/>
          </p:cNvGraphicFramePr>
          <p:nvPr/>
        </p:nvGraphicFramePr>
        <p:xfrm>
          <a:off x="1219200" y="2030413"/>
          <a:ext cx="6781800" cy="4602350"/>
        </p:xfrm>
        <a:graphic>
          <a:graphicData uri="http://schemas.openxmlformats.org/drawingml/2006/table">
            <a:tbl>
              <a:tblPr/>
              <a:tblGrid>
                <a:gridCol w="1143000"/>
                <a:gridCol w="1752600"/>
                <a:gridCol w="1828800"/>
                <a:gridCol w="2057400"/>
              </a:tblGrid>
              <a:tr h="579084">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1" i="0" u="none" strike="noStrike" cap="none" normalizeH="0" baseline="0" dirty="0" smtClean="0">
                          <a:ln>
                            <a:noFill/>
                          </a:ln>
                          <a:solidFill>
                            <a:schemeClr val="tx1"/>
                          </a:solidFill>
                          <a:effectLst/>
                          <a:latin typeface="Times New Roman" pitchFamily="18" charset="0"/>
                          <a:cs typeface="Times New Roman" pitchFamily="18" charset="0"/>
                        </a:rPr>
                        <a:t>Year</a:t>
                      </a:r>
                      <a:endParaRPr kumimoji="0" lang="en-US" sz="1600" b="1"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GDP in billions of current dollars</a:t>
                      </a:r>
                      <a:endParaRPr kumimoji="0" lang="en-US" sz="1600" b="1"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GDP implicit </a:t>
                      </a:r>
                      <a:r>
                        <a:rPr kumimoji="0" lang="en-US" sz="1600" b="1" i="0" u="none" strike="noStrike" cap="none" normalizeH="0" baseline="0" smtClean="0">
                          <a:ln>
                            <a:noFill/>
                          </a:ln>
                          <a:solidFill>
                            <a:srgbClr val="FF0000"/>
                          </a:solidFill>
                          <a:effectLst/>
                          <a:latin typeface="Times New Roman" pitchFamily="18" charset="0"/>
                          <a:cs typeface="Times New Roman" pitchFamily="18" charset="0"/>
                        </a:rPr>
                        <a:t>price</a:t>
                      </a: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 deflator (%)</a:t>
                      </a:r>
                      <a:endParaRPr kumimoji="0" lang="en-US" sz="1600" b="1"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GDP in billions of chained 2005$</a:t>
                      </a:r>
                      <a:endParaRPr kumimoji="0" lang="en-US" sz="1600" b="1"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1997</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8,332.40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b"/>
                      <a:r>
                        <a:rPr lang="en-US" sz="1600" b="0" i="0" u="none" strike="noStrike" dirty="0" smtClean="0">
                          <a:solidFill>
                            <a:srgbClr val="000000"/>
                          </a:solidFill>
                          <a:latin typeface="Times New Roman"/>
                        </a:rPr>
                        <a:t>84.56 </a:t>
                      </a:r>
                      <a:endParaRPr lang="en-US" sz="1600" b="0" i="0" u="none" strike="noStrike" dirty="0">
                        <a:solidFill>
                          <a:srgbClr val="000000"/>
                        </a:solidFill>
                        <a:latin typeface="Times New Roman"/>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9,854.30</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1998</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8,793.50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b"/>
                      <a:r>
                        <a:rPr lang="en-US" sz="1600" b="0" i="0" u="none" strike="noStrike" dirty="0">
                          <a:solidFill>
                            <a:srgbClr val="000000"/>
                          </a:solidFill>
                          <a:latin typeface="Times New Roman"/>
                        </a:rPr>
                        <a:t> </a:t>
                      </a:r>
                      <a:r>
                        <a:rPr lang="en-US" sz="1600" b="0" i="0" u="none" strike="noStrike" dirty="0" smtClean="0">
                          <a:solidFill>
                            <a:srgbClr val="000000"/>
                          </a:solidFill>
                          <a:latin typeface="Times New Roman"/>
                        </a:rPr>
                        <a:t>85.51 </a:t>
                      </a:r>
                      <a:endParaRPr lang="en-US" sz="1600" b="0" i="0" u="none" strike="noStrike" dirty="0">
                        <a:solidFill>
                          <a:srgbClr val="000000"/>
                        </a:solidFill>
                        <a:latin typeface="Times New Roman"/>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10,283.50</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1999</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9,353.50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b"/>
                      <a:r>
                        <a:rPr lang="en-US" sz="1600" b="0" i="0" u="none" strike="noStrike" dirty="0" smtClean="0">
                          <a:solidFill>
                            <a:srgbClr val="000000"/>
                          </a:solidFill>
                          <a:latin typeface="Times New Roman"/>
                        </a:rPr>
                        <a:t>86.77 </a:t>
                      </a:r>
                      <a:endParaRPr lang="en-US" sz="1600" b="0" i="0" u="none" strike="noStrike" dirty="0">
                        <a:solidFill>
                          <a:srgbClr val="000000"/>
                        </a:solidFill>
                        <a:latin typeface="Times New Roman"/>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10,779.80</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2000</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9,951.50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b"/>
                      <a:r>
                        <a:rPr lang="en-US" sz="1600" b="0" i="0" u="none" strike="noStrike" dirty="0" smtClean="0">
                          <a:solidFill>
                            <a:srgbClr val="000000"/>
                          </a:solidFill>
                          <a:latin typeface="Times New Roman"/>
                        </a:rPr>
                        <a:t>88.65 </a:t>
                      </a:r>
                      <a:endParaRPr lang="en-US" sz="1600" b="0" i="0" u="none" strike="noStrike" dirty="0">
                        <a:solidFill>
                          <a:srgbClr val="000000"/>
                        </a:solidFill>
                        <a:latin typeface="Times New Roman"/>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11,226.00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2001</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10,286.20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b"/>
                      <a:r>
                        <a:rPr lang="en-US" sz="1600" b="0" i="0" u="none" strike="noStrike" dirty="0" smtClean="0">
                          <a:solidFill>
                            <a:srgbClr val="000000"/>
                          </a:solidFill>
                          <a:latin typeface="Times New Roman"/>
                        </a:rPr>
                        <a:t>90.65 </a:t>
                      </a:r>
                      <a:endParaRPr lang="en-US" sz="1600" b="0" i="0" u="none" strike="noStrike" dirty="0">
                        <a:solidFill>
                          <a:srgbClr val="000000"/>
                        </a:solidFill>
                        <a:latin typeface="Times New Roman"/>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11,347.20</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2002</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10,642.30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b"/>
                      <a:r>
                        <a:rPr lang="en-US" sz="1600" b="0" i="0" u="none" strike="noStrike" dirty="0" smtClean="0">
                          <a:solidFill>
                            <a:srgbClr val="000000"/>
                          </a:solidFill>
                          <a:latin typeface="Times New Roman"/>
                        </a:rPr>
                        <a:t>92.12 </a:t>
                      </a:r>
                      <a:endParaRPr lang="en-US" sz="1600" b="0" i="0" u="none" strike="noStrike" dirty="0">
                        <a:solidFill>
                          <a:srgbClr val="000000"/>
                        </a:solidFill>
                        <a:latin typeface="Times New Roman"/>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11,553.00</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2003</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11,142.10</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b"/>
                      <a:r>
                        <a:rPr lang="en-US" sz="1600" b="0" i="0" u="none" strike="noStrike" dirty="0" smtClean="0">
                          <a:solidFill>
                            <a:srgbClr val="000000"/>
                          </a:solidFill>
                          <a:latin typeface="Times New Roman"/>
                        </a:rPr>
                        <a:t>94.10 </a:t>
                      </a:r>
                      <a:endParaRPr lang="en-US" sz="1600" b="0" i="0" u="none" strike="noStrike" dirty="0">
                        <a:solidFill>
                          <a:srgbClr val="000000"/>
                        </a:solidFill>
                        <a:latin typeface="Times New Roman"/>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11,840.70</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2004</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11,867.80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b"/>
                      <a:r>
                        <a:rPr lang="en-US" sz="1600" b="0" i="0" u="none" strike="noStrike" dirty="0" smtClean="0">
                          <a:solidFill>
                            <a:srgbClr val="000000"/>
                          </a:solidFill>
                          <a:latin typeface="Times New Roman"/>
                        </a:rPr>
                        <a:t>96.77 </a:t>
                      </a:r>
                      <a:endParaRPr lang="en-US" sz="1600" b="0" i="0" u="none" strike="noStrike" dirty="0">
                        <a:solidFill>
                          <a:srgbClr val="000000"/>
                        </a:solidFill>
                        <a:latin typeface="Times New Roman"/>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12,263.80</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2005</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12,638.40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b"/>
                      <a:r>
                        <a:rPr lang="en-US" sz="1600" b="0" i="0" u="none" strike="noStrike" dirty="0" smtClean="0">
                          <a:solidFill>
                            <a:srgbClr val="000000"/>
                          </a:solidFill>
                          <a:latin typeface="Times New Roman"/>
                        </a:rPr>
                        <a:t>100.00 </a:t>
                      </a:r>
                      <a:endParaRPr lang="en-US" sz="1600" b="0" i="0" u="none" strike="noStrike" dirty="0">
                        <a:solidFill>
                          <a:srgbClr val="000000"/>
                        </a:solidFill>
                        <a:latin typeface="Times New Roman"/>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12,638.40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2006</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13,398.90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b"/>
                      <a:r>
                        <a:rPr lang="en-US" sz="1600" b="0" i="0" u="none" strike="noStrike" dirty="0" smtClean="0">
                          <a:solidFill>
                            <a:srgbClr val="000000"/>
                          </a:solidFill>
                          <a:latin typeface="Times New Roman"/>
                        </a:rPr>
                        <a:t>103.26 </a:t>
                      </a:r>
                      <a:endParaRPr lang="en-US" sz="1600" b="0" i="0" u="none" strike="noStrike" dirty="0">
                        <a:solidFill>
                          <a:srgbClr val="000000"/>
                        </a:solidFill>
                        <a:latin typeface="Times New Roman"/>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12,976.20</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2007</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14,077.60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b"/>
                      <a:r>
                        <a:rPr lang="en-US" sz="1600" b="0" i="0" u="none" strike="noStrike" dirty="0" smtClean="0">
                          <a:solidFill>
                            <a:srgbClr val="000000"/>
                          </a:solidFill>
                          <a:latin typeface="Times New Roman"/>
                        </a:rPr>
                        <a:t>106.21 </a:t>
                      </a:r>
                      <a:endParaRPr lang="en-US" sz="1600" b="0" i="0" u="none" strike="noStrike" dirty="0">
                        <a:solidFill>
                          <a:srgbClr val="000000"/>
                        </a:solidFill>
                        <a:latin typeface="Times New Roman"/>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13,254.10</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2008</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14,441.40</a:t>
                      </a:r>
                      <a:endParaRPr kumimoji="0" lang="en-US" sz="1600" b="0" i="0" u="none" strike="noStrike" cap="none" normalizeH="0" baseline="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b"/>
                      <a:r>
                        <a:rPr lang="en-US" sz="1600" b="0" i="0" u="none" strike="noStrike" dirty="0" smtClean="0">
                          <a:solidFill>
                            <a:srgbClr val="000000"/>
                          </a:solidFill>
                          <a:latin typeface="Times New Roman"/>
                        </a:rPr>
                        <a:t>108.48 </a:t>
                      </a:r>
                      <a:endParaRPr lang="en-US" sz="1600" b="0" i="0" u="none" strike="noStrike" dirty="0">
                        <a:solidFill>
                          <a:srgbClr val="000000"/>
                        </a:solidFill>
                        <a:latin typeface="Times New Roman"/>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13,312.20</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61930" name="Rectangle 74"/>
          <p:cNvSpPr>
            <a:spLocks noChangeArrowheads="1"/>
          </p:cNvSpPr>
          <p:nvPr/>
        </p:nvSpPr>
        <p:spPr bwMode="auto">
          <a:xfrm>
            <a:off x="6248400" y="2667000"/>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1" name="Rectangle 75"/>
          <p:cNvSpPr>
            <a:spLocks noChangeArrowheads="1"/>
          </p:cNvSpPr>
          <p:nvPr/>
        </p:nvSpPr>
        <p:spPr bwMode="auto">
          <a:xfrm>
            <a:off x="6248400" y="2994025"/>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2" name="Rectangle 76"/>
          <p:cNvSpPr>
            <a:spLocks noChangeArrowheads="1"/>
          </p:cNvSpPr>
          <p:nvPr/>
        </p:nvSpPr>
        <p:spPr bwMode="auto">
          <a:xfrm>
            <a:off x="6305550" y="3336925"/>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3" name="Rectangle 77"/>
          <p:cNvSpPr>
            <a:spLocks noChangeArrowheads="1"/>
          </p:cNvSpPr>
          <p:nvPr/>
        </p:nvSpPr>
        <p:spPr bwMode="auto">
          <a:xfrm>
            <a:off x="6305550" y="366871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4" name="Rectangle 78"/>
          <p:cNvSpPr>
            <a:spLocks noChangeArrowheads="1"/>
          </p:cNvSpPr>
          <p:nvPr/>
        </p:nvSpPr>
        <p:spPr bwMode="auto">
          <a:xfrm>
            <a:off x="6296025" y="4002088"/>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5" name="Rectangle 79"/>
          <p:cNvSpPr>
            <a:spLocks noChangeArrowheads="1"/>
          </p:cNvSpPr>
          <p:nvPr/>
        </p:nvSpPr>
        <p:spPr bwMode="auto">
          <a:xfrm>
            <a:off x="6296025" y="43354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6" name="Rectangle 80"/>
          <p:cNvSpPr>
            <a:spLocks noChangeArrowheads="1"/>
          </p:cNvSpPr>
          <p:nvPr/>
        </p:nvSpPr>
        <p:spPr bwMode="auto">
          <a:xfrm>
            <a:off x="6296025" y="4668838"/>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7" name="Rectangle 81"/>
          <p:cNvSpPr>
            <a:spLocks noChangeArrowheads="1"/>
          </p:cNvSpPr>
          <p:nvPr/>
        </p:nvSpPr>
        <p:spPr bwMode="auto">
          <a:xfrm>
            <a:off x="6362700" y="500221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8" name="Rectangle 82"/>
          <p:cNvSpPr>
            <a:spLocks noChangeArrowheads="1"/>
          </p:cNvSpPr>
          <p:nvPr/>
        </p:nvSpPr>
        <p:spPr bwMode="auto">
          <a:xfrm>
            <a:off x="6334125" y="5372100"/>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9" name="Rectangle 83"/>
          <p:cNvSpPr>
            <a:spLocks noChangeArrowheads="1"/>
          </p:cNvSpPr>
          <p:nvPr/>
        </p:nvSpPr>
        <p:spPr bwMode="auto">
          <a:xfrm>
            <a:off x="6334125" y="5680075"/>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40" name="Rectangle 84"/>
          <p:cNvSpPr>
            <a:spLocks noChangeArrowheads="1"/>
          </p:cNvSpPr>
          <p:nvPr/>
        </p:nvSpPr>
        <p:spPr bwMode="auto">
          <a:xfrm>
            <a:off x="6334125" y="6013450"/>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41" name="Rectangle 85"/>
          <p:cNvSpPr>
            <a:spLocks noChangeArrowheads="1"/>
          </p:cNvSpPr>
          <p:nvPr/>
        </p:nvSpPr>
        <p:spPr bwMode="auto">
          <a:xfrm>
            <a:off x="6305550" y="6351588"/>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nvGrpSpPr>
          <p:cNvPr id="2" name="Group 86"/>
          <p:cNvGrpSpPr>
            <a:grpSpLocks/>
          </p:cNvGrpSpPr>
          <p:nvPr/>
        </p:nvGrpSpPr>
        <p:grpSpPr bwMode="auto">
          <a:xfrm>
            <a:off x="3822700" y="2601913"/>
            <a:ext cx="2463800" cy="366712"/>
            <a:chOff x="2408" y="1416"/>
            <a:chExt cx="1552" cy="231"/>
          </a:xfrm>
        </p:grpSpPr>
        <p:sp>
          <p:nvSpPr>
            <p:cNvPr id="5288" name="Line 87"/>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89" name="Oval 88"/>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90" name="Oval 89"/>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91" name="Line 90"/>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92" name="Line 91"/>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93" name="Text Box 92"/>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3" name="Group 93"/>
          <p:cNvGrpSpPr>
            <a:grpSpLocks/>
          </p:cNvGrpSpPr>
          <p:nvPr/>
        </p:nvGrpSpPr>
        <p:grpSpPr bwMode="auto">
          <a:xfrm>
            <a:off x="3822700" y="2933700"/>
            <a:ext cx="2463800" cy="366713"/>
            <a:chOff x="2408" y="1416"/>
            <a:chExt cx="1552" cy="231"/>
          </a:xfrm>
        </p:grpSpPr>
        <p:sp>
          <p:nvSpPr>
            <p:cNvPr id="5282" name="Line 94"/>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83" name="Oval 95"/>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84" name="Oval 96"/>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85" name="Line 97"/>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86" name="Line 98"/>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87" name="Text Box 99"/>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4" name="Group 100"/>
          <p:cNvGrpSpPr>
            <a:grpSpLocks/>
          </p:cNvGrpSpPr>
          <p:nvPr/>
        </p:nvGrpSpPr>
        <p:grpSpPr bwMode="auto">
          <a:xfrm>
            <a:off x="3822700" y="3276600"/>
            <a:ext cx="2463800" cy="366713"/>
            <a:chOff x="2408" y="1416"/>
            <a:chExt cx="1552" cy="231"/>
          </a:xfrm>
        </p:grpSpPr>
        <p:sp>
          <p:nvSpPr>
            <p:cNvPr id="5276" name="Line 101"/>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77" name="Oval 102"/>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78" name="Oval 103"/>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79" name="Line 104"/>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80" name="Line 105"/>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81" name="Text Box 106"/>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5" name="Group 107"/>
          <p:cNvGrpSpPr>
            <a:grpSpLocks/>
          </p:cNvGrpSpPr>
          <p:nvPr/>
        </p:nvGrpSpPr>
        <p:grpSpPr bwMode="auto">
          <a:xfrm>
            <a:off x="3822700" y="3619500"/>
            <a:ext cx="2463800" cy="366713"/>
            <a:chOff x="2408" y="1416"/>
            <a:chExt cx="1552" cy="231"/>
          </a:xfrm>
        </p:grpSpPr>
        <p:sp>
          <p:nvSpPr>
            <p:cNvPr id="5270" name="Line 108"/>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71" name="Oval 109"/>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72" name="Oval 110"/>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73" name="Line 111"/>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74" name="Line 112"/>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75" name="Text Box 113"/>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6" name="Group 114"/>
          <p:cNvGrpSpPr>
            <a:grpSpLocks/>
          </p:cNvGrpSpPr>
          <p:nvPr/>
        </p:nvGrpSpPr>
        <p:grpSpPr bwMode="auto">
          <a:xfrm>
            <a:off x="3822700" y="3949700"/>
            <a:ext cx="2463800" cy="366713"/>
            <a:chOff x="2408" y="1416"/>
            <a:chExt cx="1552" cy="231"/>
          </a:xfrm>
        </p:grpSpPr>
        <p:sp>
          <p:nvSpPr>
            <p:cNvPr id="5264" name="Line 115"/>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65" name="Oval 116"/>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66" name="Oval 117"/>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67" name="Line 118"/>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68" name="Line 119"/>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69" name="Text Box 120"/>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7" name="Group 121"/>
          <p:cNvGrpSpPr>
            <a:grpSpLocks/>
          </p:cNvGrpSpPr>
          <p:nvPr/>
        </p:nvGrpSpPr>
        <p:grpSpPr bwMode="auto">
          <a:xfrm>
            <a:off x="3822700" y="4267200"/>
            <a:ext cx="2463800" cy="366713"/>
            <a:chOff x="2408" y="1416"/>
            <a:chExt cx="1552" cy="231"/>
          </a:xfrm>
        </p:grpSpPr>
        <p:sp>
          <p:nvSpPr>
            <p:cNvPr id="5258" name="Line 122"/>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59" name="Oval 123"/>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60" name="Oval 124"/>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61" name="Line 125"/>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62" name="Line 126"/>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63" name="Text Box 127"/>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8" name="Group 128"/>
          <p:cNvGrpSpPr>
            <a:grpSpLocks/>
          </p:cNvGrpSpPr>
          <p:nvPr/>
        </p:nvGrpSpPr>
        <p:grpSpPr bwMode="auto">
          <a:xfrm>
            <a:off x="3822700" y="4597400"/>
            <a:ext cx="2463800" cy="366713"/>
            <a:chOff x="2408" y="1416"/>
            <a:chExt cx="1552" cy="231"/>
          </a:xfrm>
        </p:grpSpPr>
        <p:sp>
          <p:nvSpPr>
            <p:cNvPr id="5252" name="Line 129"/>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53" name="Oval 130"/>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54" name="Oval 131"/>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55" name="Line 132"/>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56" name="Line 133"/>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57" name="Text Box 134"/>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9" name="Group 135"/>
          <p:cNvGrpSpPr>
            <a:grpSpLocks/>
          </p:cNvGrpSpPr>
          <p:nvPr/>
        </p:nvGrpSpPr>
        <p:grpSpPr bwMode="auto">
          <a:xfrm>
            <a:off x="3822700" y="4940300"/>
            <a:ext cx="2463800" cy="366713"/>
            <a:chOff x="2408" y="1416"/>
            <a:chExt cx="1552" cy="231"/>
          </a:xfrm>
        </p:grpSpPr>
        <p:sp>
          <p:nvSpPr>
            <p:cNvPr id="5246" name="Line 136"/>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47" name="Oval 137"/>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48" name="Oval 138"/>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49" name="Line 139"/>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50" name="Line 140"/>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51" name="Text Box 141"/>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10" name="Group 142"/>
          <p:cNvGrpSpPr>
            <a:grpSpLocks/>
          </p:cNvGrpSpPr>
          <p:nvPr/>
        </p:nvGrpSpPr>
        <p:grpSpPr bwMode="auto">
          <a:xfrm>
            <a:off x="3822700" y="5283200"/>
            <a:ext cx="2463800" cy="366713"/>
            <a:chOff x="2408" y="1416"/>
            <a:chExt cx="1552" cy="231"/>
          </a:xfrm>
        </p:grpSpPr>
        <p:sp>
          <p:nvSpPr>
            <p:cNvPr id="5240" name="Line 143"/>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41" name="Oval 144"/>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42" name="Oval 145"/>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43" name="Line 146"/>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44" name="Line 147"/>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45" name="Text Box 148"/>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11" name="Group 149"/>
          <p:cNvGrpSpPr>
            <a:grpSpLocks/>
          </p:cNvGrpSpPr>
          <p:nvPr/>
        </p:nvGrpSpPr>
        <p:grpSpPr bwMode="auto">
          <a:xfrm>
            <a:off x="3822700" y="5613400"/>
            <a:ext cx="2463800" cy="366713"/>
            <a:chOff x="2408" y="1416"/>
            <a:chExt cx="1552" cy="231"/>
          </a:xfrm>
        </p:grpSpPr>
        <p:sp>
          <p:nvSpPr>
            <p:cNvPr id="5234" name="Line 150"/>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5" name="Oval 151"/>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36" name="Oval 152"/>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37" name="Line 153"/>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8" name="Line 154"/>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9" name="Text Box 155"/>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12" name="Group 156"/>
          <p:cNvGrpSpPr>
            <a:grpSpLocks/>
          </p:cNvGrpSpPr>
          <p:nvPr/>
        </p:nvGrpSpPr>
        <p:grpSpPr bwMode="auto">
          <a:xfrm>
            <a:off x="3822700" y="5943600"/>
            <a:ext cx="2463800" cy="366713"/>
            <a:chOff x="2408" y="1416"/>
            <a:chExt cx="1552" cy="231"/>
          </a:xfrm>
        </p:grpSpPr>
        <p:sp>
          <p:nvSpPr>
            <p:cNvPr id="5228" name="Line 157"/>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9" name="Oval 158"/>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30" name="Oval 159"/>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31" name="Line 160"/>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2" name="Line 161"/>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3" name="Text Box 162"/>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13" name="Group 163"/>
          <p:cNvGrpSpPr>
            <a:grpSpLocks/>
          </p:cNvGrpSpPr>
          <p:nvPr/>
        </p:nvGrpSpPr>
        <p:grpSpPr bwMode="auto">
          <a:xfrm>
            <a:off x="3822700" y="6261100"/>
            <a:ext cx="2463800" cy="366713"/>
            <a:chOff x="2408" y="1416"/>
            <a:chExt cx="1552" cy="231"/>
          </a:xfrm>
        </p:grpSpPr>
        <p:sp>
          <p:nvSpPr>
            <p:cNvPr id="5222" name="Line 164"/>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 name="Oval 165"/>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24" name="Oval 166"/>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25" name="Line 167"/>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6" name="Line 168"/>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7" name="Text Box 169"/>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sp>
        <p:nvSpPr>
          <p:cNvPr id="5219" name="Text Box 170"/>
          <p:cNvSpPr txBox="1">
            <a:spLocks noChangeArrowheads="1"/>
          </p:cNvSpPr>
          <p:nvPr/>
        </p:nvSpPr>
        <p:spPr bwMode="auto">
          <a:xfrm>
            <a:off x="660400" y="838200"/>
            <a:ext cx="3276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latin typeface="Times New Roman" pitchFamily="18" charset="0"/>
              </a:rPr>
              <a:t>Nominal GDP and Real GDP</a:t>
            </a:r>
          </a:p>
        </p:txBody>
      </p:sp>
      <p:graphicFrame>
        <p:nvGraphicFramePr>
          <p:cNvPr id="762027" name="Object 171"/>
          <p:cNvGraphicFramePr>
            <a:graphicFrameLocks noChangeAspect="1"/>
          </p:cNvGraphicFramePr>
          <p:nvPr/>
        </p:nvGraphicFramePr>
        <p:xfrm>
          <a:off x="3524250" y="1373188"/>
          <a:ext cx="1938338" cy="522287"/>
        </p:xfrm>
        <a:graphic>
          <a:graphicData uri="http://schemas.openxmlformats.org/presentationml/2006/ole">
            <mc:AlternateContent xmlns:mc="http://schemas.openxmlformats.org/markup-compatibility/2006">
              <mc:Choice xmlns:v="urn:schemas-microsoft-com:vml" Requires="v">
                <p:oleObj spid="_x0000_s5300" name="Equation" r:id="rId3" imgW="1587500" imgH="431800" progId="Equation.DSMT4">
                  <p:embed/>
                </p:oleObj>
              </mc:Choice>
              <mc:Fallback>
                <p:oleObj name="Equation" r:id="rId3" imgW="1587500" imgH="431800" progId="Equation.DSMT4">
                  <p:embed/>
                  <p:pic>
                    <p:nvPicPr>
                      <p:cNvPr id="0" name="Object 17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1373188"/>
                        <a:ext cx="19383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20" name="Rectangle 17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21" name="Rectangle 178"/>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Economic growth</a:t>
            </a:r>
            <a:endParaRPr lang="en-CA" altLang="en-US" sz="2600" b="1">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20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61930"/>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nodeType="clickEffect">
                                  <p:stCondLst>
                                    <p:cond delay="0"/>
                                  </p:stCondLst>
                                  <p:childTnLst>
                                    <p:set>
                                      <p:cBhvr>
                                        <p:cTn id="18" dur="1" fill="hold">
                                          <p:stCondLst>
                                            <p:cond delay="0"/>
                                          </p:stCondLst>
                                        </p:cTn>
                                        <p:tgtEl>
                                          <p:spTgt spid="2"/>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761931"/>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xit" presetSubtype="0" fill="hold" nodeType="clickEffect">
                                  <p:stCondLst>
                                    <p:cond delay="0"/>
                                  </p:stCondLst>
                                  <p:childTnLst>
                                    <p:set>
                                      <p:cBhvr>
                                        <p:cTn id="28" dur="1" fill="hold">
                                          <p:stCondLst>
                                            <p:cond delay="0"/>
                                          </p:stCondLst>
                                        </p:cTn>
                                        <p:tgtEl>
                                          <p:spTgt spid="3"/>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761932"/>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nodeType="clickEffect">
                                  <p:stCondLst>
                                    <p:cond delay="0"/>
                                  </p:stCondLst>
                                  <p:childTnLst>
                                    <p:set>
                                      <p:cBhvr>
                                        <p:cTn id="38" dur="1" fill="hold">
                                          <p:stCondLst>
                                            <p:cond delay="0"/>
                                          </p:stCondLst>
                                        </p:cTn>
                                        <p:tgtEl>
                                          <p:spTgt spid="4"/>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761933"/>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xit" presetSubtype="0" fill="hold" nodeType="clickEffect">
                                  <p:stCondLst>
                                    <p:cond delay="0"/>
                                  </p:stCondLst>
                                  <p:childTnLst>
                                    <p:set>
                                      <p:cBhvr>
                                        <p:cTn id="48" dur="1" fill="hold">
                                          <p:stCondLst>
                                            <p:cond delay="0"/>
                                          </p:stCondLst>
                                        </p:cTn>
                                        <p:tgtEl>
                                          <p:spTgt spid="5"/>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761934"/>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xit" presetSubtype="0" fill="hold" nodeType="clickEffect">
                                  <p:stCondLst>
                                    <p:cond delay="0"/>
                                  </p:stCondLst>
                                  <p:childTnLst>
                                    <p:set>
                                      <p:cBhvr>
                                        <p:cTn id="58" dur="1" fill="hold">
                                          <p:stCondLst>
                                            <p:cond delay="0"/>
                                          </p:stCondLst>
                                        </p:cTn>
                                        <p:tgtEl>
                                          <p:spTgt spid="6"/>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7"/>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xit" presetSubtype="0" fill="hold" grpId="0" nodeType="clickEffect">
                                  <p:stCondLst>
                                    <p:cond delay="0"/>
                                  </p:stCondLst>
                                  <p:childTnLst>
                                    <p:set>
                                      <p:cBhvr>
                                        <p:cTn id="64" dur="1" fill="hold">
                                          <p:stCondLst>
                                            <p:cond delay="0"/>
                                          </p:stCondLst>
                                        </p:cTn>
                                        <p:tgtEl>
                                          <p:spTgt spid="761935"/>
                                        </p:tgtEl>
                                        <p:attrNameLst>
                                          <p:attrName>style.visibility</p:attrName>
                                        </p:attrNameLst>
                                      </p:cBhvr>
                                      <p:to>
                                        <p:strVal val="hidden"/>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xit" presetSubtype="0" fill="hold" nodeType="clickEffect">
                                  <p:stCondLst>
                                    <p:cond delay="0"/>
                                  </p:stCondLst>
                                  <p:childTnLst>
                                    <p:set>
                                      <p:cBhvr>
                                        <p:cTn id="68" dur="1" fill="hold">
                                          <p:stCondLst>
                                            <p:cond delay="0"/>
                                          </p:stCondLst>
                                        </p:cTn>
                                        <p:tgtEl>
                                          <p:spTgt spid="7"/>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8"/>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761936"/>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xit" presetSubtype="0" fill="hold" nodeType="clickEffect">
                                  <p:stCondLst>
                                    <p:cond delay="0"/>
                                  </p:stCondLst>
                                  <p:childTnLst>
                                    <p:set>
                                      <p:cBhvr>
                                        <p:cTn id="78" dur="1" fill="hold">
                                          <p:stCondLst>
                                            <p:cond delay="0"/>
                                          </p:stCondLst>
                                        </p:cTn>
                                        <p:tgtEl>
                                          <p:spTgt spid="8"/>
                                        </p:tgtEl>
                                        <p:attrNameLst>
                                          <p:attrName>style.visibility</p:attrName>
                                        </p:attrNameLst>
                                      </p:cBhvr>
                                      <p:to>
                                        <p:strVal val="hidden"/>
                                      </p:to>
                                    </p:set>
                                  </p:childTnLst>
                                </p:cTn>
                              </p:par>
                              <p:par>
                                <p:cTn id="79" presetID="1" presetClass="entr" presetSubtype="0" fill="hold" nodeType="withEffect">
                                  <p:stCondLst>
                                    <p:cond delay="0"/>
                                  </p:stCondLst>
                                  <p:childTnLst>
                                    <p:set>
                                      <p:cBhvr>
                                        <p:cTn id="80" dur="1" fill="hold">
                                          <p:stCondLst>
                                            <p:cond delay="0"/>
                                          </p:stCondLst>
                                        </p:cTn>
                                        <p:tgtEl>
                                          <p:spTgt spid="9"/>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xit" presetSubtype="0" fill="hold" grpId="0" nodeType="clickEffect">
                                  <p:stCondLst>
                                    <p:cond delay="0"/>
                                  </p:stCondLst>
                                  <p:childTnLst>
                                    <p:set>
                                      <p:cBhvr>
                                        <p:cTn id="84" dur="1" fill="hold">
                                          <p:stCondLst>
                                            <p:cond delay="0"/>
                                          </p:stCondLst>
                                        </p:cTn>
                                        <p:tgtEl>
                                          <p:spTgt spid="761937"/>
                                        </p:tgtEl>
                                        <p:attrNameLst>
                                          <p:attrName>style.visibility</p:attrName>
                                        </p:attrNameLst>
                                      </p:cBhvr>
                                      <p:to>
                                        <p:strVal val="hidden"/>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xit" presetSubtype="0" fill="hold" nodeType="clickEffect">
                                  <p:stCondLst>
                                    <p:cond delay="0"/>
                                  </p:stCondLst>
                                  <p:childTnLst>
                                    <p:set>
                                      <p:cBhvr>
                                        <p:cTn id="88" dur="1" fill="hold">
                                          <p:stCondLst>
                                            <p:cond delay="0"/>
                                          </p:stCondLst>
                                        </p:cTn>
                                        <p:tgtEl>
                                          <p:spTgt spid="9"/>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0"/>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xit" presetSubtype="0" fill="hold" grpId="0" nodeType="clickEffect">
                                  <p:stCondLst>
                                    <p:cond delay="0"/>
                                  </p:stCondLst>
                                  <p:childTnLst>
                                    <p:set>
                                      <p:cBhvr>
                                        <p:cTn id="94" dur="1" fill="hold">
                                          <p:stCondLst>
                                            <p:cond delay="0"/>
                                          </p:stCondLst>
                                        </p:cTn>
                                        <p:tgtEl>
                                          <p:spTgt spid="761938"/>
                                        </p:tgtEl>
                                        <p:attrNameLst>
                                          <p:attrName>style.visibility</p:attrName>
                                        </p:attrNameLst>
                                      </p:cBhvr>
                                      <p:to>
                                        <p:strVal val="hidden"/>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xit" presetSubtype="0" fill="hold" nodeType="clickEffect">
                                  <p:stCondLst>
                                    <p:cond delay="0"/>
                                  </p:stCondLst>
                                  <p:childTnLst>
                                    <p:set>
                                      <p:cBhvr>
                                        <p:cTn id="98" dur="1" fill="hold">
                                          <p:stCondLst>
                                            <p:cond delay="0"/>
                                          </p:stCondLst>
                                        </p:cTn>
                                        <p:tgtEl>
                                          <p:spTgt spid="10"/>
                                        </p:tgtEl>
                                        <p:attrNameLst>
                                          <p:attrName>style.visibility</p:attrName>
                                        </p:attrNameLst>
                                      </p:cBhvr>
                                      <p:to>
                                        <p:strVal val="hidden"/>
                                      </p:to>
                                    </p:set>
                                  </p:childTnLst>
                                </p:cTn>
                              </p:par>
                              <p:par>
                                <p:cTn id="99" presetID="1" presetClass="entr" presetSubtype="0" fill="hold" nodeType="withEffect">
                                  <p:stCondLst>
                                    <p:cond delay="0"/>
                                  </p:stCondLst>
                                  <p:childTnLst>
                                    <p:set>
                                      <p:cBhvr>
                                        <p:cTn id="100" dur="1" fill="hold">
                                          <p:stCondLst>
                                            <p:cond delay="0"/>
                                          </p:stCondLst>
                                        </p:cTn>
                                        <p:tgtEl>
                                          <p:spTgt spid="11"/>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xit" presetSubtype="0" fill="hold" grpId="0" nodeType="clickEffect">
                                  <p:stCondLst>
                                    <p:cond delay="0"/>
                                  </p:stCondLst>
                                  <p:childTnLst>
                                    <p:set>
                                      <p:cBhvr>
                                        <p:cTn id="104" dur="1" fill="hold">
                                          <p:stCondLst>
                                            <p:cond delay="0"/>
                                          </p:stCondLst>
                                        </p:cTn>
                                        <p:tgtEl>
                                          <p:spTgt spid="761939"/>
                                        </p:tgtEl>
                                        <p:attrNameLst>
                                          <p:attrName>style.visibility</p:attrName>
                                        </p:attrNameLst>
                                      </p:cBhvr>
                                      <p:to>
                                        <p:strVal val="hidden"/>
                                      </p:to>
                                    </p:se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xit" presetSubtype="0" fill="hold" nodeType="clickEffect">
                                  <p:stCondLst>
                                    <p:cond delay="0"/>
                                  </p:stCondLst>
                                  <p:childTnLst>
                                    <p:set>
                                      <p:cBhvr>
                                        <p:cTn id="108" dur="1" fill="hold">
                                          <p:stCondLst>
                                            <p:cond delay="0"/>
                                          </p:stCondLst>
                                        </p:cTn>
                                        <p:tgtEl>
                                          <p:spTgt spid="11"/>
                                        </p:tgtEl>
                                        <p:attrNameLst>
                                          <p:attrName>style.visibility</p:attrName>
                                        </p:attrNameLst>
                                      </p:cBhvr>
                                      <p:to>
                                        <p:strVal val="hidden"/>
                                      </p:to>
                                    </p:set>
                                  </p:childTnLst>
                                </p:cTn>
                              </p:par>
                              <p:par>
                                <p:cTn id="109" presetID="1" presetClass="entr" presetSubtype="0" fill="hold" nodeType="withEffect">
                                  <p:stCondLst>
                                    <p:cond delay="0"/>
                                  </p:stCondLst>
                                  <p:childTnLst>
                                    <p:set>
                                      <p:cBhvr>
                                        <p:cTn id="110" dur="1" fill="hold">
                                          <p:stCondLst>
                                            <p:cond delay="0"/>
                                          </p:stCondLst>
                                        </p:cTn>
                                        <p:tgtEl>
                                          <p:spTgt spid="12"/>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xit" presetSubtype="0" fill="hold" grpId="0" nodeType="clickEffect">
                                  <p:stCondLst>
                                    <p:cond delay="0"/>
                                  </p:stCondLst>
                                  <p:childTnLst>
                                    <p:set>
                                      <p:cBhvr>
                                        <p:cTn id="114" dur="1" fill="hold">
                                          <p:stCondLst>
                                            <p:cond delay="0"/>
                                          </p:stCondLst>
                                        </p:cTn>
                                        <p:tgtEl>
                                          <p:spTgt spid="761940"/>
                                        </p:tgtEl>
                                        <p:attrNameLst>
                                          <p:attrName>style.visibility</p:attrName>
                                        </p:attrNameLst>
                                      </p:cBhvr>
                                      <p:to>
                                        <p:strVal val="hidden"/>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1" presetClass="exit" presetSubtype="0" fill="hold" nodeType="clickEffect">
                                  <p:stCondLst>
                                    <p:cond delay="0"/>
                                  </p:stCondLst>
                                  <p:childTnLst>
                                    <p:set>
                                      <p:cBhvr>
                                        <p:cTn id="118" dur="1" fill="hold">
                                          <p:stCondLst>
                                            <p:cond delay="0"/>
                                          </p:stCondLst>
                                        </p:cTn>
                                        <p:tgtEl>
                                          <p:spTgt spid="12"/>
                                        </p:tgtEl>
                                        <p:attrNameLst>
                                          <p:attrName>style.visibility</p:attrName>
                                        </p:attrNameLst>
                                      </p:cBhvr>
                                      <p:to>
                                        <p:strVal val="hidden"/>
                                      </p:to>
                                    </p:set>
                                  </p:childTnLst>
                                </p:cTn>
                              </p:par>
                              <p:par>
                                <p:cTn id="119" presetID="1" presetClass="entr" presetSubtype="0" fill="hold" nodeType="withEffect">
                                  <p:stCondLst>
                                    <p:cond delay="0"/>
                                  </p:stCondLst>
                                  <p:childTnLst>
                                    <p:set>
                                      <p:cBhvr>
                                        <p:cTn id="120" dur="1" fill="hold">
                                          <p:stCondLst>
                                            <p:cond delay="0"/>
                                          </p:stCondLst>
                                        </p:cTn>
                                        <p:tgtEl>
                                          <p:spTgt spid="13"/>
                                        </p:tgtEl>
                                        <p:attrNameLst>
                                          <p:attrName>style.visibility</p:attrName>
                                        </p:attrNameLst>
                                      </p:cBhvr>
                                      <p:to>
                                        <p:strVal val="visible"/>
                                      </p:to>
                                    </p:se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1" presetClass="exit" presetSubtype="0" fill="hold" grpId="0" nodeType="clickEffect">
                                  <p:stCondLst>
                                    <p:cond delay="0"/>
                                  </p:stCondLst>
                                  <p:childTnLst>
                                    <p:set>
                                      <p:cBhvr>
                                        <p:cTn id="124" dur="1" fill="hold">
                                          <p:stCondLst>
                                            <p:cond delay="0"/>
                                          </p:stCondLst>
                                        </p:cTn>
                                        <p:tgtEl>
                                          <p:spTgt spid="761941"/>
                                        </p:tgtEl>
                                        <p:attrNameLst>
                                          <p:attrName>style.visibility</p:attrName>
                                        </p:attrNameLst>
                                      </p:cBhvr>
                                      <p:to>
                                        <p:strVal val="hidden"/>
                                      </p:to>
                                    </p:se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1" presetClass="exit" presetSubtype="0" fill="hold" nodeType="clickEffect">
                                  <p:stCondLst>
                                    <p:cond delay="0"/>
                                  </p:stCondLst>
                                  <p:childTnLst>
                                    <p:set>
                                      <p:cBhvr>
                                        <p:cTn id="128"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1930" grpId="0" animBg="1"/>
      <p:bldP spid="761931" grpId="0" animBg="1"/>
      <p:bldP spid="761932" grpId="0" animBg="1"/>
      <p:bldP spid="761933" grpId="0" animBg="1"/>
      <p:bldP spid="761934" grpId="0" animBg="1"/>
      <p:bldP spid="761935" grpId="0" animBg="1"/>
      <p:bldP spid="761936" grpId="0" animBg="1"/>
      <p:bldP spid="761937" grpId="0" animBg="1"/>
      <p:bldP spid="761938" grpId="0" animBg="1"/>
      <p:bldP spid="761939" grpId="0" animBg="1"/>
      <p:bldP spid="761940" grpId="0" animBg="1"/>
      <p:bldP spid="76194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2"/>
          <p:cNvSpPr txBox="1">
            <a:spLocks noChangeArrowheads="1"/>
          </p:cNvSpPr>
          <p:nvPr/>
        </p:nvSpPr>
        <p:spPr bwMode="auto">
          <a:xfrm>
            <a:off x="652463" y="8382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latin typeface="Times New Roman" pitchFamily="18" charset="0"/>
              </a:rPr>
              <a:t>The economic growth rate</a:t>
            </a:r>
          </a:p>
        </p:txBody>
      </p:sp>
      <p:graphicFrame>
        <p:nvGraphicFramePr>
          <p:cNvPr id="762883" name="Group 3"/>
          <p:cNvGraphicFramePr>
            <a:graphicFrameLocks noGrp="1"/>
          </p:cNvGraphicFramePr>
          <p:nvPr/>
        </p:nvGraphicFramePr>
        <p:xfrm>
          <a:off x="3200400" y="1714500"/>
          <a:ext cx="5410200" cy="4375150"/>
        </p:xfrm>
        <a:graphic>
          <a:graphicData uri="http://schemas.openxmlformats.org/drawingml/2006/table">
            <a:tbl>
              <a:tblPr/>
              <a:tblGrid>
                <a:gridCol w="1924050"/>
                <a:gridCol w="1733550"/>
                <a:gridCol w="1752600"/>
              </a:tblGrid>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Year</a:t>
                      </a:r>
                      <a:endParaRPr kumimoji="0" lang="en-US" sz="1400" b="1"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Real GDP</a:t>
                      </a:r>
                      <a:endParaRPr kumimoji="0" lang="en-US" sz="1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Econ growth rate</a:t>
                      </a:r>
                      <a:endParaRPr kumimoji="0" lang="en-US" sz="1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1997</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9,854.30</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1998</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10,283.50</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4.36</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1999</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10,779.80</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4.83</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2000</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11,226.00</a:t>
                      </a:r>
                      <a:endParaRPr kumimoji="0" lang="en-US" sz="1400" b="0"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4.14</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2001</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11,347.20</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1.08</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2002</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11,553.00</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1.81</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2003</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11,840.70</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2.49</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2004</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12,263.80</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3.57</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2005</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12,638.40</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3.05</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2006</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12,976.20</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2.67</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2007</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13,254.10</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2.14</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2008</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13,312.20</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0.44</a:t>
                      </a:r>
                      <a:endParaRPr kumimoji="0" lang="en-US" sz="1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62941" name="Rectangle 61"/>
          <p:cNvSpPr>
            <a:spLocks noChangeArrowheads="1"/>
          </p:cNvSpPr>
          <p:nvPr/>
        </p:nvSpPr>
        <p:spPr bwMode="auto">
          <a:xfrm>
            <a:off x="7081838" y="2108200"/>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2" name="Rectangle 62"/>
          <p:cNvSpPr>
            <a:spLocks noChangeArrowheads="1"/>
          </p:cNvSpPr>
          <p:nvPr/>
        </p:nvSpPr>
        <p:spPr bwMode="auto">
          <a:xfrm>
            <a:off x="5113338" y="2047875"/>
            <a:ext cx="1752600" cy="33813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3" name="Rectangle 63"/>
          <p:cNvSpPr>
            <a:spLocks noChangeArrowheads="1"/>
          </p:cNvSpPr>
          <p:nvPr/>
        </p:nvSpPr>
        <p:spPr bwMode="auto">
          <a:xfrm>
            <a:off x="5113338" y="2387600"/>
            <a:ext cx="1752600" cy="338138"/>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4" name="Rectangle 64"/>
          <p:cNvSpPr>
            <a:spLocks noChangeArrowheads="1"/>
          </p:cNvSpPr>
          <p:nvPr/>
        </p:nvSpPr>
        <p:spPr bwMode="auto">
          <a:xfrm>
            <a:off x="7018338" y="2451100"/>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5" name="Rectangle 65"/>
          <p:cNvSpPr>
            <a:spLocks noChangeArrowheads="1"/>
          </p:cNvSpPr>
          <p:nvPr/>
        </p:nvSpPr>
        <p:spPr bwMode="auto">
          <a:xfrm>
            <a:off x="5114925" y="2387600"/>
            <a:ext cx="1752600" cy="33813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6" name="Rectangle 66"/>
          <p:cNvSpPr>
            <a:spLocks noChangeArrowheads="1"/>
          </p:cNvSpPr>
          <p:nvPr/>
        </p:nvSpPr>
        <p:spPr bwMode="auto">
          <a:xfrm>
            <a:off x="5114925" y="2727325"/>
            <a:ext cx="1752600" cy="338138"/>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7" name="Rectangle 67"/>
          <p:cNvSpPr>
            <a:spLocks noChangeArrowheads="1"/>
          </p:cNvSpPr>
          <p:nvPr/>
        </p:nvSpPr>
        <p:spPr bwMode="auto">
          <a:xfrm>
            <a:off x="7005638" y="2790825"/>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8" name="Rectangle 68"/>
          <p:cNvSpPr>
            <a:spLocks noChangeArrowheads="1"/>
          </p:cNvSpPr>
          <p:nvPr/>
        </p:nvSpPr>
        <p:spPr bwMode="auto">
          <a:xfrm>
            <a:off x="5114925" y="27257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9" name="Rectangle 69"/>
          <p:cNvSpPr>
            <a:spLocks noChangeArrowheads="1"/>
          </p:cNvSpPr>
          <p:nvPr/>
        </p:nvSpPr>
        <p:spPr bwMode="auto">
          <a:xfrm>
            <a:off x="5114925" y="30654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0" name="Rectangle 70"/>
          <p:cNvSpPr>
            <a:spLocks noChangeArrowheads="1"/>
          </p:cNvSpPr>
          <p:nvPr/>
        </p:nvSpPr>
        <p:spPr bwMode="auto">
          <a:xfrm>
            <a:off x="7005638" y="31289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1" name="Rectangle 71"/>
          <p:cNvSpPr>
            <a:spLocks noChangeArrowheads="1"/>
          </p:cNvSpPr>
          <p:nvPr/>
        </p:nvSpPr>
        <p:spPr bwMode="auto">
          <a:xfrm>
            <a:off x="5114925" y="30559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2" name="Rectangle 72"/>
          <p:cNvSpPr>
            <a:spLocks noChangeArrowheads="1"/>
          </p:cNvSpPr>
          <p:nvPr/>
        </p:nvSpPr>
        <p:spPr bwMode="auto">
          <a:xfrm>
            <a:off x="5113338" y="33956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3" name="Rectangle 73"/>
          <p:cNvSpPr>
            <a:spLocks noChangeArrowheads="1"/>
          </p:cNvSpPr>
          <p:nvPr/>
        </p:nvSpPr>
        <p:spPr bwMode="auto">
          <a:xfrm>
            <a:off x="7018338" y="34591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4" name="Rectangle 74"/>
          <p:cNvSpPr>
            <a:spLocks noChangeArrowheads="1"/>
          </p:cNvSpPr>
          <p:nvPr/>
        </p:nvSpPr>
        <p:spPr bwMode="auto">
          <a:xfrm>
            <a:off x="5113338" y="33988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5" name="Rectangle 75"/>
          <p:cNvSpPr>
            <a:spLocks noChangeArrowheads="1"/>
          </p:cNvSpPr>
          <p:nvPr/>
        </p:nvSpPr>
        <p:spPr bwMode="auto">
          <a:xfrm>
            <a:off x="5113338" y="37385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6" name="Rectangle 76"/>
          <p:cNvSpPr>
            <a:spLocks noChangeArrowheads="1"/>
          </p:cNvSpPr>
          <p:nvPr/>
        </p:nvSpPr>
        <p:spPr bwMode="auto">
          <a:xfrm>
            <a:off x="7018338" y="38020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7" name="Rectangle 77"/>
          <p:cNvSpPr>
            <a:spLocks noChangeArrowheads="1"/>
          </p:cNvSpPr>
          <p:nvPr/>
        </p:nvSpPr>
        <p:spPr bwMode="auto">
          <a:xfrm>
            <a:off x="5111750" y="37417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8" name="Rectangle 78"/>
          <p:cNvSpPr>
            <a:spLocks noChangeArrowheads="1"/>
          </p:cNvSpPr>
          <p:nvPr/>
        </p:nvSpPr>
        <p:spPr bwMode="auto">
          <a:xfrm>
            <a:off x="5111750" y="40814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9" name="Rectangle 79"/>
          <p:cNvSpPr>
            <a:spLocks noChangeArrowheads="1"/>
          </p:cNvSpPr>
          <p:nvPr/>
        </p:nvSpPr>
        <p:spPr bwMode="auto">
          <a:xfrm>
            <a:off x="7031038" y="41449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0" name="Rectangle 80"/>
          <p:cNvSpPr>
            <a:spLocks noChangeArrowheads="1"/>
          </p:cNvSpPr>
          <p:nvPr/>
        </p:nvSpPr>
        <p:spPr bwMode="auto">
          <a:xfrm>
            <a:off x="5111750" y="40719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1" name="Rectangle 81"/>
          <p:cNvSpPr>
            <a:spLocks noChangeArrowheads="1"/>
          </p:cNvSpPr>
          <p:nvPr/>
        </p:nvSpPr>
        <p:spPr bwMode="auto">
          <a:xfrm>
            <a:off x="5111750" y="44116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2" name="Rectangle 82"/>
          <p:cNvSpPr>
            <a:spLocks noChangeArrowheads="1"/>
          </p:cNvSpPr>
          <p:nvPr/>
        </p:nvSpPr>
        <p:spPr bwMode="auto">
          <a:xfrm>
            <a:off x="7031038" y="44751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3" name="Rectangle 83"/>
          <p:cNvSpPr>
            <a:spLocks noChangeArrowheads="1"/>
          </p:cNvSpPr>
          <p:nvPr/>
        </p:nvSpPr>
        <p:spPr bwMode="auto">
          <a:xfrm>
            <a:off x="5113338" y="44148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4" name="Rectangle 84"/>
          <p:cNvSpPr>
            <a:spLocks noChangeArrowheads="1"/>
          </p:cNvSpPr>
          <p:nvPr/>
        </p:nvSpPr>
        <p:spPr bwMode="auto">
          <a:xfrm>
            <a:off x="5113338" y="47545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5" name="Rectangle 85"/>
          <p:cNvSpPr>
            <a:spLocks noChangeArrowheads="1"/>
          </p:cNvSpPr>
          <p:nvPr/>
        </p:nvSpPr>
        <p:spPr bwMode="auto">
          <a:xfrm>
            <a:off x="7018338" y="48180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6" name="Rectangle 86"/>
          <p:cNvSpPr>
            <a:spLocks noChangeArrowheads="1"/>
          </p:cNvSpPr>
          <p:nvPr/>
        </p:nvSpPr>
        <p:spPr bwMode="auto">
          <a:xfrm>
            <a:off x="5113338" y="47450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7" name="Rectangle 87"/>
          <p:cNvSpPr>
            <a:spLocks noChangeArrowheads="1"/>
          </p:cNvSpPr>
          <p:nvPr/>
        </p:nvSpPr>
        <p:spPr bwMode="auto">
          <a:xfrm>
            <a:off x="5113338" y="50847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8" name="Rectangle 88"/>
          <p:cNvSpPr>
            <a:spLocks noChangeArrowheads="1"/>
          </p:cNvSpPr>
          <p:nvPr/>
        </p:nvSpPr>
        <p:spPr bwMode="auto">
          <a:xfrm>
            <a:off x="7018338" y="51482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9" name="Rectangle 89"/>
          <p:cNvSpPr>
            <a:spLocks noChangeArrowheads="1"/>
          </p:cNvSpPr>
          <p:nvPr/>
        </p:nvSpPr>
        <p:spPr bwMode="auto">
          <a:xfrm>
            <a:off x="5113338" y="50752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70" name="Rectangle 90"/>
          <p:cNvSpPr>
            <a:spLocks noChangeArrowheads="1"/>
          </p:cNvSpPr>
          <p:nvPr/>
        </p:nvSpPr>
        <p:spPr bwMode="auto">
          <a:xfrm>
            <a:off x="5113338" y="54149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71" name="Rectangle 91"/>
          <p:cNvSpPr>
            <a:spLocks noChangeArrowheads="1"/>
          </p:cNvSpPr>
          <p:nvPr/>
        </p:nvSpPr>
        <p:spPr bwMode="auto">
          <a:xfrm>
            <a:off x="7018338" y="54784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72" name="Rectangle 92"/>
          <p:cNvSpPr>
            <a:spLocks noChangeArrowheads="1"/>
          </p:cNvSpPr>
          <p:nvPr/>
        </p:nvSpPr>
        <p:spPr bwMode="auto">
          <a:xfrm>
            <a:off x="5113338" y="54181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73" name="Rectangle 93"/>
          <p:cNvSpPr>
            <a:spLocks noChangeArrowheads="1"/>
          </p:cNvSpPr>
          <p:nvPr/>
        </p:nvSpPr>
        <p:spPr bwMode="auto">
          <a:xfrm>
            <a:off x="5113338" y="57578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74" name="Rectangle 94"/>
          <p:cNvSpPr>
            <a:spLocks noChangeArrowheads="1"/>
          </p:cNvSpPr>
          <p:nvPr/>
        </p:nvSpPr>
        <p:spPr bwMode="auto">
          <a:xfrm>
            <a:off x="7018338" y="58213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75" name="Rectangle 95"/>
          <p:cNvSpPr>
            <a:spLocks noChangeArrowheads="1"/>
          </p:cNvSpPr>
          <p:nvPr/>
        </p:nvSpPr>
        <p:spPr bwMode="auto">
          <a:xfrm>
            <a:off x="652463" y="2535238"/>
            <a:ext cx="2166937"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280988" indent="-280988"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Tx/>
              <a:buChar char="•"/>
            </a:pPr>
            <a:r>
              <a:rPr lang="en-US" altLang="en-US" sz="1600">
                <a:latin typeface="Times New Roman" pitchFamily="18" charset="0"/>
              </a:rPr>
              <a:t>An </a:t>
            </a:r>
            <a:r>
              <a:rPr lang="en-US" altLang="en-US" sz="1600" b="1">
                <a:latin typeface="Times New Roman" pitchFamily="18" charset="0"/>
              </a:rPr>
              <a:t>expansion </a:t>
            </a:r>
            <a:r>
              <a:rPr lang="en-US" altLang="en-US" sz="1600">
                <a:latin typeface="Times New Roman" pitchFamily="18" charset="0"/>
              </a:rPr>
              <a:t>occurs when the economic growth rate is positive.</a:t>
            </a:r>
          </a:p>
          <a:p>
            <a:pPr eaLnBrk="1" hangingPunct="1">
              <a:buFontTx/>
              <a:buChar char="•"/>
            </a:pPr>
            <a:endParaRPr lang="en-US" altLang="en-US" sz="1600">
              <a:latin typeface="Times New Roman" pitchFamily="18" charset="0"/>
            </a:endParaRPr>
          </a:p>
          <a:p>
            <a:pPr eaLnBrk="1" hangingPunct="1">
              <a:buFontTx/>
              <a:buChar char="•"/>
            </a:pPr>
            <a:r>
              <a:rPr lang="en-US" altLang="en-US" sz="1600">
                <a:latin typeface="Times New Roman" pitchFamily="18" charset="0"/>
              </a:rPr>
              <a:t>A</a:t>
            </a:r>
            <a:r>
              <a:rPr lang="en-US" altLang="en-US" sz="1600" b="1">
                <a:latin typeface="Times New Roman" pitchFamily="18" charset="0"/>
              </a:rPr>
              <a:t> recession</a:t>
            </a:r>
            <a:r>
              <a:rPr lang="en-US" altLang="en-US" sz="1600">
                <a:latin typeface="Times New Roman" pitchFamily="18" charset="0"/>
              </a:rPr>
              <a:t> occurs when </a:t>
            </a:r>
            <a:r>
              <a:rPr lang="en-US" altLang="en-US" sz="1600" i="1">
                <a:latin typeface="Times New Roman" pitchFamily="18" charset="0"/>
              </a:rPr>
              <a:t>g</a:t>
            </a:r>
            <a:r>
              <a:rPr lang="en-US" altLang="en-US" sz="1600">
                <a:latin typeface="Times New Roman" pitchFamily="18" charset="0"/>
              </a:rPr>
              <a:t> is negative for 2 consecutive quarters.</a:t>
            </a:r>
          </a:p>
          <a:p>
            <a:pPr eaLnBrk="1" hangingPunct="1">
              <a:buFontTx/>
              <a:buChar char="•"/>
            </a:pPr>
            <a:endParaRPr lang="en-US" altLang="en-US" sz="1600">
              <a:latin typeface="Times New Roman" pitchFamily="18" charset="0"/>
            </a:endParaRPr>
          </a:p>
          <a:p>
            <a:pPr eaLnBrk="1" hangingPunct="1">
              <a:buFontTx/>
              <a:buChar char="•"/>
            </a:pPr>
            <a:r>
              <a:rPr lang="en-US" altLang="en-US" sz="1600">
                <a:latin typeface="Times New Roman" pitchFamily="18" charset="0"/>
              </a:rPr>
              <a:t>A </a:t>
            </a:r>
            <a:r>
              <a:rPr lang="en-US" altLang="en-US" sz="1600" b="1">
                <a:latin typeface="Times New Roman" pitchFamily="18" charset="0"/>
              </a:rPr>
              <a:t>depression</a:t>
            </a:r>
            <a:r>
              <a:rPr lang="en-US" altLang="en-US" sz="1600">
                <a:latin typeface="Times New Roman" pitchFamily="18" charset="0"/>
              </a:rPr>
              <a:t> is a long lasting (persistent) recession that last for years.</a:t>
            </a:r>
          </a:p>
        </p:txBody>
      </p:sp>
      <p:graphicFrame>
        <p:nvGraphicFramePr>
          <p:cNvPr id="762977" name="Object 97"/>
          <p:cNvGraphicFramePr>
            <a:graphicFrameLocks noChangeAspect="1"/>
          </p:cNvGraphicFramePr>
          <p:nvPr/>
        </p:nvGraphicFramePr>
        <p:xfrm>
          <a:off x="838200" y="1622425"/>
          <a:ext cx="2211388" cy="588963"/>
        </p:xfrm>
        <a:graphic>
          <a:graphicData uri="http://schemas.openxmlformats.org/presentationml/2006/ole">
            <mc:AlternateContent xmlns:mc="http://schemas.openxmlformats.org/markup-compatibility/2006">
              <mc:Choice xmlns:v="urn:schemas-microsoft-com:vml" Requires="v">
                <p:oleObj spid="_x0000_s6249" name="Equation" r:id="rId3" imgW="1612900" imgH="431800" progId="Equation.DSMT4">
                  <p:embed/>
                </p:oleObj>
              </mc:Choice>
              <mc:Fallback>
                <p:oleObj name="Equation" r:id="rId3" imgW="1612900" imgH="431800" progId="Equation.DSMT4">
                  <p:embed/>
                  <p:pic>
                    <p:nvPicPr>
                      <p:cNvPr id="0" name="Object 9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622425"/>
                        <a:ext cx="2211388"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241" name="Rectangle 10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242" name="Rectangle 101"/>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Economic growth</a:t>
            </a:r>
            <a:endParaRPr lang="en-CA" altLang="en-US" sz="2600" b="1">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29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62975">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629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6297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76294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629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62943"/>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76294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762942"/>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762943"/>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76294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6294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762947"/>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762945"/>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76294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76294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62949"/>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762950"/>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762948"/>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762949"/>
                                        </p:tgtEl>
                                        <p:attrNameLst>
                                          <p:attrName>style.visibility</p:attrName>
                                        </p:attrNameLst>
                                      </p:cBhvr>
                                      <p:to>
                                        <p:strVal val="hidden"/>
                                      </p:to>
                                    </p:set>
                                  </p:childTnLst>
                                </p:cTn>
                              </p:par>
                              <p:par>
                                <p:cTn id="67" presetID="1" presetClass="entr" presetSubtype="0" fill="hold" grpId="0" nodeType="withEffect">
                                  <p:stCondLst>
                                    <p:cond delay="0"/>
                                  </p:stCondLst>
                                  <p:childTnLst>
                                    <p:set>
                                      <p:cBhvr>
                                        <p:cTn id="68" dur="1" fill="hold">
                                          <p:stCondLst>
                                            <p:cond delay="0"/>
                                          </p:stCondLst>
                                        </p:cTn>
                                        <p:tgtEl>
                                          <p:spTgt spid="76295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62952"/>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762953"/>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xit" presetSubtype="0" fill="hold" grpId="1" nodeType="clickEffect">
                                  <p:stCondLst>
                                    <p:cond delay="0"/>
                                  </p:stCondLst>
                                  <p:childTnLst>
                                    <p:set>
                                      <p:cBhvr>
                                        <p:cTn id="78" dur="1" fill="hold">
                                          <p:stCondLst>
                                            <p:cond delay="0"/>
                                          </p:stCondLst>
                                        </p:cTn>
                                        <p:tgtEl>
                                          <p:spTgt spid="762951"/>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762952"/>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76295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762955"/>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xit" presetSubtype="0" fill="hold" grpId="0" nodeType="clickEffect">
                                  <p:stCondLst>
                                    <p:cond delay="0"/>
                                  </p:stCondLst>
                                  <p:childTnLst>
                                    <p:set>
                                      <p:cBhvr>
                                        <p:cTn id="88" dur="1" fill="hold">
                                          <p:stCondLst>
                                            <p:cond delay="0"/>
                                          </p:stCondLst>
                                        </p:cTn>
                                        <p:tgtEl>
                                          <p:spTgt spid="762956"/>
                                        </p:tgtEl>
                                        <p:attrNameLst>
                                          <p:attrName>style.visibility</p:attrName>
                                        </p:attrNameLst>
                                      </p:cBhvr>
                                      <p:to>
                                        <p:strVal val="hidden"/>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xit" presetSubtype="0" fill="hold" grpId="1" nodeType="clickEffect">
                                  <p:stCondLst>
                                    <p:cond delay="0"/>
                                  </p:stCondLst>
                                  <p:childTnLst>
                                    <p:set>
                                      <p:cBhvr>
                                        <p:cTn id="92" dur="1" fill="hold">
                                          <p:stCondLst>
                                            <p:cond delay="0"/>
                                          </p:stCondLst>
                                        </p:cTn>
                                        <p:tgtEl>
                                          <p:spTgt spid="762954"/>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762955"/>
                                        </p:tgtEl>
                                        <p:attrNameLst>
                                          <p:attrName>style.visibility</p:attrName>
                                        </p:attrNameLst>
                                      </p:cBhvr>
                                      <p:to>
                                        <p:strVal val="hidden"/>
                                      </p:to>
                                    </p:set>
                                  </p:childTnLst>
                                </p:cTn>
                              </p:par>
                              <p:par>
                                <p:cTn id="95" presetID="1" presetClass="entr" presetSubtype="0" fill="hold" grpId="0" nodeType="withEffect">
                                  <p:stCondLst>
                                    <p:cond delay="0"/>
                                  </p:stCondLst>
                                  <p:childTnLst>
                                    <p:set>
                                      <p:cBhvr>
                                        <p:cTn id="96" dur="1" fill="hold">
                                          <p:stCondLst>
                                            <p:cond delay="0"/>
                                          </p:stCondLst>
                                        </p:cTn>
                                        <p:tgtEl>
                                          <p:spTgt spid="76295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62958"/>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xit" presetSubtype="0" fill="hold" grpId="0" nodeType="clickEffect">
                                  <p:stCondLst>
                                    <p:cond delay="0"/>
                                  </p:stCondLst>
                                  <p:childTnLst>
                                    <p:set>
                                      <p:cBhvr>
                                        <p:cTn id="102" dur="1" fill="hold">
                                          <p:stCondLst>
                                            <p:cond delay="0"/>
                                          </p:stCondLst>
                                        </p:cTn>
                                        <p:tgtEl>
                                          <p:spTgt spid="762959"/>
                                        </p:tgtEl>
                                        <p:attrNameLst>
                                          <p:attrName>style.visibility</p:attrName>
                                        </p:attrNameLst>
                                      </p:cBhvr>
                                      <p:to>
                                        <p:strVal val="hidden"/>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xit" presetSubtype="0" fill="hold" grpId="1" nodeType="clickEffect">
                                  <p:stCondLst>
                                    <p:cond delay="0"/>
                                  </p:stCondLst>
                                  <p:childTnLst>
                                    <p:set>
                                      <p:cBhvr>
                                        <p:cTn id="106" dur="1" fill="hold">
                                          <p:stCondLst>
                                            <p:cond delay="0"/>
                                          </p:stCondLst>
                                        </p:cTn>
                                        <p:tgtEl>
                                          <p:spTgt spid="762957"/>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762958"/>
                                        </p:tgtEl>
                                        <p:attrNameLst>
                                          <p:attrName>style.visibility</p:attrName>
                                        </p:attrNameLst>
                                      </p:cBhvr>
                                      <p:to>
                                        <p:strVal val="hidden"/>
                                      </p:to>
                                    </p:set>
                                  </p:childTnLst>
                                </p:cTn>
                              </p:par>
                              <p:par>
                                <p:cTn id="109" presetID="1" presetClass="entr" presetSubtype="0" fill="hold" grpId="0" nodeType="withEffect">
                                  <p:stCondLst>
                                    <p:cond delay="0"/>
                                  </p:stCondLst>
                                  <p:childTnLst>
                                    <p:set>
                                      <p:cBhvr>
                                        <p:cTn id="110" dur="1" fill="hold">
                                          <p:stCondLst>
                                            <p:cond delay="0"/>
                                          </p:stCondLst>
                                        </p:cTn>
                                        <p:tgtEl>
                                          <p:spTgt spid="76296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762961"/>
                                        </p:tgtEl>
                                        <p:attrNameLst>
                                          <p:attrName>style.visibility</p:attrName>
                                        </p:attrNameLst>
                                      </p:cBhvr>
                                      <p:to>
                                        <p:strVal val="visible"/>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xit" presetSubtype="0" fill="hold" grpId="0" nodeType="clickEffect">
                                  <p:stCondLst>
                                    <p:cond delay="0"/>
                                  </p:stCondLst>
                                  <p:childTnLst>
                                    <p:set>
                                      <p:cBhvr>
                                        <p:cTn id="116" dur="1" fill="hold">
                                          <p:stCondLst>
                                            <p:cond delay="0"/>
                                          </p:stCondLst>
                                        </p:cTn>
                                        <p:tgtEl>
                                          <p:spTgt spid="762962"/>
                                        </p:tgtEl>
                                        <p:attrNameLst>
                                          <p:attrName>style.visibility</p:attrName>
                                        </p:attrNameLst>
                                      </p:cBhvr>
                                      <p:to>
                                        <p:strVal val="hidden"/>
                                      </p:to>
                                    </p:se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1" presetClass="exit" presetSubtype="0" fill="hold" grpId="1" nodeType="clickEffect">
                                  <p:stCondLst>
                                    <p:cond delay="0"/>
                                  </p:stCondLst>
                                  <p:childTnLst>
                                    <p:set>
                                      <p:cBhvr>
                                        <p:cTn id="120" dur="1" fill="hold">
                                          <p:stCondLst>
                                            <p:cond delay="0"/>
                                          </p:stCondLst>
                                        </p:cTn>
                                        <p:tgtEl>
                                          <p:spTgt spid="762960"/>
                                        </p:tgtEl>
                                        <p:attrNameLst>
                                          <p:attrName>style.visibility</p:attrName>
                                        </p:attrNameLst>
                                      </p:cBhvr>
                                      <p:to>
                                        <p:strVal val="hidden"/>
                                      </p:to>
                                    </p:set>
                                  </p:childTnLst>
                                </p:cTn>
                              </p:par>
                              <p:par>
                                <p:cTn id="121" presetID="1" presetClass="exit" presetSubtype="0" fill="hold" grpId="1" nodeType="withEffect">
                                  <p:stCondLst>
                                    <p:cond delay="0"/>
                                  </p:stCondLst>
                                  <p:childTnLst>
                                    <p:set>
                                      <p:cBhvr>
                                        <p:cTn id="122" dur="1" fill="hold">
                                          <p:stCondLst>
                                            <p:cond delay="0"/>
                                          </p:stCondLst>
                                        </p:cTn>
                                        <p:tgtEl>
                                          <p:spTgt spid="762961"/>
                                        </p:tgtEl>
                                        <p:attrNameLst>
                                          <p:attrName>style.visibility</p:attrName>
                                        </p:attrNameLst>
                                      </p:cBhvr>
                                      <p:to>
                                        <p:strVal val="hidden"/>
                                      </p:to>
                                    </p:set>
                                  </p:childTnLst>
                                </p:cTn>
                              </p:par>
                              <p:par>
                                <p:cTn id="123" presetID="1" presetClass="entr" presetSubtype="0" fill="hold" grpId="0" nodeType="withEffect">
                                  <p:stCondLst>
                                    <p:cond delay="0"/>
                                  </p:stCondLst>
                                  <p:childTnLst>
                                    <p:set>
                                      <p:cBhvr>
                                        <p:cTn id="124" dur="1" fill="hold">
                                          <p:stCondLst>
                                            <p:cond delay="0"/>
                                          </p:stCondLst>
                                        </p:cTn>
                                        <p:tgtEl>
                                          <p:spTgt spid="76296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762964"/>
                                        </p:tgtEl>
                                        <p:attrNameLst>
                                          <p:attrName>style.visibility</p:attrName>
                                        </p:attrNameLst>
                                      </p:cBhvr>
                                      <p:to>
                                        <p:strVal val="visible"/>
                                      </p:to>
                                    </p:se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1" presetClass="exit" presetSubtype="0" fill="hold" grpId="0" nodeType="clickEffect">
                                  <p:stCondLst>
                                    <p:cond delay="0"/>
                                  </p:stCondLst>
                                  <p:childTnLst>
                                    <p:set>
                                      <p:cBhvr>
                                        <p:cTn id="130" dur="1" fill="hold">
                                          <p:stCondLst>
                                            <p:cond delay="0"/>
                                          </p:stCondLst>
                                        </p:cTn>
                                        <p:tgtEl>
                                          <p:spTgt spid="762965"/>
                                        </p:tgtEl>
                                        <p:attrNameLst>
                                          <p:attrName>style.visibility</p:attrName>
                                        </p:attrNameLst>
                                      </p:cBhvr>
                                      <p:to>
                                        <p:strVal val="hidden"/>
                                      </p:to>
                                    </p:se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1" presetClass="exit" presetSubtype="0" fill="hold" grpId="1" nodeType="clickEffect">
                                  <p:stCondLst>
                                    <p:cond delay="0"/>
                                  </p:stCondLst>
                                  <p:childTnLst>
                                    <p:set>
                                      <p:cBhvr>
                                        <p:cTn id="134" dur="1" fill="hold">
                                          <p:stCondLst>
                                            <p:cond delay="0"/>
                                          </p:stCondLst>
                                        </p:cTn>
                                        <p:tgtEl>
                                          <p:spTgt spid="762963"/>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762964"/>
                                        </p:tgtEl>
                                        <p:attrNameLst>
                                          <p:attrName>style.visibility</p:attrName>
                                        </p:attrNameLst>
                                      </p:cBhvr>
                                      <p:to>
                                        <p:strVal val="hidden"/>
                                      </p:to>
                                    </p:set>
                                  </p:childTnLst>
                                </p:cTn>
                              </p:par>
                              <p:par>
                                <p:cTn id="137" presetID="1" presetClass="entr" presetSubtype="0" fill="hold" grpId="0" nodeType="withEffect">
                                  <p:stCondLst>
                                    <p:cond delay="0"/>
                                  </p:stCondLst>
                                  <p:childTnLst>
                                    <p:set>
                                      <p:cBhvr>
                                        <p:cTn id="138" dur="1" fill="hold">
                                          <p:stCondLst>
                                            <p:cond delay="0"/>
                                          </p:stCondLst>
                                        </p:cTn>
                                        <p:tgtEl>
                                          <p:spTgt spid="76296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62967"/>
                                        </p:tgtEl>
                                        <p:attrNameLst>
                                          <p:attrName>style.visibility</p:attrName>
                                        </p:attrNameLst>
                                      </p:cBhvr>
                                      <p:to>
                                        <p:strVal val="visible"/>
                                      </p:to>
                                    </p:set>
                                  </p:childTnLst>
                                </p:cTn>
                              </p:par>
                            </p:childTnLst>
                          </p:cTn>
                        </p:par>
                      </p:childTnLst>
                    </p:cTn>
                  </p:par>
                  <p:par>
                    <p:cTn id="141" fill="hold" nodeType="clickPar">
                      <p:stCondLst>
                        <p:cond delay="indefinite"/>
                      </p:stCondLst>
                      <p:childTnLst>
                        <p:par>
                          <p:cTn id="142" fill="hold" nodeType="withGroup">
                            <p:stCondLst>
                              <p:cond delay="0"/>
                            </p:stCondLst>
                            <p:childTnLst>
                              <p:par>
                                <p:cTn id="143" presetID="1" presetClass="exit" presetSubtype="0" fill="hold" grpId="0" nodeType="clickEffect">
                                  <p:stCondLst>
                                    <p:cond delay="0"/>
                                  </p:stCondLst>
                                  <p:childTnLst>
                                    <p:set>
                                      <p:cBhvr>
                                        <p:cTn id="144" dur="1" fill="hold">
                                          <p:stCondLst>
                                            <p:cond delay="0"/>
                                          </p:stCondLst>
                                        </p:cTn>
                                        <p:tgtEl>
                                          <p:spTgt spid="762968"/>
                                        </p:tgtEl>
                                        <p:attrNameLst>
                                          <p:attrName>style.visibility</p:attrName>
                                        </p:attrNameLst>
                                      </p:cBhvr>
                                      <p:to>
                                        <p:strVal val="hidden"/>
                                      </p:to>
                                    </p:set>
                                  </p:childTnLst>
                                </p:cTn>
                              </p:par>
                            </p:childTnLst>
                          </p:cTn>
                        </p:par>
                      </p:childTnLst>
                    </p:cTn>
                  </p:par>
                  <p:par>
                    <p:cTn id="145" fill="hold" nodeType="clickPar">
                      <p:stCondLst>
                        <p:cond delay="indefinite"/>
                      </p:stCondLst>
                      <p:childTnLst>
                        <p:par>
                          <p:cTn id="146" fill="hold" nodeType="withGroup">
                            <p:stCondLst>
                              <p:cond delay="0"/>
                            </p:stCondLst>
                            <p:childTnLst>
                              <p:par>
                                <p:cTn id="147" presetID="1" presetClass="exit" presetSubtype="0" fill="hold" grpId="1" nodeType="clickEffect">
                                  <p:stCondLst>
                                    <p:cond delay="0"/>
                                  </p:stCondLst>
                                  <p:childTnLst>
                                    <p:set>
                                      <p:cBhvr>
                                        <p:cTn id="148" dur="1" fill="hold">
                                          <p:stCondLst>
                                            <p:cond delay="0"/>
                                          </p:stCondLst>
                                        </p:cTn>
                                        <p:tgtEl>
                                          <p:spTgt spid="762966"/>
                                        </p:tgtEl>
                                        <p:attrNameLst>
                                          <p:attrName>style.visibility</p:attrName>
                                        </p:attrNameLst>
                                      </p:cBhvr>
                                      <p:to>
                                        <p:strVal val="hidden"/>
                                      </p:to>
                                    </p:set>
                                  </p:childTnLst>
                                </p:cTn>
                              </p:par>
                              <p:par>
                                <p:cTn id="149" presetID="1" presetClass="exit" presetSubtype="0" fill="hold" grpId="1" nodeType="withEffect">
                                  <p:stCondLst>
                                    <p:cond delay="0"/>
                                  </p:stCondLst>
                                  <p:childTnLst>
                                    <p:set>
                                      <p:cBhvr>
                                        <p:cTn id="150" dur="1" fill="hold">
                                          <p:stCondLst>
                                            <p:cond delay="0"/>
                                          </p:stCondLst>
                                        </p:cTn>
                                        <p:tgtEl>
                                          <p:spTgt spid="762967"/>
                                        </p:tgtEl>
                                        <p:attrNameLst>
                                          <p:attrName>style.visibility</p:attrName>
                                        </p:attrNameLst>
                                      </p:cBhvr>
                                      <p:to>
                                        <p:strVal val="hidden"/>
                                      </p:to>
                                    </p:set>
                                  </p:childTnLst>
                                </p:cTn>
                              </p:par>
                              <p:par>
                                <p:cTn id="151" presetID="1" presetClass="entr" presetSubtype="0" fill="hold" grpId="0" nodeType="withEffect">
                                  <p:stCondLst>
                                    <p:cond delay="0"/>
                                  </p:stCondLst>
                                  <p:childTnLst>
                                    <p:set>
                                      <p:cBhvr>
                                        <p:cTn id="152" dur="1" fill="hold">
                                          <p:stCondLst>
                                            <p:cond delay="0"/>
                                          </p:stCondLst>
                                        </p:cTn>
                                        <p:tgtEl>
                                          <p:spTgt spid="762969"/>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62970"/>
                                        </p:tgtEl>
                                        <p:attrNameLst>
                                          <p:attrName>style.visibility</p:attrName>
                                        </p:attrNameLst>
                                      </p:cBhvr>
                                      <p:to>
                                        <p:strVal val="visible"/>
                                      </p:to>
                                    </p:set>
                                  </p:childTnLst>
                                </p:cTn>
                              </p:par>
                            </p:childTnLst>
                          </p:cTn>
                        </p:par>
                      </p:childTnLst>
                    </p:cTn>
                  </p:par>
                  <p:par>
                    <p:cTn id="155" fill="hold" nodeType="clickPar">
                      <p:stCondLst>
                        <p:cond delay="indefinite"/>
                      </p:stCondLst>
                      <p:childTnLst>
                        <p:par>
                          <p:cTn id="156" fill="hold" nodeType="withGroup">
                            <p:stCondLst>
                              <p:cond delay="0"/>
                            </p:stCondLst>
                            <p:childTnLst>
                              <p:par>
                                <p:cTn id="157" presetID="1" presetClass="exit" presetSubtype="0" fill="hold" grpId="0" nodeType="clickEffect">
                                  <p:stCondLst>
                                    <p:cond delay="0"/>
                                  </p:stCondLst>
                                  <p:childTnLst>
                                    <p:set>
                                      <p:cBhvr>
                                        <p:cTn id="158" dur="1" fill="hold">
                                          <p:stCondLst>
                                            <p:cond delay="0"/>
                                          </p:stCondLst>
                                        </p:cTn>
                                        <p:tgtEl>
                                          <p:spTgt spid="762971"/>
                                        </p:tgtEl>
                                        <p:attrNameLst>
                                          <p:attrName>style.visibility</p:attrName>
                                        </p:attrNameLst>
                                      </p:cBhvr>
                                      <p:to>
                                        <p:strVal val="hidden"/>
                                      </p:to>
                                    </p:se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xit" presetSubtype="0" fill="hold" grpId="1" nodeType="clickEffect">
                                  <p:stCondLst>
                                    <p:cond delay="0"/>
                                  </p:stCondLst>
                                  <p:childTnLst>
                                    <p:set>
                                      <p:cBhvr>
                                        <p:cTn id="162" dur="1" fill="hold">
                                          <p:stCondLst>
                                            <p:cond delay="0"/>
                                          </p:stCondLst>
                                        </p:cTn>
                                        <p:tgtEl>
                                          <p:spTgt spid="762969"/>
                                        </p:tgtEl>
                                        <p:attrNameLst>
                                          <p:attrName>style.visibility</p:attrName>
                                        </p:attrNameLst>
                                      </p:cBhvr>
                                      <p:to>
                                        <p:strVal val="hidden"/>
                                      </p:to>
                                    </p:set>
                                  </p:childTnLst>
                                </p:cTn>
                              </p:par>
                              <p:par>
                                <p:cTn id="163" presetID="1" presetClass="exit" presetSubtype="0" fill="hold" grpId="1" nodeType="withEffect">
                                  <p:stCondLst>
                                    <p:cond delay="0"/>
                                  </p:stCondLst>
                                  <p:childTnLst>
                                    <p:set>
                                      <p:cBhvr>
                                        <p:cTn id="164" dur="1" fill="hold">
                                          <p:stCondLst>
                                            <p:cond delay="0"/>
                                          </p:stCondLst>
                                        </p:cTn>
                                        <p:tgtEl>
                                          <p:spTgt spid="762970"/>
                                        </p:tgtEl>
                                        <p:attrNameLst>
                                          <p:attrName>style.visibility</p:attrName>
                                        </p:attrNameLst>
                                      </p:cBhvr>
                                      <p:to>
                                        <p:strVal val="hidden"/>
                                      </p:to>
                                    </p:set>
                                  </p:childTnLst>
                                </p:cTn>
                              </p:par>
                              <p:par>
                                <p:cTn id="165" presetID="1" presetClass="entr" presetSubtype="0" fill="hold" grpId="0" nodeType="withEffect">
                                  <p:stCondLst>
                                    <p:cond delay="0"/>
                                  </p:stCondLst>
                                  <p:childTnLst>
                                    <p:set>
                                      <p:cBhvr>
                                        <p:cTn id="166" dur="1" fill="hold">
                                          <p:stCondLst>
                                            <p:cond delay="0"/>
                                          </p:stCondLst>
                                        </p:cTn>
                                        <p:tgtEl>
                                          <p:spTgt spid="762972"/>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762973"/>
                                        </p:tgtEl>
                                        <p:attrNameLst>
                                          <p:attrName>style.visibility</p:attrName>
                                        </p:attrNameLst>
                                      </p:cBhvr>
                                      <p:to>
                                        <p:strVal val="visible"/>
                                      </p:to>
                                    </p:set>
                                  </p:childTnLst>
                                </p:cTn>
                              </p:par>
                            </p:childTnLst>
                          </p:cTn>
                        </p:par>
                      </p:childTnLst>
                    </p:cTn>
                  </p:par>
                  <p:par>
                    <p:cTn id="169" fill="hold" nodeType="clickPar">
                      <p:stCondLst>
                        <p:cond delay="indefinite"/>
                      </p:stCondLst>
                      <p:childTnLst>
                        <p:par>
                          <p:cTn id="170" fill="hold" nodeType="withGroup">
                            <p:stCondLst>
                              <p:cond delay="0"/>
                            </p:stCondLst>
                            <p:childTnLst>
                              <p:par>
                                <p:cTn id="171" presetID="1" presetClass="exit" presetSubtype="0" fill="hold" grpId="0" nodeType="clickEffect">
                                  <p:stCondLst>
                                    <p:cond delay="0"/>
                                  </p:stCondLst>
                                  <p:childTnLst>
                                    <p:set>
                                      <p:cBhvr>
                                        <p:cTn id="172" dur="1" fill="hold">
                                          <p:stCondLst>
                                            <p:cond delay="0"/>
                                          </p:stCondLst>
                                        </p:cTn>
                                        <p:tgtEl>
                                          <p:spTgt spid="762974"/>
                                        </p:tgtEl>
                                        <p:attrNameLst>
                                          <p:attrName>style.visibility</p:attrName>
                                        </p:attrNameLst>
                                      </p:cBhvr>
                                      <p:to>
                                        <p:strVal val="hidden"/>
                                      </p:to>
                                    </p:se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1" presetClass="exit" presetSubtype="0" fill="hold" grpId="1" nodeType="clickEffect">
                                  <p:stCondLst>
                                    <p:cond delay="0"/>
                                  </p:stCondLst>
                                  <p:childTnLst>
                                    <p:set>
                                      <p:cBhvr>
                                        <p:cTn id="176" dur="1" fill="hold">
                                          <p:stCondLst>
                                            <p:cond delay="0"/>
                                          </p:stCondLst>
                                        </p:cTn>
                                        <p:tgtEl>
                                          <p:spTgt spid="762972"/>
                                        </p:tgtEl>
                                        <p:attrNameLst>
                                          <p:attrName>style.visibility</p:attrName>
                                        </p:attrNameLst>
                                      </p:cBhvr>
                                      <p:to>
                                        <p:strVal val="hidden"/>
                                      </p:to>
                                    </p:set>
                                  </p:childTnLst>
                                </p:cTn>
                              </p:par>
                              <p:par>
                                <p:cTn id="177" presetID="1" presetClass="exit" presetSubtype="0" fill="hold" grpId="1" nodeType="withEffect">
                                  <p:stCondLst>
                                    <p:cond delay="0"/>
                                  </p:stCondLst>
                                  <p:childTnLst>
                                    <p:set>
                                      <p:cBhvr>
                                        <p:cTn id="178" dur="1" fill="hold">
                                          <p:stCondLst>
                                            <p:cond delay="0"/>
                                          </p:stCondLst>
                                        </p:cTn>
                                        <p:tgtEl>
                                          <p:spTgt spid="76297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2941" grpId="0" animBg="1"/>
      <p:bldP spid="762942" grpId="0" animBg="1"/>
      <p:bldP spid="762942" grpId="1" animBg="1"/>
      <p:bldP spid="762943" grpId="0" animBg="1"/>
      <p:bldP spid="762943" grpId="1" animBg="1"/>
      <p:bldP spid="762944" grpId="0" animBg="1"/>
      <p:bldP spid="762945" grpId="0" animBg="1"/>
      <p:bldP spid="762945" grpId="1" animBg="1"/>
      <p:bldP spid="762946" grpId="0" animBg="1"/>
      <p:bldP spid="762946" grpId="1" animBg="1"/>
      <p:bldP spid="762947" grpId="0" animBg="1"/>
      <p:bldP spid="762948" grpId="0" animBg="1"/>
      <p:bldP spid="762948" grpId="1" animBg="1"/>
      <p:bldP spid="762949" grpId="0" animBg="1"/>
      <p:bldP spid="762949" grpId="1" animBg="1"/>
      <p:bldP spid="762950" grpId="0" animBg="1"/>
      <p:bldP spid="762951" grpId="0" animBg="1"/>
      <p:bldP spid="762951" grpId="1" animBg="1"/>
      <p:bldP spid="762952" grpId="0" animBg="1"/>
      <p:bldP spid="762952" grpId="1" animBg="1"/>
      <p:bldP spid="762953" grpId="0" animBg="1"/>
      <p:bldP spid="762954" grpId="0" animBg="1"/>
      <p:bldP spid="762954" grpId="1" animBg="1"/>
      <p:bldP spid="762955" grpId="0" animBg="1"/>
      <p:bldP spid="762955" grpId="1" animBg="1"/>
      <p:bldP spid="762956" grpId="0" animBg="1"/>
      <p:bldP spid="762957" grpId="0" animBg="1"/>
      <p:bldP spid="762957" grpId="1" animBg="1"/>
      <p:bldP spid="762958" grpId="0" animBg="1"/>
      <p:bldP spid="762958" grpId="1" animBg="1"/>
      <p:bldP spid="762959" grpId="0" animBg="1"/>
      <p:bldP spid="762960" grpId="0" animBg="1"/>
      <p:bldP spid="762960" grpId="1" animBg="1"/>
      <p:bldP spid="762961" grpId="0" animBg="1"/>
      <p:bldP spid="762961" grpId="1" animBg="1"/>
      <p:bldP spid="762962" grpId="0" animBg="1"/>
      <p:bldP spid="762963" grpId="0" animBg="1"/>
      <p:bldP spid="762963" grpId="1" animBg="1"/>
      <p:bldP spid="762964" grpId="0" animBg="1"/>
      <p:bldP spid="762964" grpId="1" animBg="1"/>
      <p:bldP spid="762965" grpId="0" animBg="1"/>
      <p:bldP spid="762966" grpId="0" animBg="1"/>
      <p:bldP spid="762966" grpId="1" animBg="1"/>
      <p:bldP spid="762967" grpId="0" animBg="1"/>
      <p:bldP spid="762967" grpId="1" animBg="1"/>
      <p:bldP spid="762968" grpId="0" animBg="1"/>
      <p:bldP spid="762969" grpId="0" animBg="1"/>
      <p:bldP spid="762969" grpId="1" animBg="1"/>
      <p:bldP spid="762970" grpId="0" animBg="1"/>
      <p:bldP spid="762970" grpId="1" animBg="1"/>
      <p:bldP spid="762971" grpId="0" animBg="1"/>
      <p:bldP spid="762972" grpId="0" animBg="1"/>
      <p:bldP spid="762972" grpId="1" animBg="1"/>
      <p:bldP spid="762973" grpId="0" animBg="1"/>
      <p:bldP spid="762973" grpId="1" animBg="1"/>
      <p:bldP spid="762974"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4931" name="Rectangle 3"/>
          <p:cNvSpPr>
            <a:spLocks noGrp="1" noChangeArrowheads="1"/>
          </p:cNvSpPr>
          <p:nvPr>
            <p:ph type="body" idx="1"/>
          </p:nvPr>
        </p:nvSpPr>
        <p:spPr/>
        <p:txBody>
          <a:bodyPr/>
          <a:lstStyle/>
          <a:p>
            <a:pPr eaLnBrk="1" hangingPunct="1">
              <a:buFont typeface="Wingdings" pitchFamily="2" charset="2"/>
              <a:buNone/>
            </a:pPr>
            <a:r>
              <a:rPr lang="en-US" altLang="en-US" smtClean="0"/>
              <a:t>Standard of Living over time </a:t>
            </a:r>
          </a:p>
          <a:p>
            <a:pPr eaLnBrk="1" hangingPunct="1"/>
            <a:r>
              <a:rPr lang="en-US" altLang="en-US" b="0" smtClean="0"/>
              <a:t>If the economic growth rate exceeds the grow rate of the population the current generation is better than previous generations</a:t>
            </a:r>
          </a:p>
          <a:p>
            <a:pPr lvl="1" eaLnBrk="1" hangingPunct="1"/>
            <a:r>
              <a:rPr lang="en-US" altLang="en-US" smtClean="0"/>
              <a:t>In 1967, real GDP in the United States was $3942.5 billion and the population of the United States was 198.712 million.</a:t>
            </a:r>
          </a:p>
          <a:p>
            <a:pPr algn="ctr" eaLnBrk="1" hangingPunct="1">
              <a:buFont typeface="Wingdings" pitchFamily="2" charset="2"/>
              <a:buNone/>
            </a:pPr>
            <a:endParaRPr lang="en-US" altLang="en-US" sz="1000" b="0" smtClean="0"/>
          </a:p>
          <a:p>
            <a:pPr algn="ctr" eaLnBrk="1" hangingPunct="1">
              <a:buFont typeface="Wingdings" pitchFamily="2" charset="2"/>
              <a:buNone/>
            </a:pPr>
            <a:r>
              <a:rPr lang="en-US" altLang="en-US" b="0" smtClean="0"/>
              <a:t>Real GDP per person in 1967 = $19,840</a:t>
            </a:r>
          </a:p>
          <a:p>
            <a:pPr algn="ctr" eaLnBrk="1" hangingPunct="1">
              <a:buFont typeface="Wingdings" pitchFamily="2" charset="2"/>
              <a:buNone/>
            </a:pPr>
            <a:endParaRPr lang="en-US" altLang="en-US" sz="600" b="0" smtClean="0"/>
          </a:p>
          <a:p>
            <a:pPr lvl="1" eaLnBrk="1" hangingPunct="1"/>
            <a:r>
              <a:rPr lang="en-US" altLang="en-US" smtClean="0"/>
              <a:t>In 2008, real GDP in the United States was $13,312.2 billion and the population of the United States was 304.06 million.</a:t>
            </a:r>
          </a:p>
          <a:p>
            <a:pPr algn="ctr" eaLnBrk="1" hangingPunct="1">
              <a:buFont typeface="Wingdings" pitchFamily="2" charset="2"/>
              <a:buNone/>
            </a:pPr>
            <a:endParaRPr lang="en-US" altLang="en-US" sz="1000" b="0" smtClean="0"/>
          </a:p>
          <a:p>
            <a:pPr algn="ctr" eaLnBrk="1" hangingPunct="1">
              <a:buFont typeface="Wingdings" pitchFamily="2" charset="2"/>
              <a:buNone/>
            </a:pPr>
            <a:r>
              <a:rPr lang="en-US" altLang="en-US" b="0" smtClean="0"/>
              <a:t>Real GDP per person in 2008 = $43,781</a:t>
            </a:r>
          </a:p>
          <a:p>
            <a:pPr algn="ctr" eaLnBrk="1" hangingPunct="1">
              <a:buFont typeface="Wingdings" pitchFamily="2" charset="2"/>
              <a:buNone/>
            </a:pPr>
            <a:endParaRPr lang="en-US" altLang="en-US" sz="600" b="0" smtClean="0"/>
          </a:p>
          <a:p>
            <a:pPr eaLnBrk="1" hangingPunct="1"/>
            <a:r>
              <a:rPr lang="en-US" altLang="en-US" b="0" smtClean="0"/>
              <a:t>If the population growth rate exceeds a country’s economic growth rate the current generation is worse off than previous generations.</a:t>
            </a:r>
          </a:p>
        </p:txBody>
      </p:sp>
      <p:sp>
        <p:nvSpPr>
          <p:cNvPr id="30723"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0724" name="Rectangle 7"/>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Economic growth</a:t>
            </a:r>
            <a:endParaRPr lang="en-CA" altLang="en-US" sz="2600" b="1">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4931">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64931">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64931">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64931">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6493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6980" name="Rectangle 4"/>
          <p:cNvSpPr>
            <a:spLocks noChangeArrowheads="1"/>
          </p:cNvSpPr>
          <p:nvPr/>
        </p:nvSpPr>
        <p:spPr bwMode="auto">
          <a:xfrm>
            <a:off x="381000" y="2819400"/>
            <a:ext cx="2895600" cy="23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20000"/>
              </a:spcBef>
              <a:buClr>
                <a:schemeClr val="tx1"/>
              </a:buClr>
              <a:buFont typeface="Wingdings" pitchFamily="2" charset="2"/>
              <a:buChar char="§"/>
            </a:pPr>
            <a:r>
              <a:rPr lang="en-US" altLang="en-US" sz="1600">
                <a:latin typeface="Times New Roman" pitchFamily="18" charset="0"/>
              </a:rPr>
              <a:t>Real GDP per person doubled in the 33 years from 1965 to 1998.</a:t>
            </a:r>
          </a:p>
          <a:p>
            <a:pPr eaLnBrk="1" hangingPunct="1">
              <a:spcBef>
                <a:spcPct val="20000"/>
              </a:spcBef>
              <a:buClr>
                <a:schemeClr val="tx1"/>
              </a:buClr>
              <a:buFont typeface="Wingdings" pitchFamily="2" charset="2"/>
              <a:buChar char="§"/>
            </a:pPr>
            <a:endParaRPr lang="en-US" altLang="en-US" sz="1000">
              <a:latin typeface="Times New Roman" pitchFamily="18" charset="0"/>
            </a:endParaRPr>
          </a:p>
          <a:p>
            <a:pPr eaLnBrk="1" hangingPunct="1">
              <a:spcBef>
                <a:spcPct val="20000"/>
              </a:spcBef>
              <a:buClr>
                <a:schemeClr val="tx1"/>
              </a:buClr>
              <a:buFont typeface="Wingdings" pitchFamily="2" charset="2"/>
              <a:buChar char="§"/>
            </a:pPr>
            <a:r>
              <a:rPr lang="en-US" altLang="en-US" sz="1600">
                <a:latin typeface="Times New Roman" pitchFamily="18" charset="0"/>
              </a:rPr>
              <a:t>In most years, the real GDP per person increases</a:t>
            </a:r>
          </a:p>
          <a:p>
            <a:pPr eaLnBrk="1" hangingPunct="1">
              <a:spcBef>
                <a:spcPct val="20000"/>
              </a:spcBef>
              <a:buClr>
                <a:schemeClr val="tx1"/>
              </a:buClr>
              <a:buFont typeface="Wingdings" pitchFamily="2" charset="2"/>
              <a:buChar char="§"/>
            </a:pPr>
            <a:endParaRPr lang="en-US" altLang="en-US" sz="1000">
              <a:latin typeface="Times New Roman" pitchFamily="18" charset="0"/>
            </a:endParaRPr>
          </a:p>
          <a:p>
            <a:pPr eaLnBrk="1" hangingPunct="1">
              <a:spcBef>
                <a:spcPct val="20000"/>
              </a:spcBef>
              <a:buClr>
                <a:schemeClr val="tx1"/>
              </a:buClr>
              <a:buFont typeface="Wingdings" pitchFamily="2" charset="2"/>
              <a:buChar char="§"/>
            </a:pPr>
            <a:r>
              <a:rPr lang="en-US" altLang="en-US" sz="1600">
                <a:latin typeface="Times New Roman" pitchFamily="18" charset="0"/>
              </a:rPr>
              <a:t>Sometimes it doesn’t change.</a:t>
            </a:r>
          </a:p>
          <a:p>
            <a:pPr eaLnBrk="1" hangingPunct="1">
              <a:spcBef>
                <a:spcPct val="20000"/>
              </a:spcBef>
              <a:buClr>
                <a:schemeClr val="tx1"/>
              </a:buClr>
              <a:buFont typeface="Wingdings" pitchFamily="2" charset="2"/>
              <a:buChar char="§"/>
            </a:pPr>
            <a:endParaRPr lang="en-CA" altLang="en-US" sz="1600">
              <a:latin typeface="Times New Roman" pitchFamily="18" charset="0"/>
            </a:endParaRPr>
          </a:p>
        </p:txBody>
      </p:sp>
      <p:sp>
        <p:nvSpPr>
          <p:cNvPr id="31747" name="Rectangle 11"/>
          <p:cNvSpPr>
            <a:spLocks noGrp="1" noChangeArrowheads="1"/>
          </p:cNvSpPr>
          <p:nvPr>
            <p:ph type="body" idx="1"/>
          </p:nvPr>
        </p:nvSpPr>
        <p:spPr>
          <a:xfrm>
            <a:off x="381000" y="1219200"/>
            <a:ext cx="3108325" cy="1874838"/>
          </a:xfrm>
          <a:noFill/>
        </p:spPr>
        <p:txBody>
          <a:bodyPr/>
          <a:lstStyle/>
          <a:p>
            <a:pPr eaLnBrk="1" hangingPunct="1">
              <a:buFont typeface="Wingdings" pitchFamily="2" charset="2"/>
              <a:buNone/>
            </a:pPr>
            <a:r>
              <a:rPr lang="en-US" altLang="en-US" dirty="0" smtClean="0"/>
              <a:t>Standard of Living over time </a:t>
            </a:r>
          </a:p>
          <a:p>
            <a:pPr eaLnBrk="1" hangingPunct="1">
              <a:buFont typeface="Wingdings" pitchFamily="2" charset="2"/>
              <a:buNone/>
            </a:pPr>
            <a:endParaRPr lang="en-US" altLang="en-US" dirty="0" smtClean="0"/>
          </a:p>
          <a:p>
            <a:pPr eaLnBrk="1" hangingPunct="1"/>
            <a:r>
              <a:rPr lang="en-US" altLang="en-US" sz="1600" b="0" dirty="0" smtClean="0"/>
              <a:t>The figure shows the long-term trend in U.S. real GDP per person.</a:t>
            </a:r>
          </a:p>
        </p:txBody>
      </p:sp>
      <p:pic>
        <p:nvPicPr>
          <p:cNvPr id="31748" name="Picture 12" descr="fig2003a"/>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981200"/>
            <a:ext cx="5484813" cy="319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13" descr="fig2003b"/>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1981200"/>
            <a:ext cx="5484813" cy="319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14" descr="fig2003c"/>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1981200"/>
            <a:ext cx="5484813" cy="319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1" name="Rectangle 1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1752" name="Rectangle 17"/>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Economic growth</a:t>
            </a:r>
            <a:endParaRPr lang="en-CA" altLang="en-US" sz="2600" b="1">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698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698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698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6980"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9027" name="Rectangle 3"/>
          <p:cNvSpPr>
            <a:spLocks noGrp="1" noChangeArrowheads="1"/>
          </p:cNvSpPr>
          <p:nvPr>
            <p:ph type="body" idx="1"/>
          </p:nvPr>
        </p:nvSpPr>
        <p:spPr>
          <a:xfrm>
            <a:off x="377825" y="1241425"/>
            <a:ext cx="2895600" cy="4975225"/>
          </a:xfrm>
        </p:spPr>
        <p:txBody>
          <a:bodyPr/>
          <a:lstStyle/>
          <a:p>
            <a:pPr eaLnBrk="1" hangingPunct="1">
              <a:lnSpc>
                <a:spcPct val="90000"/>
              </a:lnSpc>
              <a:buFont typeface="Wingdings" pitchFamily="2" charset="2"/>
              <a:buNone/>
            </a:pPr>
            <a:r>
              <a:rPr lang="en-US" altLang="en-US" sz="1600" smtClean="0"/>
              <a:t>The business cycle</a:t>
            </a:r>
            <a:r>
              <a:rPr lang="en-US" altLang="en-US" sz="1600" b="0" smtClean="0"/>
              <a:t> </a:t>
            </a:r>
          </a:p>
          <a:p>
            <a:pPr eaLnBrk="1" hangingPunct="1">
              <a:lnSpc>
                <a:spcPct val="90000"/>
              </a:lnSpc>
              <a:buFont typeface="Wingdings" pitchFamily="2" charset="2"/>
              <a:buNone/>
            </a:pPr>
            <a:endParaRPr lang="en-US" altLang="en-US" sz="1600" b="0" smtClean="0"/>
          </a:p>
          <a:p>
            <a:pPr eaLnBrk="1" hangingPunct="1">
              <a:lnSpc>
                <a:spcPct val="90000"/>
              </a:lnSpc>
            </a:pPr>
            <a:r>
              <a:rPr lang="en-US" altLang="en-US" sz="1600" b="0" smtClean="0"/>
              <a:t>Fluctuations in the pace of expansion of real GDP is called the business cycle.</a:t>
            </a:r>
          </a:p>
          <a:p>
            <a:pPr eaLnBrk="1" hangingPunct="1">
              <a:lnSpc>
                <a:spcPct val="90000"/>
              </a:lnSpc>
            </a:pPr>
            <a:endParaRPr lang="en-US" altLang="en-US" sz="1600" b="0" smtClean="0"/>
          </a:p>
          <a:p>
            <a:pPr eaLnBrk="1" hangingPunct="1">
              <a:lnSpc>
                <a:spcPct val="90000"/>
              </a:lnSpc>
            </a:pPr>
            <a:r>
              <a:rPr lang="en-US" altLang="en-US" sz="1600" b="0" smtClean="0"/>
              <a:t>The business cycle is a periodic irregular up-and down movement in the output of the economy.</a:t>
            </a:r>
          </a:p>
          <a:p>
            <a:pPr eaLnBrk="1" hangingPunct="1">
              <a:lnSpc>
                <a:spcPct val="90000"/>
              </a:lnSpc>
            </a:pPr>
            <a:endParaRPr lang="en-US" altLang="en-US" sz="1600" b="0" smtClean="0"/>
          </a:p>
          <a:p>
            <a:pPr eaLnBrk="1" hangingPunct="1">
              <a:lnSpc>
                <a:spcPct val="90000"/>
              </a:lnSpc>
            </a:pPr>
            <a:r>
              <a:rPr lang="en-US" altLang="en-US" sz="1600" b="0" smtClean="0"/>
              <a:t>The four stages of a business cycle are expansion, peak, recession, and trough.</a:t>
            </a:r>
          </a:p>
          <a:p>
            <a:pPr eaLnBrk="1" hangingPunct="1">
              <a:lnSpc>
                <a:spcPct val="90000"/>
              </a:lnSpc>
            </a:pPr>
            <a:endParaRPr lang="en-US" altLang="en-US" sz="1600" b="0" smtClean="0"/>
          </a:p>
          <a:p>
            <a:pPr eaLnBrk="1" hangingPunct="1">
              <a:lnSpc>
                <a:spcPct val="90000"/>
              </a:lnSpc>
            </a:pPr>
            <a:r>
              <a:rPr lang="en-US" altLang="en-US" sz="1600" b="0" smtClean="0"/>
              <a:t>The shaded periods show the recessions—periods of falling production that lasts for at least six months.</a:t>
            </a:r>
          </a:p>
        </p:txBody>
      </p:sp>
      <p:pic>
        <p:nvPicPr>
          <p:cNvPr id="32771" name="Picture 7" descr="fig2003a"/>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981200"/>
            <a:ext cx="5484813" cy="319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8" descr="fig2003b"/>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1981200"/>
            <a:ext cx="5484813" cy="319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9" descr="fig2003c"/>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1981200"/>
            <a:ext cx="5484813" cy="319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9034" name="Picture 10" descr="fig2003d"/>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1981200"/>
            <a:ext cx="5484813" cy="319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5"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2776" name="Rectangle 12"/>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Economic growth</a:t>
            </a:r>
            <a:endParaRPr lang="en-CA" altLang="en-US" sz="2600" b="1">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902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9027">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9027">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9027">
                                            <p:txEl>
                                              <p:pRg st="8" end="8"/>
                                            </p:txEl>
                                          </p:spTgt>
                                        </p:tgtEl>
                                        <p:attrNameLst>
                                          <p:attrName>style.visibility</p:attrName>
                                        </p:attrNameLst>
                                      </p:cBhvr>
                                      <p:to>
                                        <p:strVal val="visible"/>
                                      </p:to>
                                    </p:set>
                                  </p:childTnLst>
                                </p:cTn>
                              </p:par>
                            </p:childTnLst>
                          </p:cTn>
                        </p:par>
                        <p:par>
                          <p:cTn id="19" fill="hold" nodeType="afterGroup">
                            <p:stCondLst>
                              <p:cond delay="0"/>
                            </p:stCondLst>
                            <p:childTnLst>
                              <p:par>
                                <p:cTn id="20" presetID="22" presetClass="entr" presetSubtype="4" fill="hold" nodeType="afterEffect">
                                  <p:stCondLst>
                                    <p:cond delay="0"/>
                                  </p:stCondLst>
                                  <p:childTnLst>
                                    <p:set>
                                      <p:cBhvr>
                                        <p:cTn id="21" dur="1" fill="hold">
                                          <p:stCondLst>
                                            <p:cond delay="0"/>
                                          </p:stCondLst>
                                        </p:cTn>
                                        <p:tgtEl>
                                          <p:spTgt spid="769034"/>
                                        </p:tgtEl>
                                        <p:attrNameLst>
                                          <p:attrName>style.visibility</p:attrName>
                                        </p:attrNameLst>
                                      </p:cBhvr>
                                      <p:to>
                                        <p:strVal val="visible"/>
                                      </p:to>
                                    </p:set>
                                    <p:animEffect transition="in" filter="wipe(down)">
                                      <p:cBhvr>
                                        <p:cTn id="22" dur="1000"/>
                                        <p:tgtEl>
                                          <p:spTgt spid="769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027" grpId="0" build="p" bldLvl="3"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67" name="Line 15"/>
          <p:cNvSpPr>
            <a:spLocks noChangeAspect="1" noChangeShapeType="1"/>
          </p:cNvSpPr>
          <p:nvPr/>
        </p:nvSpPr>
        <p:spPr bwMode="auto">
          <a:xfrm>
            <a:off x="2328863" y="2692400"/>
            <a:ext cx="3244850" cy="2693988"/>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57" name="Rectangle 5"/>
          <p:cNvSpPr>
            <a:spLocks noChangeArrowheads="1"/>
          </p:cNvSpPr>
          <p:nvPr/>
        </p:nvSpPr>
        <p:spPr bwMode="auto">
          <a:xfrm>
            <a:off x="5514975" y="5203825"/>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a:solidFill>
                  <a:srgbClr val="E50030"/>
                </a:solidFill>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200">
              <a:latin typeface="Times New Roman" pitchFamily="18" charset="0"/>
            </a:endParaRPr>
          </a:p>
        </p:txBody>
      </p:sp>
      <p:sp>
        <p:nvSpPr>
          <p:cNvPr id="33796" name="Rectangle 3"/>
          <p:cNvSpPr>
            <a:spLocks noChangeArrowheads="1"/>
          </p:cNvSpPr>
          <p:nvPr/>
        </p:nvSpPr>
        <p:spPr bwMode="auto">
          <a:xfrm>
            <a:off x="152400" y="1143000"/>
            <a:ext cx="845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 typeface="Symbol" pitchFamily="18" charset="2"/>
              <a:buNone/>
            </a:pPr>
            <a:r>
              <a:rPr lang="en-US" altLang="en-US" sz="1600">
                <a:latin typeface="Times New Roman" pitchFamily="18" charset="0"/>
              </a:rPr>
              <a:t>	The </a:t>
            </a:r>
            <a:r>
              <a:rPr lang="en-US" altLang="en-US" sz="1600" i="1">
                <a:latin typeface="Times New Roman" pitchFamily="18" charset="0"/>
              </a:rPr>
              <a:t>PL</a:t>
            </a:r>
            <a:r>
              <a:rPr lang="en-US" altLang="en-US" sz="1600">
                <a:latin typeface="Times New Roman" pitchFamily="18" charset="0"/>
              </a:rPr>
              <a:t> and </a:t>
            </a:r>
            <a:r>
              <a:rPr lang="en-US" altLang="en-US" sz="1600" i="1">
                <a:latin typeface="Times New Roman" pitchFamily="18" charset="0"/>
              </a:rPr>
              <a:t>GDP</a:t>
            </a:r>
            <a:r>
              <a:rPr lang="en-US" altLang="en-US" sz="1600">
                <a:latin typeface="Times New Roman" pitchFamily="18" charset="0"/>
              </a:rPr>
              <a:t> are determined by aggregate demand (AD) and aggregate supply (AD)</a:t>
            </a:r>
          </a:p>
        </p:txBody>
      </p:sp>
      <p:sp>
        <p:nvSpPr>
          <p:cNvPr id="791556" name="Rectangle 4"/>
          <p:cNvSpPr>
            <a:spLocks noChangeArrowheads="1"/>
          </p:cNvSpPr>
          <p:nvPr/>
        </p:nvSpPr>
        <p:spPr bwMode="auto">
          <a:xfrm>
            <a:off x="5514975" y="5200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200">
              <a:latin typeface="Times New Roman" pitchFamily="18" charset="0"/>
            </a:endParaRPr>
          </a:p>
        </p:txBody>
      </p:sp>
      <p:sp>
        <p:nvSpPr>
          <p:cNvPr id="791558" name="Line 6"/>
          <p:cNvSpPr>
            <a:spLocks noChangeAspect="1" noChangeShapeType="1"/>
          </p:cNvSpPr>
          <p:nvPr/>
        </p:nvSpPr>
        <p:spPr bwMode="auto">
          <a:xfrm flipV="1">
            <a:off x="3382963" y="2681288"/>
            <a:ext cx="2174875" cy="269081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59" name="Rectangle 7"/>
          <p:cNvSpPr>
            <a:spLocks noChangeArrowheads="1"/>
          </p:cNvSpPr>
          <p:nvPr/>
        </p:nvSpPr>
        <p:spPr bwMode="auto">
          <a:xfrm>
            <a:off x="5486400" y="2590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a:latin typeface="Times New Roman" pitchFamily="18" charset="0"/>
              </a:rPr>
              <a:t>AS</a:t>
            </a:r>
          </a:p>
          <a:p>
            <a:pPr eaLnBrk="1" hangingPunct="1">
              <a:lnSpc>
                <a:spcPct val="90000"/>
              </a:lnSpc>
              <a:spcBef>
                <a:spcPct val="20000"/>
              </a:spcBef>
              <a:buClr>
                <a:schemeClr val="tx1"/>
              </a:buClr>
              <a:buFont typeface="Wingdings" pitchFamily="2" charset="2"/>
              <a:buChar char="§"/>
            </a:pPr>
            <a:endParaRPr lang="en-US" altLang="en-US" sz="1200">
              <a:latin typeface="Times New Roman" pitchFamily="18" charset="0"/>
            </a:endParaRPr>
          </a:p>
        </p:txBody>
      </p:sp>
      <p:sp>
        <p:nvSpPr>
          <p:cNvPr id="791560" name="Line 8"/>
          <p:cNvSpPr>
            <a:spLocks noChangeShapeType="1"/>
          </p:cNvSpPr>
          <p:nvPr/>
        </p:nvSpPr>
        <p:spPr bwMode="auto">
          <a:xfrm>
            <a:off x="2133600" y="4286250"/>
            <a:ext cx="21336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3801" name="Line 10"/>
          <p:cNvSpPr>
            <a:spLocks noChangeShapeType="1"/>
          </p:cNvSpPr>
          <p:nvPr/>
        </p:nvSpPr>
        <p:spPr bwMode="auto">
          <a:xfrm>
            <a:off x="2133600" y="2395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02" name="Line 11"/>
          <p:cNvSpPr>
            <a:spLocks noChangeShapeType="1"/>
          </p:cNvSpPr>
          <p:nvPr/>
        </p:nvSpPr>
        <p:spPr bwMode="auto">
          <a:xfrm>
            <a:off x="2133600" y="5684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64" name="Line 12"/>
          <p:cNvSpPr>
            <a:spLocks noChangeShapeType="1"/>
          </p:cNvSpPr>
          <p:nvPr/>
        </p:nvSpPr>
        <p:spPr bwMode="auto">
          <a:xfrm>
            <a:off x="4267200" y="4348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65" name="Rectangle 13"/>
          <p:cNvSpPr>
            <a:spLocks noChangeArrowheads="1"/>
          </p:cNvSpPr>
          <p:nvPr/>
        </p:nvSpPr>
        <p:spPr bwMode="auto">
          <a:xfrm>
            <a:off x="1689100" y="4086225"/>
            <a:ext cx="450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i="1">
                <a:latin typeface="Times New Roman" pitchFamily="18" charset="0"/>
              </a:rPr>
              <a:t>PL</a:t>
            </a:r>
          </a:p>
        </p:txBody>
      </p:sp>
      <p:sp>
        <p:nvSpPr>
          <p:cNvPr id="791566" name="Line 14"/>
          <p:cNvSpPr>
            <a:spLocks noChangeAspect="1" noChangeShapeType="1"/>
          </p:cNvSpPr>
          <p:nvPr/>
        </p:nvSpPr>
        <p:spPr bwMode="auto">
          <a:xfrm>
            <a:off x="2317750" y="2681288"/>
            <a:ext cx="3244850" cy="26939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68" name="Line 16"/>
          <p:cNvSpPr>
            <a:spLocks noChangeShapeType="1"/>
          </p:cNvSpPr>
          <p:nvPr/>
        </p:nvSpPr>
        <p:spPr bwMode="auto">
          <a:xfrm>
            <a:off x="4692650" y="3756025"/>
            <a:ext cx="0" cy="1928813"/>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791569" name="Line 17"/>
          <p:cNvSpPr>
            <a:spLocks noChangeShapeType="1"/>
          </p:cNvSpPr>
          <p:nvPr/>
        </p:nvSpPr>
        <p:spPr bwMode="auto">
          <a:xfrm>
            <a:off x="2133600" y="3756025"/>
            <a:ext cx="2590800" cy="0"/>
          </a:xfrm>
          <a:prstGeom prst="line">
            <a:avLst/>
          </a:prstGeom>
          <a:noFill/>
          <a:ln w="9525">
            <a:solidFill>
              <a:schemeClr val="tx1"/>
            </a:solidFill>
            <a:prstDash val="dash"/>
            <a:miter lim="800000"/>
            <a:headEnd/>
            <a:tailEnd type="none" w="lg" len="lg"/>
          </a:ln>
          <a:extLst>
            <a:ext uri="{909E8E84-426E-40DD-AFC4-6F175D3DCCD1}">
              <a14:hiddenFill xmlns:a14="http://schemas.microsoft.com/office/drawing/2010/main">
                <a:noFill/>
              </a14:hiddenFill>
            </a:ext>
          </a:extLst>
        </p:spPr>
        <p:txBody>
          <a:bodyPr wrap="none"/>
          <a:lstStyle/>
          <a:p>
            <a:endParaRPr lang="en-US"/>
          </a:p>
        </p:txBody>
      </p:sp>
      <p:sp>
        <p:nvSpPr>
          <p:cNvPr id="791572" name="Line 20"/>
          <p:cNvSpPr>
            <a:spLocks noChangeShapeType="1"/>
          </p:cNvSpPr>
          <p:nvPr/>
        </p:nvSpPr>
        <p:spPr bwMode="auto">
          <a:xfrm flipV="1">
            <a:off x="2286000" y="3768725"/>
            <a:ext cx="0" cy="530225"/>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91573" name="Line 21"/>
          <p:cNvSpPr>
            <a:spLocks noChangeShapeType="1"/>
          </p:cNvSpPr>
          <p:nvPr/>
        </p:nvSpPr>
        <p:spPr bwMode="auto">
          <a:xfrm flipV="1">
            <a:off x="4267200" y="5562600"/>
            <a:ext cx="425450" cy="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91574" name="Rectangle 22"/>
          <p:cNvSpPr>
            <a:spLocks noChangeArrowheads="1"/>
          </p:cNvSpPr>
          <p:nvPr/>
        </p:nvSpPr>
        <p:spPr bwMode="auto">
          <a:xfrm>
            <a:off x="3695700" y="57912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800" i="1">
                <a:latin typeface="Times New Roman" pitchFamily="18" charset="0"/>
                <a:cs typeface="Times New Roman" pitchFamily="18" charset="0"/>
              </a:rPr>
              <a:t>GDP</a:t>
            </a:r>
            <a:endParaRPr lang="en-US" altLang="en-US" sz="1800">
              <a:latin typeface="Times New Roman" pitchFamily="18" charset="0"/>
            </a:endParaRPr>
          </a:p>
        </p:txBody>
      </p:sp>
      <p:sp>
        <p:nvSpPr>
          <p:cNvPr id="791575" name="Rectangle 23"/>
          <p:cNvSpPr>
            <a:spLocks noChangeArrowheads="1"/>
          </p:cNvSpPr>
          <p:nvPr/>
        </p:nvSpPr>
        <p:spPr bwMode="auto">
          <a:xfrm>
            <a:off x="6781800" y="4848225"/>
            <a:ext cx="1905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marL="11430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algn="ctr" eaLnBrk="1" hangingPunct="1"/>
            <a:r>
              <a:rPr lang="en-US" altLang="en-US" sz="1400" i="1">
                <a:latin typeface="Times New Roman" pitchFamily="18" charset="0"/>
              </a:rPr>
              <a:t>AD</a:t>
            </a:r>
            <a:r>
              <a:rPr lang="en-US" altLang="en-US" sz="1400" b="1" i="1">
                <a:latin typeface="Times New Roman" pitchFamily="18" charset="0"/>
              </a:rPr>
              <a:t> </a:t>
            </a:r>
            <a:r>
              <a:rPr lang="en-US" altLang="en-US" sz="1400" i="1">
                <a:latin typeface="Times New Roman" pitchFamily="18" charset="0"/>
              </a:rPr>
              <a:t>is the relationship between quantity of GDP demanded and PL</a:t>
            </a:r>
          </a:p>
        </p:txBody>
      </p:sp>
      <p:sp>
        <p:nvSpPr>
          <p:cNvPr id="791576" name="Rectangle 24"/>
          <p:cNvSpPr>
            <a:spLocks noChangeArrowheads="1"/>
          </p:cNvSpPr>
          <p:nvPr/>
        </p:nvSpPr>
        <p:spPr bwMode="auto">
          <a:xfrm>
            <a:off x="6705600" y="2209800"/>
            <a:ext cx="1905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marL="11430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algn="ctr" eaLnBrk="1" hangingPunct="1"/>
            <a:r>
              <a:rPr lang="en-US" altLang="en-US" sz="1400" i="1">
                <a:latin typeface="Times New Roman" pitchFamily="18" charset="0"/>
              </a:rPr>
              <a:t>AS</a:t>
            </a:r>
            <a:r>
              <a:rPr lang="en-US" altLang="en-US" sz="1400" b="1" i="1">
                <a:latin typeface="Times New Roman" pitchFamily="18" charset="0"/>
              </a:rPr>
              <a:t> </a:t>
            </a:r>
            <a:r>
              <a:rPr lang="en-US" altLang="en-US" sz="1400" i="1">
                <a:latin typeface="Times New Roman" pitchFamily="18" charset="0"/>
              </a:rPr>
              <a:t>is the relationship between the </a:t>
            </a:r>
            <a:r>
              <a:rPr lang="en-US" altLang="en-US" sz="1400" i="1">
                <a:solidFill>
                  <a:srgbClr val="000000"/>
                </a:solidFill>
                <a:latin typeface="Times New Roman" pitchFamily="18" charset="0"/>
              </a:rPr>
              <a:t>quantity of GDP supplied and the PL</a:t>
            </a:r>
          </a:p>
        </p:txBody>
      </p:sp>
      <p:sp>
        <p:nvSpPr>
          <p:cNvPr id="791578" name="Rectangle 26"/>
          <p:cNvSpPr>
            <a:spLocks noChangeArrowheads="1"/>
          </p:cNvSpPr>
          <p:nvPr/>
        </p:nvSpPr>
        <p:spPr bwMode="auto">
          <a:xfrm>
            <a:off x="1452563" y="6200775"/>
            <a:ext cx="62436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algn="ctr" eaLnBrk="1" hangingPunct="1"/>
            <a:r>
              <a:rPr lang="en-US" altLang="en-US" sz="1400">
                <a:solidFill>
                  <a:srgbClr val="FF3300"/>
                </a:solidFill>
                <a:latin typeface="Times New Roman" pitchFamily="18" charset="0"/>
              </a:rPr>
              <a:t>If AD increases,</a:t>
            </a:r>
            <a:r>
              <a:rPr lang="en-US" altLang="en-US" sz="1400">
                <a:latin typeface="Times New Roman" pitchFamily="18" charset="0"/>
              </a:rPr>
              <a:t> </a:t>
            </a:r>
            <a:r>
              <a:rPr lang="en-US" altLang="en-US" sz="1400">
                <a:solidFill>
                  <a:srgbClr val="FF3300"/>
                </a:solidFill>
                <a:latin typeface="Times New Roman" pitchFamily="18" charset="0"/>
              </a:rPr>
              <a:t>inflation and economic growth occur.</a:t>
            </a:r>
          </a:p>
        </p:txBody>
      </p:sp>
      <p:sp>
        <p:nvSpPr>
          <p:cNvPr id="33814" name="Rectangle 29"/>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Inflation and Economic growth</a:t>
            </a:r>
            <a:endParaRPr lang="en-CA" altLang="en-US" sz="2600" b="1">
              <a:latin typeface="Times New Roman" pitchFamily="18" charset="0"/>
            </a:endParaRPr>
          </a:p>
        </p:txBody>
      </p:sp>
      <p:sp>
        <p:nvSpPr>
          <p:cNvPr id="791582" name="Rectangle 30"/>
          <p:cNvSpPr>
            <a:spLocks noChangeArrowheads="1"/>
          </p:cNvSpPr>
          <p:nvPr/>
        </p:nvSpPr>
        <p:spPr bwMode="auto">
          <a:xfrm>
            <a:off x="6927850" y="3297238"/>
            <a:ext cx="1536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marL="11430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algn="ctr" eaLnBrk="1" hangingPunct="1"/>
            <a:r>
              <a:rPr lang="en-US" altLang="en-US" sz="1400" i="1">
                <a:latin typeface="Times New Roman" pitchFamily="18" charset="0"/>
              </a:rPr>
              <a:t>PL and real GDP are determined by the intersection of AS and AD</a:t>
            </a:r>
            <a:endParaRPr lang="en-US" altLang="en-US" sz="1400" i="1">
              <a:solidFill>
                <a:srgbClr val="000000"/>
              </a:solidFill>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1576"/>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791558"/>
                                        </p:tgtEl>
                                        <p:attrNameLst>
                                          <p:attrName>style.visibility</p:attrName>
                                        </p:attrNameLst>
                                      </p:cBhvr>
                                      <p:to>
                                        <p:strVal val="visible"/>
                                      </p:to>
                                    </p:set>
                                    <p:animEffect transition="in" filter="wipe(down)">
                                      <p:cBhvr>
                                        <p:cTn id="10" dur="500"/>
                                        <p:tgtEl>
                                          <p:spTgt spid="791558"/>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791559"/>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791576"/>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791575">
                                            <p:txEl>
                                              <p:pRg st="0" end="0"/>
                                            </p:txEl>
                                          </p:spTgt>
                                        </p:tgtEl>
                                        <p:attrNameLst>
                                          <p:attrName>style.visibility</p:attrName>
                                        </p:attrNameLst>
                                      </p:cBhvr>
                                      <p:to>
                                        <p:strVal val="visible"/>
                                      </p:to>
                                    </p:set>
                                  </p:childTnLst>
                                </p:cTn>
                              </p:par>
                            </p:childTnLst>
                          </p:cTn>
                        </p:par>
                        <p:par>
                          <p:cTn id="20" fill="hold" nodeType="afterGroup">
                            <p:stCondLst>
                              <p:cond delay="0"/>
                            </p:stCondLst>
                            <p:childTnLst>
                              <p:par>
                                <p:cTn id="21" presetID="22" presetClass="entr" presetSubtype="8" fill="hold" grpId="0" nodeType="afterEffect">
                                  <p:stCondLst>
                                    <p:cond delay="0"/>
                                  </p:stCondLst>
                                  <p:childTnLst>
                                    <p:set>
                                      <p:cBhvr>
                                        <p:cTn id="22" dur="1" fill="hold">
                                          <p:stCondLst>
                                            <p:cond delay="0"/>
                                          </p:stCondLst>
                                        </p:cTn>
                                        <p:tgtEl>
                                          <p:spTgt spid="791566"/>
                                        </p:tgtEl>
                                        <p:attrNameLst>
                                          <p:attrName>style.visibility</p:attrName>
                                        </p:attrNameLst>
                                      </p:cBhvr>
                                      <p:to>
                                        <p:strVal val="visible"/>
                                      </p:to>
                                    </p:set>
                                    <p:animEffect transition="in" filter="wipe(left)">
                                      <p:cBhvr>
                                        <p:cTn id="23" dur="500"/>
                                        <p:tgtEl>
                                          <p:spTgt spid="791566"/>
                                        </p:tgtEl>
                                      </p:cBhvr>
                                    </p:animEffect>
                                  </p:childTnLst>
                                </p:cTn>
                              </p:par>
                            </p:childTnLst>
                          </p:cTn>
                        </p:par>
                        <p:par>
                          <p:cTn id="24" fill="hold" nodeType="afterGroup">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79155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nodeType="clickEffect">
                                  <p:stCondLst>
                                    <p:cond delay="0"/>
                                  </p:stCondLst>
                                  <p:childTnLst>
                                    <p:set>
                                      <p:cBhvr>
                                        <p:cTn id="30" dur="1" fill="hold">
                                          <p:stCondLst>
                                            <p:cond delay="0"/>
                                          </p:stCondLst>
                                        </p:cTn>
                                        <p:tgtEl>
                                          <p:spTgt spid="791575">
                                            <p:txEl>
                                              <p:pRg st="0" end="0"/>
                                            </p:txEl>
                                          </p:spTgt>
                                        </p:tgtEl>
                                        <p:attrNameLst>
                                          <p:attrName>style.visibility</p:attrName>
                                        </p:attrNameLst>
                                      </p:cBhvr>
                                      <p:to>
                                        <p:strVal val="hidden"/>
                                      </p:to>
                                    </p:set>
                                  </p:childTnLst>
                                </p:cTn>
                              </p:par>
                            </p:childTnLst>
                          </p:cTn>
                        </p:par>
                        <p:par>
                          <p:cTn id="31" fill="hold" nodeType="afterGroup">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791582"/>
                                        </p:tgtEl>
                                        <p:attrNameLst>
                                          <p:attrName>style.visibility</p:attrName>
                                        </p:attrNameLst>
                                      </p:cBhvr>
                                      <p:to>
                                        <p:strVal val="visible"/>
                                      </p:to>
                                    </p:set>
                                  </p:childTnLst>
                                </p:cTn>
                              </p:par>
                            </p:childTnLst>
                          </p:cTn>
                        </p:par>
                        <p:par>
                          <p:cTn id="34" fill="hold" nodeType="afterGroup">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791565"/>
                                        </p:tgtEl>
                                        <p:attrNameLst>
                                          <p:attrName>style.visibility</p:attrName>
                                        </p:attrNameLst>
                                      </p:cBhvr>
                                      <p:to>
                                        <p:strVal val="visible"/>
                                      </p:to>
                                    </p:set>
                                  </p:childTnLst>
                                </p:cTn>
                              </p:par>
                            </p:childTnLst>
                          </p:cTn>
                        </p:par>
                        <p:par>
                          <p:cTn id="37" fill="hold" nodeType="afterGroup">
                            <p:stCondLst>
                              <p:cond delay="0"/>
                            </p:stCondLst>
                            <p:childTnLst>
                              <p:par>
                                <p:cTn id="38" presetID="22" presetClass="entr" presetSubtype="8" fill="hold" grpId="0" nodeType="afterEffect">
                                  <p:stCondLst>
                                    <p:cond delay="0"/>
                                  </p:stCondLst>
                                  <p:childTnLst>
                                    <p:set>
                                      <p:cBhvr>
                                        <p:cTn id="39" dur="1" fill="hold">
                                          <p:stCondLst>
                                            <p:cond delay="0"/>
                                          </p:stCondLst>
                                        </p:cTn>
                                        <p:tgtEl>
                                          <p:spTgt spid="791560"/>
                                        </p:tgtEl>
                                        <p:attrNameLst>
                                          <p:attrName>style.visibility</p:attrName>
                                        </p:attrNameLst>
                                      </p:cBhvr>
                                      <p:to>
                                        <p:strVal val="visible"/>
                                      </p:to>
                                    </p:set>
                                    <p:animEffect transition="in" filter="wipe(left)">
                                      <p:cBhvr>
                                        <p:cTn id="40" dur="500"/>
                                        <p:tgtEl>
                                          <p:spTgt spid="791560"/>
                                        </p:tgtEl>
                                      </p:cBhvr>
                                    </p:animEffect>
                                  </p:childTnLst>
                                </p:cTn>
                              </p:par>
                            </p:childTnLst>
                          </p:cTn>
                        </p:par>
                        <p:par>
                          <p:cTn id="41" fill="hold" nodeType="afterGroup">
                            <p:stCondLst>
                              <p:cond delay="500"/>
                            </p:stCondLst>
                            <p:childTnLst>
                              <p:par>
                                <p:cTn id="42" presetID="22" presetClass="entr" presetSubtype="1" fill="hold" grpId="0" nodeType="afterEffect">
                                  <p:stCondLst>
                                    <p:cond delay="0"/>
                                  </p:stCondLst>
                                  <p:childTnLst>
                                    <p:set>
                                      <p:cBhvr>
                                        <p:cTn id="43" dur="1" fill="hold">
                                          <p:stCondLst>
                                            <p:cond delay="0"/>
                                          </p:stCondLst>
                                        </p:cTn>
                                        <p:tgtEl>
                                          <p:spTgt spid="791564"/>
                                        </p:tgtEl>
                                        <p:attrNameLst>
                                          <p:attrName>style.visibility</p:attrName>
                                        </p:attrNameLst>
                                      </p:cBhvr>
                                      <p:to>
                                        <p:strVal val="visible"/>
                                      </p:to>
                                    </p:set>
                                    <p:animEffect transition="in" filter="wipe(up)">
                                      <p:cBhvr>
                                        <p:cTn id="44" dur="500"/>
                                        <p:tgtEl>
                                          <p:spTgt spid="791564"/>
                                        </p:tgtEl>
                                      </p:cBhvr>
                                    </p:animEffect>
                                  </p:childTnLst>
                                </p:cTn>
                              </p:par>
                            </p:childTnLst>
                          </p:cTn>
                        </p:par>
                        <p:par>
                          <p:cTn id="45" fill="hold" nodeType="afterGroup">
                            <p:stCondLst>
                              <p:cond delay="1000"/>
                            </p:stCondLst>
                            <p:childTnLst>
                              <p:par>
                                <p:cTn id="46" presetID="1" presetClass="entr" presetSubtype="0" fill="hold" grpId="0" nodeType="afterEffect">
                                  <p:stCondLst>
                                    <p:cond delay="0"/>
                                  </p:stCondLst>
                                  <p:childTnLst>
                                    <p:set>
                                      <p:cBhvr>
                                        <p:cTn id="47" dur="1" fill="hold">
                                          <p:stCondLst>
                                            <p:cond delay="0"/>
                                          </p:stCondLst>
                                        </p:cTn>
                                        <p:tgtEl>
                                          <p:spTgt spid="791574"/>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xit" presetSubtype="0" fill="hold" grpId="1" nodeType="clickEffect">
                                  <p:stCondLst>
                                    <p:cond delay="0"/>
                                  </p:stCondLst>
                                  <p:childTnLst>
                                    <p:set>
                                      <p:cBhvr>
                                        <p:cTn id="51" dur="1" fill="hold">
                                          <p:stCondLst>
                                            <p:cond delay="0"/>
                                          </p:stCondLst>
                                        </p:cTn>
                                        <p:tgtEl>
                                          <p:spTgt spid="791582"/>
                                        </p:tgtEl>
                                        <p:attrNameLst>
                                          <p:attrName>style.visibility</p:attrName>
                                        </p:attrNameLst>
                                      </p:cBhvr>
                                      <p:to>
                                        <p:strVal val="hidden"/>
                                      </p:to>
                                    </p:set>
                                  </p:childTnLst>
                                </p:cTn>
                              </p:par>
                            </p:childTnLst>
                          </p:cTn>
                        </p:par>
                        <p:par>
                          <p:cTn id="52" fill="hold" nodeType="afterGroup">
                            <p:stCondLst>
                              <p:cond delay="0"/>
                            </p:stCondLst>
                            <p:childTnLst>
                              <p:par>
                                <p:cTn id="53" presetID="1" presetClass="entr" presetSubtype="0" fill="hold" grpId="0" nodeType="afterEffect">
                                  <p:stCondLst>
                                    <p:cond delay="0"/>
                                  </p:stCondLst>
                                  <p:childTnLst>
                                    <p:set>
                                      <p:cBhvr>
                                        <p:cTn id="54" dur="1" fill="hold">
                                          <p:stCondLst>
                                            <p:cond delay="0"/>
                                          </p:stCondLst>
                                        </p:cTn>
                                        <p:tgtEl>
                                          <p:spTgt spid="791578">
                                            <p:txEl>
                                              <p:pRg st="0" end="0"/>
                                            </p:txEl>
                                          </p:spTgt>
                                        </p:tgtEl>
                                        <p:attrNameLst>
                                          <p:attrName>style.visibility</p:attrName>
                                        </p:attrNameLst>
                                      </p:cBhvr>
                                      <p:to>
                                        <p:strVal val="visible"/>
                                      </p:to>
                                    </p:set>
                                  </p:childTnLst>
                                </p:cTn>
                              </p:par>
                            </p:childTnLst>
                          </p:cTn>
                        </p:par>
                        <p:par>
                          <p:cTn id="55" fill="hold" nodeType="afterGroup">
                            <p:stCondLst>
                              <p:cond delay="0"/>
                            </p:stCondLst>
                            <p:childTnLst>
                              <p:par>
                                <p:cTn id="56" presetID="1" presetClass="entr" presetSubtype="0" fill="hold" grpId="0" nodeType="afterEffect">
                                  <p:stCondLst>
                                    <p:cond delay="0"/>
                                  </p:stCondLst>
                                  <p:childTnLst>
                                    <p:set>
                                      <p:cBhvr>
                                        <p:cTn id="57" dur="1" fill="hold">
                                          <p:stCondLst>
                                            <p:cond delay="0"/>
                                          </p:stCondLst>
                                        </p:cTn>
                                        <p:tgtEl>
                                          <p:spTgt spid="791567"/>
                                        </p:tgtEl>
                                        <p:attrNameLst>
                                          <p:attrName>style.visibility</p:attrName>
                                        </p:attrNameLst>
                                      </p:cBhvr>
                                      <p:to>
                                        <p:strVal val="visible"/>
                                      </p:to>
                                    </p:set>
                                  </p:childTnLst>
                                </p:cTn>
                              </p:par>
                              <p:par>
                                <p:cTn id="58" presetID="0" presetClass="path" presetSubtype="0" accel="50000" decel="50000" fill="hold" grpId="1" nodeType="withEffect">
                                  <p:stCondLst>
                                    <p:cond delay="0"/>
                                  </p:stCondLst>
                                  <p:childTnLst>
                                    <p:animMotion origin="layout" path="M -1.94444E-6 9.24855E-7 L 0.11667 9.24855E-7 " pathEditMode="relative" ptsTypes="AA">
                                      <p:cBhvr>
                                        <p:cTn id="59" dur="2000" fill="hold"/>
                                        <p:tgtEl>
                                          <p:spTgt spid="791567"/>
                                        </p:tgtEl>
                                        <p:attrNameLst>
                                          <p:attrName>ppt_x</p:attrName>
                                          <p:attrName>ppt_y</p:attrName>
                                        </p:attrNameLst>
                                      </p:cBhvr>
                                    </p:animMotion>
                                  </p:childTnLst>
                                </p:cTn>
                              </p:par>
                              <p:par>
                                <p:cTn id="60" presetID="1" presetClass="entr" presetSubtype="0" fill="hold" grpId="1" nodeType="withEffect">
                                  <p:stCondLst>
                                    <p:cond delay="0"/>
                                  </p:stCondLst>
                                  <p:childTnLst>
                                    <p:set>
                                      <p:cBhvr>
                                        <p:cTn id="61" dur="1" fill="hold">
                                          <p:stCondLst>
                                            <p:cond delay="0"/>
                                          </p:stCondLst>
                                        </p:cTn>
                                        <p:tgtEl>
                                          <p:spTgt spid="791557"/>
                                        </p:tgtEl>
                                        <p:attrNameLst>
                                          <p:attrName>style.visibility</p:attrName>
                                        </p:attrNameLst>
                                      </p:cBhvr>
                                      <p:to>
                                        <p:strVal val="visible"/>
                                      </p:to>
                                    </p:set>
                                  </p:childTnLst>
                                </p:cTn>
                              </p:par>
                              <p:par>
                                <p:cTn id="62" presetID="0" presetClass="path" presetSubtype="0" accel="50000" decel="50000" fill="hold" grpId="0" nodeType="withEffect">
                                  <p:stCondLst>
                                    <p:cond delay="0"/>
                                  </p:stCondLst>
                                  <p:childTnLst>
                                    <p:animMotion origin="layout" path="M 0 0 L 0.11666 0 " pathEditMode="relative" ptsTypes="AA">
                                      <p:cBhvr>
                                        <p:cTn id="63" dur="2000" fill="hold"/>
                                        <p:tgtEl>
                                          <p:spTgt spid="791557"/>
                                        </p:tgtEl>
                                        <p:attrNameLst>
                                          <p:attrName>ppt_x</p:attrName>
                                          <p:attrName>ppt_y</p:attrName>
                                        </p:attrNameLst>
                                      </p:cBhvr>
                                    </p:animMotion>
                                  </p:childTnLst>
                                </p:cTn>
                              </p:par>
                            </p:childTnLst>
                          </p:cTn>
                        </p:par>
                        <p:par>
                          <p:cTn id="64" fill="hold" nodeType="afterGroup">
                            <p:stCondLst>
                              <p:cond delay="2000"/>
                            </p:stCondLst>
                            <p:childTnLst>
                              <p:par>
                                <p:cTn id="65" presetID="22" presetClass="entr" presetSubtype="4" fill="hold" grpId="0" nodeType="afterEffect">
                                  <p:stCondLst>
                                    <p:cond delay="0"/>
                                  </p:stCondLst>
                                  <p:childTnLst>
                                    <p:set>
                                      <p:cBhvr>
                                        <p:cTn id="66" dur="1" fill="hold">
                                          <p:stCondLst>
                                            <p:cond delay="0"/>
                                          </p:stCondLst>
                                        </p:cTn>
                                        <p:tgtEl>
                                          <p:spTgt spid="791568"/>
                                        </p:tgtEl>
                                        <p:attrNameLst>
                                          <p:attrName>style.visibility</p:attrName>
                                        </p:attrNameLst>
                                      </p:cBhvr>
                                      <p:to>
                                        <p:strVal val="visible"/>
                                      </p:to>
                                    </p:set>
                                    <p:animEffect transition="in" filter="wipe(down)">
                                      <p:cBhvr>
                                        <p:cTn id="67" dur="500"/>
                                        <p:tgtEl>
                                          <p:spTgt spid="79156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91569"/>
                                        </p:tgtEl>
                                        <p:attrNameLst>
                                          <p:attrName>style.visibility</p:attrName>
                                        </p:attrNameLst>
                                      </p:cBhvr>
                                      <p:to>
                                        <p:strVal val="visible"/>
                                      </p:to>
                                    </p:set>
                                    <p:animEffect transition="in" filter="wipe(left)">
                                      <p:cBhvr>
                                        <p:cTn id="70" dur="500"/>
                                        <p:tgtEl>
                                          <p:spTgt spid="791569"/>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791572"/>
                                        </p:tgtEl>
                                        <p:attrNameLst>
                                          <p:attrName>style.visibility</p:attrName>
                                        </p:attrNameLst>
                                      </p:cBhvr>
                                      <p:to>
                                        <p:strVal val="visible"/>
                                      </p:to>
                                    </p:set>
                                    <p:animEffect transition="in" filter="wipe(down)">
                                      <p:cBhvr>
                                        <p:cTn id="73" dur="500"/>
                                        <p:tgtEl>
                                          <p:spTgt spid="791572"/>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791573"/>
                                        </p:tgtEl>
                                        <p:attrNameLst>
                                          <p:attrName>style.visibility</p:attrName>
                                        </p:attrNameLst>
                                      </p:cBhvr>
                                      <p:to>
                                        <p:strVal val="visible"/>
                                      </p:to>
                                    </p:set>
                                    <p:animEffect transition="in" filter="wipe(left)">
                                      <p:cBhvr>
                                        <p:cTn id="76" dur="500"/>
                                        <p:tgtEl>
                                          <p:spTgt spid="791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67" grpId="0" animBg="1"/>
      <p:bldP spid="791567" grpId="1" animBg="1"/>
      <p:bldP spid="791557" grpId="0"/>
      <p:bldP spid="791557" grpId="1"/>
      <p:bldP spid="791556" grpId="0"/>
      <p:bldP spid="791558" grpId="0" animBg="1"/>
      <p:bldP spid="791559" grpId="0"/>
      <p:bldP spid="791560" grpId="0" animBg="1"/>
      <p:bldP spid="791564" grpId="0" animBg="1"/>
      <p:bldP spid="791565" grpId="0"/>
      <p:bldP spid="791566" grpId="0" animBg="1"/>
      <p:bldP spid="791568" grpId="0" animBg="1"/>
      <p:bldP spid="791569" grpId="0" animBg="1"/>
      <p:bldP spid="791572" grpId="0" animBg="1"/>
      <p:bldP spid="791573" grpId="0" animBg="1"/>
      <p:bldP spid="791574" grpId="0"/>
      <p:bldP spid="791575" grpId="0" build="allAtOnce"/>
      <p:bldP spid="791576" grpId="0"/>
      <p:bldP spid="791576" grpId="1"/>
      <p:bldP spid="791578" grpId="0" build="allAtOnce"/>
      <p:bldP spid="791582" grpId="0"/>
      <p:bldP spid="791582"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78" name="Line 2"/>
          <p:cNvSpPr>
            <a:spLocks noChangeAspect="1" noChangeShapeType="1"/>
          </p:cNvSpPr>
          <p:nvPr/>
        </p:nvSpPr>
        <p:spPr bwMode="auto">
          <a:xfrm>
            <a:off x="2319338" y="2682875"/>
            <a:ext cx="3276600" cy="2719388"/>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2579" name="Rectangle 3"/>
          <p:cNvSpPr>
            <a:spLocks noChangeArrowheads="1"/>
          </p:cNvSpPr>
          <p:nvPr/>
        </p:nvSpPr>
        <p:spPr bwMode="auto">
          <a:xfrm>
            <a:off x="5508625" y="5200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a:solidFill>
                  <a:srgbClr val="E50030"/>
                </a:solidFill>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200">
              <a:latin typeface="Times New Roman" pitchFamily="18" charset="0"/>
            </a:endParaRPr>
          </a:p>
        </p:txBody>
      </p:sp>
      <p:sp>
        <p:nvSpPr>
          <p:cNvPr id="34820" name="Line 7"/>
          <p:cNvSpPr>
            <a:spLocks noChangeAspect="1" noChangeShapeType="1"/>
          </p:cNvSpPr>
          <p:nvPr/>
        </p:nvSpPr>
        <p:spPr bwMode="auto">
          <a:xfrm flipV="1">
            <a:off x="3379788" y="2682875"/>
            <a:ext cx="21780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21" name="Line 9"/>
          <p:cNvSpPr>
            <a:spLocks noChangeShapeType="1"/>
          </p:cNvSpPr>
          <p:nvPr/>
        </p:nvSpPr>
        <p:spPr bwMode="auto">
          <a:xfrm>
            <a:off x="2133600" y="4287838"/>
            <a:ext cx="21336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4822" name="Line 11"/>
          <p:cNvSpPr>
            <a:spLocks noChangeShapeType="1"/>
          </p:cNvSpPr>
          <p:nvPr/>
        </p:nvSpPr>
        <p:spPr bwMode="auto">
          <a:xfrm>
            <a:off x="2133600" y="5684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23" name="Line 12"/>
          <p:cNvSpPr>
            <a:spLocks noChangeShapeType="1"/>
          </p:cNvSpPr>
          <p:nvPr/>
        </p:nvSpPr>
        <p:spPr bwMode="auto">
          <a:xfrm>
            <a:off x="4267200" y="4343400"/>
            <a:ext cx="0" cy="131762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24" name="Rectangle 13"/>
          <p:cNvSpPr>
            <a:spLocks noChangeArrowheads="1"/>
          </p:cNvSpPr>
          <p:nvPr/>
        </p:nvSpPr>
        <p:spPr bwMode="auto">
          <a:xfrm>
            <a:off x="1689100" y="4086225"/>
            <a:ext cx="450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i="1">
                <a:latin typeface="Times New Roman" pitchFamily="18" charset="0"/>
              </a:rPr>
              <a:t>PL</a:t>
            </a:r>
          </a:p>
        </p:txBody>
      </p:sp>
      <p:sp>
        <p:nvSpPr>
          <p:cNvPr id="34825" name="Line 14"/>
          <p:cNvSpPr>
            <a:spLocks noChangeAspect="1" noChangeShapeType="1"/>
          </p:cNvSpPr>
          <p:nvPr/>
        </p:nvSpPr>
        <p:spPr bwMode="auto">
          <a:xfrm>
            <a:off x="2319338" y="26828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2591" name="Line 15"/>
          <p:cNvSpPr>
            <a:spLocks noChangeShapeType="1"/>
          </p:cNvSpPr>
          <p:nvPr/>
        </p:nvSpPr>
        <p:spPr bwMode="auto">
          <a:xfrm>
            <a:off x="3819525" y="4821238"/>
            <a:ext cx="0" cy="863600"/>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792592" name="Line 16"/>
          <p:cNvSpPr>
            <a:spLocks noChangeShapeType="1"/>
          </p:cNvSpPr>
          <p:nvPr/>
        </p:nvSpPr>
        <p:spPr bwMode="auto">
          <a:xfrm>
            <a:off x="2139950" y="4821238"/>
            <a:ext cx="1695450" cy="0"/>
          </a:xfrm>
          <a:prstGeom prst="line">
            <a:avLst/>
          </a:prstGeom>
          <a:noFill/>
          <a:ln w="9525">
            <a:solidFill>
              <a:schemeClr val="tx1"/>
            </a:solidFill>
            <a:prstDash val="dash"/>
            <a:miter lim="800000"/>
            <a:headEnd/>
            <a:tailEnd type="none" w="lg" len="lg"/>
          </a:ln>
          <a:extLst>
            <a:ext uri="{909E8E84-426E-40DD-AFC4-6F175D3DCCD1}">
              <a14:hiddenFill xmlns:a14="http://schemas.microsoft.com/office/drawing/2010/main">
                <a:noFill/>
              </a14:hiddenFill>
            </a:ext>
          </a:extLst>
        </p:spPr>
        <p:txBody>
          <a:bodyPr wrap="none"/>
          <a:lstStyle/>
          <a:p>
            <a:endParaRPr lang="en-US"/>
          </a:p>
        </p:txBody>
      </p:sp>
      <p:sp>
        <p:nvSpPr>
          <p:cNvPr id="792593" name="Line 17"/>
          <p:cNvSpPr>
            <a:spLocks noChangeShapeType="1"/>
          </p:cNvSpPr>
          <p:nvPr/>
        </p:nvSpPr>
        <p:spPr bwMode="auto">
          <a:xfrm>
            <a:off x="2263775" y="4310063"/>
            <a:ext cx="0" cy="48895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92594" name="Line 18"/>
          <p:cNvSpPr>
            <a:spLocks noChangeShapeType="1"/>
          </p:cNvSpPr>
          <p:nvPr/>
        </p:nvSpPr>
        <p:spPr bwMode="auto">
          <a:xfrm flipH="1" flipV="1">
            <a:off x="3835400" y="5591175"/>
            <a:ext cx="414338" cy="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4830" name="Rectangle 19"/>
          <p:cNvSpPr>
            <a:spLocks noChangeArrowheads="1"/>
          </p:cNvSpPr>
          <p:nvPr/>
        </p:nvSpPr>
        <p:spPr bwMode="auto">
          <a:xfrm>
            <a:off x="3695700" y="57912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800" i="1">
                <a:latin typeface="Times New Roman" pitchFamily="18" charset="0"/>
                <a:cs typeface="Times New Roman" pitchFamily="18" charset="0"/>
              </a:rPr>
              <a:t>GDP</a:t>
            </a:r>
            <a:endParaRPr lang="en-US" altLang="en-US" sz="1800">
              <a:latin typeface="Times New Roman" pitchFamily="18" charset="0"/>
            </a:endParaRPr>
          </a:p>
        </p:txBody>
      </p:sp>
      <p:sp>
        <p:nvSpPr>
          <p:cNvPr id="792598" name="Rectangle 22"/>
          <p:cNvSpPr>
            <a:spLocks noChangeArrowheads="1"/>
          </p:cNvSpPr>
          <p:nvPr/>
        </p:nvSpPr>
        <p:spPr bwMode="auto">
          <a:xfrm>
            <a:off x="1452563" y="6200775"/>
            <a:ext cx="62436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algn="ctr" eaLnBrk="1" hangingPunct="1"/>
            <a:r>
              <a:rPr lang="en-US" altLang="en-US" sz="1600">
                <a:solidFill>
                  <a:srgbClr val="FF3300"/>
                </a:solidFill>
                <a:latin typeface="Times New Roman" pitchFamily="18" charset="0"/>
              </a:rPr>
              <a:t>If AD decreases, deflation occurs and economic growth is negative.</a:t>
            </a:r>
          </a:p>
        </p:txBody>
      </p:sp>
      <p:sp>
        <p:nvSpPr>
          <p:cNvPr id="34832" name="Rectangle 24"/>
          <p:cNvSpPr>
            <a:spLocks noChangeArrowheads="1"/>
          </p:cNvSpPr>
          <p:nvPr/>
        </p:nvSpPr>
        <p:spPr bwMode="auto">
          <a:xfrm>
            <a:off x="5486400" y="2590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a:latin typeface="Times New Roman" pitchFamily="18" charset="0"/>
              </a:rPr>
              <a:t>AS</a:t>
            </a:r>
          </a:p>
          <a:p>
            <a:pPr eaLnBrk="1" hangingPunct="1">
              <a:lnSpc>
                <a:spcPct val="90000"/>
              </a:lnSpc>
              <a:spcBef>
                <a:spcPct val="20000"/>
              </a:spcBef>
              <a:buClr>
                <a:schemeClr val="tx1"/>
              </a:buClr>
              <a:buFont typeface="Wingdings" pitchFamily="2" charset="2"/>
              <a:buChar char="§"/>
            </a:pPr>
            <a:endParaRPr lang="en-US" altLang="en-US" sz="1200">
              <a:latin typeface="Times New Roman" pitchFamily="18" charset="0"/>
            </a:endParaRPr>
          </a:p>
        </p:txBody>
      </p:sp>
      <p:sp>
        <p:nvSpPr>
          <p:cNvPr id="34833" name="Rectangle 25"/>
          <p:cNvSpPr>
            <a:spLocks noChangeArrowheads="1"/>
          </p:cNvSpPr>
          <p:nvPr/>
        </p:nvSpPr>
        <p:spPr bwMode="auto">
          <a:xfrm>
            <a:off x="5514975" y="5200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200">
              <a:latin typeface="Times New Roman" pitchFamily="18" charset="0"/>
            </a:endParaRPr>
          </a:p>
        </p:txBody>
      </p:sp>
      <p:sp>
        <p:nvSpPr>
          <p:cNvPr id="34834" name="Rectangle 26"/>
          <p:cNvSpPr>
            <a:spLocks noChangeArrowheads="1"/>
          </p:cNvSpPr>
          <p:nvPr/>
        </p:nvSpPr>
        <p:spPr bwMode="auto">
          <a:xfrm>
            <a:off x="914400" y="2209800"/>
            <a:ext cx="1219200" cy="1876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4835" name="Line 10"/>
          <p:cNvSpPr>
            <a:spLocks noChangeShapeType="1"/>
          </p:cNvSpPr>
          <p:nvPr/>
        </p:nvSpPr>
        <p:spPr bwMode="auto">
          <a:xfrm>
            <a:off x="2133600" y="2406650"/>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36" name="Rectangle 29"/>
          <p:cNvSpPr>
            <a:spLocks noChangeArrowheads="1"/>
          </p:cNvSpPr>
          <p:nvPr/>
        </p:nvSpPr>
        <p:spPr bwMode="auto">
          <a:xfrm>
            <a:off x="152400" y="1143000"/>
            <a:ext cx="845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 typeface="Symbol" pitchFamily="18" charset="2"/>
              <a:buNone/>
            </a:pPr>
            <a:r>
              <a:rPr lang="en-US" altLang="en-US" sz="1600">
                <a:latin typeface="Times New Roman" pitchFamily="18" charset="0"/>
              </a:rPr>
              <a:t>	The </a:t>
            </a:r>
            <a:r>
              <a:rPr lang="en-US" altLang="en-US" sz="1600" i="1">
                <a:latin typeface="Times New Roman" pitchFamily="18" charset="0"/>
              </a:rPr>
              <a:t>PL</a:t>
            </a:r>
            <a:r>
              <a:rPr lang="en-US" altLang="en-US" sz="1600">
                <a:latin typeface="Times New Roman" pitchFamily="18" charset="0"/>
              </a:rPr>
              <a:t> and </a:t>
            </a:r>
            <a:r>
              <a:rPr lang="en-US" altLang="en-US" sz="1600" i="1">
                <a:latin typeface="Times New Roman" pitchFamily="18" charset="0"/>
              </a:rPr>
              <a:t>GDP</a:t>
            </a:r>
            <a:r>
              <a:rPr lang="en-US" altLang="en-US" sz="1600">
                <a:latin typeface="Times New Roman" pitchFamily="18" charset="0"/>
              </a:rPr>
              <a:t> are determined by aggregate demand (AD) and aggregate supply (AD)</a:t>
            </a:r>
          </a:p>
        </p:txBody>
      </p:sp>
      <p:sp>
        <p:nvSpPr>
          <p:cNvPr id="34837" name="Rectangle 31"/>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Inflation and Economic growth</a:t>
            </a:r>
            <a:endParaRPr lang="en-CA" altLang="en-US" sz="2600" b="1">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79259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2578"/>
                                        </p:tgtEl>
                                        <p:attrNameLst>
                                          <p:attrName>style.visibility</p:attrName>
                                        </p:attrNameLst>
                                      </p:cBhvr>
                                      <p:to>
                                        <p:strVal val="visible"/>
                                      </p:to>
                                    </p:set>
                                  </p:childTnLst>
                                </p:cTn>
                              </p:par>
                              <p:par>
                                <p:cTn id="9" presetID="0" presetClass="path" presetSubtype="0" accel="50000" decel="50000" fill="hold" grpId="1" nodeType="withEffect">
                                  <p:stCondLst>
                                    <p:cond delay="0"/>
                                  </p:stCondLst>
                                  <p:childTnLst>
                                    <p:animMotion origin="layout" path="M -0.11666 -2.86375E-6 L -2.5E-6 -2.86375E-6 " pathEditMode="relative" rAng="0" ptsTypes="AA">
                                      <p:cBhvr>
                                        <p:cTn id="10" dur="2000" spd="-100000" fill="hold"/>
                                        <p:tgtEl>
                                          <p:spTgt spid="792578"/>
                                        </p:tgtEl>
                                        <p:attrNameLst>
                                          <p:attrName>ppt_x</p:attrName>
                                          <p:attrName>ppt_y</p:attrName>
                                        </p:attrNameLst>
                                      </p:cBhvr>
                                      <p:rCtr x="5833" y="0"/>
                                    </p:animMotion>
                                  </p:childTnLst>
                                </p:cTn>
                              </p:par>
                              <p:par>
                                <p:cTn id="11" presetID="1" presetClass="entr" presetSubtype="0" fill="hold" grpId="1" nodeType="withEffect">
                                  <p:stCondLst>
                                    <p:cond delay="0"/>
                                  </p:stCondLst>
                                  <p:childTnLst>
                                    <p:set>
                                      <p:cBhvr>
                                        <p:cTn id="12" dur="1" fill="hold">
                                          <p:stCondLst>
                                            <p:cond delay="0"/>
                                          </p:stCondLst>
                                        </p:cTn>
                                        <p:tgtEl>
                                          <p:spTgt spid="792579"/>
                                        </p:tgtEl>
                                        <p:attrNameLst>
                                          <p:attrName>style.visibility</p:attrName>
                                        </p:attrNameLst>
                                      </p:cBhvr>
                                      <p:to>
                                        <p:strVal val="visible"/>
                                      </p:to>
                                    </p:set>
                                  </p:childTnLst>
                                </p:cTn>
                              </p:par>
                              <p:par>
                                <p:cTn id="13" presetID="0" presetClass="path" presetSubtype="0" accel="50000" decel="50000" fill="hold" grpId="0" nodeType="withEffect">
                                  <p:stCondLst>
                                    <p:cond delay="0"/>
                                  </p:stCondLst>
                                  <p:childTnLst>
                                    <p:animMotion origin="layout" path="M -0.11666 2.70645E-7 L -3.88889E-6 2.70645E-7 " pathEditMode="relative" rAng="0" ptsTypes="AA">
                                      <p:cBhvr>
                                        <p:cTn id="14" dur="2000" spd="-100000" fill="hold"/>
                                        <p:tgtEl>
                                          <p:spTgt spid="792579"/>
                                        </p:tgtEl>
                                        <p:attrNameLst>
                                          <p:attrName>ppt_x</p:attrName>
                                          <p:attrName>ppt_y</p:attrName>
                                        </p:attrNameLst>
                                      </p:cBhvr>
                                      <p:rCtr x="5833" y="0"/>
                                    </p:animMotion>
                                  </p:childTnLst>
                                </p:cTn>
                              </p:par>
                            </p:childTnLst>
                          </p:cTn>
                        </p:par>
                        <p:par>
                          <p:cTn id="15" fill="hold" nodeType="afterGroup">
                            <p:stCondLst>
                              <p:cond delay="2000"/>
                            </p:stCondLst>
                            <p:childTnLst>
                              <p:par>
                                <p:cTn id="16" presetID="22" presetClass="entr" presetSubtype="4" fill="hold" grpId="0" nodeType="afterEffect">
                                  <p:stCondLst>
                                    <p:cond delay="0"/>
                                  </p:stCondLst>
                                  <p:childTnLst>
                                    <p:set>
                                      <p:cBhvr>
                                        <p:cTn id="17" dur="1" fill="hold">
                                          <p:stCondLst>
                                            <p:cond delay="0"/>
                                          </p:stCondLst>
                                        </p:cTn>
                                        <p:tgtEl>
                                          <p:spTgt spid="792591"/>
                                        </p:tgtEl>
                                        <p:attrNameLst>
                                          <p:attrName>style.visibility</p:attrName>
                                        </p:attrNameLst>
                                      </p:cBhvr>
                                      <p:to>
                                        <p:strVal val="visible"/>
                                      </p:to>
                                    </p:set>
                                    <p:animEffect transition="in" filter="wipe(down)">
                                      <p:cBhvr>
                                        <p:cTn id="18" dur="500"/>
                                        <p:tgtEl>
                                          <p:spTgt spid="79259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92592"/>
                                        </p:tgtEl>
                                        <p:attrNameLst>
                                          <p:attrName>style.visibility</p:attrName>
                                        </p:attrNameLst>
                                      </p:cBhvr>
                                      <p:to>
                                        <p:strVal val="visible"/>
                                      </p:to>
                                    </p:set>
                                    <p:animEffect transition="in" filter="wipe(left)">
                                      <p:cBhvr>
                                        <p:cTn id="21" dur="500"/>
                                        <p:tgtEl>
                                          <p:spTgt spid="792592"/>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792593"/>
                                        </p:tgtEl>
                                        <p:attrNameLst>
                                          <p:attrName>style.visibility</p:attrName>
                                        </p:attrNameLst>
                                      </p:cBhvr>
                                      <p:to>
                                        <p:strVal val="visible"/>
                                      </p:to>
                                    </p:set>
                                    <p:animEffect transition="in" filter="wipe(up)">
                                      <p:cBhvr>
                                        <p:cTn id="24" dur="500"/>
                                        <p:tgtEl>
                                          <p:spTgt spid="792593"/>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792594"/>
                                        </p:tgtEl>
                                        <p:attrNameLst>
                                          <p:attrName>style.visibility</p:attrName>
                                        </p:attrNameLst>
                                      </p:cBhvr>
                                      <p:to>
                                        <p:strVal val="visible"/>
                                      </p:to>
                                    </p:set>
                                    <p:animEffect transition="in" filter="wipe(right)">
                                      <p:cBhvr>
                                        <p:cTn id="27" dur="500"/>
                                        <p:tgtEl>
                                          <p:spTgt spid="792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2578" grpId="0" animBg="1"/>
      <p:bldP spid="792578" grpId="1" animBg="1"/>
      <p:bldP spid="792579" grpId="0"/>
      <p:bldP spid="792579" grpId="1"/>
      <p:bldP spid="792591" grpId="0" animBg="1"/>
      <p:bldP spid="792592" grpId="0" animBg="1"/>
      <p:bldP spid="792593" grpId="0" animBg="1"/>
      <p:bldP spid="79259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Macroeconomic indicator 3</a:t>
            </a:r>
            <a:endParaRPr lang="en-CA" altLang="en-US" smtClean="0"/>
          </a:p>
        </p:txBody>
      </p:sp>
      <p:sp>
        <p:nvSpPr>
          <p:cNvPr id="680963" name="Rectangle 3"/>
          <p:cNvSpPr>
            <a:spLocks noGrp="1" noChangeArrowheads="1"/>
          </p:cNvSpPr>
          <p:nvPr>
            <p:ph type="body" sz="half" idx="1"/>
          </p:nvPr>
        </p:nvSpPr>
        <p:spPr>
          <a:xfrm>
            <a:off x="228600" y="838200"/>
            <a:ext cx="8763000" cy="5715000"/>
          </a:xfrm>
        </p:spPr>
        <p:txBody>
          <a:bodyPr/>
          <a:lstStyle/>
          <a:p>
            <a:pPr lvl="1" eaLnBrk="1" hangingPunct="1">
              <a:buFont typeface="Wingdings" pitchFamily="2" charset="2"/>
              <a:buNone/>
            </a:pPr>
            <a:r>
              <a:rPr lang="en-US" altLang="en-US" b="1" smtClean="0"/>
              <a:t>Unemployment rate</a:t>
            </a:r>
          </a:p>
          <a:p>
            <a:pPr lvl="1" eaLnBrk="1" hangingPunct="1"/>
            <a:r>
              <a:rPr lang="en-US" altLang="en-US" sz="1600" smtClean="0"/>
              <a:t>The Current Population Survey is a joint project of the BLS and the Bureau of the Census</a:t>
            </a:r>
          </a:p>
          <a:p>
            <a:pPr lvl="1" eaLnBrk="1" hangingPunct="1"/>
            <a:r>
              <a:rPr lang="en-US" altLang="en-US" sz="1600" smtClean="0"/>
              <a:t>Every month, 1,600 CPS interviewers survey 60,000 households to establish job market status of each member of the household.</a:t>
            </a:r>
          </a:p>
          <a:p>
            <a:pPr lvl="1" eaLnBrk="1" hangingPunct="1"/>
            <a:r>
              <a:rPr lang="en-US" altLang="en-US" sz="1600" smtClean="0"/>
              <a:t>Working-age population (WAP) = all people aged 16 years and over not jailed, hospitalized, institutionalized nor in the U.S. Armed Forces. (WAP = </a:t>
            </a:r>
            <a:r>
              <a:rPr lang="en-US" altLang="en-US" sz="1600" i="1" smtClean="0"/>
              <a:t>L + </a:t>
            </a:r>
            <a:r>
              <a:rPr lang="en-US" altLang="en-US" sz="1600" smtClean="0"/>
              <a:t>those not in </a:t>
            </a:r>
            <a:r>
              <a:rPr lang="en-US" altLang="en-US" sz="1600" i="1" smtClean="0"/>
              <a:t>L</a:t>
            </a:r>
            <a:r>
              <a:rPr lang="en-US" altLang="en-US" sz="1200" i="1" smtClean="0"/>
              <a:t> </a:t>
            </a:r>
            <a:r>
              <a:rPr lang="en-US" altLang="en-US" sz="1600" smtClean="0"/>
              <a:t>)</a:t>
            </a:r>
          </a:p>
          <a:p>
            <a:pPr lvl="1" eaLnBrk="1" hangingPunct="1"/>
            <a:r>
              <a:rPr lang="en-US" altLang="en-US" sz="1600" smtClean="0"/>
              <a:t>Labor force (</a:t>
            </a:r>
            <a:r>
              <a:rPr lang="en-US" altLang="en-US" sz="1600" i="1" smtClean="0"/>
              <a:t>L</a:t>
            </a:r>
            <a:r>
              <a:rPr lang="en-US" altLang="en-US" sz="1600" smtClean="0"/>
              <a:t>) </a:t>
            </a:r>
            <a:r>
              <a:rPr lang="en-CA" altLang="en-US" sz="1600" smtClean="0">
                <a:cs typeface="Times New Roman" pitchFamily="18" charset="0"/>
              </a:rPr>
              <a:t>is the number of people employed plus the number unemployed (</a:t>
            </a:r>
            <a:r>
              <a:rPr lang="en-CA" altLang="en-US" sz="1600" i="1" smtClean="0">
                <a:cs typeface="Times New Roman" pitchFamily="18" charset="0"/>
              </a:rPr>
              <a:t>L</a:t>
            </a:r>
            <a:r>
              <a:rPr lang="en-CA" altLang="en-US" sz="1200" i="1" smtClean="0">
                <a:cs typeface="Times New Roman" pitchFamily="18" charset="0"/>
              </a:rPr>
              <a:t> </a:t>
            </a:r>
            <a:r>
              <a:rPr lang="en-CA" altLang="en-US" sz="1600" i="1" smtClean="0">
                <a:cs typeface="Times New Roman" pitchFamily="18" charset="0"/>
              </a:rPr>
              <a:t>=</a:t>
            </a:r>
            <a:r>
              <a:rPr lang="en-CA" altLang="en-US" sz="1200" i="1" smtClean="0">
                <a:cs typeface="Times New Roman" pitchFamily="18" charset="0"/>
              </a:rPr>
              <a:t> </a:t>
            </a:r>
            <a:r>
              <a:rPr lang="en-CA" altLang="en-US" sz="1600" i="1" smtClean="0">
                <a:cs typeface="Times New Roman" pitchFamily="18" charset="0"/>
              </a:rPr>
              <a:t>E</a:t>
            </a:r>
            <a:r>
              <a:rPr lang="en-CA" altLang="en-US" sz="1200" i="1" smtClean="0">
                <a:cs typeface="Times New Roman" pitchFamily="18" charset="0"/>
              </a:rPr>
              <a:t> </a:t>
            </a:r>
            <a:r>
              <a:rPr lang="en-CA" altLang="en-US" sz="1600" i="1" smtClean="0">
                <a:cs typeface="Times New Roman" pitchFamily="18" charset="0"/>
              </a:rPr>
              <a:t>+</a:t>
            </a:r>
            <a:r>
              <a:rPr lang="en-CA" altLang="en-US" sz="1200" i="1" smtClean="0">
                <a:cs typeface="Times New Roman" pitchFamily="18" charset="0"/>
              </a:rPr>
              <a:t> </a:t>
            </a:r>
            <a:r>
              <a:rPr lang="en-CA" altLang="en-US" sz="1600" i="1" smtClean="0">
                <a:cs typeface="Times New Roman" pitchFamily="18" charset="0"/>
              </a:rPr>
              <a:t>U </a:t>
            </a:r>
            <a:r>
              <a:rPr lang="en-CA" altLang="en-US" sz="1600" smtClean="0">
                <a:cs typeface="Times New Roman" pitchFamily="18" charset="0"/>
              </a:rPr>
              <a:t>).</a:t>
            </a:r>
            <a:r>
              <a:rPr lang="en-US" altLang="en-US" sz="1600" smtClean="0"/>
              <a:t> </a:t>
            </a:r>
          </a:p>
          <a:p>
            <a:pPr lvl="1" eaLnBrk="1" hangingPunct="1"/>
            <a:r>
              <a:rPr lang="en-US" altLang="en-US" sz="1600" smtClean="0"/>
              <a:t>The CPS counts as employed (</a:t>
            </a:r>
            <a:r>
              <a:rPr lang="en-US" altLang="en-US" sz="1600" i="1" smtClean="0"/>
              <a:t>E </a:t>
            </a:r>
            <a:r>
              <a:rPr lang="en-US" altLang="en-US" sz="1600" smtClean="0"/>
              <a:t>) all those in the WAP who, during the prior week, either</a:t>
            </a:r>
          </a:p>
          <a:p>
            <a:pPr lvl="2" eaLnBrk="1" hangingPunct="1">
              <a:buFont typeface="Wingdings" pitchFamily="2" charset="2"/>
              <a:buAutoNum type="arabicPeriod"/>
            </a:pPr>
            <a:r>
              <a:rPr lang="en-US" altLang="en-US" sz="1600" smtClean="0"/>
              <a:t>Worked at least 1 hour in a paid job or 15 hours unpaid in family business.</a:t>
            </a:r>
          </a:p>
          <a:p>
            <a:pPr lvl="2" eaLnBrk="1" hangingPunct="1">
              <a:buFont typeface="Wingdings" pitchFamily="2" charset="2"/>
              <a:buAutoNum type="arabicPeriod"/>
            </a:pPr>
            <a:r>
              <a:rPr lang="en-US" altLang="en-US" sz="1600" smtClean="0"/>
              <a:t>Were not working but who had jobs from which they were temporarily absent.</a:t>
            </a:r>
          </a:p>
          <a:p>
            <a:pPr lvl="1" eaLnBrk="1" hangingPunct="1"/>
            <a:r>
              <a:rPr lang="en-US" altLang="en-US" sz="1600" smtClean="0"/>
              <a:t>The CPS counts as unemployed (</a:t>
            </a:r>
            <a:r>
              <a:rPr lang="en-US" altLang="en-US" sz="1600" i="1" smtClean="0"/>
              <a:t>U </a:t>
            </a:r>
            <a:r>
              <a:rPr lang="en-US" altLang="en-US" sz="1600" smtClean="0"/>
              <a:t>) all those in the WAP who, during the prior week,</a:t>
            </a:r>
          </a:p>
          <a:p>
            <a:pPr lvl="2" eaLnBrk="1" hangingPunct="1">
              <a:buFont typeface="Wingdings" pitchFamily="2" charset="2"/>
              <a:buAutoNum type="arabicPeriod"/>
            </a:pPr>
            <a:r>
              <a:rPr lang="en-US" altLang="en-US" sz="1600" smtClean="0"/>
              <a:t>Weren’t working but were available for work, </a:t>
            </a:r>
          </a:p>
          <a:p>
            <a:pPr lvl="2" eaLnBrk="1" hangingPunct="1">
              <a:buFont typeface="Wingdings" pitchFamily="2" charset="2"/>
              <a:buAutoNum type="arabicPeriod"/>
            </a:pPr>
            <a:r>
              <a:rPr lang="en-US" altLang="en-US" sz="1600" smtClean="0"/>
              <a:t>Looked for work during the previous 4 weeks </a:t>
            </a:r>
            <a:r>
              <a:rPr lang="en-US" altLang="en-US" sz="1600" u="sng" smtClean="0"/>
              <a:t>OR</a:t>
            </a:r>
            <a:r>
              <a:rPr lang="en-US" altLang="en-US" sz="1600" i="1" smtClean="0"/>
              <a:t> </a:t>
            </a:r>
            <a:r>
              <a:rPr lang="en-US" altLang="en-US" sz="1600" smtClean="0"/>
              <a:t>were waiting to be recalled to a job from which they had been laid off.</a:t>
            </a:r>
            <a:endParaRPr lang="en-CA" altLang="en-US" sz="1600" smtClean="0"/>
          </a:p>
          <a:p>
            <a:pPr lvl="1" eaLnBrk="1" hangingPunct="1"/>
            <a:r>
              <a:rPr lang="en-US" altLang="en-US" sz="1600" smtClean="0"/>
              <a:t>The unemployment rate:</a:t>
            </a:r>
          </a:p>
        </p:txBody>
      </p:sp>
      <p:sp>
        <p:nvSpPr>
          <p:cNvPr id="35844"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nvGrpSpPr>
          <p:cNvPr id="2" name="Group 8"/>
          <p:cNvGrpSpPr>
            <a:grpSpLocks/>
          </p:cNvGrpSpPr>
          <p:nvPr/>
        </p:nvGrpSpPr>
        <p:grpSpPr bwMode="auto">
          <a:xfrm>
            <a:off x="3757613" y="5918200"/>
            <a:ext cx="1500187" cy="482600"/>
            <a:chOff x="2095" y="3893"/>
            <a:chExt cx="945" cy="304"/>
          </a:xfrm>
        </p:grpSpPr>
        <p:sp>
          <p:nvSpPr>
            <p:cNvPr id="35846" name="Rectangle 6"/>
            <p:cNvSpPr>
              <a:spLocks noChangeArrowheads="1"/>
            </p:cNvSpPr>
            <p:nvPr/>
          </p:nvSpPr>
          <p:spPr bwMode="auto">
            <a:xfrm>
              <a:off x="2095" y="3900"/>
              <a:ext cx="94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i="1">
                  <a:latin typeface="Times New Roman" pitchFamily="18" charset="0"/>
                </a:rPr>
                <a:t>u =        </a:t>
              </a:r>
              <a:r>
                <a:rPr lang="en-US" altLang="en-US" sz="1600">
                  <a:latin typeface="Malgun Gothic" pitchFamily="34" charset="-127"/>
                </a:rPr>
                <a:t>x</a:t>
              </a:r>
              <a:r>
                <a:rPr lang="en-US" altLang="en-US" sz="1600">
                  <a:latin typeface="Times New Roman" pitchFamily="18" charset="0"/>
                </a:rPr>
                <a:t> 100%</a:t>
              </a:r>
            </a:p>
          </p:txBody>
        </p:sp>
        <p:sp>
          <p:nvSpPr>
            <p:cNvPr id="35847" name="Rectangle 7"/>
            <p:cNvSpPr>
              <a:spLocks noChangeArrowheads="1"/>
            </p:cNvSpPr>
            <p:nvPr/>
          </p:nvSpPr>
          <p:spPr bwMode="auto">
            <a:xfrm>
              <a:off x="2318" y="3893"/>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lnSpc>
                  <a:spcPct val="80000"/>
                </a:lnSpc>
              </a:pPr>
              <a:r>
                <a:rPr lang="en-US" altLang="en-US" sz="1600" i="1" u="sng">
                  <a:latin typeface="Times New Roman" pitchFamily="18" charset="0"/>
                </a:rPr>
                <a:t> U </a:t>
              </a:r>
              <a:r>
                <a:rPr lang="en-US" altLang="en-US" sz="1600" i="1" u="sng">
                  <a:solidFill>
                    <a:srgbClr val="FFFFFF"/>
                  </a:solidFill>
                  <a:latin typeface="Times New Roman" pitchFamily="18" charset="0"/>
                </a:rPr>
                <a:t>.</a:t>
              </a:r>
            </a:p>
            <a:p>
              <a:pPr algn="ctr" eaLnBrk="1" hangingPunct="1">
                <a:lnSpc>
                  <a:spcPct val="80000"/>
                </a:lnSpc>
              </a:pPr>
              <a:r>
                <a:rPr lang="en-US" altLang="en-US" sz="1600" i="1">
                  <a:latin typeface="Times New Roman" pitchFamily="18" charset="0"/>
                </a:rPr>
                <a:t>L</a:t>
              </a:r>
              <a:endParaRPr lang="en-US" altLang="en-US" sz="1600">
                <a:latin typeface="Times New Roman" pitchFamily="18" charset="0"/>
              </a:endParaRP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8096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8096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8096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8096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8096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8096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8096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68096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80963">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680963">
                                            <p:txEl>
                                              <p:pRg st="11" end="11"/>
                                            </p:txEl>
                                          </p:spTgt>
                                        </p:tgtEl>
                                        <p:attrNameLst>
                                          <p:attrName>style.visibility</p:attrName>
                                        </p:attrNameLst>
                                      </p:cBhvr>
                                      <p:to>
                                        <p:strVal val="visible"/>
                                      </p:to>
                                    </p:set>
                                  </p:childTnLst>
                                </p:cTn>
                              </p:par>
                            </p:childTnLst>
                          </p:cTn>
                        </p:par>
                        <p:par>
                          <p:cTn id="43" fill="hold" nodeType="afterGroup">
                            <p:stCondLst>
                              <p:cond delay="0"/>
                            </p:stCondLst>
                            <p:childTnLst>
                              <p:par>
                                <p:cTn id="44" presetID="1" presetClass="entr" presetSubtype="0" fill="hold" nodeType="afterEffect">
                                  <p:stCondLst>
                                    <p:cond delay="0"/>
                                  </p:stCondLst>
                                  <p:childTnLst>
                                    <p:set>
                                      <p:cBhvr>
                                        <p:cTn id="4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8844" name="Group 1692"/>
          <p:cNvGraphicFramePr>
            <a:graphicFrameLocks noGrp="1"/>
          </p:cNvGraphicFramePr>
          <p:nvPr>
            <p:ph/>
          </p:nvPr>
        </p:nvGraphicFramePr>
        <p:xfrm>
          <a:off x="381000" y="1295400"/>
          <a:ext cx="8229600" cy="3159129"/>
        </p:xfrm>
        <a:graphic>
          <a:graphicData uri="http://schemas.openxmlformats.org/drawingml/2006/table">
            <a:tbl>
              <a:tblPr/>
              <a:tblGrid>
                <a:gridCol w="1312863"/>
                <a:gridCol w="1939925"/>
                <a:gridCol w="1941512"/>
                <a:gridCol w="1722438"/>
                <a:gridCol w="1312862"/>
              </a:tblGrid>
              <a:tr h="352425">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1" i="0" u="none" strike="noStrike" cap="none" normalizeH="0" baseline="0" smtClean="0">
                          <a:ln>
                            <a:noFill/>
                          </a:ln>
                          <a:solidFill>
                            <a:schemeClr val="tx1"/>
                          </a:solidFill>
                          <a:effectLst/>
                          <a:latin typeface="Times New Roman" pitchFamily="18" charset="0"/>
                          <a:cs typeface="Times New Roman" pitchFamily="18" charset="0"/>
                        </a:rPr>
                        <a:t>Year</a:t>
                      </a:r>
                      <a:endParaRPr kumimoji="0" lang="en-CA" sz="2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1" i="0" u="none" strike="noStrike" cap="none" normalizeH="0" baseline="0" smtClean="0">
                          <a:ln>
                            <a:noFill/>
                          </a:ln>
                          <a:solidFill>
                            <a:schemeClr val="tx1"/>
                          </a:solidFill>
                          <a:effectLst/>
                          <a:latin typeface="Times New Roman" pitchFamily="18" charset="0"/>
                          <a:cs typeface="Times New Roman" pitchFamily="18" charset="0"/>
                        </a:rPr>
                        <a:t>Labor Force</a:t>
                      </a:r>
                      <a:endParaRPr kumimoji="0" lang="en-CA" sz="2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1" i="0" u="none" strike="noStrike" cap="none" normalizeH="0" baseline="0" smtClean="0">
                          <a:ln>
                            <a:noFill/>
                          </a:ln>
                          <a:solidFill>
                            <a:schemeClr val="tx1"/>
                          </a:solidFill>
                          <a:effectLst/>
                          <a:latin typeface="Times New Roman" pitchFamily="18" charset="0"/>
                          <a:cs typeface="Times New Roman" pitchFamily="18" charset="0"/>
                        </a:rPr>
                        <a:t>Employed</a:t>
                      </a:r>
                      <a:endParaRPr kumimoji="0" lang="en-CA" sz="2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1" i="0" u="none" strike="noStrike" cap="none" normalizeH="0" baseline="0" smtClean="0">
                          <a:ln>
                            <a:noFill/>
                          </a:ln>
                          <a:solidFill>
                            <a:schemeClr val="tx1"/>
                          </a:solidFill>
                          <a:effectLst/>
                          <a:latin typeface="Times New Roman" pitchFamily="18" charset="0"/>
                          <a:cs typeface="Times New Roman" pitchFamily="18" charset="0"/>
                        </a:rPr>
                        <a:t>Unemployed</a:t>
                      </a:r>
                      <a:endParaRPr kumimoji="0" lang="en-CA" sz="2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1" i="1" u="none" strike="noStrike" cap="none" normalizeH="0" baseline="0" smtClean="0">
                          <a:ln>
                            <a:noFill/>
                          </a:ln>
                          <a:solidFill>
                            <a:schemeClr val="tx1"/>
                          </a:solidFill>
                          <a:effectLst/>
                          <a:latin typeface="Times New Roman" pitchFamily="18" charset="0"/>
                          <a:cs typeface="Times New Roman" pitchFamily="18" charset="0"/>
                        </a:rPr>
                        <a:t>u</a:t>
                      </a:r>
                      <a:endParaRPr kumimoji="0" lang="en-CA" sz="2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2001</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143,768,917</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136,939,333</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6,829,583</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4.75</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2002</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144,856,083 </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136,480,917</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8,375,167</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5.78</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2003</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146,499,500</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137,729,250</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8,770,250</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5.99</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2004</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147,379,583</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139,239,750</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8,139,833</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5.52</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2005</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149,291,750</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141,713,500</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7,578,250</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5.08</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2006</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151,412,500</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144,420,083</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6,992,417</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4.62</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2007</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153,126,333</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146,049,500</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7,076,833</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4.62</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2008</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154,329,250</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145,368,417</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8,960,833</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0" i="0" u="none" strike="noStrike" cap="none" normalizeH="0" baseline="0" smtClean="0">
                          <a:ln>
                            <a:noFill/>
                          </a:ln>
                          <a:solidFill>
                            <a:schemeClr val="tx1"/>
                          </a:solidFill>
                          <a:effectLst/>
                          <a:latin typeface="Times New Roman" pitchFamily="18" charset="0"/>
                          <a:cs typeface="Times New Roman" pitchFamily="18" charset="0"/>
                        </a:rPr>
                        <a:t>5.81</a:t>
                      </a:r>
                      <a:endParaRPr kumimoji="0" lang="en-CA" sz="24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bl>
          </a:graphicData>
        </a:graphic>
      </p:graphicFrame>
      <p:sp>
        <p:nvSpPr>
          <p:cNvPr id="818845" name="Rectangle 1693"/>
          <p:cNvSpPr>
            <a:spLocks noChangeArrowheads="1"/>
          </p:cNvSpPr>
          <p:nvPr/>
        </p:nvSpPr>
        <p:spPr bwMode="auto">
          <a:xfrm>
            <a:off x="5943600" y="1730375"/>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46" name="Rectangle 1694"/>
          <p:cNvSpPr>
            <a:spLocks noChangeArrowheads="1"/>
          </p:cNvSpPr>
          <p:nvPr/>
        </p:nvSpPr>
        <p:spPr bwMode="auto">
          <a:xfrm>
            <a:off x="5880100" y="2089150"/>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47" name="Rectangle 1695"/>
          <p:cNvSpPr>
            <a:spLocks noChangeArrowheads="1"/>
          </p:cNvSpPr>
          <p:nvPr/>
        </p:nvSpPr>
        <p:spPr bwMode="auto">
          <a:xfrm>
            <a:off x="5867400" y="2430463"/>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48" name="Rectangle 1696"/>
          <p:cNvSpPr>
            <a:spLocks noChangeArrowheads="1"/>
          </p:cNvSpPr>
          <p:nvPr/>
        </p:nvSpPr>
        <p:spPr bwMode="auto">
          <a:xfrm>
            <a:off x="5867400" y="2779713"/>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49" name="Rectangle 1697"/>
          <p:cNvSpPr>
            <a:spLocks noChangeArrowheads="1"/>
          </p:cNvSpPr>
          <p:nvPr/>
        </p:nvSpPr>
        <p:spPr bwMode="auto">
          <a:xfrm>
            <a:off x="5880100" y="3132138"/>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50" name="Rectangle 1698"/>
          <p:cNvSpPr>
            <a:spLocks noChangeArrowheads="1"/>
          </p:cNvSpPr>
          <p:nvPr/>
        </p:nvSpPr>
        <p:spPr bwMode="auto">
          <a:xfrm>
            <a:off x="5880100" y="3486150"/>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51" name="Rectangle 1699"/>
          <p:cNvSpPr>
            <a:spLocks noChangeArrowheads="1"/>
          </p:cNvSpPr>
          <p:nvPr/>
        </p:nvSpPr>
        <p:spPr bwMode="auto">
          <a:xfrm>
            <a:off x="5892800" y="3840163"/>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52" name="Rectangle 1700"/>
          <p:cNvSpPr>
            <a:spLocks noChangeArrowheads="1"/>
          </p:cNvSpPr>
          <p:nvPr/>
        </p:nvSpPr>
        <p:spPr bwMode="auto">
          <a:xfrm>
            <a:off x="5892800" y="4170363"/>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57" name="Rectangle 1705"/>
          <p:cNvSpPr>
            <a:spLocks noChangeArrowheads="1"/>
          </p:cNvSpPr>
          <p:nvPr/>
        </p:nvSpPr>
        <p:spPr bwMode="auto">
          <a:xfrm>
            <a:off x="7543800" y="1730375"/>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58" name="Rectangle 1706"/>
          <p:cNvSpPr>
            <a:spLocks noChangeArrowheads="1"/>
          </p:cNvSpPr>
          <p:nvPr/>
        </p:nvSpPr>
        <p:spPr bwMode="auto">
          <a:xfrm>
            <a:off x="7480300" y="2089150"/>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59" name="Rectangle 1707"/>
          <p:cNvSpPr>
            <a:spLocks noChangeArrowheads="1"/>
          </p:cNvSpPr>
          <p:nvPr/>
        </p:nvSpPr>
        <p:spPr bwMode="auto">
          <a:xfrm>
            <a:off x="7467600" y="2430463"/>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60" name="Rectangle 1708"/>
          <p:cNvSpPr>
            <a:spLocks noChangeArrowheads="1"/>
          </p:cNvSpPr>
          <p:nvPr/>
        </p:nvSpPr>
        <p:spPr bwMode="auto">
          <a:xfrm>
            <a:off x="7467600" y="2779713"/>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61" name="Rectangle 1709"/>
          <p:cNvSpPr>
            <a:spLocks noChangeArrowheads="1"/>
          </p:cNvSpPr>
          <p:nvPr/>
        </p:nvSpPr>
        <p:spPr bwMode="auto">
          <a:xfrm>
            <a:off x="7480300" y="3132138"/>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62" name="Rectangle 1710"/>
          <p:cNvSpPr>
            <a:spLocks noChangeArrowheads="1"/>
          </p:cNvSpPr>
          <p:nvPr/>
        </p:nvSpPr>
        <p:spPr bwMode="auto">
          <a:xfrm>
            <a:off x="7480300" y="3486150"/>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63" name="Rectangle 1711"/>
          <p:cNvSpPr>
            <a:spLocks noChangeArrowheads="1"/>
          </p:cNvSpPr>
          <p:nvPr/>
        </p:nvSpPr>
        <p:spPr bwMode="auto">
          <a:xfrm>
            <a:off x="7493000" y="3840163"/>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64" name="Rectangle 1712"/>
          <p:cNvSpPr>
            <a:spLocks noChangeArrowheads="1"/>
          </p:cNvSpPr>
          <p:nvPr/>
        </p:nvSpPr>
        <p:spPr bwMode="auto">
          <a:xfrm>
            <a:off x="7493000" y="4170363"/>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nvGrpSpPr>
          <p:cNvPr id="2" name="Group 1755"/>
          <p:cNvGrpSpPr>
            <a:grpSpLocks/>
          </p:cNvGrpSpPr>
          <p:nvPr/>
        </p:nvGrpSpPr>
        <p:grpSpPr bwMode="auto">
          <a:xfrm>
            <a:off x="3340100" y="1317625"/>
            <a:ext cx="2244725" cy="366713"/>
            <a:chOff x="2104" y="1358"/>
            <a:chExt cx="1414" cy="231"/>
          </a:xfrm>
        </p:grpSpPr>
        <p:sp>
          <p:nvSpPr>
            <p:cNvPr id="36979" name="Line 1714"/>
            <p:cNvSpPr>
              <a:spLocks noChangeShapeType="1"/>
            </p:cNvSpPr>
            <p:nvPr/>
          </p:nvSpPr>
          <p:spPr bwMode="auto">
            <a:xfrm>
              <a:off x="2104" y="1466"/>
              <a:ext cx="104"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80" name="Text Box 1719"/>
            <p:cNvSpPr txBox="1">
              <a:spLocks noChangeArrowheads="1"/>
            </p:cNvSpPr>
            <p:nvPr/>
          </p:nvSpPr>
          <p:spPr bwMode="auto">
            <a:xfrm>
              <a:off x="3180" y="1358"/>
              <a:ext cx="3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a:t>
              </a:r>
            </a:p>
          </p:txBody>
        </p:sp>
      </p:grpSp>
      <p:grpSp>
        <p:nvGrpSpPr>
          <p:cNvPr id="3" name="Group 1727"/>
          <p:cNvGrpSpPr>
            <a:grpSpLocks/>
          </p:cNvGrpSpPr>
          <p:nvPr/>
        </p:nvGrpSpPr>
        <p:grpSpPr bwMode="auto">
          <a:xfrm>
            <a:off x="1693863" y="1660525"/>
            <a:ext cx="5603875" cy="339725"/>
            <a:chOff x="1067" y="1259"/>
            <a:chExt cx="3530" cy="214"/>
          </a:xfrm>
        </p:grpSpPr>
        <p:sp>
          <p:nvSpPr>
            <p:cNvPr id="36977" name="Rectangle 1723"/>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78" name="Rectangle 1724"/>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4" name="Group 1728"/>
          <p:cNvGrpSpPr>
            <a:grpSpLocks/>
          </p:cNvGrpSpPr>
          <p:nvPr/>
        </p:nvGrpSpPr>
        <p:grpSpPr bwMode="auto">
          <a:xfrm>
            <a:off x="1698625" y="2012950"/>
            <a:ext cx="5603875" cy="339725"/>
            <a:chOff x="1067" y="1259"/>
            <a:chExt cx="3530" cy="214"/>
          </a:xfrm>
        </p:grpSpPr>
        <p:sp>
          <p:nvSpPr>
            <p:cNvPr id="36975" name="Rectangle 1729"/>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76" name="Rectangle 1730"/>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5" name="Group 1731"/>
          <p:cNvGrpSpPr>
            <a:grpSpLocks/>
          </p:cNvGrpSpPr>
          <p:nvPr/>
        </p:nvGrpSpPr>
        <p:grpSpPr bwMode="auto">
          <a:xfrm>
            <a:off x="1695450" y="2354263"/>
            <a:ext cx="5603875" cy="339725"/>
            <a:chOff x="1067" y="1259"/>
            <a:chExt cx="3530" cy="214"/>
          </a:xfrm>
        </p:grpSpPr>
        <p:sp>
          <p:nvSpPr>
            <p:cNvPr id="36973" name="Rectangle 1732"/>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74" name="Rectangle 1733"/>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6" name="Group 1734"/>
          <p:cNvGrpSpPr>
            <a:grpSpLocks/>
          </p:cNvGrpSpPr>
          <p:nvPr/>
        </p:nvGrpSpPr>
        <p:grpSpPr bwMode="auto">
          <a:xfrm>
            <a:off x="1692275" y="2706688"/>
            <a:ext cx="5603875" cy="339725"/>
            <a:chOff x="1067" y="1259"/>
            <a:chExt cx="3530" cy="214"/>
          </a:xfrm>
        </p:grpSpPr>
        <p:sp>
          <p:nvSpPr>
            <p:cNvPr id="36971" name="Rectangle 1735"/>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72" name="Rectangle 1736"/>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7" name="Group 1737"/>
          <p:cNvGrpSpPr>
            <a:grpSpLocks/>
          </p:cNvGrpSpPr>
          <p:nvPr/>
        </p:nvGrpSpPr>
        <p:grpSpPr bwMode="auto">
          <a:xfrm>
            <a:off x="1689100" y="3059113"/>
            <a:ext cx="5603875" cy="339725"/>
            <a:chOff x="1067" y="1259"/>
            <a:chExt cx="3530" cy="214"/>
          </a:xfrm>
        </p:grpSpPr>
        <p:sp>
          <p:nvSpPr>
            <p:cNvPr id="36969" name="Rectangle 1738"/>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70" name="Rectangle 1739"/>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8" name="Group 1740"/>
          <p:cNvGrpSpPr>
            <a:grpSpLocks/>
          </p:cNvGrpSpPr>
          <p:nvPr/>
        </p:nvGrpSpPr>
        <p:grpSpPr bwMode="auto">
          <a:xfrm>
            <a:off x="1685925" y="3411538"/>
            <a:ext cx="5603875" cy="339725"/>
            <a:chOff x="1067" y="1259"/>
            <a:chExt cx="3530" cy="214"/>
          </a:xfrm>
        </p:grpSpPr>
        <p:sp>
          <p:nvSpPr>
            <p:cNvPr id="36967" name="Rectangle 1741"/>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68" name="Rectangle 1742"/>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9" name="Group 1743"/>
          <p:cNvGrpSpPr>
            <a:grpSpLocks/>
          </p:cNvGrpSpPr>
          <p:nvPr/>
        </p:nvGrpSpPr>
        <p:grpSpPr bwMode="auto">
          <a:xfrm>
            <a:off x="1682750" y="3752850"/>
            <a:ext cx="5603875" cy="339725"/>
            <a:chOff x="1067" y="1259"/>
            <a:chExt cx="3530" cy="214"/>
          </a:xfrm>
        </p:grpSpPr>
        <p:sp>
          <p:nvSpPr>
            <p:cNvPr id="36965" name="Rectangle 1744"/>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66" name="Rectangle 1745"/>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10" name="Group 1746"/>
          <p:cNvGrpSpPr>
            <a:grpSpLocks/>
          </p:cNvGrpSpPr>
          <p:nvPr/>
        </p:nvGrpSpPr>
        <p:grpSpPr bwMode="auto">
          <a:xfrm>
            <a:off x="1679575" y="4105275"/>
            <a:ext cx="5603875" cy="339725"/>
            <a:chOff x="1067" y="1259"/>
            <a:chExt cx="3530" cy="214"/>
          </a:xfrm>
        </p:grpSpPr>
        <p:sp>
          <p:nvSpPr>
            <p:cNvPr id="36963" name="Rectangle 1747"/>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64" name="Rectangle 1748"/>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sp>
        <p:nvSpPr>
          <p:cNvPr id="36953" name="Rectangle 1749"/>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Unemployment rate</a:t>
            </a:r>
            <a:endParaRPr lang="en-CA" altLang="en-US" sz="2600" b="1">
              <a:latin typeface="Times New Roman" pitchFamily="18" charset="0"/>
            </a:endParaRPr>
          </a:p>
        </p:txBody>
      </p:sp>
      <p:sp>
        <p:nvSpPr>
          <p:cNvPr id="36954" name="Rectangle 1751"/>
          <p:cNvSpPr>
            <a:spLocks noChangeArrowheads="1"/>
          </p:cNvSpPr>
          <p:nvPr/>
        </p:nvSpPr>
        <p:spPr bwMode="auto">
          <a:xfrm>
            <a:off x="2438400" y="533400"/>
            <a:ext cx="2057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20000"/>
              </a:spcBef>
              <a:buClr>
                <a:schemeClr val="tx1"/>
              </a:buClr>
              <a:buFont typeface="Wingdings" pitchFamily="2" charset="2"/>
              <a:buNone/>
            </a:pPr>
            <a:endParaRPr lang="en-US" altLang="en-US" sz="700" i="1">
              <a:latin typeface="Times New Roman" pitchFamily="18" charset="0"/>
            </a:endParaRPr>
          </a:p>
          <a:p>
            <a:pPr eaLnBrk="1" hangingPunct="1">
              <a:spcBef>
                <a:spcPct val="20000"/>
              </a:spcBef>
              <a:buClr>
                <a:schemeClr val="tx1"/>
              </a:buClr>
              <a:buFont typeface="Wingdings" pitchFamily="2" charset="2"/>
              <a:buNone/>
            </a:pPr>
            <a:r>
              <a:rPr lang="en-US" altLang="en-US" sz="1800" i="1">
                <a:latin typeface="Times New Roman" pitchFamily="18" charset="0"/>
              </a:rPr>
              <a:t>          </a:t>
            </a:r>
            <a:r>
              <a:rPr lang="en-US" altLang="en-US" sz="1600" i="1">
                <a:latin typeface="Times New Roman" pitchFamily="18" charset="0"/>
              </a:rPr>
              <a:t>U = L – E </a:t>
            </a:r>
            <a:endParaRPr lang="en-US" altLang="en-US" sz="1600">
              <a:latin typeface="Times New Roman" pitchFamily="18" charset="0"/>
            </a:endParaRPr>
          </a:p>
        </p:txBody>
      </p:sp>
      <p:grpSp>
        <p:nvGrpSpPr>
          <p:cNvPr id="36955" name="Group 1752"/>
          <p:cNvGrpSpPr>
            <a:grpSpLocks/>
          </p:cNvGrpSpPr>
          <p:nvPr/>
        </p:nvGrpSpPr>
        <p:grpSpPr bwMode="auto">
          <a:xfrm>
            <a:off x="4876800" y="685800"/>
            <a:ext cx="1500188" cy="482600"/>
            <a:chOff x="2095" y="3893"/>
            <a:chExt cx="945" cy="304"/>
          </a:xfrm>
        </p:grpSpPr>
        <p:sp>
          <p:nvSpPr>
            <p:cNvPr id="36961" name="Rectangle 1753"/>
            <p:cNvSpPr>
              <a:spLocks noChangeArrowheads="1"/>
            </p:cNvSpPr>
            <p:nvPr/>
          </p:nvSpPr>
          <p:spPr bwMode="auto">
            <a:xfrm>
              <a:off x="2095" y="3900"/>
              <a:ext cx="94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i="1">
                  <a:latin typeface="Times New Roman" pitchFamily="18" charset="0"/>
                </a:rPr>
                <a:t>u =        </a:t>
              </a:r>
              <a:r>
                <a:rPr lang="en-US" altLang="en-US" sz="1600">
                  <a:latin typeface="Malgun Gothic" pitchFamily="34" charset="-127"/>
                </a:rPr>
                <a:t>x</a:t>
              </a:r>
              <a:r>
                <a:rPr lang="en-US" altLang="en-US" sz="1600">
                  <a:latin typeface="Times New Roman" pitchFamily="18" charset="0"/>
                </a:rPr>
                <a:t> 100%</a:t>
              </a:r>
            </a:p>
          </p:txBody>
        </p:sp>
        <p:sp>
          <p:nvSpPr>
            <p:cNvPr id="36962" name="Rectangle 1754"/>
            <p:cNvSpPr>
              <a:spLocks noChangeArrowheads="1"/>
            </p:cNvSpPr>
            <p:nvPr/>
          </p:nvSpPr>
          <p:spPr bwMode="auto">
            <a:xfrm>
              <a:off x="2318" y="3893"/>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lnSpc>
                  <a:spcPct val="80000"/>
                </a:lnSpc>
              </a:pPr>
              <a:r>
                <a:rPr lang="en-US" altLang="en-US" sz="1600" i="1" u="sng">
                  <a:latin typeface="Times New Roman" pitchFamily="18" charset="0"/>
                </a:rPr>
                <a:t> U </a:t>
              </a:r>
              <a:r>
                <a:rPr lang="en-US" altLang="en-US" sz="1600" i="1" u="sng">
                  <a:solidFill>
                    <a:srgbClr val="FFFFFF"/>
                  </a:solidFill>
                  <a:latin typeface="Times New Roman" pitchFamily="18" charset="0"/>
                </a:rPr>
                <a:t>.</a:t>
              </a:r>
            </a:p>
            <a:p>
              <a:pPr algn="ctr" eaLnBrk="1" hangingPunct="1">
                <a:lnSpc>
                  <a:spcPct val="80000"/>
                </a:lnSpc>
              </a:pPr>
              <a:r>
                <a:rPr lang="en-US" altLang="en-US" sz="1600" i="1">
                  <a:latin typeface="Times New Roman" pitchFamily="18" charset="0"/>
                </a:rPr>
                <a:t>L</a:t>
              </a:r>
              <a:endParaRPr lang="en-US" altLang="en-US" sz="1600">
                <a:latin typeface="Times New Roman" pitchFamily="18" charset="0"/>
              </a:endParaRPr>
            </a:p>
          </p:txBody>
        </p:sp>
      </p:grpSp>
      <p:sp>
        <p:nvSpPr>
          <p:cNvPr id="818909" name="Rectangle 1757"/>
          <p:cNvSpPr>
            <a:spLocks noChangeArrowheads="1"/>
          </p:cNvSpPr>
          <p:nvPr/>
        </p:nvSpPr>
        <p:spPr bwMode="auto">
          <a:xfrm>
            <a:off x="381000" y="4572000"/>
            <a:ext cx="8382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20000"/>
              </a:spcBef>
              <a:buClr>
                <a:schemeClr val="tx1"/>
              </a:buClr>
              <a:buFont typeface="Wingdings" pitchFamily="2" charset="2"/>
              <a:buNone/>
            </a:pPr>
            <a:r>
              <a:rPr lang="en-US" altLang="en-US" sz="1600" b="1">
                <a:latin typeface="Times New Roman" pitchFamily="18" charset="0"/>
              </a:rPr>
              <a:t>Types of unemployment</a:t>
            </a:r>
          </a:p>
          <a:p>
            <a:pPr eaLnBrk="1" hangingPunct="1">
              <a:spcBef>
                <a:spcPct val="20000"/>
              </a:spcBef>
              <a:buClr>
                <a:schemeClr val="tx1"/>
              </a:buClr>
              <a:buFont typeface="Wingdings" pitchFamily="2" charset="2"/>
              <a:buChar char="§"/>
            </a:pPr>
            <a:r>
              <a:rPr lang="en-US" altLang="en-US" sz="1600">
                <a:latin typeface="Times New Roman" pitchFamily="18" charset="0"/>
              </a:rPr>
              <a:t>Frictional (</a:t>
            </a:r>
            <a:r>
              <a:rPr lang="en-US" altLang="en-US" sz="1600" i="1">
                <a:latin typeface="Times New Roman" pitchFamily="18" charset="0"/>
              </a:rPr>
              <a:t>u</a:t>
            </a:r>
            <a:r>
              <a:rPr lang="en-US" altLang="en-US" sz="1600" i="1" baseline="-25000">
                <a:latin typeface="Times New Roman" pitchFamily="18" charset="0"/>
              </a:rPr>
              <a:t>f </a:t>
            </a:r>
            <a:r>
              <a:rPr lang="en-US" altLang="en-US" sz="1600">
                <a:latin typeface="Times New Roman" pitchFamily="18" charset="0"/>
              </a:rPr>
              <a:t>)</a:t>
            </a:r>
            <a:r>
              <a:rPr lang="en-US" altLang="en-US" sz="1600" i="1">
                <a:latin typeface="Times New Roman" pitchFamily="18" charset="0"/>
              </a:rPr>
              <a:t>:</a:t>
            </a:r>
            <a:r>
              <a:rPr lang="en-US" altLang="en-US" sz="1600">
                <a:latin typeface="Times New Roman" pitchFamily="18" charset="0"/>
              </a:rPr>
              <a:t> workers temporarily between jobs because of a move/career change.</a:t>
            </a:r>
          </a:p>
          <a:p>
            <a:pPr eaLnBrk="1" hangingPunct="1">
              <a:spcBef>
                <a:spcPct val="20000"/>
              </a:spcBef>
              <a:buClr>
                <a:schemeClr val="tx1"/>
              </a:buClr>
              <a:buFont typeface="Wingdings" pitchFamily="2" charset="2"/>
              <a:buChar char="§"/>
            </a:pPr>
            <a:r>
              <a:rPr lang="en-US" altLang="en-US" sz="1600">
                <a:latin typeface="Times New Roman" pitchFamily="18" charset="0"/>
              </a:rPr>
              <a:t>Structural (</a:t>
            </a:r>
            <a:r>
              <a:rPr lang="en-US" altLang="en-US" sz="1600" i="1">
                <a:latin typeface="Times New Roman" pitchFamily="18" charset="0"/>
              </a:rPr>
              <a:t>u</a:t>
            </a:r>
            <a:r>
              <a:rPr lang="en-US" altLang="en-US" sz="1600" i="1" baseline="-25000">
                <a:latin typeface="Times New Roman" pitchFamily="18" charset="0"/>
              </a:rPr>
              <a:t>s </a:t>
            </a:r>
            <a:r>
              <a:rPr lang="en-US" altLang="en-US" sz="1600">
                <a:latin typeface="Times New Roman" pitchFamily="18" charset="0"/>
              </a:rPr>
              <a:t>): workers displaced by automation.</a:t>
            </a:r>
          </a:p>
          <a:p>
            <a:pPr eaLnBrk="1" hangingPunct="1">
              <a:spcBef>
                <a:spcPct val="20000"/>
              </a:spcBef>
              <a:buClr>
                <a:schemeClr val="tx1"/>
              </a:buClr>
              <a:buFont typeface="Wingdings" pitchFamily="2" charset="2"/>
              <a:buChar char="§"/>
            </a:pPr>
            <a:r>
              <a:rPr lang="en-US" altLang="en-US" sz="1600">
                <a:latin typeface="Times New Roman" pitchFamily="18" charset="0"/>
              </a:rPr>
              <a:t>Cyclical (</a:t>
            </a:r>
            <a:r>
              <a:rPr lang="en-US" altLang="en-US" sz="1600" i="1">
                <a:latin typeface="Times New Roman" pitchFamily="18" charset="0"/>
              </a:rPr>
              <a:t>u</a:t>
            </a:r>
            <a:r>
              <a:rPr lang="en-US" altLang="en-US" sz="1600" i="1" baseline="-25000">
                <a:latin typeface="Times New Roman" pitchFamily="18" charset="0"/>
              </a:rPr>
              <a:t>c </a:t>
            </a:r>
            <a:r>
              <a:rPr lang="en-US" altLang="en-US" sz="1600">
                <a:latin typeface="Times New Roman" pitchFamily="18" charset="0"/>
              </a:rPr>
              <a:t>): workers who loose their jobs due to recession.</a:t>
            </a:r>
          </a:p>
          <a:p>
            <a:pPr algn="ctr" eaLnBrk="1" hangingPunct="1">
              <a:spcBef>
                <a:spcPct val="20000"/>
              </a:spcBef>
              <a:buClr>
                <a:schemeClr val="tx1"/>
              </a:buClr>
              <a:buFont typeface="Wingdings" pitchFamily="2" charset="2"/>
              <a:buChar char="§"/>
            </a:pPr>
            <a:endParaRPr lang="en-US" altLang="en-US" sz="900" i="1">
              <a:latin typeface="Times New Roman" pitchFamily="18" charset="0"/>
            </a:endParaRPr>
          </a:p>
          <a:p>
            <a:pPr algn="ctr" eaLnBrk="1" hangingPunct="1">
              <a:spcBef>
                <a:spcPct val="20000"/>
              </a:spcBef>
              <a:buClr>
                <a:schemeClr val="tx1"/>
              </a:buClr>
              <a:buFont typeface="Wingdings" pitchFamily="2" charset="2"/>
              <a:buNone/>
            </a:pPr>
            <a:r>
              <a:rPr lang="en-US" altLang="en-US" sz="1600" i="1">
                <a:latin typeface="Times New Roman" pitchFamily="18" charset="0"/>
              </a:rPr>
              <a:t>u = u</a:t>
            </a:r>
            <a:r>
              <a:rPr lang="en-US" altLang="en-US" sz="1600" i="1" baseline="-25000">
                <a:latin typeface="Times New Roman" pitchFamily="18" charset="0"/>
              </a:rPr>
              <a:t>f </a:t>
            </a:r>
            <a:r>
              <a:rPr lang="en-US" altLang="en-US" sz="1600" i="1">
                <a:latin typeface="Times New Roman" pitchFamily="18" charset="0"/>
              </a:rPr>
              <a:t>+ u</a:t>
            </a:r>
            <a:r>
              <a:rPr lang="en-US" altLang="en-US" sz="1600" i="1" baseline="-25000">
                <a:latin typeface="Times New Roman" pitchFamily="18" charset="0"/>
              </a:rPr>
              <a:t>s</a:t>
            </a:r>
            <a:r>
              <a:rPr lang="en-US" altLang="en-US" sz="1600" i="1">
                <a:latin typeface="Times New Roman" pitchFamily="18" charset="0"/>
              </a:rPr>
              <a:t> + u</a:t>
            </a:r>
            <a:r>
              <a:rPr lang="en-US" altLang="en-US" sz="1600" i="1" baseline="-25000">
                <a:latin typeface="Times New Roman" pitchFamily="18" charset="0"/>
              </a:rPr>
              <a:t>c</a:t>
            </a:r>
          </a:p>
          <a:p>
            <a:pPr algn="ctr" eaLnBrk="1" hangingPunct="1">
              <a:spcBef>
                <a:spcPct val="20000"/>
              </a:spcBef>
              <a:buClr>
                <a:schemeClr val="tx1"/>
              </a:buClr>
              <a:buFont typeface="Wingdings" pitchFamily="2" charset="2"/>
              <a:buChar char="§"/>
            </a:pPr>
            <a:endParaRPr lang="en-US" altLang="en-US" sz="1600" i="1" baseline="-25000">
              <a:latin typeface="Times New Roman" pitchFamily="18" charset="0"/>
            </a:endParaRPr>
          </a:p>
          <a:p>
            <a:pPr eaLnBrk="1" hangingPunct="1">
              <a:spcBef>
                <a:spcPct val="20000"/>
              </a:spcBef>
              <a:buClr>
                <a:schemeClr val="tx1"/>
              </a:buClr>
              <a:buFont typeface="Wingdings" pitchFamily="2" charset="2"/>
              <a:buChar char="§"/>
            </a:pPr>
            <a:r>
              <a:rPr lang="en-US" altLang="en-US" sz="1600">
                <a:latin typeface="Times New Roman" pitchFamily="18" charset="0"/>
              </a:rPr>
              <a:t>Natural rate of unemployment (</a:t>
            </a:r>
            <a:r>
              <a:rPr lang="en-US" altLang="en-US" sz="1600" i="1">
                <a:latin typeface="Times New Roman" pitchFamily="18" charset="0"/>
              </a:rPr>
              <a:t>u</a:t>
            </a:r>
            <a:r>
              <a:rPr lang="en-US" altLang="en-US" sz="1600" i="1" baseline="-25000">
                <a:latin typeface="Times New Roman" pitchFamily="18" charset="0"/>
              </a:rPr>
              <a:t>n</a:t>
            </a:r>
            <a:r>
              <a:rPr lang="en-US" altLang="en-US" sz="1600">
                <a:latin typeface="Times New Roman" pitchFamily="18" charset="0"/>
              </a:rPr>
              <a:t> </a:t>
            </a:r>
            <a:r>
              <a:rPr lang="en-US" altLang="en-US" sz="1600">
                <a:latin typeface="Times New Roman" pitchFamily="18" charset="0"/>
                <a:cs typeface="Arial" charset="0"/>
              </a:rPr>
              <a:t>≈ 5%</a:t>
            </a:r>
            <a:r>
              <a:rPr lang="en-US" altLang="en-US" sz="1600">
                <a:latin typeface="Times New Roman" pitchFamily="18" charset="0"/>
              </a:rPr>
              <a:t>):</a:t>
            </a:r>
            <a:r>
              <a:rPr lang="en-US" altLang="en-US" sz="1600" b="1">
                <a:latin typeface="Times New Roman" pitchFamily="18" charset="0"/>
              </a:rPr>
              <a:t> </a:t>
            </a:r>
            <a:r>
              <a:rPr lang="en-US" altLang="en-US" sz="1600">
                <a:latin typeface="Times New Roman" pitchFamily="18" charset="0"/>
              </a:rPr>
              <a:t>It’s the rate at which inflation remains constant.</a:t>
            </a:r>
          </a:p>
        </p:txBody>
      </p:sp>
      <p:sp>
        <p:nvSpPr>
          <p:cNvPr id="818911" name="Rectangle 1759"/>
          <p:cNvSpPr>
            <a:spLocks noChangeArrowheads="1"/>
          </p:cNvSpPr>
          <p:nvPr/>
        </p:nvSpPr>
        <p:spPr bwMode="auto">
          <a:xfrm>
            <a:off x="762000" y="4930775"/>
            <a:ext cx="7848600" cy="5318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tIns="0" bIns="64008" anchor="b"/>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r>
              <a:rPr lang="en-US" altLang="en-US" sz="1600" i="1">
                <a:solidFill>
                  <a:schemeClr val="hlink"/>
                </a:solidFill>
                <a:latin typeface="Times New Roman" pitchFamily="18" charset="0"/>
              </a:rPr>
              <a:t>u</a:t>
            </a:r>
            <a:r>
              <a:rPr lang="en-US" altLang="en-US" sz="1600" i="1" baseline="-25000">
                <a:solidFill>
                  <a:schemeClr val="hlink"/>
                </a:solidFill>
                <a:latin typeface="Times New Roman" pitchFamily="18" charset="0"/>
              </a:rPr>
              <a:t>f</a:t>
            </a:r>
            <a:r>
              <a:rPr lang="en-US" altLang="en-US" sz="1600" i="1">
                <a:solidFill>
                  <a:schemeClr val="hlink"/>
                </a:solidFill>
                <a:latin typeface="Times New Roman" pitchFamily="18" charset="0"/>
              </a:rPr>
              <a:t> + u</a:t>
            </a:r>
            <a:r>
              <a:rPr lang="en-US" altLang="en-US" sz="1600" i="1" baseline="-25000">
                <a:solidFill>
                  <a:schemeClr val="hlink"/>
                </a:solidFill>
                <a:latin typeface="Times New Roman" pitchFamily="18" charset="0"/>
              </a:rPr>
              <a:t>s</a:t>
            </a:r>
            <a:r>
              <a:rPr lang="en-US" altLang="en-US" sz="1600">
                <a:solidFill>
                  <a:schemeClr val="hlink"/>
                </a:solidFill>
                <a:latin typeface="Times New Roman" pitchFamily="18" charset="0"/>
              </a:rPr>
              <a:t> = 5%</a:t>
            </a:r>
            <a:endParaRPr lang="en-US" altLang="en-US" sz="1600">
              <a:latin typeface="Times New Roman" pitchFamily="18" charset="0"/>
            </a:endParaRPr>
          </a:p>
        </p:txBody>
      </p:sp>
      <p:sp>
        <p:nvSpPr>
          <p:cNvPr id="818913" name="Rectangle 1761"/>
          <p:cNvSpPr>
            <a:spLocks noChangeArrowheads="1"/>
          </p:cNvSpPr>
          <p:nvPr/>
        </p:nvSpPr>
        <p:spPr bwMode="auto">
          <a:xfrm>
            <a:off x="762000" y="5462588"/>
            <a:ext cx="7848600" cy="3937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r>
              <a:rPr lang="en-US" altLang="en-US" sz="1600" i="1">
                <a:solidFill>
                  <a:schemeClr val="hlink"/>
                </a:solidFill>
                <a:latin typeface="Times New Roman" pitchFamily="18" charset="0"/>
              </a:rPr>
              <a:t>u</a:t>
            </a:r>
            <a:r>
              <a:rPr lang="en-US" altLang="en-US" sz="1600" i="1" baseline="-25000">
                <a:solidFill>
                  <a:schemeClr val="hlink"/>
                </a:solidFill>
                <a:latin typeface="Times New Roman" pitchFamily="18" charset="0"/>
              </a:rPr>
              <a:t>c</a:t>
            </a:r>
            <a:r>
              <a:rPr lang="en-US" altLang="en-US" sz="1600">
                <a:solidFill>
                  <a:schemeClr val="hlink"/>
                </a:solidFill>
                <a:latin typeface="Times New Roman" pitchFamily="18" charset="0"/>
              </a:rPr>
              <a:t> = 0.81%</a:t>
            </a:r>
            <a:endParaRPr lang="en-US" altLang="en-US" sz="1600">
              <a:latin typeface="Times New Roman" pitchFamily="18" charset="0"/>
            </a:endParaRPr>
          </a:p>
        </p:txBody>
      </p:sp>
      <p:sp>
        <p:nvSpPr>
          <p:cNvPr id="818914" name="Rectangle 1762"/>
          <p:cNvSpPr>
            <a:spLocks noChangeArrowheads="1"/>
          </p:cNvSpPr>
          <p:nvPr/>
        </p:nvSpPr>
        <p:spPr bwMode="auto">
          <a:xfrm>
            <a:off x="7302500" y="4103688"/>
            <a:ext cx="1308100" cy="3508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tIns="0" anchor="b"/>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endParaRPr lang="en-US" altLang="en-US" sz="1600">
              <a:latin typeface="Times New Roman" pitchFamily="18" charset="0"/>
            </a:endParaRPr>
          </a:p>
        </p:txBody>
      </p:sp>
      <p:sp>
        <p:nvSpPr>
          <p:cNvPr id="818915" name="Rectangle 1763"/>
          <p:cNvSpPr>
            <a:spLocks noChangeArrowheads="1"/>
          </p:cNvSpPr>
          <p:nvPr/>
        </p:nvSpPr>
        <p:spPr bwMode="auto">
          <a:xfrm>
            <a:off x="3328988" y="6465888"/>
            <a:ext cx="774700" cy="2619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tIns="0" anchor="b"/>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endParaRPr lang="en-US" altLang="en-US" sz="1600">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18845"/>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18846"/>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18847"/>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18848"/>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818849"/>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818850"/>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818851"/>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818852"/>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nodeType="clickEffect">
                                  <p:stCondLst>
                                    <p:cond delay="0"/>
                                  </p:stCondLst>
                                  <p:childTnLst>
                                    <p:set>
                                      <p:cBhvr>
                                        <p:cTn id="42" dur="1" fill="hold">
                                          <p:stCondLst>
                                            <p:cond delay="0"/>
                                          </p:stCondLst>
                                        </p:cTn>
                                        <p:tgtEl>
                                          <p:spTgt spid="2"/>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818857"/>
                                        </p:tgtEl>
                                        <p:attrNameLst>
                                          <p:attrName>style.visibility</p:attrName>
                                        </p:attrNameLst>
                                      </p:cBhvr>
                                      <p:to>
                                        <p:strVal val="hidden"/>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9" presetClass="exit" presetSubtype="0" fill="hold" nodeType="clickEffect">
                                  <p:stCondLst>
                                    <p:cond delay="0"/>
                                  </p:stCondLst>
                                  <p:childTnLst>
                                    <p:animEffect transition="out" filter="dissolve">
                                      <p:cBhvr>
                                        <p:cTn id="52" dur="500"/>
                                        <p:tgtEl>
                                          <p:spTgt spid="3"/>
                                        </p:tgtEl>
                                      </p:cBhvr>
                                    </p:animEffect>
                                    <p:set>
                                      <p:cBhvr>
                                        <p:cTn id="53" dur="1" fill="hold">
                                          <p:stCondLst>
                                            <p:cond delay="499"/>
                                          </p:stCondLst>
                                        </p:cTn>
                                        <p:tgtEl>
                                          <p:spTgt spid="3"/>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4"/>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xit" presetSubtype="0" fill="hold" grpId="0" nodeType="clickEffect">
                                  <p:stCondLst>
                                    <p:cond delay="0"/>
                                  </p:stCondLst>
                                  <p:childTnLst>
                                    <p:set>
                                      <p:cBhvr>
                                        <p:cTn id="59" dur="1" fill="hold">
                                          <p:stCondLst>
                                            <p:cond delay="0"/>
                                          </p:stCondLst>
                                        </p:cTn>
                                        <p:tgtEl>
                                          <p:spTgt spid="818858"/>
                                        </p:tgtEl>
                                        <p:attrNameLst>
                                          <p:attrName>style.visibility</p:attrName>
                                        </p:attrNameLst>
                                      </p:cBhvr>
                                      <p:to>
                                        <p:strVal val="hidden"/>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xit" presetSubtype="0" fill="hold" nodeType="clickEffect">
                                  <p:stCondLst>
                                    <p:cond delay="0"/>
                                  </p:stCondLst>
                                  <p:childTnLst>
                                    <p:animEffect transition="out" filter="dissolve">
                                      <p:cBhvr>
                                        <p:cTn id="63" dur="500"/>
                                        <p:tgtEl>
                                          <p:spTgt spid="4"/>
                                        </p:tgtEl>
                                      </p:cBhvr>
                                    </p:animEffect>
                                    <p:set>
                                      <p:cBhvr>
                                        <p:cTn id="64" dur="1" fill="hold">
                                          <p:stCondLst>
                                            <p:cond delay="499"/>
                                          </p:stCondLst>
                                        </p:cTn>
                                        <p:tgtEl>
                                          <p:spTgt spid="4"/>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5"/>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818859"/>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9" presetClass="exit" presetSubtype="0" fill="hold" nodeType="clickEffect">
                                  <p:stCondLst>
                                    <p:cond delay="0"/>
                                  </p:stCondLst>
                                  <p:childTnLst>
                                    <p:animEffect transition="out" filter="dissolve">
                                      <p:cBhvr>
                                        <p:cTn id="74" dur="500"/>
                                        <p:tgtEl>
                                          <p:spTgt spid="5"/>
                                        </p:tgtEl>
                                      </p:cBhvr>
                                    </p:animEffect>
                                    <p:set>
                                      <p:cBhvr>
                                        <p:cTn id="75" dur="1" fill="hold">
                                          <p:stCondLst>
                                            <p:cond delay="499"/>
                                          </p:stCondLst>
                                        </p:cTn>
                                        <p:tgtEl>
                                          <p:spTgt spid="5"/>
                                        </p:tgtEl>
                                        <p:attrNameLst>
                                          <p:attrName>style.visibility</p:attrName>
                                        </p:attrNameLst>
                                      </p:cBhvr>
                                      <p:to>
                                        <p:strVal val="hidden"/>
                                      </p:to>
                                    </p:set>
                                  </p:childTnLst>
                                </p:cTn>
                              </p:par>
                              <p:par>
                                <p:cTn id="76" presetID="1" presetClass="entr" presetSubtype="0" fill="hold" nodeType="withEffect">
                                  <p:stCondLst>
                                    <p:cond delay="0"/>
                                  </p:stCondLst>
                                  <p:childTnLst>
                                    <p:set>
                                      <p:cBhvr>
                                        <p:cTn id="77" dur="1" fill="hold">
                                          <p:stCondLst>
                                            <p:cond delay="0"/>
                                          </p:stCondLst>
                                        </p:cTn>
                                        <p:tgtEl>
                                          <p:spTgt spid="6"/>
                                        </p:tgtEl>
                                        <p:attrNameLst>
                                          <p:attrName>style.visibility</p:attrName>
                                        </p:attrNameLst>
                                      </p:cBhvr>
                                      <p:to>
                                        <p:strVal val="visible"/>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xit" presetSubtype="0" fill="hold" grpId="0" nodeType="clickEffect">
                                  <p:stCondLst>
                                    <p:cond delay="0"/>
                                  </p:stCondLst>
                                  <p:childTnLst>
                                    <p:set>
                                      <p:cBhvr>
                                        <p:cTn id="81" dur="1" fill="hold">
                                          <p:stCondLst>
                                            <p:cond delay="0"/>
                                          </p:stCondLst>
                                        </p:cTn>
                                        <p:tgtEl>
                                          <p:spTgt spid="818860"/>
                                        </p:tgtEl>
                                        <p:attrNameLst>
                                          <p:attrName>style.visibility</p:attrName>
                                        </p:attrNameLst>
                                      </p:cBhvr>
                                      <p:to>
                                        <p:strVal val="hidden"/>
                                      </p:to>
                                    </p:set>
                                  </p:childTnLst>
                                </p:cTn>
                              </p:par>
                            </p:childTnLst>
                          </p:cTn>
                        </p:par>
                      </p:childTnLst>
                    </p:cTn>
                  </p:par>
                  <p:par>
                    <p:cTn id="82" fill="hold" nodeType="clickPar">
                      <p:stCondLst>
                        <p:cond delay="indefinite"/>
                      </p:stCondLst>
                      <p:childTnLst>
                        <p:par>
                          <p:cTn id="83" fill="hold" nodeType="withGroup">
                            <p:stCondLst>
                              <p:cond delay="0"/>
                            </p:stCondLst>
                            <p:childTnLst>
                              <p:par>
                                <p:cTn id="84" presetID="9" presetClass="exit" presetSubtype="0" fill="hold" nodeType="clickEffect">
                                  <p:stCondLst>
                                    <p:cond delay="0"/>
                                  </p:stCondLst>
                                  <p:childTnLst>
                                    <p:animEffect transition="out" filter="dissolv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 presetClass="entr" presetSubtype="0" fill="hold" nodeType="withEffect">
                                  <p:stCondLst>
                                    <p:cond delay="0"/>
                                  </p:stCondLst>
                                  <p:childTnLst>
                                    <p:set>
                                      <p:cBhvr>
                                        <p:cTn id="88" dur="1" fill="hold">
                                          <p:stCondLst>
                                            <p:cond delay="0"/>
                                          </p:stCondLst>
                                        </p:cTn>
                                        <p:tgtEl>
                                          <p:spTgt spid="7"/>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xit" presetSubtype="0" fill="hold" grpId="0" nodeType="clickEffect">
                                  <p:stCondLst>
                                    <p:cond delay="0"/>
                                  </p:stCondLst>
                                  <p:childTnLst>
                                    <p:set>
                                      <p:cBhvr>
                                        <p:cTn id="92" dur="1" fill="hold">
                                          <p:stCondLst>
                                            <p:cond delay="0"/>
                                          </p:stCondLst>
                                        </p:cTn>
                                        <p:tgtEl>
                                          <p:spTgt spid="818861"/>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9" presetClass="exit" presetSubtype="0" fill="hold" nodeType="clickEffect">
                                  <p:stCondLst>
                                    <p:cond delay="0"/>
                                  </p:stCondLst>
                                  <p:childTnLst>
                                    <p:animEffect transition="out" filter="dissolve">
                                      <p:cBhvr>
                                        <p:cTn id="96" dur="500"/>
                                        <p:tgtEl>
                                          <p:spTgt spid="7"/>
                                        </p:tgtEl>
                                      </p:cBhvr>
                                    </p:animEffect>
                                    <p:set>
                                      <p:cBhvr>
                                        <p:cTn id="97" dur="1" fill="hold">
                                          <p:stCondLst>
                                            <p:cond delay="499"/>
                                          </p:stCondLst>
                                        </p:cTn>
                                        <p:tgtEl>
                                          <p:spTgt spid="7"/>
                                        </p:tgtEl>
                                        <p:attrNameLst>
                                          <p:attrName>style.visibility</p:attrName>
                                        </p:attrNameLst>
                                      </p:cBhvr>
                                      <p:to>
                                        <p:strVal val="hidden"/>
                                      </p:to>
                                    </p:set>
                                  </p:childTnLst>
                                </p:cTn>
                              </p:par>
                              <p:par>
                                <p:cTn id="98" presetID="1" presetClass="entr" presetSubtype="0" fill="hold" nodeType="withEffect">
                                  <p:stCondLst>
                                    <p:cond delay="0"/>
                                  </p:stCondLst>
                                  <p:childTnLst>
                                    <p:set>
                                      <p:cBhvr>
                                        <p:cTn id="99" dur="1" fill="hold">
                                          <p:stCondLst>
                                            <p:cond delay="0"/>
                                          </p:stCondLst>
                                        </p:cTn>
                                        <p:tgtEl>
                                          <p:spTgt spid="8"/>
                                        </p:tgtEl>
                                        <p:attrNameLst>
                                          <p:attrName>style.visibility</p:attrName>
                                        </p:attrNameLst>
                                      </p:cBhvr>
                                      <p:to>
                                        <p:strVal val="visible"/>
                                      </p:to>
                                    </p:se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1" presetClass="exit" presetSubtype="0" fill="hold" grpId="0" nodeType="clickEffect">
                                  <p:stCondLst>
                                    <p:cond delay="0"/>
                                  </p:stCondLst>
                                  <p:childTnLst>
                                    <p:set>
                                      <p:cBhvr>
                                        <p:cTn id="103" dur="1" fill="hold">
                                          <p:stCondLst>
                                            <p:cond delay="0"/>
                                          </p:stCondLst>
                                        </p:cTn>
                                        <p:tgtEl>
                                          <p:spTgt spid="818862"/>
                                        </p:tgtEl>
                                        <p:attrNameLst>
                                          <p:attrName>style.visibility</p:attrName>
                                        </p:attrNameLst>
                                      </p:cBhvr>
                                      <p:to>
                                        <p:strVal val="hidden"/>
                                      </p:to>
                                    </p:se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9" presetClass="exit" presetSubtype="0" fill="hold" nodeType="clickEffect">
                                  <p:stCondLst>
                                    <p:cond delay="0"/>
                                  </p:stCondLst>
                                  <p:childTnLst>
                                    <p:animEffect transition="out" filter="dissolve">
                                      <p:cBhvr>
                                        <p:cTn id="107" dur="500"/>
                                        <p:tgtEl>
                                          <p:spTgt spid="8"/>
                                        </p:tgtEl>
                                      </p:cBhvr>
                                    </p:animEffect>
                                    <p:set>
                                      <p:cBhvr>
                                        <p:cTn id="108" dur="1" fill="hold">
                                          <p:stCondLst>
                                            <p:cond delay="499"/>
                                          </p:stCondLst>
                                        </p:cTn>
                                        <p:tgtEl>
                                          <p:spTgt spid="8"/>
                                        </p:tgtEl>
                                        <p:attrNameLst>
                                          <p:attrName>style.visibility</p:attrName>
                                        </p:attrNameLst>
                                      </p:cBhvr>
                                      <p:to>
                                        <p:strVal val="hidden"/>
                                      </p:to>
                                    </p:set>
                                  </p:childTnLst>
                                </p:cTn>
                              </p:par>
                              <p:par>
                                <p:cTn id="109" presetID="1" presetClass="entr" presetSubtype="0" fill="hold" nodeType="withEffect">
                                  <p:stCondLst>
                                    <p:cond delay="0"/>
                                  </p:stCondLst>
                                  <p:childTnLst>
                                    <p:set>
                                      <p:cBhvr>
                                        <p:cTn id="110" dur="1" fill="hold">
                                          <p:stCondLst>
                                            <p:cond delay="0"/>
                                          </p:stCondLst>
                                        </p:cTn>
                                        <p:tgtEl>
                                          <p:spTgt spid="9"/>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xit" presetSubtype="0" fill="hold" grpId="0" nodeType="clickEffect">
                                  <p:stCondLst>
                                    <p:cond delay="0"/>
                                  </p:stCondLst>
                                  <p:childTnLst>
                                    <p:set>
                                      <p:cBhvr>
                                        <p:cTn id="114" dur="1" fill="hold">
                                          <p:stCondLst>
                                            <p:cond delay="0"/>
                                          </p:stCondLst>
                                        </p:cTn>
                                        <p:tgtEl>
                                          <p:spTgt spid="818863"/>
                                        </p:tgtEl>
                                        <p:attrNameLst>
                                          <p:attrName>style.visibility</p:attrName>
                                        </p:attrNameLst>
                                      </p:cBhvr>
                                      <p:to>
                                        <p:strVal val="hidden"/>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9" presetClass="exit" presetSubtype="0" fill="hold" nodeType="clickEffect">
                                  <p:stCondLst>
                                    <p:cond delay="0"/>
                                  </p:stCondLst>
                                  <p:childTnLst>
                                    <p:animEffect transition="out" filter="dissolve">
                                      <p:cBhvr>
                                        <p:cTn id="118" dur="500"/>
                                        <p:tgtEl>
                                          <p:spTgt spid="9"/>
                                        </p:tgtEl>
                                      </p:cBhvr>
                                    </p:animEffect>
                                    <p:set>
                                      <p:cBhvr>
                                        <p:cTn id="119" dur="1" fill="hold">
                                          <p:stCondLst>
                                            <p:cond delay="499"/>
                                          </p:stCondLst>
                                        </p:cTn>
                                        <p:tgtEl>
                                          <p:spTgt spid="9"/>
                                        </p:tgtEl>
                                        <p:attrNameLst>
                                          <p:attrName>style.visibility</p:attrName>
                                        </p:attrNameLst>
                                      </p:cBhvr>
                                      <p:to>
                                        <p:strVal val="hidden"/>
                                      </p:to>
                                    </p:set>
                                  </p:childTnLst>
                                </p:cTn>
                              </p:par>
                              <p:par>
                                <p:cTn id="120" presetID="1" presetClass="entr" presetSubtype="0" fill="hold" nodeType="withEffect">
                                  <p:stCondLst>
                                    <p:cond delay="0"/>
                                  </p:stCondLst>
                                  <p:childTnLst>
                                    <p:set>
                                      <p:cBhvr>
                                        <p:cTn id="121" dur="1" fill="hold">
                                          <p:stCondLst>
                                            <p:cond delay="0"/>
                                          </p:stCondLst>
                                        </p:cTn>
                                        <p:tgtEl>
                                          <p:spTgt spid="10"/>
                                        </p:tgtEl>
                                        <p:attrNameLst>
                                          <p:attrName>style.visibility</p:attrName>
                                        </p:attrNameLst>
                                      </p:cBhvr>
                                      <p:to>
                                        <p:strVal val="visible"/>
                                      </p:to>
                                    </p:se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1" presetClass="exit" presetSubtype="0" fill="hold" grpId="0" nodeType="clickEffect">
                                  <p:stCondLst>
                                    <p:cond delay="0"/>
                                  </p:stCondLst>
                                  <p:childTnLst>
                                    <p:set>
                                      <p:cBhvr>
                                        <p:cTn id="125" dur="1" fill="hold">
                                          <p:stCondLst>
                                            <p:cond delay="0"/>
                                          </p:stCondLst>
                                        </p:cTn>
                                        <p:tgtEl>
                                          <p:spTgt spid="818864"/>
                                        </p:tgtEl>
                                        <p:attrNameLst>
                                          <p:attrName>style.visibility</p:attrName>
                                        </p:attrNameLst>
                                      </p:cBhvr>
                                      <p:to>
                                        <p:strVal val="hidden"/>
                                      </p:to>
                                    </p:se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9" presetClass="exit" presetSubtype="0" fill="hold" nodeType="clickEffect">
                                  <p:stCondLst>
                                    <p:cond delay="0"/>
                                  </p:stCondLst>
                                  <p:childTnLst>
                                    <p:animEffect transition="out" filter="dissolve">
                                      <p:cBhvr>
                                        <p:cTn id="129" dur="500"/>
                                        <p:tgtEl>
                                          <p:spTgt spid="10"/>
                                        </p:tgtEl>
                                      </p:cBhvr>
                                    </p:animEffect>
                                    <p:set>
                                      <p:cBhvr>
                                        <p:cTn id="130" dur="1" fill="hold">
                                          <p:stCondLst>
                                            <p:cond delay="499"/>
                                          </p:stCondLst>
                                        </p:cTn>
                                        <p:tgtEl>
                                          <p:spTgt spid="10"/>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818909">
                                            <p:txEl>
                                              <p:pRg st="0" end="0"/>
                                            </p:txEl>
                                          </p:spTgt>
                                        </p:tgtEl>
                                        <p:attrNameLst>
                                          <p:attrName>style.visibility</p:attrName>
                                        </p:attrNameLst>
                                      </p:cBhvr>
                                      <p:to>
                                        <p:strVal val="visible"/>
                                      </p:to>
                                    </p:se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1" presetClass="entr" presetSubtype="0" fill="hold" nodeType="clickEffect">
                                  <p:stCondLst>
                                    <p:cond delay="0"/>
                                  </p:stCondLst>
                                  <p:childTnLst>
                                    <p:set>
                                      <p:cBhvr>
                                        <p:cTn id="136" dur="1" fill="hold">
                                          <p:stCondLst>
                                            <p:cond delay="0"/>
                                          </p:stCondLst>
                                        </p:cTn>
                                        <p:tgtEl>
                                          <p:spTgt spid="818909">
                                            <p:txEl>
                                              <p:pRg st="1" end="1"/>
                                            </p:txEl>
                                          </p:spTgt>
                                        </p:tgtEl>
                                        <p:attrNameLst>
                                          <p:attrName>style.visibility</p:attrName>
                                        </p:attrNameLst>
                                      </p:cBhvr>
                                      <p:to>
                                        <p:strVal val="visible"/>
                                      </p:to>
                                    </p:set>
                                  </p:childTnLst>
                                </p:cTn>
                              </p:par>
                            </p:childTnLst>
                          </p:cTn>
                        </p:par>
                      </p:childTnLst>
                    </p:cTn>
                  </p:par>
                  <p:par>
                    <p:cTn id="137" fill="hold" nodeType="clickPar">
                      <p:stCondLst>
                        <p:cond delay="indefinite"/>
                      </p:stCondLst>
                      <p:childTnLst>
                        <p:par>
                          <p:cTn id="138" fill="hold" nodeType="withGroup">
                            <p:stCondLst>
                              <p:cond delay="0"/>
                            </p:stCondLst>
                            <p:childTnLst>
                              <p:par>
                                <p:cTn id="139" presetID="1" presetClass="entr" presetSubtype="0" fill="hold" nodeType="clickEffect">
                                  <p:stCondLst>
                                    <p:cond delay="0"/>
                                  </p:stCondLst>
                                  <p:childTnLst>
                                    <p:set>
                                      <p:cBhvr>
                                        <p:cTn id="140" dur="1" fill="hold">
                                          <p:stCondLst>
                                            <p:cond delay="0"/>
                                          </p:stCondLst>
                                        </p:cTn>
                                        <p:tgtEl>
                                          <p:spTgt spid="818909">
                                            <p:txEl>
                                              <p:pRg st="2" end="2"/>
                                            </p:txEl>
                                          </p:spTgt>
                                        </p:tgtEl>
                                        <p:attrNameLst>
                                          <p:attrName>style.visibility</p:attrName>
                                        </p:attrNameLst>
                                      </p:cBhvr>
                                      <p:to>
                                        <p:strVal val="visible"/>
                                      </p:to>
                                    </p:set>
                                  </p:childTnLst>
                                </p:cTn>
                              </p:par>
                            </p:childTnLst>
                          </p:cTn>
                        </p:par>
                      </p:childTnLst>
                    </p:cTn>
                  </p:par>
                  <p:par>
                    <p:cTn id="141" fill="hold" nodeType="clickPar">
                      <p:stCondLst>
                        <p:cond delay="indefinite"/>
                      </p:stCondLst>
                      <p:childTnLst>
                        <p:par>
                          <p:cTn id="142" fill="hold" nodeType="withGroup">
                            <p:stCondLst>
                              <p:cond delay="0"/>
                            </p:stCondLst>
                            <p:childTnLst>
                              <p:par>
                                <p:cTn id="143" presetID="1" presetClass="entr" presetSubtype="0" fill="hold" nodeType="clickEffect">
                                  <p:stCondLst>
                                    <p:cond delay="0"/>
                                  </p:stCondLst>
                                  <p:childTnLst>
                                    <p:set>
                                      <p:cBhvr>
                                        <p:cTn id="144" dur="1" fill="hold">
                                          <p:stCondLst>
                                            <p:cond delay="0"/>
                                          </p:stCondLst>
                                        </p:cTn>
                                        <p:tgtEl>
                                          <p:spTgt spid="818909">
                                            <p:txEl>
                                              <p:pRg st="3" end="3"/>
                                            </p:txEl>
                                          </p:spTgt>
                                        </p:tgtEl>
                                        <p:attrNameLst>
                                          <p:attrName>style.visibility</p:attrName>
                                        </p:attrNameLst>
                                      </p:cBhvr>
                                      <p:to>
                                        <p:strVal val="visible"/>
                                      </p:to>
                                    </p:set>
                                  </p:childTnLst>
                                </p:cTn>
                              </p:par>
                            </p:childTnLst>
                          </p:cTn>
                        </p:par>
                      </p:childTnLst>
                    </p:cTn>
                  </p:par>
                  <p:par>
                    <p:cTn id="145" fill="hold" nodeType="clickPar">
                      <p:stCondLst>
                        <p:cond delay="indefinite"/>
                      </p:stCondLst>
                      <p:childTnLst>
                        <p:par>
                          <p:cTn id="146" fill="hold" nodeType="withGroup">
                            <p:stCondLst>
                              <p:cond delay="0"/>
                            </p:stCondLst>
                            <p:childTnLst>
                              <p:par>
                                <p:cTn id="147" presetID="1" presetClass="entr" presetSubtype="0" fill="hold" nodeType="clickEffect">
                                  <p:stCondLst>
                                    <p:cond delay="0"/>
                                  </p:stCondLst>
                                  <p:childTnLst>
                                    <p:set>
                                      <p:cBhvr>
                                        <p:cTn id="148" dur="1" fill="hold">
                                          <p:stCondLst>
                                            <p:cond delay="0"/>
                                          </p:stCondLst>
                                        </p:cTn>
                                        <p:tgtEl>
                                          <p:spTgt spid="818909">
                                            <p:txEl>
                                              <p:pRg st="5" end="5"/>
                                            </p:txEl>
                                          </p:spTgt>
                                        </p:tgtEl>
                                        <p:attrNameLst>
                                          <p:attrName>style.visibility</p:attrName>
                                        </p:attrNameLst>
                                      </p:cBhvr>
                                      <p:to>
                                        <p:strVal val="visible"/>
                                      </p:to>
                                    </p:set>
                                  </p:childTnLst>
                                </p:cTn>
                              </p:par>
                            </p:childTnLst>
                          </p:cTn>
                        </p:par>
                      </p:childTnLst>
                    </p:cTn>
                  </p:par>
                  <p:par>
                    <p:cTn id="149" fill="hold" nodeType="clickPar">
                      <p:stCondLst>
                        <p:cond delay="indefinite"/>
                      </p:stCondLst>
                      <p:childTnLst>
                        <p:par>
                          <p:cTn id="150" fill="hold" nodeType="withGroup">
                            <p:stCondLst>
                              <p:cond delay="0"/>
                            </p:stCondLst>
                            <p:childTnLst>
                              <p:par>
                                <p:cTn id="151" presetID="1" presetClass="entr" presetSubtype="0" fill="hold" nodeType="clickEffect">
                                  <p:stCondLst>
                                    <p:cond delay="0"/>
                                  </p:stCondLst>
                                  <p:childTnLst>
                                    <p:set>
                                      <p:cBhvr>
                                        <p:cTn id="152" dur="1" fill="hold">
                                          <p:stCondLst>
                                            <p:cond delay="0"/>
                                          </p:stCondLst>
                                        </p:cTn>
                                        <p:tgtEl>
                                          <p:spTgt spid="818909">
                                            <p:txEl>
                                              <p:pRg st="7" end="7"/>
                                            </p:txEl>
                                          </p:spTgt>
                                        </p:tgtEl>
                                        <p:attrNameLst>
                                          <p:attrName>style.visibility</p:attrName>
                                        </p:attrNameLst>
                                      </p:cBhvr>
                                      <p:to>
                                        <p:strVal val="visible"/>
                                      </p:to>
                                    </p:se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818914"/>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18915"/>
                                        </p:tgtEl>
                                        <p:attrNameLst>
                                          <p:attrName>style.visibility</p:attrName>
                                        </p:attrNameLst>
                                      </p:cBhvr>
                                      <p:to>
                                        <p:strVal val="visible"/>
                                      </p:to>
                                    </p:se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818913"/>
                                        </p:tgtEl>
                                        <p:attrNameLst>
                                          <p:attrName>style.visibility</p:attrName>
                                        </p:attrNameLst>
                                      </p:cBhvr>
                                      <p:to>
                                        <p:strVal val="visible"/>
                                      </p:to>
                                    </p:set>
                                  </p:childTnLst>
                                </p:cTn>
                              </p:par>
                            </p:childTnLst>
                          </p:cTn>
                        </p:par>
                      </p:childTnLst>
                    </p:cTn>
                  </p:par>
                  <p:par>
                    <p:cTn id="163" fill="hold" nodeType="clickPar">
                      <p:stCondLst>
                        <p:cond delay="indefinite"/>
                      </p:stCondLst>
                      <p:childTnLst>
                        <p:par>
                          <p:cTn id="164" fill="hold" nodeType="withGroup">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8189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8845" grpId="0" animBg="1"/>
      <p:bldP spid="818846" grpId="0" animBg="1"/>
      <p:bldP spid="818847" grpId="0" animBg="1"/>
      <p:bldP spid="818848" grpId="0" animBg="1"/>
      <p:bldP spid="818849" grpId="0" animBg="1"/>
      <p:bldP spid="818850" grpId="0" animBg="1"/>
      <p:bldP spid="818851" grpId="0" animBg="1"/>
      <p:bldP spid="818852" grpId="0" animBg="1"/>
      <p:bldP spid="818857" grpId="0" animBg="1"/>
      <p:bldP spid="818858" grpId="0" animBg="1"/>
      <p:bldP spid="818859" grpId="0" animBg="1"/>
      <p:bldP spid="818860" grpId="0" animBg="1"/>
      <p:bldP spid="818861" grpId="0" animBg="1"/>
      <p:bldP spid="818862" grpId="0" animBg="1"/>
      <p:bldP spid="818863" grpId="0" animBg="1"/>
      <p:bldP spid="818864" grpId="0" animBg="1"/>
      <p:bldP spid="818911" grpId="0" animBg="1"/>
      <p:bldP spid="818913" grpId="0" animBg="1"/>
      <p:bldP spid="818914" grpId="0" animBg="1"/>
      <p:bldP spid="818915"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1986" name="Picture 2" descr="fig290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3" descr="fig29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4" descr="fig29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5" descr="fig2902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6918" name="Picture 6" descr="fig2902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6919" name="Picture 7" descr="fig2902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6920" name="Picture 8" descr="fig2902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6921" name="Picture 9" descr="fig2902h"/>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24400" y="914400"/>
            <a:ext cx="3760788" cy="571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6923" name="Rectangle 11"/>
          <p:cNvSpPr>
            <a:spLocks noChangeArrowheads="1"/>
          </p:cNvSpPr>
          <p:nvPr/>
        </p:nvSpPr>
        <p:spPr bwMode="auto">
          <a:xfrm>
            <a:off x="377825" y="1241425"/>
            <a:ext cx="4117975" cy="497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800" b="1" dirty="0">
                <a:latin typeface="Times New Roman" pitchFamily="18" charset="0"/>
              </a:rPr>
              <a:t>The business cycle</a:t>
            </a:r>
          </a:p>
          <a:p>
            <a:pPr eaLnBrk="1" hangingPunct="1">
              <a:lnSpc>
                <a:spcPct val="90000"/>
              </a:lnSpc>
              <a:spcBef>
                <a:spcPct val="20000"/>
              </a:spcBef>
              <a:buClr>
                <a:schemeClr val="tx1"/>
              </a:buClr>
              <a:buFont typeface="Wingdings" pitchFamily="2" charset="2"/>
              <a:buNone/>
            </a:pP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700" b="1" dirty="0">
              <a:latin typeface="Times New Roman" pitchFamily="18" charset="0"/>
            </a:endParaRPr>
          </a:p>
          <a:p>
            <a:pPr eaLnBrk="1" hangingPunct="1">
              <a:lnSpc>
                <a:spcPct val="90000"/>
              </a:lnSpc>
              <a:spcBef>
                <a:spcPct val="20000"/>
              </a:spcBef>
              <a:buClr>
                <a:schemeClr val="tx1"/>
              </a:buClr>
              <a:buFont typeface="Wingdings" pitchFamily="2" charset="2"/>
              <a:buChar char="§"/>
            </a:pPr>
            <a:r>
              <a:rPr lang="en-US" altLang="en-US" sz="1600" dirty="0">
                <a:latin typeface="Times New Roman" pitchFamily="18" charset="0"/>
              </a:rPr>
              <a:t>Recessions began in mid-1990 and in first quarter of 2001.</a:t>
            </a: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b="1" dirty="0">
              <a:latin typeface="Times New Roman" pitchFamily="18" charset="0"/>
            </a:endParaRPr>
          </a:p>
          <a:p>
            <a:pPr eaLnBrk="1" hangingPunct="1">
              <a:lnSpc>
                <a:spcPct val="90000"/>
              </a:lnSpc>
              <a:spcBef>
                <a:spcPct val="20000"/>
              </a:spcBef>
              <a:buClr>
                <a:schemeClr val="tx1"/>
              </a:buClr>
              <a:buFont typeface="Wingdings" pitchFamily="2" charset="2"/>
              <a:buChar char="§"/>
            </a:pPr>
            <a:r>
              <a:rPr lang="en-US" altLang="en-US" sz="1600" dirty="0">
                <a:latin typeface="Times New Roman" pitchFamily="18" charset="0"/>
              </a:rPr>
              <a:t>The longest expansion in U.S. history ran from the March 1991 to March 2001. </a:t>
            </a:r>
          </a:p>
          <a:p>
            <a:pPr eaLnBrk="1" hangingPunct="1">
              <a:lnSpc>
                <a:spcPct val="90000"/>
              </a:lnSpc>
              <a:spcBef>
                <a:spcPct val="20000"/>
              </a:spcBef>
              <a:buClr>
                <a:schemeClr val="tx1"/>
              </a:buClr>
              <a:buFont typeface="Wingdings" pitchFamily="2" charset="2"/>
              <a:buChar char="§"/>
            </a:pPr>
            <a:endParaRPr lang="en-US" altLang="en-US" sz="1600" dirty="0">
              <a:latin typeface="Times New Roman" pitchFamily="18" charset="0"/>
            </a:endParaRPr>
          </a:p>
          <a:p>
            <a:pPr eaLnBrk="1" hangingPunct="1">
              <a:lnSpc>
                <a:spcPct val="90000"/>
              </a:lnSpc>
              <a:spcBef>
                <a:spcPct val="20000"/>
              </a:spcBef>
              <a:buClr>
                <a:schemeClr val="tx1"/>
              </a:buClr>
              <a:buFont typeface="Wingdings" pitchFamily="2" charset="2"/>
              <a:buChar char="§"/>
            </a:pPr>
            <a:r>
              <a:rPr lang="en-US" altLang="en-US" sz="1600" dirty="0">
                <a:latin typeface="Times New Roman" pitchFamily="18" charset="0"/>
              </a:rPr>
              <a:t>When GDP decreased in the recession (a),</a:t>
            </a:r>
          </a:p>
          <a:p>
            <a:pPr eaLnBrk="1" hangingPunct="1">
              <a:lnSpc>
                <a:spcPct val="90000"/>
              </a:lnSpc>
              <a:spcBef>
                <a:spcPct val="20000"/>
              </a:spcBef>
              <a:buClr>
                <a:schemeClr val="tx1"/>
              </a:buClr>
              <a:buFont typeface="Wingdings" pitchFamily="2" charset="2"/>
              <a:buChar char="§"/>
            </a:pPr>
            <a:endParaRPr lang="en-US" altLang="en-US" sz="200" dirty="0">
              <a:latin typeface="Times New Roman" pitchFamily="18" charset="0"/>
            </a:endParaRPr>
          </a:p>
          <a:p>
            <a:pPr eaLnBrk="1" hangingPunct="1">
              <a:lnSpc>
                <a:spcPct val="90000"/>
              </a:lnSpc>
              <a:spcBef>
                <a:spcPct val="20000"/>
              </a:spcBef>
              <a:buClr>
                <a:schemeClr val="tx1"/>
              </a:buClr>
              <a:buFont typeface="Wingdings" pitchFamily="2" charset="2"/>
              <a:buNone/>
            </a:pPr>
            <a:r>
              <a:rPr lang="en-US" altLang="en-US" sz="1600" dirty="0">
                <a:latin typeface="Times New Roman" pitchFamily="18" charset="0"/>
              </a:rPr>
              <a:t>	The unemployment rate increased (b).</a:t>
            </a:r>
          </a:p>
          <a:p>
            <a:pPr eaLnBrk="1" hangingPunct="1">
              <a:lnSpc>
                <a:spcPct val="90000"/>
              </a:lnSpc>
              <a:spcBef>
                <a:spcPct val="20000"/>
              </a:spcBef>
              <a:buClr>
                <a:schemeClr val="tx1"/>
              </a:buClr>
              <a:buFont typeface="Wingdings" pitchFamily="2" charset="2"/>
              <a:buChar char="§"/>
            </a:pPr>
            <a:endParaRPr lang="en-US" altLang="en-US" sz="200" dirty="0">
              <a:latin typeface="Times New Roman" pitchFamily="18" charset="0"/>
            </a:endParaRPr>
          </a:p>
          <a:p>
            <a:pPr eaLnBrk="1" hangingPunct="1">
              <a:lnSpc>
                <a:spcPct val="90000"/>
              </a:lnSpc>
              <a:spcBef>
                <a:spcPct val="20000"/>
              </a:spcBef>
              <a:buClr>
                <a:schemeClr val="tx1"/>
              </a:buClr>
              <a:buFont typeface="Wingdings" pitchFamily="2" charset="2"/>
              <a:buNone/>
            </a:pPr>
            <a:r>
              <a:rPr lang="en-US" altLang="en-US" sz="1600" dirty="0">
                <a:latin typeface="Times New Roman" pitchFamily="18" charset="0"/>
              </a:rPr>
              <a:t>	And a little later, the inflation rate decreased (c).</a:t>
            </a:r>
          </a:p>
          <a:p>
            <a:pPr eaLnBrk="1" hangingPunct="1">
              <a:lnSpc>
                <a:spcPct val="90000"/>
              </a:lnSpc>
              <a:spcBef>
                <a:spcPct val="20000"/>
              </a:spcBef>
              <a:buClr>
                <a:schemeClr val="tx1"/>
              </a:buClr>
              <a:buFont typeface="Wingdings" pitchFamily="2" charset="2"/>
              <a:buChar char="§"/>
            </a:pPr>
            <a:endParaRPr lang="en-US" altLang="en-US" sz="1600" dirty="0">
              <a:latin typeface="Times New Roman" pitchFamily="18" charset="0"/>
            </a:endParaRPr>
          </a:p>
          <a:p>
            <a:pPr eaLnBrk="1" hangingPunct="1">
              <a:lnSpc>
                <a:spcPct val="90000"/>
              </a:lnSpc>
              <a:spcBef>
                <a:spcPct val="20000"/>
              </a:spcBef>
              <a:buClr>
                <a:schemeClr val="tx1"/>
              </a:buClr>
              <a:buFont typeface="Wingdings" pitchFamily="2" charset="2"/>
              <a:buChar char="§"/>
            </a:pPr>
            <a:r>
              <a:rPr lang="en-US" altLang="en-US" sz="1600" dirty="0">
                <a:latin typeface="Times New Roman" pitchFamily="18" charset="0"/>
              </a:rPr>
              <a:t>As real GDP increased back toward potential GDP, the unemployment rate fell toward the natural unemployment rate and the inflation rate fell.</a:t>
            </a:r>
            <a:endParaRPr lang="en-US" altLang="en-US" sz="1400" dirty="0">
              <a:latin typeface="Times New Roman" pitchFamily="18" charset="0"/>
            </a:endParaRPr>
          </a:p>
        </p:txBody>
      </p:sp>
      <p:sp>
        <p:nvSpPr>
          <p:cNvPr id="41996" name="Rectangle 12"/>
          <p:cNvSpPr>
            <a:spLocks noChangeArrowheads="1"/>
          </p:cNvSpPr>
          <p:nvPr/>
        </p:nvSpPr>
        <p:spPr bwMode="auto">
          <a:xfrm>
            <a:off x="5703888" y="915988"/>
            <a:ext cx="76200" cy="5713412"/>
          </a:xfrm>
          <a:prstGeom prst="rect">
            <a:avLst/>
          </a:prstGeom>
          <a:solidFill>
            <a:srgbClr val="E50030">
              <a:alpha val="1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41997" name="Rectangle 13"/>
          <p:cNvSpPr>
            <a:spLocks noChangeArrowheads="1"/>
          </p:cNvSpPr>
          <p:nvPr/>
        </p:nvSpPr>
        <p:spPr bwMode="auto">
          <a:xfrm>
            <a:off x="7315200" y="914400"/>
            <a:ext cx="76200" cy="5713413"/>
          </a:xfrm>
          <a:prstGeom prst="rect">
            <a:avLst/>
          </a:prstGeom>
          <a:solidFill>
            <a:srgbClr val="E50030">
              <a:alpha val="1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41998" name="Rectangle 14"/>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Inflation, Economic growth and Unemployment</a:t>
            </a:r>
            <a:endParaRPr lang="en-CA" altLang="en-US" sz="2600" b="1">
              <a:latin typeface="Times New Roman" pitchFamily="18" charset="0"/>
            </a:endParaRPr>
          </a:p>
        </p:txBody>
      </p:sp>
      <p:sp>
        <p:nvSpPr>
          <p:cNvPr id="41994" name="Rectangle 10"/>
          <p:cNvSpPr>
            <a:spLocks noChangeArrowheads="1"/>
          </p:cNvSpPr>
          <p:nvPr/>
        </p:nvSpPr>
        <p:spPr bwMode="auto">
          <a:xfrm>
            <a:off x="381000" y="1752600"/>
            <a:ext cx="3810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4488" indent="-344488"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buFontTx/>
              <a:buChar char="•"/>
            </a:pPr>
            <a:r>
              <a:rPr lang="en-US" altLang="en-US" sz="1600" dirty="0" smtClean="0">
                <a:latin typeface="Times New Roman" pitchFamily="18" charset="0"/>
              </a:rPr>
              <a:t>The figure shows </a:t>
            </a:r>
            <a:r>
              <a:rPr lang="en-US" altLang="en-US" sz="1600" dirty="0">
                <a:latin typeface="Times New Roman" pitchFamily="18" charset="0"/>
              </a:rPr>
              <a:t>the recent cycles in real GDP.</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806923">
                                            <p:txEl>
                                              <p:pRg st="9" end="9"/>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06923">
                                            <p:txEl>
                                              <p:pRg st="11" end="11"/>
                                            </p:txEl>
                                          </p:spTgt>
                                        </p:tgtEl>
                                        <p:attrNameLst>
                                          <p:attrName>style.visibility</p:attrName>
                                        </p:attrNameLst>
                                      </p:cBhvr>
                                      <p:to>
                                        <p:strVal val="visible"/>
                                      </p:to>
                                    </p:set>
                                  </p:childTnLst>
                                </p:cTn>
                              </p:par>
                            </p:childTnLst>
                          </p:cTn>
                        </p:par>
                        <p:par>
                          <p:cTn id="11" fill="hold" nodeType="afterGroup">
                            <p:stCondLst>
                              <p:cond delay="0"/>
                            </p:stCondLst>
                            <p:childTnLst>
                              <p:par>
                                <p:cTn id="12" presetID="22" presetClass="entr" presetSubtype="8" fill="hold" nodeType="afterEffect">
                                  <p:stCondLst>
                                    <p:cond delay="0"/>
                                  </p:stCondLst>
                                  <p:childTnLst>
                                    <p:set>
                                      <p:cBhvr>
                                        <p:cTn id="13" dur="1" fill="hold">
                                          <p:stCondLst>
                                            <p:cond delay="0"/>
                                          </p:stCondLst>
                                        </p:cTn>
                                        <p:tgtEl>
                                          <p:spTgt spid="806918"/>
                                        </p:tgtEl>
                                        <p:attrNameLst>
                                          <p:attrName>style.visibility</p:attrName>
                                        </p:attrNameLst>
                                      </p:cBhvr>
                                      <p:to>
                                        <p:strVal val="visible"/>
                                      </p:to>
                                    </p:set>
                                    <p:animEffect transition="in" filter="wipe(left)">
                                      <p:cBhvr>
                                        <p:cTn id="14" dur="1000"/>
                                        <p:tgtEl>
                                          <p:spTgt spid="80691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06923">
                                            <p:txEl>
                                              <p:pRg st="13" end="13"/>
                                            </p:txEl>
                                          </p:spTgt>
                                        </p:tgtEl>
                                        <p:attrNameLst>
                                          <p:attrName>style.visibility</p:attrName>
                                        </p:attrNameLst>
                                      </p:cBhvr>
                                      <p:to>
                                        <p:strVal val="visible"/>
                                      </p:to>
                                    </p:set>
                                  </p:childTnLst>
                                </p:cTn>
                              </p:par>
                            </p:childTnLst>
                          </p:cTn>
                        </p:par>
                        <p:par>
                          <p:cTn id="19" fill="hold" nodeType="afterGroup">
                            <p:stCondLst>
                              <p:cond delay="0"/>
                            </p:stCondLst>
                            <p:childTnLst>
                              <p:par>
                                <p:cTn id="20" presetID="10" presetClass="entr" presetSubtype="0" fill="hold" nodeType="afterEffect">
                                  <p:stCondLst>
                                    <p:cond delay="0"/>
                                  </p:stCondLst>
                                  <p:childTnLst>
                                    <p:set>
                                      <p:cBhvr>
                                        <p:cTn id="21" dur="1" fill="hold">
                                          <p:stCondLst>
                                            <p:cond delay="0"/>
                                          </p:stCondLst>
                                        </p:cTn>
                                        <p:tgtEl>
                                          <p:spTgt spid="806919"/>
                                        </p:tgtEl>
                                        <p:attrNameLst>
                                          <p:attrName>style.visibility</p:attrName>
                                        </p:attrNameLst>
                                      </p:cBhvr>
                                      <p:to>
                                        <p:strVal val="visible"/>
                                      </p:to>
                                    </p:set>
                                    <p:animEffect transition="in" filter="fade">
                                      <p:cBhvr>
                                        <p:cTn id="22" dur="500"/>
                                        <p:tgtEl>
                                          <p:spTgt spid="806919"/>
                                        </p:tgtEl>
                                      </p:cBhvr>
                                    </p:animEffect>
                                  </p:childTnLst>
                                </p:cTn>
                              </p:par>
                            </p:childTnLst>
                          </p:cTn>
                        </p:par>
                        <p:par>
                          <p:cTn id="23" fill="hold" nodeType="afterGroup">
                            <p:stCondLst>
                              <p:cond delay="500"/>
                            </p:stCondLst>
                            <p:childTnLst>
                              <p:par>
                                <p:cTn id="24" presetID="22" presetClass="entr" presetSubtype="8" fill="hold" nodeType="afterEffect">
                                  <p:stCondLst>
                                    <p:cond delay="0"/>
                                  </p:stCondLst>
                                  <p:childTnLst>
                                    <p:set>
                                      <p:cBhvr>
                                        <p:cTn id="25" dur="1" fill="hold">
                                          <p:stCondLst>
                                            <p:cond delay="0"/>
                                          </p:stCondLst>
                                        </p:cTn>
                                        <p:tgtEl>
                                          <p:spTgt spid="806920"/>
                                        </p:tgtEl>
                                        <p:attrNameLst>
                                          <p:attrName>style.visibility</p:attrName>
                                        </p:attrNameLst>
                                      </p:cBhvr>
                                      <p:to>
                                        <p:strVal val="visible"/>
                                      </p:to>
                                    </p:set>
                                    <p:animEffect transition="in" filter="wipe(left)">
                                      <p:cBhvr>
                                        <p:cTn id="26" dur="1000"/>
                                        <p:tgtEl>
                                          <p:spTgt spid="806920"/>
                                        </p:tgtEl>
                                      </p:cBhvr>
                                    </p:animEffect>
                                  </p:childTnLst>
                                </p:cTn>
                              </p:par>
                            </p:childTnLst>
                          </p:cTn>
                        </p:par>
                        <p:par>
                          <p:cTn id="27" fill="hold" nodeType="afterGroup">
                            <p:stCondLst>
                              <p:cond delay="1500"/>
                            </p:stCondLst>
                            <p:childTnLst>
                              <p:par>
                                <p:cTn id="28" presetID="10" presetClass="entr" presetSubtype="0" fill="hold" nodeType="afterEffect">
                                  <p:stCondLst>
                                    <p:cond delay="0"/>
                                  </p:stCondLst>
                                  <p:childTnLst>
                                    <p:set>
                                      <p:cBhvr>
                                        <p:cTn id="29" dur="1" fill="hold">
                                          <p:stCondLst>
                                            <p:cond delay="0"/>
                                          </p:stCondLst>
                                        </p:cTn>
                                        <p:tgtEl>
                                          <p:spTgt spid="806921"/>
                                        </p:tgtEl>
                                        <p:attrNameLst>
                                          <p:attrName>style.visibility</p:attrName>
                                        </p:attrNameLst>
                                      </p:cBhvr>
                                      <p:to>
                                        <p:strVal val="visible"/>
                                      </p:to>
                                    </p:set>
                                    <p:animEffect transition="in" filter="fade">
                                      <p:cBhvr>
                                        <p:cTn id="30" dur="500"/>
                                        <p:tgtEl>
                                          <p:spTgt spid="80692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80692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5" name="Rectangle 3"/>
          <p:cNvSpPr>
            <a:spLocks noGrp="1" noChangeArrowheads="1"/>
          </p:cNvSpPr>
          <p:nvPr>
            <p:ph type="body" sz="half" idx="1"/>
          </p:nvPr>
        </p:nvSpPr>
        <p:spPr>
          <a:xfrm>
            <a:off x="152400" y="869950"/>
            <a:ext cx="8382000" cy="5715000"/>
          </a:xfrm>
        </p:spPr>
        <p:txBody>
          <a:bodyPr/>
          <a:lstStyle/>
          <a:p>
            <a:pPr lvl="1" eaLnBrk="1" hangingPunct="1">
              <a:buFont typeface="Wingdings" pitchFamily="2" charset="2"/>
              <a:buNone/>
            </a:pPr>
            <a:r>
              <a:rPr lang="en-US" altLang="en-US" b="1" dirty="0" smtClean="0"/>
              <a:t>Changes in unemployment</a:t>
            </a:r>
            <a:endParaRPr lang="en-US" altLang="en-US" sz="800" dirty="0" smtClean="0"/>
          </a:p>
          <a:p>
            <a:pPr lvl="1" eaLnBrk="1" hangingPunct="1"/>
            <a:r>
              <a:rPr lang="en-US" altLang="en-US" sz="1600" dirty="0" smtClean="0"/>
              <a:t>Unemployment depends on the difference between real GDP and potential GDP</a:t>
            </a:r>
          </a:p>
          <a:p>
            <a:pPr lvl="1" eaLnBrk="1" hangingPunct="1"/>
            <a:r>
              <a:rPr lang="en-US" altLang="en-US" sz="1600" dirty="0" smtClean="0"/>
              <a:t>Potential GDP is the level of real GDP that the economy would have produced if its labor and capital were fully employed.</a:t>
            </a:r>
          </a:p>
          <a:p>
            <a:pPr lvl="2" eaLnBrk="1" hangingPunct="1">
              <a:lnSpc>
                <a:spcPct val="115000"/>
              </a:lnSpc>
            </a:pPr>
            <a:r>
              <a:rPr lang="en-US" altLang="en-US" sz="1600" dirty="0" smtClean="0"/>
              <a:t>Full employment occurs when real GDP = potential GDP</a:t>
            </a:r>
          </a:p>
          <a:p>
            <a:pPr lvl="2" eaLnBrk="1" hangingPunct="1">
              <a:lnSpc>
                <a:spcPct val="115000"/>
              </a:lnSpc>
            </a:pPr>
            <a:r>
              <a:rPr lang="en-US" altLang="en-US" sz="1600" dirty="0" smtClean="0"/>
              <a:t>Graphically, it is a vertical line in the AD-AS model </a:t>
            </a:r>
          </a:p>
          <a:p>
            <a:pPr marL="1771650" lvl="3" indent="-342900" eaLnBrk="1" hangingPunct="1">
              <a:lnSpc>
                <a:spcPct val="75000"/>
              </a:lnSpc>
              <a:buFontTx/>
              <a:buChar char="•"/>
            </a:pPr>
            <a:endParaRPr lang="en-CA" altLang="en-US" sz="900" dirty="0" smtClean="0">
              <a:solidFill>
                <a:srgbClr val="000000"/>
              </a:solidFill>
              <a:latin typeface="Times New Roman" pitchFamily="18" charset="0"/>
            </a:endParaRPr>
          </a:p>
          <a:p>
            <a:pPr marL="1771650" lvl="3" indent="-342900" eaLnBrk="1" hangingPunct="1">
              <a:lnSpc>
                <a:spcPct val="85000"/>
              </a:lnSpc>
              <a:buFontTx/>
              <a:buChar char="•"/>
            </a:pPr>
            <a:r>
              <a:rPr lang="en-CA" altLang="en-US" sz="1600" dirty="0" smtClean="0">
                <a:latin typeface="Times New Roman" pitchFamily="18" charset="0"/>
              </a:rPr>
              <a:t>The real wage rate makes the quantity of labor demanded equal to the quantity of labor supplied.</a:t>
            </a:r>
            <a:r>
              <a:rPr lang="en-CA" altLang="en-US" sz="1600" dirty="0" smtClean="0">
                <a:solidFill>
                  <a:srgbClr val="000000"/>
                </a:solidFill>
                <a:latin typeface="Times New Roman" pitchFamily="18" charset="0"/>
              </a:rPr>
              <a:t> </a:t>
            </a:r>
          </a:p>
          <a:p>
            <a:pPr marL="1771650" lvl="3" indent="-342900" eaLnBrk="1" hangingPunct="1">
              <a:lnSpc>
                <a:spcPct val="85000"/>
              </a:lnSpc>
              <a:buFontTx/>
              <a:buChar char="•"/>
            </a:pPr>
            <a:endParaRPr lang="en-CA" altLang="en-US" sz="800" dirty="0" smtClean="0">
              <a:solidFill>
                <a:srgbClr val="000000"/>
              </a:solidFill>
              <a:latin typeface="Times New Roman" pitchFamily="18" charset="0"/>
            </a:endParaRPr>
          </a:p>
          <a:p>
            <a:pPr marL="1771650" lvl="3" indent="-342900" eaLnBrk="1" hangingPunct="1">
              <a:lnSpc>
                <a:spcPct val="85000"/>
              </a:lnSpc>
              <a:buFontTx/>
              <a:buChar char="•"/>
            </a:pPr>
            <a:r>
              <a:rPr lang="en-CA" altLang="en-US" sz="1600" dirty="0" smtClean="0">
                <a:solidFill>
                  <a:srgbClr val="000000"/>
                </a:solidFill>
                <a:latin typeface="Times New Roman" pitchFamily="18" charset="0"/>
              </a:rPr>
              <a:t>Along the potential GDP line, when the price level changes the money wage rate changes to keep the real wage rate at the full-employment level.</a:t>
            </a:r>
            <a:r>
              <a:rPr lang="en-CA" altLang="en-US" sz="1600" dirty="0" smtClean="0">
                <a:latin typeface="Times New Roman" pitchFamily="18" charset="0"/>
              </a:rPr>
              <a:t> </a:t>
            </a:r>
          </a:p>
          <a:p>
            <a:pPr marL="1771650" lvl="3" indent="-342900" eaLnBrk="1" hangingPunct="1">
              <a:lnSpc>
                <a:spcPct val="75000"/>
              </a:lnSpc>
              <a:buFontTx/>
              <a:buChar char="•"/>
            </a:pPr>
            <a:endParaRPr lang="en-US" altLang="en-US" sz="1200" dirty="0" smtClean="0"/>
          </a:p>
          <a:p>
            <a:pPr lvl="2" eaLnBrk="1" hangingPunct="1"/>
            <a:r>
              <a:rPr lang="en-US" altLang="en-US" sz="1600" dirty="0" smtClean="0"/>
              <a:t>When the economy grows more slowly than its potential, it fails to generate new jobs for its ever growing labor force</a:t>
            </a:r>
          </a:p>
          <a:p>
            <a:pPr algn="ctr" eaLnBrk="1" hangingPunct="1">
              <a:buFont typeface="Wingdings" pitchFamily="2" charset="2"/>
              <a:buNone/>
            </a:pPr>
            <a:r>
              <a:rPr lang="en-US" altLang="en-US" sz="1600" b="0" i="1" dirty="0" smtClean="0"/>
              <a:t>Y &lt; </a:t>
            </a:r>
            <a:r>
              <a:rPr lang="en-US" altLang="en-US" sz="1600" b="0" i="1" dirty="0" err="1" smtClean="0"/>
              <a:t>Y</a:t>
            </a:r>
            <a:r>
              <a:rPr lang="en-US" altLang="en-US" sz="1600" b="0" i="1" baseline="-25000" dirty="0" err="1" smtClean="0"/>
              <a:t>p</a:t>
            </a:r>
            <a:r>
              <a:rPr lang="en-US" altLang="en-US" sz="1600" b="0" i="1" baseline="-25000" dirty="0" smtClean="0"/>
              <a:t>    </a:t>
            </a:r>
            <a:r>
              <a:rPr lang="en-US" altLang="en-US" sz="2400" b="0" i="1" dirty="0" smtClean="0">
                <a:cs typeface="Times New Roman" pitchFamily="18" charset="0"/>
              </a:rPr>
              <a:t>→</a:t>
            </a:r>
            <a:r>
              <a:rPr lang="en-US" altLang="en-US" sz="1600" b="0" i="1" baseline="-25000" dirty="0" smtClean="0"/>
              <a:t>   </a:t>
            </a:r>
            <a:r>
              <a:rPr lang="en-US" altLang="en-US" sz="1600" b="0" i="1" dirty="0" smtClean="0"/>
              <a:t> u  &gt; u</a:t>
            </a:r>
            <a:r>
              <a:rPr lang="en-US" altLang="en-US" sz="1600" b="0" i="1" baseline="-25000" dirty="0" smtClean="0"/>
              <a:t>n</a:t>
            </a:r>
            <a:r>
              <a:rPr lang="en-US" altLang="en-US" sz="1600" dirty="0" smtClean="0"/>
              <a:t> </a:t>
            </a:r>
          </a:p>
          <a:p>
            <a:pPr lvl="2" eaLnBrk="1" hangingPunct="1"/>
            <a:endParaRPr lang="en-US" altLang="en-US" sz="800" dirty="0" smtClean="0"/>
          </a:p>
          <a:p>
            <a:pPr lvl="2" eaLnBrk="1" hangingPunct="1"/>
            <a:r>
              <a:rPr lang="en-US" altLang="en-US" sz="1600" dirty="0" smtClean="0"/>
              <a:t>When the economy grows faster than its potential, the unemployment rate falls.</a:t>
            </a:r>
          </a:p>
          <a:p>
            <a:pPr algn="ctr" eaLnBrk="1" hangingPunct="1">
              <a:buNone/>
            </a:pPr>
            <a:r>
              <a:rPr lang="en-US" altLang="en-US" sz="1600" b="0" i="1" dirty="0" smtClean="0"/>
              <a:t>Y &gt; </a:t>
            </a:r>
            <a:r>
              <a:rPr lang="en-US" altLang="en-US" sz="1600" b="0" i="1" dirty="0" err="1" smtClean="0"/>
              <a:t>Y</a:t>
            </a:r>
            <a:r>
              <a:rPr lang="en-US" altLang="en-US" sz="1600" b="0" i="1" baseline="-25000" dirty="0" err="1" smtClean="0"/>
              <a:t>p</a:t>
            </a:r>
            <a:r>
              <a:rPr lang="en-US" altLang="en-US" sz="1600" b="0" i="1" baseline="-25000" dirty="0" smtClean="0"/>
              <a:t>    </a:t>
            </a:r>
            <a:r>
              <a:rPr lang="en-US" altLang="en-US" sz="2400" b="0" i="1" dirty="0" smtClean="0">
                <a:cs typeface="Times New Roman" pitchFamily="18" charset="0"/>
              </a:rPr>
              <a:t>→</a:t>
            </a:r>
            <a:r>
              <a:rPr lang="en-US" altLang="en-US" sz="1600" b="0" i="1" baseline="-25000" dirty="0" smtClean="0"/>
              <a:t>   </a:t>
            </a:r>
            <a:r>
              <a:rPr lang="en-US" altLang="en-US" sz="1600" b="0" i="1" dirty="0" smtClean="0"/>
              <a:t> u </a:t>
            </a:r>
            <a:r>
              <a:rPr lang="en-US" altLang="en-US" sz="2000" b="0" i="1" dirty="0" smtClean="0">
                <a:cs typeface="Times New Roman" pitchFamily="18" charset="0"/>
              </a:rPr>
              <a:t>&lt; </a:t>
            </a:r>
            <a:r>
              <a:rPr lang="en-US" altLang="en-US" sz="1600" b="0" i="1" dirty="0" smtClean="0"/>
              <a:t>u</a:t>
            </a:r>
            <a:r>
              <a:rPr lang="en-US" altLang="en-US" sz="1600" b="0" i="1" baseline="-25000" dirty="0" smtClean="0"/>
              <a:t>n</a:t>
            </a:r>
            <a:endParaRPr lang="en-US" altLang="en-US" sz="1600" dirty="0" smtClean="0"/>
          </a:p>
          <a:p>
            <a:pPr lvl="2" eaLnBrk="1" hangingPunct="1"/>
            <a:endParaRPr lang="en-US" altLang="en-US" sz="800" dirty="0" smtClean="0"/>
          </a:p>
          <a:p>
            <a:pPr lvl="2" eaLnBrk="1" hangingPunct="1"/>
            <a:endParaRPr lang="en-US" altLang="en-US" sz="400" dirty="0" smtClean="0"/>
          </a:p>
          <a:p>
            <a:pPr lvl="2" eaLnBrk="1" hangingPunct="1"/>
            <a:r>
              <a:rPr lang="en-US" altLang="en-US" sz="1600" dirty="0" smtClean="0"/>
              <a:t>Full employment is reached when </a:t>
            </a:r>
            <a:r>
              <a:rPr lang="en-US" altLang="en-US" sz="1600" i="1" dirty="0" err="1" smtClean="0"/>
              <a:t>u</a:t>
            </a:r>
            <a:r>
              <a:rPr lang="en-US" altLang="en-US" sz="1600" i="1" baseline="-25000" dirty="0" err="1" smtClean="0"/>
              <a:t>c</a:t>
            </a:r>
            <a:r>
              <a:rPr lang="en-US" altLang="en-US" sz="1600" dirty="0" smtClean="0"/>
              <a:t> = 0, which implies </a:t>
            </a:r>
            <a:r>
              <a:rPr lang="en-US" altLang="en-US" sz="1600" i="1" dirty="0" smtClean="0"/>
              <a:t>u = u</a:t>
            </a:r>
            <a:r>
              <a:rPr lang="en-US" altLang="en-US" sz="1600" i="1" baseline="-25000" dirty="0" smtClean="0"/>
              <a:t>n</a:t>
            </a:r>
            <a:r>
              <a:rPr lang="en-US" altLang="en-US" sz="1600" i="1" dirty="0" smtClean="0"/>
              <a:t> </a:t>
            </a:r>
            <a:r>
              <a:rPr lang="en-US" altLang="en-US" sz="1600" dirty="0" smtClean="0">
                <a:sym typeface="Symbol" pitchFamily="18" charset="2"/>
              </a:rPr>
              <a:t> 5%</a:t>
            </a:r>
          </a:p>
        </p:txBody>
      </p:sp>
      <p:sp>
        <p:nvSpPr>
          <p:cNvPr id="37891"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7892" name="Rectangle 6"/>
          <p:cNvSpPr>
            <a:spLocks noGrp="1" noChangeArrowheads="1"/>
          </p:cNvSpPr>
          <p:nvPr>
            <p:ph type="title"/>
          </p:nvPr>
        </p:nvSpPr>
        <p:spPr>
          <a:xfrm>
            <a:off x="381000" y="76200"/>
            <a:ext cx="8229600" cy="533400"/>
          </a:xfrm>
          <a:noFill/>
        </p:spPr>
        <p:txBody>
          <a:bodyPr/>
          <a:lstStyle/>
          <a:p>
            <a:pPr eaLnBrk="1" hangingPunct="1"/>
            <a:r>
              <a:rPr lang="en-US" altLang="en-US" smtClean="0"/>
              <a:t>Unemployment rate</a:t>
            </a:r>
            <a:endParaRPr lang="en-CA" altLang="en-US" smtClean="0"/>
          </a:p>
        </p:txBody>
      </p:sp>
      <p:sp>
        <p:nvSpPr>
          <p:cNvPr id="37893"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7894" name="Rectangle 12"/>
          <p:cNvSpPr>
            <a:spLocks noChangeArrowheads="1"/>
          </p:cNvSpPr>
          <p:nvPr/>
        </p:nvSpPr>
        <p:spPr bwMode="auto">
          <a:xfrm>
            <a:off x="0" y="33194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7895" name="Rectangle 1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42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942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942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942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942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94275">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94275">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694275">
                                            <p:txEl>
                                              <p:pRg st="10" end="1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94275">
                                            <p:txEl>
                                              <p:pRg st="11" end="1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694275">
                                            <p:txEl>
                                              <p:pRg st="13" end="13"/>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694275">
                                            <p:txEl>
                                              <p:pRg st="14" end="14"/>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694275">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2" name="Line 2"/>
          <p:cNvSpPr>
            <a:spLocks noChangeShapeType="1"/>
          </p:cNvSpPr>
          <p:nvPr/>
        </p:nvSpPr>
        <p:spPr bwMode="auto">
          <a:xfrm>
            <a:off x="5105400" y="3057525"/>
            <a:ext cx="0" cy="3081338"/>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2" name="Group 3"/>
          <p:cNvGrpSpPr>
            <a:grpSpLocks/>
          </p:cNvGrpSpPr>
          <p:nvPr/>
        </p:nvGrpSpPr>
        <p:grpSpPr bwMode="auto">
          <a:xfrm>
            <a:off x="1100138" y="2667000"/>
            <a:ext cx="4845050" cy="3489325"/>
            <a:chOff x="696" y="1680"/>
            <a:chExt cx="3052" cy="2198"/>
          </a:xfrm>
        </p:grpSpPr>
        <p:sp>
          <p:nvSpPr>
            <p:cNvPr id="38930" name="Line 4"/>
            <p:cNvSpPr>
              <a:spLocks noChangeAspect="1" noChangeShapeType="1"/>
            </p:cNvSpPr>
            <p:nvPr/>
          </p:nvSpPr>
          <p:spPr bwMode="auto">
            <a:xfrm flipV="1">
              <a:off x="2041" y="1680"/>
              <a:ext cx="1707" cy="211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8931" name="Rectangle 5"/>
            <p:cNvSpPr>
              <a:spLocks noChangeArrowheads="1"/>
            </p:cNvSpPr>
            <p:nvPr/>
          </p:nvSpPr>
          <p:spPr bwMode="auto">
            <a:xfrm>
              <a:off x="1827" y="3527"/>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smtClean="0">
                  <a:latin typeface="Times New Roman" pitchFamily="18" charset="0"/>
                </a:rPr>
                <a:t>SRAS</a:t>
              </a:r>
              <a:endParaRPr lang="en-US" altLang="en-US" sz="14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38932" name="Line 6"/>
            <p:cNvSpPr>
              <a:spLocks noChangeShapeType="1"/>
            </p:cNvSpPr>
            <p:nvPr/>
          </p:nvSpPr>
          <p:spPr bwMode="auto">
            <a:xfrm>
              <a:off x="696" y="2997"/>
              <a:ext cx="199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8933" name="Line 7"/>
            <p:cNvSpPr>
              <a:spLocks noChangeShapeType="1"/>
            </p:cNvSpPr>
            <p:nvPr/>
          </p:nvSpPr>
          <p:spPr bwMode="auto">
            <a:xfrm>
              <a:off x="2688" y="3036"/>
              <a:ext cx="0" cy="842"/>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38916" name="Rectangle 8"/>
          <p:cNvSpPr>
            <a:spLocks noChangeArrowheads="1"/>
          </p:cNvSpPr>
          <p:nvPr/>
        </p:nvSpPr>
        <p:spPr bwMode="auto">
          <a:xfrm>
            <a:off x="2743200" y="6148388"/>
            <a:ext cx="2882900" cy="7286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sz="1400"/>
          </a:p>
        </p:txBody>
      </p:sp>
      <p:sp>
        <p:nvSpPr>
          <p:cNvPr id="38917" name="Rectangle 9"/>
          <p:cNvSpPr>
            <a:spLocks noChangeArrowheads="1"/>
          </p:cNvSpPr>
          <p:nvPr/>
        </p:nvSpPr>
        <p:spPr bwMode="auto">
          <a:xfrm>
            <a:off x="407988" y="3152775"/>
            <a:ext cx="1725612" cy="259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8918" name="Rectangle 10"/>
          <p:cNvSpPr>
            <a:spLocks noChangeArrowheads="1"/>
          </p:cNvSpPr>
          <p:nvPr/>
        </p:nvSpPr>
        <p:spPr bwMode="auto">
          <a:xfrm>
            <a:off x="152400" y="914400"/>
            <a:ext cx="8458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 typeface="Symbol" pitchFamily="18" charset="2"/>
              <a:buNone/>
            </a:pPr>
            <a:r>
              <a:rPr lang="en-US" altLang="en-US" sz="1800">
                <a:latin typeface="Times New Roman" pitchFamily="18" charset="0"/>
              </a:rPr>
              <a:t>	</a:t>
            </a:r>
            <a:r>
              <a:rPr lang="en-US" altLang="en-US" sz="1800" b="1">
                <a:latin typeface="Times New Roman" pitchFamily="18" charset="0"/>
              </a:rPr>
              <a:t>Recessionary Gap</a:t>
            </a:r>
          </a:p>
        </p:txBody>
      </p:sp>
      <p:sp>
        <p:nvSpPr>
          <p:cNvPr id="38919" name="Rectangle 11"/>
          <p:cNvSpPr>
            <a:spLocks noChangeArrowheads="1"/>
          </p:cNvSpPr>
          <p:nvPr/>
        </p:nvSpPr>
        <p:spPr bwMode="auto">
          <a:xfrm>
            <a:off x="5791200" y="59039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400">
              <a:latin typeface="Times New Roman" pitchFamily="18" charset="0"/>
            </a:endParaRPr>
          </a:p>
        </p:txBody>
      </p:sp>
      <p:sp>
        <p:nvSpPr>
          <p:cNvPr id="819212" name="Rectangle 12"/>
          <p:cNvSpPr>
            <a:spLocks noChangeArrowheads="1"/>
          </p:cNvSpPr>
          <p:nvPr/>
        </p:nvSpPr>
        <p:spPr bwMode="auto">
          <a:xfrm>
            <a:off x="941388" y="4608513"/>
            <a:ext cx="1192212" cy="9540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r>
              <a:rPr lang="en-US" altLang="en-US" sz="1400" i="1">
                <a:latin typeface="Times New Roman" pitchFamily="18" charset="0"/>
              </a:rPr>
              <a:t>PL</a:t>
            </a:r>
          </a:p>
          <a:p>
            <a:pPr algn="r" eaLnBrk="1" hangingPunct="1"/>
            <a:endParaRPr lang="en-US" altLang="en-US" sz="1400" i="1">
              <a:latin typeface="Times New Roman" pitchFamily="18" charset="0"/>
            </a:endParaRPr>
          </a:p>
          <a:p>
            <a:pPr algn="r" eaLnBrk="1" hangingPunct="1"/>
            <a:endParaRPr lang="en-US" altLang="en-US" sz="1400" i="1">
              <a:latin typeface="Times New Roman" pitchFamily="18" charset="0"/>
            </a:endParaRPr>
          </a:p>
          <a:p>
            <a:pPr algn="r" eaLnBrk="1" hangingPunct="1"/>
            <a:endParaRPr lang="en-US" altLang="en-US" sz="1400" i="1">
              <a:latin typeface="Times New Roman" pitchFamily="18" charset="0"/>
            </a:endParaRPr>
          </a:p>
        </p:txBody>
      </p:sp>
      <p:sp>
        <p:nvSpPr>
          <p:cNvPr id="38921" name="Line 13"/>
          <p:cNvSpPr>
            <a:spLocks noChangeAspect="1" noChangeShapeType="1"/>
          </p:cNvSpPr>
          <p:nvPr/>
        </p:nvSpPr>
        <p:spPr bwMode="auto">
          <a:xfrm>
            <a:off x="2319338" y="3152775"/>
            <a:ext cx="3471862" cy="288290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19214" name="Rectangle 14"/>
          <p:cNvSpPr>
            <a:spLocks noChangeArrowheads="1"/>
          </p:cNvSpPr>
          <p:nvPr/>
        </p:nvSpPr>
        <p:spPr bwMode="auto">
          <a:xfrm>
            <a:off x="609600" y="1371600"/>
            <a:ext cx="7696200"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0000"/>
              </a:lnSpc>
            </a:pPr>
            <a:r>
              <a:rPr lang="en-US" altLang="en-US" sz="1600">
                <a:latin typeface="Times New Roman" pitchFamily="18" charset="0"/>
              </a:rPr>
              <a:t>A recessionary gap occurs when GDP is less than potential GDP.</a:t>
            </a:r>
          </a:p>
          <a:p>
            <a:pPr lvl="1" eaLnBrk="1" hangingPunct="1">
              <a:lnSpc>
                <a:spcPct val="120000"/>
              </a:lnSpc>
            </a:pPr>
            <a:r>
              <a:rPr lang="en-US" altLang="en-US" sz="1600">
                <a:latin typeface="Times New Roman" pitchFamily="18" charset="0"/>
              </a:rPr>
              <a:t>Resources, capital, and workers are not being fully utilized, and so </a:t>
            </a:r>
            <a:r>
              <a:rPr lang="en-US" altLang="en-US" sz="1600" i="1">
                <a:latin typeface="Times New Roman" pitchFamily="18" charset="0"/>
              </a:rPr>
              <a:t>u </a:t>
            </a:r>
            <a:r>
              <a:rPr lang="en-US" altLang="en-US" sz="1600">
                <a:latin typeface="Times New Roman" pitchFamily="18" charset="0"/>
              </a:rPr>
              <a:t>is high.</a:t>
            </a:r>
          </a:p>
          <a:p>
            <a:pPr lvl="1" eaLnBrk="1" hangingPunct="1">
              <a:lnSpc>
                <a:spcPct val="120000"/>
              </a:lnSpc>
            </a:pPr>
            <a:r>
              <a:rPr lang="en-US" altLang="en-US" sz="1600">
                <a:latin typeface="Times New Roman" pitchFamily="18" charset="0"/>
              </a:rPr>
              <a:t>As a result, there is downward pressure on wages</a:t>
            </a:r>
            <a:endParaRPr lang="en-US" altLang="en-US" sz="1200">
              <a:solidFill>
                <a:srgbClr val="000000"/>
              </a:solidFill>
              <a:latin typeface="Times New Roman" pitchFamily="18" charset="0"/>
            </a:endParaRPr>
          </a:p>
        </p:txBody>
      </p:sp>
      <p:sp>
        <p:nvSpPr>
          <p:cNvPr id="38923" name="Rectangle 15"/>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Inflation, Economic growth and Unemployment</a:t>
            </a:r>
            <a:endParaRPr lang="en-CA" altLang="en-US" sz="2600" b="1">
              <a:latin typeface="Times New Roman" pitchFamily="18" charset="0"/>
            </a:endParaRPr>
          </a:p>
        </p:txBody>
      </p:sp>
      <p:sp>
        <p:nvSpPr>
          <p:cNvPr id="38924" name="Rectangle 16"/>
          <p:cNvSpPr>
            <a:spLocks noChangeArrowheads="1"/>
          </p:cNvSpPr>
          <p:nvPr/>
        </p:nvSpPr>
        <p:spPr bwMode="auto">
          <a:xfrm rot="-3017210">
            <a:off x="6004718" y="2488407"/>
            <a:ext cx="614363" cy="1371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9217" name="Rectangle 17"/>
          <p:cNvSpPr>
            <a:spLocks noChangeArrowheads="1"/>
          </p:cNvSpPr>
          <p:nvPr/>
        </p:nvSpPr>
        <p:spPr bwMode="auto">
          <a:xfrm>
            <a:off x="3521075" y="6169025"/>
            <a:ext cx="1482725" cy="306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400" i="1">
                <a:latin typeface="Times New Roman" pitchFamily="18" charset="0"/>
                <a:cs typeface="Times New Roman" pitchFamily="18" charset="0"/>
              </a:rPr>
              <a:t>GDP</a:t>
            </a:r>
            <a:endParaRPr lang="en-US" altLang="en-US" sz="1400">
              <a:latin typeface="Times New Roman" pitchFamily="18" charset="0"/>
            </a:endParaRPr>
          </a:p>
        </p:txBody>
      </p:sp>
      <p:sp>
        <p:nvSpPr>
          <p:cNvPr id="819218" name="Rectangle 18"/>
          <p:cNvSpPr>
            <a:spLocks noChangeArrowheads="1"/>
          </p:cNvSpPr>
          <p:nvPr/>
        </p:nvSpPr>
        <p:spPr bwMode="auto">
          <a:xfrm>
            <a:off x="4892675" y="6159500"/>
            <a:ext cx="604838" cy="684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b="1" i="1" dirty="0" err="1" smtClean="0">
                <a:solidFill>
                  <a:srgbClr val="FF3300"/>
                </a:solidFill>
                <a:latin typeface="Times New Roman" pitchFamily="18" charset="0"/>
              </a:rPr>
              <a:t>Y</a:t>
            </a:r>
            <a:r>
              <a:rPr lang="en-US" altLang="en-US" sz="1400" b="1" i="1" baseline="-25000" dirty="0" err="1" smtClean="0">
                <a:solidFill>
                  <a:srgbClr val="FF3300"/>
                </a:solidFill>
                <a:latin typeface="Times New Roman" pitchFamily="18" charset="0"/>
              </a:rPr>
              <a:t>p</a:t>
            </a:r>
            <a:endParaRPr lang="en-US" altLang="en-US" sz="1400" b="1" dirty="0">
              <a:solidFill>
                <a:srgbClr val="FF3300"/>
              </a:solidFill>
              <a:latin typeface="Times New Roman" pitchFamily="18" charset="0"/>
            </a:endParaRPr>
          </a:p>
        </p:txBody>
      </p:sp>
      <p:sp>
        <p:nvSpPr>
          <p:cNvPr id="38927" name="Line 19"/>
          <p:cNvSpPr>
            <a:spLocks noChangeShapeType="1"/>
          </p:cNvSpPr>
          <p:nvPr/>
        </p:nvSpPr>
        <p:spPr bwMode="auto">
          <a:xfrm>
            <a:off x="2133600" y="6156325"/>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8928" name="Line 20"/>
          <p:cNvSpPr>
            <a:spLocks noChangeShapeType="1"/>
          </p:cNvSpPr>
          <p:nvPr/>
        </p:nvSpPr>
        <p:spPr bwMode="auto">
          <a:xfrm>
            <a:off x="2133600" y="2867025"/>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19222" name="Rectangle 22"/>
          <p:cNvSpPr>
            <a:spLocks noChangeArrowheads="1"/>
          </p:cNvSpPr>
          <p:nvPr/>
        </p:nvSpPr>
        <p:spPr bwMode="auto">
          <a:xfrm>
            <a:off x="6400800" y="3040063"/>
            <a:ext cx="20574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914400" algn="l"/>
              </a:tabLst>
              <a:defRPr sz="2400">
                <a:solidFill>
                  <a:schemeClr val="tx1"/>
                </a:solidFill>
                <a:latin typeface="Arial" charset="0"/>
              </a:defRPr>
            </a:lvl1pPr>
            <a:lvl2pPr marL="742950" indent="-285750" eaLnBrk="0" hangingPunct="0">
              <a:tabLst>
                <a:tab pos="914400" algn="l"/>
              </a:tabLst>
              <a:defRPr sz="2400">
                <a:solidFill>
                  <a:schemeClr val="tx1"/>
                </a:solidFill>
                <a:latin typeface="Arial" charset="0"/>
              </a:defRPr>
            </a:lvl2pPr>
            <a:lvl3pPr marL="1143000" indent="-228600" eaLnBrk="0" hangingPunct="0">
              <a:tabLst>
                <a:tab pos="914400" algn="l"/>
              </a:tabLst>
              <a:defRPr sz="2400">
                <a:solidFill>
                  <a:schemeClr val="tx1"/>
                </a:solidFill>
                <a:latin typeface="Arial" charset="0"/>
              </a:defRPr>
            </a:lvl3pPr>
            <a:lvl4pPr marL="1600200" indent="-228600" eaLnBrk="0" hangingPunct="0">
              <a:tabLst>
                <a:tab pos="914400" algn="l"/>
              </a:tabLst>
              <a:defRPr sz="2400">
                <a:solidFill>
                  <a:schemeClr val="tx1"/>
                </a:solidFill>
                <a:latin typeface="Arial" charset="0"/>
              </a:defRPr>
            </a:lvl4pPr>
            <a:lvl5pPr marL="2057400" indent="-228600" eaLnBrk="0" hangingPunct="0">
              <a:tabLst>
                <a:tab pos="914400" algn="l"/>
              </a:tabLst>
              <a:defRPr sz="2400">
                <a:solidFill>
                  <a:schemeClr val="tx1"/>
                </a:solidFill>
                <a:latin typeface="Arial" charset="0"/>
              </a:defRPr>
            </a:lvl5pPr>
            <a:lvl6pPr marL="2514600" indent="-228600" eaLnBrk="0" fontAlgn="base" hangingPunct="0">
              <a:spcBef>
                <a:spcPct val="0"/>
              </a:spcBef>
              <a:spcAft>
                <a:spcPct val="0"/>
              </a:spcAft>
              <a:tabLst>
                <a:tab pos="914400" algn="l"/>
              </a:tabLst>
              <a:defRPr sz="2400">
                <a:solidFill>
                  <a:schemeClr val="tx1"/>
                </a:solidFill>
                <a:latin typeface="Arial" charset="0"/>
              </a:defRPr>
            </a:lvl6pPr>
            <a:lvl7pPr marL="2971800" indent="-228600" eaLnBrk="0" fontAlgn="base" hangingPunct="0">
              <a:spcBef>
                <a:spcPct val="0"/>
              </a:spcBef>
              <a:spcAft>
                <a:spcPct val="0"/>
              </a:spcAft>
              <a:tabLst>
                <a:tab pos="914400" algn="l"/>
              </a:tabLst>
              <a:defRPr sz="2400">
                <a:solidFill>
                  <a:schemeClr val="tx1"/>
                </a:solidFill>
                <a:latin typeface="Arial" charset="0"/>
              </a:defRPr>
            </a:lvl7pPr>
            <a:lvl8pPr marL="3429000" indent="-228600" eaLnBrk="0" fontAlgn="base" hangingPunct="0">
              <a:spcBef>
                <a:spcPct val="0"/>
              </a:spcBef>
              <a:spcAft>
                <a:spcPct val="0"/>
              </a:spcAft>
              <a:tabLst>
                <a:tab pos="914400" algn="l"/>
              </a:tabLst>
              <a:defRPr sz="2400">
                <a:solidFill>
                  <a:schemeClr val="tx1"/>
                </a:solidFill>
                <a:latin typeface="Arial" charset="0"/>
              </a:defRPr>
            </a:lvl8pPr>
            <a:lvl9pPr marL="3886200" indent="-228600" eaLnBrk="0" fontAlgn="base" hangingPunct="0">
              <a:spcBef>
                <a:spcPct val="0"/>
              </a:spcBef>
              <a:spcAft>
                <a:spcPct val="0"/>
              </a:spcAft>
              <a:tabLst>
                <a:tab pos="914400" algn="l"/>
              </a:tabLst>
              <a:defRPr sz="2400">
                <a:solidFill>
                  <a:schemeClr val="tx1"/>
                </a:solidFill>
                <a:latin typeface="Arial" charset="0"/>
              </a:defRPr>
            </a:lvl9pPr>
          </a:lstStyle>
          <a:p>
            <a:pPr algn="ctr" eaLnBrk="1" hangingPunct="1"/>
            <a:r>
              <a:rPr lang="en-US" altLang="en-US" sz="1600" b="1" i="1">
                <a:latin typeface="Times New Roman" pitchFamily="18" charset="0"/>
              </a:rPr>
              <a:t>Note: Unemployment insurance </a:t>
            </a:r>
            <a:r>
              <a:rPr lang="en-US" altLang="en-US" sz="1600" i="1">
                <a:latin typeface="Times New Roman" pitchFamily="18" charset="0"/>
              </a:rPr>
              <a:t>replaces a portion of a newly unemployed worker’s income.  Designed to prevent the “next” Great Depression.</a:t>
            </a:r>
          </a:p>
        </p:txBody>
      </p:sp>
      <p:sp>
        <p:nvSpPr>
          <p:cNvPr id="23" name="Rectangle 5"/>
          <p:cNvSpPr>
            <a:spLocks noChangeArrowheads="1"/>
          </p:cNvSpPr>
          <p:nvPr/>
        </p:nvSpPr>
        <p:spPr bwMode="auto">
          <a:xfrm>
            <a:off x="4724400" y="28194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a:latin typeface="Times New Roman" pitchFamily="18" charset="0"/>
              </a:rPr>
              <a:t>L</a:t>
            </a:r>
            <a:r>
              <a:rPr lang="en-US" altLang="en-US" sz="1400" i="1" dirty="0" smtClean="0">
                <a:latin typeface="Times New Roman" pitchFamily="18" charset="0"/>
              </a:rPr>
              <a:t>RAS</a:t>
            </a:r>
            <a:endParaRPr lang="en-US" altLang="en-US" sz="14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218"/>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819202"/>
                                        </p:tgtEl>
                                        <p:attrNameLst>
                                          <p:attrName>style.visibility</p:attrName>
                                        </p:attrNameLst>
                                      </p:cBhvr>
                                      <p:to>
                                        <p:strVal val="visible"/>
                                      </p:to>
                                    </p:set>
                                    <p:animEffect transition="in" filter="wipe(down)">
                                      <p:cBhvr>
                                        <p:cTn id="10" dur="500"/>
                                        <p:tgtEl>
                                          <p:spTgt spid="819202"/>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819214">
                                            <p:txEl>
                                              <p:pRg st="1" end="1"/>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1922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819214">
                                            <p:txEl>
                                              <p:pRg st="2" end="2"/>
                                            </p:txEl>
                                          </p:spTgt>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819222"/>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0" presetClass="path" presetSubtype="0" accel="50000" decel="50000" fill="hold" nodeType="clickEffect">
                                  <p:stCondLst>
                                    <p:cond delay="0"/>
                                  </p:stCondLst>
                                  <p:childTnLst>
                                    <p:animMotion origin="layout" path="M 2.5E-6 -3.60629E-6 L 0.09166 0.09993 " pathEditMode="relative" ptsTypes="AA">
                                      <p:cBhvr>
                                        <p:cTn id="30" dur="2000" fill="hold"/>
                                        <p:tgtEl>
                                          <p:spTgt spid="2"/>
                                        </p:tgtEl>
                                        <p:attrNameLst>
                                          <p:attrName>ppt_x</p:attrName>
                                          <p:attrName>ppt_y</p:attrName>
                                        </p:attrNameLst>
                                      </p:cBhvr>
                                    </p:animMotion>
                                  </p:childTnLst>
                                </p:cTn>
                              </p:par>
                            </p:childTnLst>
                          </p:cTn>
                        </p:par>
                        <p:par>
                          <p:cTn id="31" fill="hold" nodeType="afterGroup">
                            <p:stCondLst>
                              <p:cond delay="2000"/>
                            </p:stCondLst>
                            <p:childTnLst>
                              <p:par>
                                <p:cTn id="32" presetID="9" presetClass="exit" presetSubtype="0" fill="hold" grpId="0" nodeType="afterEffect">
                                  <p:stCondLst>
                                    <p:cond delay="0"/>
                                  </p:stCondLst>
                                  <p:childTnLst>
                                    <p:animEffect transition="out" filter="dissolve">
                                      <p:cBhvr>
                                        <p:cTn id="33" dur="500"/>
                                        <p:tgtEl>
                                          <p:spTgt spid="819212"/>
                                        </p:tgtEl>
                                      </p:cBhvr>
                                    </p:animEffect>
                                    <p:set>
                                      <p:cBhvr>
                                        <p:cTn id="34" dur="1" fill="hold">
                                          <p:stCondLst>
                                            <p:cond delay="499"/>
                                          </p:stCondLst>
                                        </p:cTn>
                                        <p:tgtEl>
                                          <p:spTgt spid="819212"/>
                                        </p:tgtEl>
                                        <p:attrNameLst>
                                          <p:attrName>style.visibility</p:attrName>
                                        </p:attrNameLst>
                                      </p:cBhvr>
                                      <p:to>
                                        <p:strVal val="hidden"/>
                                      </p:to>
                                    </p:set>
                                  </p:childTnLst>
                                </p:cTn>
                              </p:par>
                              <p:par>
                                <p:cTn id="35" presetID="9" presetClass="exit" presetSubtype="0" fill="hold" grpId="0" nodeType="withEffect">
                                  <p:stCondLst>
                                    <p:cond delay="0"/>
                                  </p:stCondLst>
                                  <p:childTnLst>
                                    <p:animEffect transition="out" filter="dissolve">
                                      <p:cBhvr>
                                        <p:cTn id="36" dur="500"/>
                                        <p:tgtEl>
                                          <p:spTgt spid="819217"/>
                                        </p:tgtEl>
                                      </p:cBhvr>
                                    </p:animEffect>
                                    <p:set>
                                      <p:cBhvr>
                                        <p:cTn id="37" dur="1" fill="hold">
                                          <p:stCondLst>
                                            <p:cond delay="499"/>
                                          </p:stCondLst>
                                        </p:cTn>
                                        <p:tgtEl>
                                          <p:spTgt spid="8192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02" grpId="0" animBg="1"/>
      <p:bldP spid="819212" grpId="0" animBg="1"/>
      <p:bldP spid="819217" grpId="0" animBg="1"/>
      <p:bldP spid="819218" grpId="0" animBg="1"/>
      <p:bldP spid="819222" grpId="0"/>
      <p:bldP spid="819222" grpId="1"/>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Line 2"/>
          <p:cNvSpPr>
            <a:spLocks noChangeShapeType="1"/>
          </p:cNvSpPr>
          <p:nvPr/>
        </p:nvSpPr>
        <p:spPr bwMode="auto">
          <a:xfrm>
            <a:off x="3352800" y="3062288"/>
            <a:ext cx="0" cy="308133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2" name="Group 3"/>
          <p:cNvGrpSpPr>
            <a:grpSpLocks/>
          </p:cNvGrpSpPr>
          <p:nvPr/>
        </p:nvGrpSpPr>
        <p:grpSpPr bwMode="auto">
          <a:xfrm>
            <a:off x="1098550" y="2667000"/>
            <a:ext cx="4845050" cy="4191000"/>
            <a:chOff x="693" y="1680"/>
            <a:chExt cx="3052" cy="2640"/>
          </a:xfrm>
        </p:grpSpPr>
        <p:sp>
          <p:nvSpPr>
            <p:cNvPr id="39952" name="Rectangle 4"/>
            <p:cNvSpPr>
              <a:spLocks noChangeArrowheads="1"/>
            </p:cNvSpPr>
            <p:nvPr/>
          </p:nvSpPr>
          <p:spPr bwMode="auto">
            <a:xfrm>
              <a:off x="3130" y="2327"/>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smtClean="0">
                  <a:latin typeface="Times New Roman" pitchFamily="18" charset="0"/>
                </a:rPr>
                <a:t>SRAS</a:t>
              </a:r>
              <a:endParaRPr lang="en-US" altLang="en-US" sz="14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39953" name="Line 5"/>
            <p:cNvSpPr>
              <a:spLocks noChangeShapeType="1"/>
            </p:cNvSpPr>
            <p:nvPr/>
          </p:nvSpPr>
          <p:spPr bwMode="auto">
            <a:xfrm>
              <a:off x="2685" y="3036"/>
              <a:ext cx="0" cy="1284"/>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9954" name="Line 6"/>
            <p:cNvSpPr>
              <a:spLocks noChangeAspect="1" noChangeShapeType="1"/>
            </p:cNvSpPr>
            <p:nvPr/>
          </p:nvSpPr>
          <p:spPr bwMode="auto">
            <a:xfrm flipV="1">
              <a:off x="2038" y="1680"/>
              <a:ext cx="1707" cy="211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9955" name="Line 7"/>
            <p:cNvSpPr>
              <a:spLocks noChangeShapeType="1"/>
            </p:cNvSpPr>
            <p:nvPr/>
          </p:nvSpPr>
          <p:spPr bwMode="auto">
            <a:xfrm>
              <a:off x="693" y="2997"/>
              <a:ext cx="199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sp>
        <p:nvSpPr>
          <p:cNvPr id="39940" name="Rectangle 8"/>
          <p:cNvSpPr>
            <a:spLocks noChangeArrowheads="1"/>
          </p:cNvSpPr>
          <p:nvPr/>
        </p:nvSpPr>
        <p:spPr bwMode="auto">
          <a:xfrm>
            <a:off x="0" y="3152775"/>
            <a:ext cx="2162175" cy="259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9941" name="Rectangle 9"/>
          <p:cNvSpPr>
            <a:spLocks noChangeArrowheads="1"/>
          </p:cNvSpPr>
          <p:nvPr/>
        </p:nvSpPr>
        <p:spPr bwMode="auto">
          <a:xfrm>
            <a:off x="152400" y="914400"/>
            <a:ext cx="8458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 typeface="Symbol" pitchFamily="18" charset="2"/>
              <a:buNone/>
            </a:pPr>
            <a:r>
              <a:rPr lang="en-US" altLang="en-US" sz="1800">
                <a:latin typeface="Times New Roman" pitchFamily="18" charset="0"/>
              </a:rPr>
              <a:t>	</a:t>
            </a:r>
            <a:r>
              <a:rPr lang="en-US" altLang="en-US" sz="1800" b="1">
                <a:latin typeface="Times New Roman" pitchFamily="18" charset="0"/>
              </a:rPr>
              <a:t>Inflationary Gap</a:t>
            </a:r>
          </a:p>
        </p:txBody>
      </p:sp>
      <p:sp>
        <p:nvSpPr>
          <p:cNvPr id="39942" name="Rectangle 10"/>
          <p:cNvSpPr>
            <a:spLocks noChangeArrowheads="1"/>
          </p:cNvSpPr>
          <p:nvPr/>
        </p:nvSpPr>
        <p:spPr bwMode="auto">
          <a:xfrm>
            <a:off x="5791200" y="59039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400">
              <a:latin typeface="Times New Roman" pitchFamily="18" charset="0"/>
            </a:endParaRPr>
          </a:p>
        </p:txBody>
      </p:sp>
      <p:sp>
        <p:nvSpPr>
          <p:cNvPr id="39943" name="Rectangle 11"/>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Inflation, Economic growth and Unemployment</a:t>
            </a:r>
            <a:endParaRPr lang="en-CA" altLang="en-US" sz="2600" b="1">
              <a:latin typeface="Times New Roman" pitchFamily="18" charset="0"/>
            </a:endParaRPr>
          </a:p>
        </p:txBody>
      </p:sp>
      <p:sp>
        <p:nvSpPr>
          <p:cNvPr id="39944" name="Line 12"/>
          <p:cNvSpPr>
            <a:spLocks noChangeAspect="1" noChangeShapeType="1"/>
          </p:cNvSpPr>
          <p:nvPr/>
        </p:nvSpPr>
        <p:spPr bwMode="auto">
          <a:xfrm>
            <a:off x="2319338" y="3152775"/>
            <a:ext cx="3471862" cy="288290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0237" name="Rectangle 13"/>
          <p:cNvSpPr>
            <a:spLocks noChangeArrowheads="1"/>
          </p:cNvSpPr>
          <p:nvPr/>
        </p:nvSpPr>
        <p:spPr bwMode="auto">
          <a:xfrm>
            <a:off x="152400" y="2590800"/>
            <a:ext cx="1981200" cy="2379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endParaRPr lang="en-US" altLang="en-US" sz="1800" i="1">
              <a:latin typeface="Times New Roman" pitchFamily="18" charset="0"/>
            </a:endParaRPr>
          </a:p>
          <a:p>
            <a:pPr algn="r" eaLnBrk="1" hangingPunct="1"/>
            <a:endParaRPr lang="en-US" altLang="en-US" sz="1800" i="1">
              <a:latin typeface="Times New Roman" pitchFamily="18" charset="0"/>
            </a:endParaRPr>
          </a:p>
          <a:p>
            <a:pPr algn="r" eaLnBrk="1" hangingPunct="1"/>
            <a:endParaRPr lang="en-US" altLang="en-US" sz="1800" i="1">
              <a:latin typeface="Times New Roman" pitchFamily="18" charset="0"/>
            </a:endParaRPr>
          </a:p>
          <a:p>
            <a:pPr algn="r" eaLnBrk="1" hangingPunct="1"/>
            <a:endParaRPr lang="en-US" altLang="en-US" sz="1800" i="1">
              <a:latin typeface="Times New Roman" pitchFamily="18" charset="0"/>
            </a:endParaRPr>
          </a:p>
          <a:p>
            <a:pPr algn="r" eaLnBrk="1" hangingPunct="1"/>
            <a:endParaRPr lang="en-US" altLang="en-US" sz="1800" i="1">
              <a:latin typeface="Times New Roman" pitchFamily="18" charset="0"/>
            </a:endParaRPr>
          </a:p>
          <a:p>
            <a:pPr algn="r" eaLnBrk="1" hangingPunct="1"/>
            <a:endParaRPr lang="en-US" altLang="en-US" sz="1800" i="1">
              <a:latin typeface="Times New Roman" pitchFamily="18" charset="0"/>
            </a:endParaRPr>
          </a:p>
          <a:p>
            <a:pPr algn="r" eaLnBrk="1" hangingPunct="1"/>
            <a:endParaRPr lang="en-US" altLang="en-US" i="1">
              <a:latin typeface="Times New Roman" pitchFamily="18" charset="0"/>
            </a:endParaRPr>
          </a:p>
          <a:p>
            <a:pPr algn="r" eaLnBrk="1" hangingPunct="1"/>
            <a:r>
              <a:rPr lang="en-US" altLang="en-US" sz="1400" i="1">
                <a:latin typeface="Times New Roman" pitchFamily="18" charset="0"/>
              </a:rPr>
              <a:t>PL</a:t>
            </a:r>
          </a:p>
        </p:txBody>
      </p:sp>
      <p:sp>
        <p:nvSpPr>
          <p:cNvPr id="820238" name="Rectangle 14"/>
          <p:cNvSpPr>
            <a:spLocks noChangeArrowheads="1"/>
          </p:cNvSpPr>
          <p:nvPr/>
        </p:nvSpPr>
        <p:spPr bwMode="auto">
          <a:xfrm>
            <a:off x="3429000" y="6149975"/>
            <a:ext cx="16764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400" i="1">
                <a:latin typeface="Times New Roman" pitchFamily="18" charset="0"/>
                <a:cs typeface="Times New Roman" pitchFamily="18" charset="0"/>
              </a:rPr>
              <a:t>GDP</a:t>
            </a:r>
          </a:p>
          <a:p>
            <a:pPr algn="ctr" eaLnBrk="1" hangingPunct="1"/>
            <a:endParaRPr lang="en-US" altLang="en-US" sz="1100" i="1">
              <a:latin typeface="Times New Roman" pitchFamily="18" charset="0"/>
              <a:cs typeface="Times New Roman" pitchFamily="18" charset="0"/>
            </a:endParaRPr>
          </a:p>
          <a:p>
            <a:pPr algn="ctr" eaLnBrk="1" hangingPunct="1"/>
            <a:endParaRPr lang="en-US" altLang="en-US" sz="1400">
              <a:latin typeface="Times New Roman" pitchFamily="18" charset="0"/>
            </a:endParaRPr>
          </a:p>
        </p:txBody>
      </p:sp>
      <p:sp>
        <p:nvSpPr>
          <p:cNvPr id="820239" name="Rectangle 15"/>
          <p:cNvSpPr>
            <a:spLocks noChangeArrowheads="1"/>
          </p:cNvSpPr>
          <p:nvPr/>
        </p:nvSpPr>
        <p:spPr bwMode="auto">
          <a:xfrm>
            <a:off x="3124200" y="6159500"/>
            <a:ext cx="604838" cy="684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b="1" i="1" dirty="0">
                <a:solidFill>
                  <a:srgbClr val="FF3300"/>
                </a:solidFill>
                <a:latin typeface="Times New Roman" pitchFamily="18" charset="0"/>
              </a:rPr>
              <a:t>Y</a:t>
            </a:r>
            <a:r>
              <a:rPr lang="en-US" altLang="en-US" sz="1400" b="1" i="1" baseline="-25000" dirty="0">
                <a:solidFill>
                  <a:srgbClr val="FF3300"/>
                </a:solidFill>
                <a:latin typeface="Times New Roman" pitchFamily="18" charset="0"/>
              </a:rPr>
              <a:t>FE</a:t>
            </a:r>
            <a:br>
              <a:rPr lang="en-US" altLang="en-US" sz="1400" b="1" i="1" baseline="-25000" dirty="0">
                <a:solidFill>
                  <a:srgbClr val="FF3300"/>
                </a:solidFill>
                <a:latin typeface="Times New Roman" pitchFamily="18" charset="0"/>
              </a:rPr>
            </a:br>
            <a:endParaRPr lang="en-US" altLang="en-US" sz="1400" b="1" i="1" baseline="-25000" dirty="0">
              <a:solidFill>
                <a:srgbClr val="FF3300"/>
              </a:solidFill>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1400" b="1" i="1" baseline="-25000" dirty="0">
              <a:solidFill>
                <a:srgbClr val="FF3300"/>
              </a:solidFill>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b="1" dirty="0">
              <a:solidFill>
                <a:srgbClr val="FF3300"/>
              </a:solidFill>
              <a:latin typeface="Times New Roman" pitchFamily="18" charset="0"/>
            </a:endParaRPr>
          </a:p>
        </p:txBody>
      </p:sp>
      <p:sp>
        <p:nvSpPr>
          <p:cNvPr id="39948" name="Line 16"/>
          <p:cNvSpPr>
            <a:spLocks noChangeShapeType="1"/>
          </p:cNvSpPr>
          <p:nvPr/>
        </p:nvSpPr>
        <p:spPr bwMode="auto">
          <a:xfrm>
            <a:off x="2133600" y="6156325"/>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9949" name="Rectangle 17"/>
          <p:cNvSpPr>
            <a:spLocks noChangeArrowheads="1"/>
          </p:cNvSpPr>
          <p:nvPr/>
        </p:nvSpPr>
        <p:spPr bwMode="auto">
          <a:xfrm rot="-3017210">
            <a:off x="5393531" y="1186657"/>
            <a:ext cx="614363" cy="295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20242" name="Rectangle 18"/>
          <p:cNvSpPr>
            <a:spLocks noChangeArrowheads="1"/>
          </p:cNvSpPr>
          <p:nvPr/>
        </p:nvSpPr>
        <p:spPr bwMode="auto">
          <a:xfrm>
            <a:off x="533400" y="1309688"/>
            <a:ext cx="8001000" cy="14112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0000"/>
              </a:lnSpc>
            </a:pPr>
            <a:r>
              <a:rPr lang="en-US" altLang="en-US" sz="1600">
                <a:latin typeface="Times New Roman" pitchFamily="18" charset="0"/>
              </a:rPr>
              <a:t>An inflationary gap occurs when GDP exceeds potential GDP.</a:t>
            </a:r>
          </a:p>
          <a:p>
            <a:pPr lvl="1" eaLnBrk="1" hangingPunct="1">
              <a:lnSpc>
                <a:spcPct val="120000"/>
              </a:lnSpc>
            </a:pPr>
            <a:r>
              <a:rPr lang="en-US" altLang="en-US" sz="1600">
                <a:latin typeface="Times New Roman" pitchFamily="18" charset="0"/>
              </a:rPr>
              <a:t>Workers are working overtime and firms are competing for their labor, resulting in low </a:t>
            </a:r>
            <a:r>
              <a:rPr lang="en-US" altLang="en-US" sz="1600" i="1">
                <a:latin typeface="Times New Roman" pitchFamily="18" charset="0"/>
              </a:rPr>
              <a:t>u</a:t>
            </a:r>
            <a:endParaRPr lang="en-US" altLang="en-US" sz="1600">
              <a:latin typeface="Times New Roman" pitchFamily="18" charset="0"/>
            </a:endParaRPr>
          </a:p>
          <a:p>
            <a:pPr lvl="1" eaLnBrk="1" hangingPunct="1">
              <a:lnSpc>
                <a:spcPct val="120000"/>
              </a:lnSpc>
            </a:pPr>
            <a:r>
              <a:rPr lang="en-US" altLang="en-US" sz="1600">
                <a:latin typeface="Times New Roman" pitchFamily="18" charset="0"/>
              </a:rPr>
              <a:t>As a result, there is upward pressure on wages</a:t>
            </a:r>
          </a:p>
          <a:p>
            <a:pPr lvl="1" eaLnBrk="1" hangingPunct="1">
              <a:lnSpc>
                <a:spcPct val="120000"/>
              </a:lnSpc>
            </a:pPr>
            <a:endParaRPr lang="en-US" altLang="en-US" sz="1400">
              <a:latin typeface="Times New Roman" pitchFamily="18" charset="0"/>
            </a:endParaRPr>
          </a:p>
          <a:p>
            <a:pPr lvl="1" eaLnBrk="1" hangingPunct="1">
              <a:lnSpc>
                <a:spcPct val="120000"/>
              </a:lnSpc>
            </a:pPr>
            <a:endParaRPr lang="en-US" altLang="en-US" sz="1000">
              <a:solidFill>
                <a:srgbClr val="000000"/>
              </a:solidFill>
              <a:latin typeface="Times New Roman" pitchFamily="18" charset="0"/>
            </a:endParaRPr>
          </a:p>
        </p:txBody>
      </p:sp>
      <p:sp>
        <p:nvSpPr>
          <p:cNvPr id="39951" name="Line 19"/>
          <p:cNvSpPr>
            <a:spLocks noChangeShapeType="1"/>
          </p:cNvSpPr>
          <p:nvPr/>
        </p:nvSpPr>
        <p:spPr bwMode="auto">
          <a:xfrm>
            <a:off x="2133600" y="2867025"/>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0" name="Rectangle 5"/>
          <p:cNvSpPr>
            <a:spLocks noChangeArrowheads="1"/>
          </p:cNvSpPr>
          <p:nvPr/>
        </p:nvSpPr>
        <p:spPr bwMode="auto">
          <a:xfrm>
            <a:off x="3124200" y="28194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a:latin typeface="Times New Roman" pitchFamily="18" charset="0"/>
              </a:rPr>
              <a:t>L</a:t>
            </a:r>
            <a:r>
              <a:rPr lang="en-US" altLang="en-US" sz="1400" i="1" dirty="0" smtClean="0">
                <a:latin typeface="Times New Roman" pitchFamily="18" charset="0"/>
              </a:rPr>
              <a:t>RAS</a:t>
            </a:r>
            <a:endParaRPr lang="en-US" altLang="en-US" sz="14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0239"/>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820226"/>
                                        </p:tgtEl>
                                        <p:attrNameLst>
                                          <p:attrName>style.visibility</p:attrName>
                                        </p:attrNameLst>
                                      </p:cBhvr>
                                      <p:to>
                                        <p:strVal val="visible"/>
                                      </p:to>
                                    </p:set>
                                    <p:animEffect transition="in" filter="wipe(down)">
                                      <p:cBhvr>
                                        <p:cTn id="10" dur="500"/>
                                        <p:tgtEl>
                                          <p:spTgt spid="820226"/>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82024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20242">
                                            <p:txEl>
                                              <p:pRg st="2" end="2"/>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0" presetClass="path" presetSubtype="0" accel="50000" decel="50000" fill="hold" nodeType="clickEffect">
                                  <p:stCondLst>
                                    <p:cond delay="0"/>
                                  </p:stCondLst>
                                  <p:childTnLst>
                                    <p:animMotion origin="layout" path="M 2.77778E-6 1.70021E-6 L -0.1 -0.11103 " pathEditMode="relative" ptsTypes="AA">
                                      <p:cBhvr>
                                        <p:cTn id="24" dur="2000" fill="hold"/>
                                        <p:tgtEl>
                                          <p:spTgt spid="2"/>
                                        </p:tgtEl>
                                        <p:attrNameLst>
                                          <p:attrName>ppt_x</p:attrName>
                                          <p:attrName>ppt_y</p:attrName>
                                        </p:attrNameLst>
                                      </p:cBhvr>
                                    </p:animMotion>
                                  </p:childTnLst>
                                </p:cTn>
                              </p:par>
                            </p:childTnLst>
                          </p:cTn>
                        </p:par>
                        <p:par>
                          <p:cTn id="25" fill="hold" nodeType="afterGroup">
                            <p:stCondLst>
                              <p:cond delay="2000"/>
                            </p:stCondLst>
                            <p:childTnLst>
                              <p:par>
                                <p:cTn id="26" presetID="9" presetClass="exit" presetSubtype="0" fill="hold" grpId="0" nodeType="afterEffect">
                                  <p:stCondLst>
                                    <p:cond delay="0"/>
                                  </p:stCondLst>
                                  <p:childTnLst>
                                    <p:animEffect transition="out" filter="dissolve">
                                      <p:cBhvr>
                                        <p:cTn id="27" dur="500"/>
                                        <p:tgtEl>
                                          <p:spTgt spid="820238"/>
                                        </p:tgtEl>
                                      </p:cBhvr>
                                    </p:animEffect>
                                    <p:set>
                                      <p:cBhvr>
                                        <p:cTn id="28" dur="1" fill="hold">
                                          <p:stCondLst>
                                            <p:cond delay="499"/>
                                          </p:stCondLst>
                                        </p:cTn>
                                        <p:tgtEl>
                                          <p:spTgt spid="820238"/>
                                        </p:tgtEl>
                                        <p:attrNameLst>
                                          <p:attrName>style.visibility</p:attrName>
                                        </p:attrNameLst>
                                      </p:cBhvr>
                                      <p:to>
                                        <p:strVal val="hidden"/>
                                      </p:to>
                                    </p:set>
                                  </p:childTnLst>
                                </p:cTn>
                              </p:par>
                              <p:par>
                                <p:cTn id="29" presetID="9" presetClass="exit" presetSubtype="0" fill="hold" grpId="0" nodeType="withEffect">
                                  <p:stCondLst>
                                    <p:cond delay="0"/>
                                  </p:stCondLst>
                                  <p:childTnLst>
                                    <p:animEffect transition="out" filter="dissolve">
                                      <p:cBhvr>
                                        <p:cTn id="30" dur="500"/>
                                        <p:tgtEl>
                                          <p:spTgt spid="820237"/>
                                        </p:tgtEl>
                                      </p:cBhvr>
                                    </p:animEffect>
                                    <p:set>
                                      <p:cBhvr>
                                        <p:cTn id="31" dur="1" fill="hold">
                                          <p:stCondLst>
                                            <p:cond delay="499"/>
                                          </p:stCondLst>
                                        </p:cTn>
                                        <p:tgtEl>
                                          <p:spTgt spid="8202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26" grpId="0" animBg="1"/>
      <p:bldP spid="820237" grpId="0" animBg="1"/>
      <p:bldP spid="820238" grpId="0" animBg="1"/>
      <p:bldP spid="820239" grpId="0" animBg="1"/>
      <p:bldP spid="20" grpId="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63" name="Picture 3" descr="fig290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912813"/>
            <a:ext cx="3763963" cy="571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1012" name="Picture 4" descr="fig29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912813"/>
            <a:ext cx="3763963" cy="571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1013" name="Picture 5" descr="fig29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912813"/>
            <a:ext cx="3763963" cy="571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1014" name="Picture 6" descr="fig2902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914400"/>
            <a:ext cx="3763963"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1015" name="Rectangle 7"/>
          <p:cNvSpPr>
            <a:spLocks noChangeArrowheads="1"/>
          </p:cNvSpPr>
          <p:nvPr/>
        </p:nvSpPr>
        <p:spPr bwMode="auto">
          <a:xfrm>
            <a:off x="377825" y="1241425"/>
            <a:ext cx="3965575" cy="497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800" b="1" dirty="0">
                <a:latin typeface="Times New Roman" pitchFamily="18" charset="0"/>
              </a:rPr>
              <a:t>The business cycle</a:t>
            </a:r>
          </a:p>
          <a:p>
            <a:pPr eaLnBrk="1" hangingPunct="1">
              <a:lnSpc>
                <a:spcPct val="90000"/>
              </a:lnSpc>
              <a:spcBef>
                <a:spcPct val="20000"/>
              </a:spcBef>
              <a:buClr>
                <a:schemeClr val="tx1"/>
              </a:buClr>
              <a:buFont typeface="Wingdings" pitchFamily="2" charset="2"/>
              <a:buNone/>
            </a:pP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700" b="1" dirty="0">
              <a:latin typeface="Times New Roman" pitchFamily="18" charset="0"/>
            </a:endParaRPr>
          </a:p>
          <a:p>
            <a:pPr eaLnBrk="1" hangingPunct="1">
              <a:lnSpc>
                <a:spcPct val="90000"/>
              </a:lnSpc>
              <a:spcBef>
                <a:spcPct val="20000"/>
              </a:spcBef>
              <a:buClr>
                <a:schemeClr val="tx1"/>
              </a:buClr>
              <a:buFont typeface="Wingdings" pitchFamily="2" charset="2"/>
              <a:buChar char="§"/>
            </a:pPr>
            <a:r>
              <a:rPr lang="en-US" altLang="en-US" sz="1600" dirty="0">
                <a:latin typeface="Times New Roman" pitchFamily="18" charset="0"/>
              </a:rPr>
              <a:t>Recessions began in mid-1990 and in first quarter of 2001.</a:t>
            </a:r>
            <a:endParaRPr lang="en-US" altLang="en-US" sz="1400" b="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b="1" dirty="0">
              <a:latin typeface="Times New Roman" pitchFamily="18" charset="0"/>
            </a:endParaRPr>
          </a:p>
          <a:p>
            <a:pPr eaLnBrk="1" hangingPunct="1">
              <a:lnSpc>
                <a:spcPct val="90000"/>
              </a:lnSpc>
              <a:spcBef>
                <a:spcPct val="20000"/>
              </a:spcBef>
              <a:buClr>
                <a:schemeClr val="tx1"/>
              </a:buClr>
              <a:buFont typeface="Wingdings" pitchFamily="2" charset="2"/>
              <a:buChar char="§"/>
            </a:pPr>
            <a:r>
              <a:rPr lang="en-US" altLang="en-US" sz="1600" dirty="0">
                <a:latin typeface="Times New Roman" pitchFamily="18" charset="0"/>
              </a:rPr>
              <a:t>The longest expansion in U.S. history ran from the March 1991 to March 2001.</a:t>
            </a:r>
            <a:r>
              <a:rPr lang="en-US" altLang="en-US" sz="1400" dirty="0">
                <a:latin typeface="Times New Roman" pitchFamily="18" charset="0"/>
              </a:rPr>
              <a:t> </a:t>
            </a:r>
          </a:p>
          <a:p>
            <a:pPr eaLnBrk="1" hangingPunct="1">
              <a:lnSpc>
                <a:spcPct val="90000"/>
              </a:lnSpc>
              <a:spcBef>
                <a:spcPct val="20000"/>
              </a:spcBef>
              <a:buClr>
                <a:schemeClr val="tx1"/>
              </a:buClr>
              <a:buFont typeface="Wingdings" pitchFamily="2" charset="2"/>
              <a:buNone/>
            </a:pPr>
            <a:endParaRPr lang="en-US" altLang="en-US" sz="1400" dirty="0">
              <a:latin typeface="Times New Roman" pitchFamily="18" charset="0"/>
            </a:endParaRPr>
          </a:p>
        </p:txBody>
      </p:sp>
      <p:sp>
        <p:nvSpPr>
          <p:cNvPr id="811016" name="Rectangle 8"/>
          <p:cNvSpPr>
            <a:spLocks noChangeArrowheads="1"/>
          </p:cNvSpPr>
          <p:nvPr/>
        </p:nvSpPr>
        <p:spPr bwMode="auto">
          <a:xfrm>
            <a:off x="5703888" y="915988"/>
            <a:ext cx="76200" cy="5713412"/>
          </a:xfrm>
          <a:prstGeom prst="rect">
            <a:avLst/>
          </a:prstGeom>
          <a:solidFill>
            <a:srgbClr val="E50030">
              <a:alpha val="1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1017" name="Rectangle 9"/>
          <p:cNvSpPr>
            <a:spLocks noChangeArrowheads="1"/>
          </p:cNvSpPr>
          <p:nvPr/>
        </p:nvSpPr>
        <p:spPr bwMode="auto">
          <a:xfrm>
            <a:off x="7315200" y="914400"/>
            <a:ext cx="76200" cy="5713413"/>
          </a:xfrm>
          <a:prstGeom prst="rect">
            <a:avLst/>
          </a:prstGeom>
          <a:solidFill>
            <a:srgbClr val="E50030">
              <a:alpha val="1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40970" name="Rectangle 11"/>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Inflation, Economic growth and Unemployment</a:t>
            </a:r>
            <a:endParaRPr lang="en-CA" altLang="en-US" sz="2600" b="1">
              <a:latin typeface="Times New Roman" pitchFamily="18" charset="0"/>
            </a:endParaRPr>
          </a:p>
        </p:txBody>
      </p:sp>
      <p:sp>
        <p:nvSpPr>
          <p:cNvPr id="40962" name="Rectangle 2"/>
          <p:cNvSpPr>
            <a:spLocks noGrp="1" noChangeArrowheads="1"/>
          </p:cNvSpPr>
          <p:nvPr>
            <p:ph type="body" idx="1"/>
          </p:nvPr>
        </p:nvSpPr>
        <p:spPr>
          <a:xfrm>
            <a:off x="381000" y="1752600"/>
            <a:ext cx="3810000" cy="990600"/>
          </a:xfrm>
        </p:spPr>
        <p:txBody>
          <a:bodyPr/>
          <a:lstStyle/>
          <a:p>
            <a:pPr marL="344488" indent="-344488" eaLnBrk="1" hangingPunct="1">
              <a:lnSpc>
                <a:spcPct val="90000"/>
              </a:lnSpc>
              <a:spcBef>
                <a:spcPct val="0"/>
              </a:spcBef>
              <a:buClrTx/>
              <a:buFontTx/>
              <a:buChar char="•"/>
            </a:pPr>
            <a:r>
              <a:rPr lang="en-US" altLang="en-US" sz="1600" b="0" dirty="0" smtClean="0"/>
              <a:t>The figure shows the recent cycles in real GDP.</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11012"/>
                                        </p:tgtEl>
                                        <p:attrNameLst>
                                          <p:attrName>style.visibility</p:attrName>
                                        </p:attrNameLst>
                                      </p:cBhvr>
                                      <p:to>
                                        <p:strVal val="visible"/>
                                      </p:to>
                                    </p:set>
                                    <p:animEffect transition="in" filter="wipe(left)">
                                      <p:cBhvr>
                                        <p:cTn id="7" dur="1000"/>
                                        <p:tgtEl>
                                          <p:spTgt spid="811012"/>
                                        </p:tgtEl>
                                      </p:cBhvr>
                                    </p:animEffect>
                                  </p:childTnLst>
                                </p:cTn>
                              </p:par>
                            </p:childTnLst>
                          </p:cTn>
                        </p:par>
                        <p:par>
                          <p:cTn id="8" fill="hold" nodeType="afterGroup">
                            <p:stCondLst>
                              <p:cond delay="1000"/>
                            </p:stCondLst>
                            <p:childTnLst>
                              <p:par>
                                <p:cTn id="9" presetID="22" presetClass="entr" presetSubtype="8" fill="hold" nodeType="afterEffect">
                                  <p:stCondLst>
                                    <p:cond delay="0"/>
                                  </p:stCondLst>
                                  <p:childTnLst>
                                    <p:set>
                                      <p:cBhvr>
                                        <p:cTn id="10" dur="1" fill="hold">
                                          <p:stCondLst>
                                            <p:cond delay="0"/>
                                          </p:stCondLst>
                                        </p:cTn>
                                        <p:tgtEl>
                                          <p:spTgt spid="811013"/>
                                        </p:tgtEl>
                                        <p:attrNameLst>
                                          <p:attrName>style.visibility</p:attrName>
                                        </p:attrNameLst>
                                      </p:cBhvr>
                                      <p:to>
                                        <p:strVal val="visible"/>
                                      </p:to>
                                    </p:set>
                                    <p:animEffect transition="in" filter="wipe(left)">
                                      <p:cBhvr>
                                        <p:cTn id="11" dur="1000"/>
                                        <p:tgtEl>
                                          <p:spTgt spid="81101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811015">
                                            <p:txEl>
                                              <p:pRg st="7" end="7"/>
                                            </p:txEl>
                                          </p:spTgt>
                                        </p:tgtEl>
                                        <p:attrNameLst>
                                          <p:attrName>style.visibility</p:attrName>
                                        </p:attrNameLst>
                                      </p:cBhvr>
                                      <p:to>
                                        <p:strVal val="visible"/>
                                      </p:to>
                                    </p:set>
                                  </p:childTnLst>
                                </p:cTn>
                              </p:par>
                            </p:childTnLst>
                          </p:cTn>
                        </p:par>
                        <p:par>
                          <p:cTn id="16" fill="hold" nodeType="afterGroup">
                            <p:stCondLst>
                              <p:cond delay="0"/>
                            </p:stCondLst>
                            <p:childTnLst>
                              <p:par>
                                <p:cTn id="17" presetID="10" presetClass="entr" presetSubtype="0" fill="hold" nodeType="afterEffect">
                                  <p:stCondLst>
                                    <p:cond delay="0"/>
                                  </p:stCondLst>
                                  <p:childTnLst>
                                    <p:set>
                                      <p:cBhvr>
                                        <p:cTn id="18" dur="1" fill="hold">
                                          <p:stCondLst>
                                            <p:cond delay="0"/>
                                          </p:stCondLst>
                                        </p:cTn>
                                        <p:tgtEl>
                                          <p:spTgt spid="811014"/>
                                        </p:tgtEl>
                                        <p:attrNameLst>
                                          <p:attrName>style.visibility</p:attrName>
                                        </p:attrNameLst>
                                      </p:cBhvr>
                                      <p:to>
                                        <p:strVal val="visible"/>
                                      </p:to>
                                    </p:set>
                                    <p:animEffect transition="in" filter="fade">
                                      <p:cBhvr>
                                        <p:cTn id="19" dur="500"/>
                                        <p:tgtEl>
                                          <p:spTgt spid="81101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811017"/>
                                        </p:tgtEl>
                                        <p:attrNameLst>
                                          <p:attrName>style.visibility</p:attrName>
                                        </p:attrNameLst>
                                      </p:cBhvr>
                                      <p:to>
                                        <p:strVal val="visible"/>
                                      </p:to>
                                    </p:set>
                                    <p:animEffect transition="in" filter="dissolve">
                                      <p:cBhvr>
                                        <p:cTn id="22" dur="1000"/>
                                        <p:tgtEl>
                                          <p:spTgt spid="81101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811016"/>
                                        </p:tgtEl>
                                        <p:attrNameLst>
                                          <p:attrName>style.visibility</p:attrName>
                                        </p:attrNameLst>
                                      </p:cBhvr>
                                      <p:to>
                                        <p:strVal val="visible"/>
                                      </p:to>
                                    </p:set>
                                    <p:animEffect transition="in" filter="dissolve">
                                      <p:cBhvr>
                                        <p:cTn id="25" dur="1000"/>
                                        <p:tgtEl>
                                          <p:spTgt spid="811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1016" grpId="0" animBg="1"/>
      <p:bldP spid="8110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2"/>
          <p:cNvGraphicFramePr>
            <a:graphicFrameLocks noChangeAspect="1"/>
          </p:cNvGraphicFramePr>
          <p:nvPr/>
        </p:nvGraphicFramePr>
        <p:xfrm>
          <a:off x="742950" y="1530350"/>
          <a:ext cx="7562850" cy="4718050"/>
        </p:xfrm>
        <a:graphic>
          <a:graphicData uri="http://schemas.openxmlformats.org/presentationml/2006/ole">
            <mc:AlternateContent xmlns:mc="http://schemas.openxmlformats.org/markup-compatibility/2006">
              <mc:Choice xmlns:v="urn:schemas-microsoft-com:vml" Requires="v">
                <p:oleObj spid="_x0000_s7186" name="Chart" r:id="rId4" imgW="5114903" imgH="3038517" progId="Excel.Chart.8">
                  <p:embed/>
                </p:oleObj>
              </mc:Choice>
              <mc:Fallback>
                <p:oleObj name="Chart" r:id="rId4" imgW="5114903" imgH="3038517" progId="Excel.Char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950" y="1530350"/>
                        <a:ext cx="7562850" cy="47180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0">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36611" name="Line 3"/>
          <p:cNvSpPr>
            <a:spLocks noChangeShapeType="1"/>
          </p:cNvSpPr>
          <p:nvPr/>
        </p:nvSpPr>
        <p:spPr bwMode="auto">
          <a:xfrm>
            <a:off x="1676400" y="3124200"/>
            <a:ext cx="6172200" cy="1828800"/>
          </a:xfrm>
          <a:prstGeom prst="line">
            <a:avLst/>
          </a:prstGeom>
          <a:noFill/>
          <a:ln w="50800">
            <a:solidFill>
              <a:srgbClr val="99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6612" name="Line 4"/>
          <p:cNvSpPr>
            <a:spLocks noChangeShapeType="1"/>
          </p:cNvSpPr>
          <p:nvPr/>
        </p:nvSpPr>
        <p:spPr bwMode="auto">
          <a:xfrm flipH="1" flipV="1">
            <a:off x="2819400" y="3452813"/>
            <a:ext cx="0" cy="1773237"/>
          </a:xfrm>
          <a:prstGeom prst="line">
            <a:avLst/>
          </a:prstGeom>
          <a:noFill/>
          <a:ln w="28575">
            <a:solidFill>
              <a:srgbClr val="000000"/>
            </a:solidFill>
            <a:prstDash val="sysDot"/>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36613" name="Line 5"/>
          <p:cNvSpPr>
            <a:spLocks noChangeShapeType="1"/>
          </p:cNvSpPr>
          <p:nvPr/>
        </p:nvSpPr>
        <p:spPr bwMode="auto">
          <a:xfrm flipH="1" flipV="1">
            <a:off x="1662113" y="3452813"/>
            <a:ext cx="1157287" cy="0"/>
          </a:xfrm>
          <a:prstGeom prst="line">
            <a:avLst/>
          </a:prstGeom>
          <a:noFill/>
          <a:ln w="285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836614" name="Line 6"/>
          <p:cNvSpPr>
            <a:spLocks noChangeShapeType="1"/>
          </p:cNvSpPr>
          <p:nvPr/>
        </p:nvSpPr>
        <p:spPr bwMode="auto">
          <a:xfrm flipH="1" flipV="1">
            <a:off x="6705600" y="4619625"/>
            <a:ext cx="0" cy="547688"/>
          </a:xfrm>
          <a:prstGeom prst="line">
            <a:avLst/>
          </a:prstGeom>
          <a:noFill/>
          <a:ln w="28575">
            <a:solidFill>
              <a:srgbClr val="000000"/>
            </a:solidFill>
            <a:prstDash val="sysDot"/>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36615" name="Line 7"/>
          <p:cNvSpPr>
            <a:spLocks noChangeShapeType="1"/>
          </p:cNvSpPr>
          <p:nvPr/>
        </p:nvSpPr>
        <p:spPr bwMode="auto">
          <a:xfrm flipH="1">
            <a:off x="1676400" y="4629150"/>
            <a:ext cx="5029200" cy="0"/>
          </a:xfrm>
          <a:prstGeom prst="line">
            <a:avLst/>
          </a:prstGeom>
          <a:noFill/>
          <a:ln w="285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7176" name="Text Box 9"/>
          <p:cNvSpPr txBox="1">
            <a:spLocks noChangeArrowheads="1"/>
          </p:cNvSpPr>
          <p:nvPr/>
        </p:nvSpPr>
        <p:spPr bwMode="auto">
          <a:xfrm>
            <a:off x="1143000" y="6034088"/>
            <a:ext cx="2514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prstDash val="sysDot"/>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200" b="1"/>
              <a:t>Source:</a:t>
            </a:r>
            <a:r>
              <a:rPr lang="en-US" altLang="en-US" sz="1200" b="1">
                <a:solidFill>
                  <a:srgbClr val="0066FF"/>
                </a:solidFill>
              </a:rPr>
              <a:t> </a:t>
            </a:r>
            <a:r>
              <a:rPr lang="en-US" altLang="en-US" sz="1200" b="1" u="sng">
                <a:solidFill>
                  <a:srgbClr val="0066FF"/>
                </a:solidFill>
              </a:rPr>
              <a:t>http://www.bls.gov/</a:t>
            </a:r>
            <a:r>
              <a:rPr lang="en-US" altLang="en-US" sz="1800"/>
              <a:t> </a:t>
            </a:r>
          </a:p>
        </p:txBody>
      </p:sp>
      <p:sp>
        <p:nvSpPr>
          <p:cNvPr id="7177" name="Line 11"/>
          <p:cNvSpPr>
            <a:spLocks noChangeShapeType="1"/>
          </p:cNvSpPr>
          <p:nvPr/>
        </p:nvSpPr>
        <p:spPr bwMode="auto">
          <a:xfrm flipV="1">
            <a:off x="1673225" y="2416175"/>
            <a:ext cx="0" cy="2857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8" name="Line 12"/>
          <p:cNvSpPr>
            <a:spLocks noChangeShapeType="1"/>
          </p:cNvSpPr>
          <p:nvPr/>
        </p:nvSpPr>
        <p:spPr bwMode="auto">
          <a:xfrm>
            <a:off x="1600200" y="5197475"/>
            <a:ext cx="6400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9" name="Rectangle 13"/>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Inflation, Economic growth and Unemployment</a:t>
            </a:r>
            <a:endParaRPr lang="en-CA" altLang="en-US" sz="2600" b="1">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6611"/>
                                        </p:tgtEl>
                                        <p:attrNameLst>
                                          <p:attrName>style.visibility</p:attrName>
                                        </p:attrNameLst>
                                      </p:cBhvr>
                                      <p:to>
                                        <p:strVal val="visible"/>
                                      </p:to>
                                    </p:set>
                                    <p:animEffect transition="in" filter="wipe(left)">
                                      <p:cBhvr>
                                        <p:cTn id="7" dur="500"/>
                                        <p:tgtEl>
                                          <p:spTgt spid="8366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36612"/>
                                        </p:tgtEl>
                                        <p:attrNameLst>
                                          <p:attrName>style.visibility</p:attrName>
                                        </p:attrNameLst>
                                      </p:cBhvr>
                                      <p:to>
                                        <p:strVal val="visible"/>
                                      </p:to>
                                    </p:set>
                                    <p:animEffect transition="in" filter="wipe(down)">
                                      <p:cBhvr>
                                        <p:cTn id="12" dur="500"/>
                                        <p:tgtEl>
                                          <p:spTgt spid="836612"/>
                                        </p:tgtEl>
                                      </p:cBhvr>
                                    </p:animEffect>
                                  </p:childTnLst>
                                </p:cTn>
                              </p:par>
                            </p:childTnLst>
                          </p:cTn>
                        </p:par>
                        <p:par>
                          <p:cTn id="13" fill="hold" nodeType="afterGroup">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836613"/>
                                        </p:tgtEl>
                                        <p:attrNameLst>
                                          <p:attrName>style.visibility</p:attrName>
                                        </p:attrNameLst>
                                      </p:cBhvr>
                                      <p:to>
                                        <p:strVal val="visible"/>
                                      </p:to>
                                    </p:set>
                                    <p:animEffect transition="in" filter="wipe(right)">
                                      <p:cBhvr>
                                        <p:cTn id="16" dur="500"/>
                                        <p:tgtEl>
                                          <p:spTgt spid="83661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836612"/>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836613"/>
                                        </p:tgtEl>
                                        <p:attrNameLst>
                                          <p:attrName>style.visibility</p:attrName>
                                        </p:attrNameLst>
                                      </p:cBhvr>
                                      <p:to>
                                        <p:strVal val="hidden"/>
                                      </p:to>
                                    </p:set>
                                  </p:childTnLst>
                                </p:cTn>
                              </p:par>
                            </p:childTnLst>
                          </p:cTn>
                        </p:par>
                        <p:par>
                          <p:cTn id="23" fill="hold" nodeType="afterGroup">
                            <p:stCondLst>
                              <p:cond delay="0"/>
                            </p:stCondLst>
                            <p:childTnLst>
                              <p:par>
                                <p:cTn id="24" presetID="22" presetClass="entr" presetSubtype="4" fill="hold" grpId="0" nodeType="afterEffect">
                                  <p:stCondLst>
                                    <p:cond delay="0"/>
                                  </p:stCondLst>
                                  <p:childTnLst>
                                    <p:set>
                                      <p:cBhvr>
                                        <p:cTn id="25" dur="1" fill="hold">
                                          <p:stCondLst>
                                            <p:cond delay="0"/>
                                          </p:stCondLst>
                                        </p:cTn>
                                        <p:tgtEl>
                                          <p:spTgt spid="836614"/>
                                        </p:tgtEl>
                                        <p:attrNameLst>
                                          <p:attrName>style.visibility</p:attrName>
                                        </p:attrNameLst>
                                      </p:cBhvr>
                                      <p:to>
                                        <p:strVal val="visible"/>
                                      </p:to>
                                    </p:set>
                                    <p:animEffect transition="in" filter="wipe(down)">
                                      <p:cBhvr>
                                        <p:cTn id="26" dur="500"/>
                                        <p:tgtEl>
                                          <p:spTgt spid="836614"/>
                                        </p:tgtEl>
                                      </p:cBhvr>
                                    </p:animEffect>
                                  </p:childTnLst>
                                </p:cTn>
                              </p:par>
                            </p:childTnLst>
                          </p:cTn>
                        </p:par>
                        <p:par>
                          <p:cTn id="27" fill="hold" nodeType="afterGroup">
                            <p:stCondLst>
                              <p:cond delay="500"/>
                            </p:stCondLst>
                            <p:childTnLst>
                              <p:par>
                                <p:cTn id="28" presetID="22" presetClass="entr" presetSubtype="2" fill="hold" grpId="0" nodeType="afterEffect">
                                  <p:stCondLst>
                                    <p:cond delay="0"/>
                                  </p:stCondLst>
                                  <p:childTnLst>
                                    <p:set>
                                      <p:cBhvr>
                                        <p:cTn id="29" dur="1" fill="hold">
                                          <p:stCondLst>
                                            <p:cond delay="0"/>
                                          </p:stCondLst>
                                        </p:cTn>
                                        <p:tgtEl>
                                          <p:spTgt spid="836615"/>
                                        </p:tgtEl>
                                        <p:attrNameLst>
                                          <p:attrName>style.visibility</p:attrName>
                                        </p:attrNameLst>
                                      </p:cBhvr>
                                      <p:to>
                                        <p:strVal val="visible"/>
                                      </p:to>
                                    </p:set>
                                    <p:animEffect transition="in" filter="wipe(right)">
                                      <p:cBhvr>
                                        <p:cTn id="30" dur="500"/>
                                        <p:tgtEl>
                                          <p:spTgt spid="836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6611" grpId="0" animBg="1"/>
      <p:bldP spid="836612" grpId="0" animBg="1"/>
      <p:bldP spid="836612" grpId="1" animBg="1"/>
      <p:bldP spid="836613" grpId="0" animBg="1"/>
      <p:bldP spid="836613" grpId="1" animBg="1"/>
      <p:bldP spid="836614" grpId="0" animBg="1"/>
      <p:bldP spid="8366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p:cNvGraphicFramePr>
            <a:graphicFrameLocks noGrp="1"/>
          </p:cNvGraphicFramePr>
          <p:nvPr>
            <p:ph/>
          </p:nvPr>
        </p:nvGraphicFramePr>
        <p:xfrm>
          <a:off x="806450" y="1600200"/>
          <a:ext cx="7289800" cy="4449763"/>
        </p:xfrm>
        <a:graphic>
          <a:graphicData uri="http://schemas.openxmlformats.org/presentationml/2006/ole">
            <mc:AlternateContent xmlns:mc="http://schemas.openxmlformats.org/markup-compatibility/2006">
              <mc:Choice xmlns:v="urn:schemas-microsoft-com:vml" Requires="v">
                <p:oleObj spid="_x0000_s8209" name="Chart" r:id="rId4" imgW="5124450" imgH="3048000" progId="Excel.Chart.8">
                  <p:embed/>
                </p:oleObj>
              </mc:Choice>
              <mc:Fallback>
                <p:oleObj name="Chart" r:id="rId4" imgW="5124450" imgH="3048000" progId="Excel.Chart.8">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450" y="1600200"/>
                        <a:ext cx="7289800" cy="4449763"/>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0">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38659" name="Line 3"/>
          <p:cNvSpPr>
            <a:spLocks noChangeAspect="1" noChangeShapeType="1"/>
          </p:cNvSpPr>
          <p:nvPr/>
        </p:nvSpPr>
        <p:spPr bwMode="auto">
          <a:xfrm>
            <a:off x="1828800" y="3746500"/>
            <a:ext cx="3200400" cy="1358900"/>
          </a:xfrm>
          <a:prstGeom prst="line">
            <a:avLst/>
          </a:prstGeom>
          <a:noFill/>
          <a:ln w="38100">
            <a:solidFill>
              <a:srgbClr val="99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8660" name="Line 4"/>
          <p:cNvSpPr>
            <a:spLocks noChangeAspect="1" noChangeShapeType="1"/>
          </p:cNvSpPr>
          <p:nvPr/>
        </p:nvSpPr>
        <p:spPr bwMode="auto">
          <a:xfrm>
            <a:off x="5791200" y="2581275"/>
            <a:ext cx="1828800" cy="776288"/>
          </a:xfrm>
          <a:prstGeom prst="line">
            <a:avLst/>
          </a:prstGeom>
          <a:noFill/>
          <a:ln w="38100">
            <a:solidFill>
              <a:srgbClr val="99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8661" name="Line 5"/>
          <p:cNvSpPr>
            <a:spLocks noChangeAspect="1" noChangeShapeType="1"/>
          </p:cNvSpPr>
          <p:nvPr/>
        </p:nvSpPr>
        <p:spPr bwMode="auto">
          <a:xfrm>
            <a:off x="1828800" y="3033713"/>
            <a:ext cx="4876800" cy="2068512"/>
          </a:xfrm>
          <a:prstGeom prst="line">
            <a:avLst/>
          </a:prstGeom>
          <a:noFill/>
          <a:ln w="38100">
            <a:solidFill>
              <a:srgbClr val="99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8662" name="Line 6"/>
          <p:cNvSpPr>
            <a:spLocks noChangeAspect="1" noChangeShapeType="1"/>
          </p:cNvSpPr>
          <p:nvPr/>
        </p:nvSpPr>
        <p:spPr bwMode="auto">
          <a:xfrm>
            <a:off x="2971800" y="2566988"/>
            <a:ext cx="4648200" cy="1971675"/>
          </a:xfrm>
          <a:prstGeom prst="line">
            <a:avLst/>
          </a:prstGeom>
          <a:noFill/>
          <a:ln w="38100">
            <a:solidFill>
              <a:srgbClr val="99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9" name="Text Box 7"/>
          <p:cNvSpPr txBox="1">
            <a:spLocks noChangeArrowheads="1"/>
          </p:cNvSpPr>
          <p:nvPr/>
        </p:nvSpPr>
        <p:spPr bwMode="auto">
          <a:xfrm>
            <a:off x="1143000" y="6034088"/>
            <a:ext cx="6477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200" b="1"/>
              <a:t>Source:</a:t>
            </a:r>
            <a:r>
              <a:rPr lang="en-US" altLang="en-US" sz="1200" b="1">
                <a:solidFill>
                  <a:srgbClr val="0066FF"/>
                </a:solidFill>
              </a:rPr>
              <a:t> </a:t>
            </a:r>
            <a:r>
              <a:rPr lang="en-US" altLang="en-US" sz="1200" b="1" u="sng">
                <a:solidFill>
                  <a:srgbClr val="0066FF"/>
                </a:solidFill>
              </a:rPr>
              <a:t>http://www.bls.gov/</a:t>
            </a:r>
            <a:r>
              <a:rPr lang="en-US" altLang="en-US" sz="1800"/>
              <a:t> </a:t>
            </a:r>
          </a:p>
        </p:txBody>
      </p:sp>
      <p:sp>
        <p:nvSpPr>
          <p:cNvPr id="8200" name="Line 9"/>
          <p:cNvSpPr>
            <a:spLocks noChangeShapeType="1"/>
          </p:cNvSpPr>
          <p:nvPr/>
        </p:nvSpPr>
        <p:spPr bwMode="auto">
          <a:xfrm flipV="1">
            <a:off x="1720850" y="2368550"/>
            <a:ext cx="0" cy="2819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01" name="Line 10"/>
          <p:cNvSpPr>
            <a:spLocks noChangeShapeType="1"/>
          </p:cNvSpPr>
          <p:nvPr/>
        </p:nvSpPr>
        <p:spPr bwMode="auto">
          <a:xfrm>
            <a:off x="1584325" y="5070475"/>
            <a:ext cx="6400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02" name="Rectangle 11"/>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Inflation, Economic growth and Unemployment</a:t>
            </a:r>
            <a:endParaRPr lang="en-CA" altLang="en-US" sz="2600" b="1">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838659"/>
                                        </p:tgtEl>
                                        <p:attrNameLst>
                                          <p:attrName>style.visibility</p:attrName>
                                        </p:attrNameLst>
                                      </p:cBhvr>
                                      <p:to>
                                        <p:strVal val="visible"/>
                                      </p:to>
                                    </p:set>
                                    <p:animEffect transition="in" filter="box(out)">
                                      <p:cBhvr>
                                        <p:cTn id="7" dur="500"/>
                                        <p:tgtEl>
                                          <p:spTgt spid="83865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xit" presetSubtype="16" fill="hold" grpId="1" nodeType="clickEffect">
                                  <p:stCondLst>
                                    <p:cond delay="0"/>
                                  </p:stCondLst>
                                  <p:childTnLst>
                                    <p:animEffect transition="out" filter="box(in)">
                                      <p:cBhvr>
                                        <p:cTn id="11" dur="500"/>
                                        <p:tgtEl>
                                          <p:spTgt spid="838659"/>
                                        </p:tgtEl>
                                      </p:cBhvr>
                                    </p:animEffect>
                                    <p:set>
                                      <p:cBhvr>
                                        <p:cTn id="12" dur="1" fill="hold">
                                          <p:stCondLst>
                                            <p:cond delay="499"/>
                                          </p:stCondLst>
                                        </p:cTn>
                                        <p:tgtEl>
                                          <p:spTgt spid="838659"/>
                                        </p:tgtEl>
                                        <p:attrNameLst>
                                          <p:attrName>style.visibility</p:attrName>
                                        </p:attrNameLst>
                                      </p:cBhvr>
                                      <p:to>
                                        <p:strVal val="hidden"/>
                                      </p:to>
                                    </p:set>
                                  </p:childTnLst>
                                </p:cTn>
                              </p:par>
                              <p:par>
                                <p:cTn id="13" presetID="4" presetClass="entr" presetSubtype="32" fill="hold" grpId="0" nodeType="withEffect">
                                  <p:stCondLst>
                                    <p:cond delay="0"/>
                                  </p:stCondLst>
                                  <p:childTnLst>
                                    <p:set>
                                      <p:cBhvr>
                                        <p:cTn id="14" dur="1" fill="hold">
                                          <p:stCondLst>
                                            <p:cond delay="0"/>
                                          </p:stCondLst>
                                        </p:cTn>
                                        <p:tgtEl>
                                          <p:spTgt spid="838660"/>
                                        </p:tgtEl>
                                        <p:attrNameLst>
                                          <p:attrName>style.visibility</p:attrName>
                                        </p:attrNameLst>
                                      </p:cBhvr>
                                      <p:to>
                                        <p:strVal val="visible"/>
                                      </p:to>
                                    </p:set>
                                    <p:animEffect transition="in" filter="box(out)">
                                      <p:cBhvr>
                                        <p:cTn id="15" dur="500"/>
                                        <p:tgtEl>
                                          <p:spTgt spid="83866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xit" presetSubtype="16" fill="hold" grpId="1" nodeType="clickEffect">
                                  <p:stCondLst>
                                    <p:cond delay="0"/>
                                  </p:stCondLst>
                                  <p:childTnLst>
                                    <p:animEffect transition="out" filter="box(in)">
                                      <p:cBhvr>
                                        <p:cTn id="19" dur="500"/>
                                        <p:tgtEl>
                                          <p:spTgt spid="838660"/>
                                        </p:tgtEl>
                                      </p:cBhvr>
                                    </p:animEffect>
                                    <p:set>
                                      <p:cBhvr>
                                        <p:cTn id="20" dur="1" fill="hold">
                                          <p:stCondLst>
                                            <p:cond delay="499"/>
                                          </p:stCondLst>
                                        </p:cTn>
                                        <p:tgtEl>
                                          <p:spTgt spid="838660"/>
                                        </p:tgtEl>
                                        <p:attrNameLst>
                                          <p:attrName>style.visibility</p:attrName>
                                        </p:attrNameLst>
                                      </p:cBhvr>
                                      <p:to>
                                        <p:strVal val="hidden"/>
                                      </p:to>
                                    </p:set>
                                  </p:childTnLst>
                                </p:cTn>
                              </p:par>
                              <p:par>
                                <p:cTn id="21" presetID="4" presetClass="entr" presetSubtype="32" fill="hold" grpId="0" nodeType="withEffect">
                                  <p:stCondLst>
                                    <p:cond delay="0"/>
                                  </p:stCondLst>
                                  <p:childTnLst>
                                    <p:set>
                                      <p:cBhvr>
                                        <p:cTn id="22" dur="1" fill="hold">
                                          <p:stCondLst>
                                            <p:cond delay="0"/>
                                          </p:stCondLst>
                                        </p:cTn>
                                        <p:tgtEl>
                                          <p:spTgt spid="838661"/>
                                        </p:tgtEl>
                                        <p:attrNameLst>
                                          <p:attrName>style.visibility</p:attrName>
                                        </p:attrNameLst>
                                      </p:cBhvr>
                                      <p:to>
                                        <p:strVal val="visible"/>
                                      </p:to>
                                    </p:set>
                                    <p:animEffect transition="in" filter="box(out)">
                                      <p:cBhvr>
                                        <p:cTn id="23" dur="500"/>
                                        <p:tgtEl>
                                          <p:spTgt spid="83866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xit" presetSubtype="16" fill="hold" grpId="1" nodeType="clickEffect">
                                  <p:stCondLst>
                                    <p:cond delay="0"/>
                                  </p:stCondLst>
                                  <p:childTnLst>
                                    <p:animEffect transition="out" filter="box(in)">
                                      <p:cBhvr>
                                        <p:cTn id="27" dur="500"/>
                                        <p:tgtEl>
                                          <p:spTgt spid="838661"/>
                                        </p:tgtEl>
                                      </p:cBhvr>
                                    </p:animEffect>
                                    <p:set>
                                      <p:cBhvr>
                                        <p:cTn id="28" dur="1" fill="hold">
                                          <p:stCondLst>
                                            <p:cond delay="499"/>
                                          </p:stCondLst>
                                        </p:cTn>
                                        <p:tgtEl>
                                          <p:spTgt spid="838661"/>
                                        </p:tgtEl>
                                        <p:attrNameLst>
                                          <p:attrName>style.visibility</p:attrName>
                                        </p:attrNameLst>
                                      </p:cBhvr>
                                      <p:to>
                                        <p:strVal val="hidden"/>
                                      </p:to>
                                    </p:set>
                                  </p:childTnLst>
                                </p:cTn>
                              </p:par>
                              <p:par>
                                <p:cTn id="29" presetID="4" presetClass="entr" presetSubtype="32" fill="hold" grpId="0" nodeType="withEffect">
                                  <p:stCondLst>
                                    <p:cond delay="0"/>
                                  </p:stCondLst>
                                  <p:childTnLst>
                                    <p:set>
                                      <p:cBhvr>
                                        <p:cTn id="30" dur="1" fill="hold">
                                          <p:stCondLst>
                                            <p:cond delay="0"/>
                                          </p:stCondLst>
                                        </p:cTn>
                                        <p:tgtEl>
                                          <p:spTgt spid="838662"/>
                                        </p:tgtEl>
                                        <p:attrNameLst>
                                          <p:attrName>style.visibility</p:attrName>
                                        </p:attrNameLst>
                                      </p:cBhvr>
                                      <p:to>
                                        <p:strVal val="visible"/>
                                      </p:to>
                                    </p:set>
                                    <p:animEffect transition="in" filter="box(out)">
                                      <p:cBhvr>
                                        <p:cTn id="31" dur="500"/>
                                        <p:tgtEl>
                                          <p:spTgt spid="838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8659" grpId="0" animBg="1"/>
      <p:bldP spid="838659" grpId="1" animBg="1"/>
      <p:bldP spid="838660" grpId="0" animBg="1"/>
      <p:bldP spid="838660" grpId="1" animBg="1"/>
      <p:bldP spid="838661" grpId="0" animBg="1"/>
      <p:bldP spid="838661" grpId="1" animBg="1"/>
      <p:bldP spid="83866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2"/>
          <p:cNvGraphicFramePr>
            <a:graphicFrameLocks noGrp="1"/>
          </p:cNvGraphicFramePr>
          <p:nvPr>
            <p:ph sz="quarter" idx="1"/>
          </p:nvPr>
        </p:nvGraphicFramePr>
        <p:xfrm>
          <a:off x="822325" y="1622425"/>
          <a:ext cx="7289800" cy="4529138"/>
        </p:xfrm>
        <a:graphic>
          <a:graphicData uri="http://schemas.openxmlformats.org/presentationml/2006/ole">
            <mc:AlternateContent xmlns:mc="http://schemas.openxmlformats.org/markup-compatibility/2006">
              <mc:Choice xmlns:v="urn:schemas-microsoft-com:vml" Requires="v">
                <p:oleObj spid="_x0000_s9237" name="Chart" r:id="rId4" imgW="5124369" imgH="3048000" progId="Excel.Chart.8">
                  <p:embed/>
                </p:oleObj>
              </mc:Choice>
              <mc:Fallback>
                <p:oleObj name="Chart" r:id="rId4" imgW="5124369" imgH="3048000" progId="Excel.Chart.8">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325" y="1622425"/>
                        <a:ext cx="7289800" cy="45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40707" name="Arc 3"/>
          <p:cNvSpPr>
            <a:spLocks/>
          </p:cNvSpPr>
          <p:nvPr/>
        </p:nvSpPr>
        <p:spPr bwMode="auto">
          <a:xfrm rot="9674481">
            <a:off x="3937000" y="3387725"/>
            <a:ext cx="3248025" cy="2251075"/>
          </a:xfrm>
          <a:custGeom>
            <a:avLst/>
            <a:gdLst>
              <a:gd name="T0" fmla="*/ 2147483647 w 21211"/>
              <a:gd name="T1" fmla="*/ 0 h 17874"/>
              <a:gd name="T2" fmla="*/ 2147483647 w 21211"/>
              <a:gd name="T3" fmla="*/ 2147483647 h 17874"/>
              <a:gd name="T4" fmla="*/ 0 w 21211"/>
              <a:gd name="T5" fmla="*/ 2147483647 h 17874"/>
              <a:gd name="T6" fmla="*/ 0 60000 65536"/>
              <a:gd name="T7" fmla="*/ 0 60000 65536"/>
              <a:gd name="T8" fmla="*/ 0 60000 65536"/>
              <a:gd name="T9" fmla="*/ 0 w 21211"/>
              <a:gd name="T10" fmla="*/ 0 h 17874"/>
              <a:gd name="T11" fmla="*/ 21211 w 21211"/>
              <a:gd name="T12" fmla="*/ 17874 h 17874"/>
            </a:gdLst>
            <a:ahLst/>
            <a:cxnLst>
              <a:cxn ang="T6">
                <a:pos x="T0" y="T1"/>
              </a:cxn>
              <a:cxn ang="T7">
                <a:pos x="T2" y="T3"/>
              </a:cxn>
              <a:cxn ang="T8">
                <a:pos x="T4" y="T5"/>
              </a:cxn>
            </a:cxnLst>
            <a:rect l="T9" t="T10" r="T11" b="T12"/>
            <a:pathLst>
              <a:path w="21211" h="17874" fill="none" extrusionOk="0">
                <a:moveTo>
                  <a:pt x="12127" y="-1"/>
                </a:moveTo>
                <a:cubicBezTo>
                  <a:pt x="16862" y="3212"/>
                  <a:pt x="20129" y="8172"/>
                  <a:pt x="21210" y="13792"/>
                </a:cubicBezTo>
              </a:path>
              <a:path w="21211" h="17874" stroke="0" extrusionOk="0">
                <a:moveTo>
                  <a:pt x="12127" y="-1"/>
                </a:moveTo>
                <a:cubicBezTo>
                  <a:pt x="16862" y="3212"/>
                  <a:pt x="20129" y="8172"/>
                  <a:pt x="21210" y="13792"/>
                </a:cubicBezTo>
                <a:lnTo>
                  <a:pt x="0" y="17874"/>
                </a:lnTo>
                <a:lnTo>
                  <a:pt x="12127" y="-1"/>
                </a:lnTo>
                <a:close/>
              </a:path>
            </a:pathLst>
          </a:custGeom>
          <a:noFill/>
          <a:ln w="28575">
            <a:solidFill>
              <a:srgbClr val="990099"/>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20" name="Text Box 6"/>
          <p:cNvSpPr txBox="1">
            <a:spLocks noChangeArrowheads="1"/>
          </p:cNvSpPr>
          <p:nvPr/>
        </p:nvSpPr>
        <p:spPr bwMode="auto">
          <a:xfrm>
            <a:off x="1143000" y="6019800"/>
            <a:ext cx="6477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200" b="1"/>
              <a:t>Source:</a:t>
            </a:r>
            <a:r>
              <a:rPr lang="en-US" altLang="en-US" sz="1200" b="1">
                <a:solidFill>
                  <a:srgbClr val="0066FF"/>
                </a:solidFill>
              </a:rPr>
              <a:t> </a:t>
            </a:r>
            <a:r>
              <a:rPr lang="en-US" altLang="en-US" sz="1200" b="1" u="sng">
                <a:solidFill>
                  <a:srgbClr val="0066FF"/>
                </a:solidFill>
              </a:rPr>
              <a:t>http://www.bls.gov/</a:t>
            </a:r>
            <a:r>
              <a:rPr lang="en-US" altLang="en-US" sz="1800"/>
              <a:t> </a:t>
            </a:r>
          </a:p>
        </p:txBody>
      </p:sp>
      <p:sp>
        <p:nvSpPr>
          <p:cNvPr id="840712" name="Line 8"/>
          <p:cNvSpPr>
            <a:spLocks noChangeAspect="1" noChangeShapeType="1"/>
          </p:cNvSpPr>
          <p:nvPr/>
        </p:nvSpPr>
        <p:spPr bwMode="auto">
          <a:xfrm flipH="1" flipV="1">
            <a:off x="1628775" y="3505200"/>
            <a:ext cx="5991225" cy="1490663"/>
          </a:xfrm>
          <a:prstGeom prst="line">
            <a:avLst/>
          </a:prstGeom>
          <a:noFill/>
          <a:ln w="50800">
            <a:solidFill>
              <a:srgbClr val="99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0713" name="Line 9"/>
          <p:cNvSpPr>
            <a:spLocks noChangeShapeType="1"/>
          </p:cNvSpPr>
          <p:nvPr/>
        </p:nvSpPr>
        <p:spPr bwMode="auto">
          <a:xfrm flipV="1">
            <a:off x="2209800" y="3662363"/>
            <a:ext cx="0" cy="376237"/>
          </a:xfrm>
          <a:prstGeom prst="line">
            <a:avLst/>
          </a:prstGeom>
          <a:noFill/>
          <a:ln w="28575">
            <a:solidFill>
              <a:srgbClr val="000000"/>
            </a:solidFill>
            <a:prstDash val="sysDot"/>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40714" name="Line 10"/>
          <p:cNvSpPr>
            <a:spLocks noChangeShapeType="1"/>
          </p:cNvSpPr>
          <p:nvPr/>
        </p:nvSpPr>
        <p:spPr bwMode="auto">
          <a:xfrm flipH="1" flipV="1">
            <a:off x="1624013" y="3667125"/>
            <a:ext cx="566737" cy="0"/>
          </a:xfrm>
          <a:prstGeom prst="line">
            <a:avLst/>
          </a:prstGeom>
          <a:noFill/>
          <a:ln w="285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840715" name="Line 11"/>
          <p:cNvSpPr>
            <a:spLocks noChangeShapeType="1"/>
          </p:cNvSpPr>
          <p:nvPr/>
        </p:nvSpPr>
        <p:spPr bwMode="auto">
          <a:xfrm>
            <a:off x="6854825" y="4052888"/>
            <a:ext cx="0" cy="762000"/>
          </a:xfrm>
          <a:prstGeom prst="line">
            <a:avLst/>
          </a:prstGeom>
          <a:noFill/>
          <a:ln w="28575">
            <a:solidFill>
              <a:srgbClr val="000000"/>
            </a:solidFill>
            <a:prstDash val="sysDot"/>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40716" name="Line 12"/>
          <p:cNvSpPr>
            <a:spLocks noChangeShapeType="1"/>
          </p:cNvSpPr>
          <p:nvPr/>
        </p:nvSpPr>
        <p:spPr bwMode="auto">
          <a:xfrm flipH="1" flipV="1">
            <a:off x="1619250" y="4810125"/>
            <a:ext cx="5224463" cy="4763"/>
          </a:xfrm>
          <a:prstGeom prst="line">
            <a:avLst/>
          </a:prstGeom>
          <a:noFill/>
          <a:ln w="285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9226" name="Line 13"/>
          <p:cNvSpPr>
            <a:spLocks noChangeShapeType="1"/>
          </p:cNvSpPr>
          <p:nvPr/>
        </p:nvSpPr>
        <p:spPr bwMode="auto">
          <a:xfrm flipV="1">
            <a:off x="1676400" y="2393950"/>
            <a:ext cx="0" cy="3200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27" name="Line 15"/>
          <p:cNvSpPr>
            <a:spLocks noChangeShapeType="1"/>
          </p:cNvSpPr>
          <p:nvPr/>
        </p:nvSpPr>
        <p:spPr bwMode="auto">
          <a:xfrm>
            <a:off x="1630363" y="4044950"/>
            <a:ext cx="63277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0720" name="Line 16"/>
          <p:cNvSpPr>
            <a:spLocks noChangeShapeType="1"/>
          </p:cNvSpPr>
          <p:nvPr/>
        </p:nvSpPr>
        <p:spPr bwMode="auto">
          <a:xfrm flipV="1">
            <a:off x="3505200" y="4038600"/>
            <a:ext cx="228600" cy="0"/>
          </a:xfrm>
          <a:prstGeom prst="line">
            <a:avLst/>
          </a:prstGeom>
          <a:noFill/>
          <a:ln w="9525">
            <a:solidFill>
              <a:schemeClr val="tx1"/>
            </a:solidFill>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40729" name="Text Box 25"/>
          <p:cNvSpPr txBox="1">
            <a:spLocks noChangeArrowheads="1"/>
          </p:cNvSpPr>
          <p:nvPr/>
        </p:nvSpPr>
        <p:spPr bwMode="auto">
          <a:xfrm>
            <a:off x="5486400" y="5410200"/>
            <a:ext cx="1857375" cy="944563"/>
          </a:xfrm>
          <a:prstGeom prst="rect">
            <a:avLst/>
          </a:prstGeom>
          <a:solidFill>
            <a:schemeClr val="bg1"/>
          </a:solidFill>
          <a:ln w="28575">
            <a:solidFill>
              <a:srgbClr val="990099"/>
            </a:solidFill>
            <a:miter lim="800000"/>
            <a:headEnd/>
            <a:tailEnd/>
          </a:ln>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spcBef>
                <a:spcPct val="50000"/>
              </a:spcBef>
            </a:pPr>
            <a:r>
              <a:rPr lang="en-US" altLang="en-US" sz="1800" b="1">
                <a:solidFill>
                  <a:srgbClr val="990099"/>
                </a:solidFill>
              </a:rPr>
              <a:t>NAIRU or Natural Rate of unemployment</a:t>
            </a:r>
          </a:p>
        </p:txBody>
      </p:sp>
      <p:sp>
        <p:nvSpPr>
          <p:cNvPr id="9230" name="Rectangle 31"/>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a:latin typeface="Times New Roman" pitchFamily="18" charset="0"/>
              </a:rPr>
              <a:t>Inflation, Economic growth and Unemployment</a:t>
            </a:r>
            <a:endParaRPr lang="en-CA" altLang="en-US" sz="2600" b="1">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0712"/>
                                        </p:tgtEl>
                                        <p:attrNameLst>
                                          <p:attrName>style.visibility</p:attrName>
                                        </p:attrNameLst>
                                      </p:cBhvr>
                                      <p:to>
                                        <p:strVal val="visible"/>
                                      </p:to>
                                    </p:set>
                                    <p:animEffect transition="in" filter="wipe(left)">
                                      <p:cBhvr>
                                        <p:cTn id="7" dur="500"/>
                                        <p:tgtEl>
                                          <p:spTgt spid="8407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40715"/>
                                        </p:tgtEl>
                                        <p:attrNameLst>
                                          <p:attrName>style.visibility</p:attrName>
                                        </p:attrNameLst>
                                      </p:cBhvr>
                                      <p:to>
                                        <p:strVal val="visible"/>
                                      </p:to>
                                    </p:set>
                                    <p:animEffect transition="in" filter="wipe(up)">
                                      <p:cBhvr>
                                        <p:cTn id="12" dur="500"/>
                                        <p:tgtEl>
                                          <p:spTgt spid="840715"/>
                                        </p:tgtEl>
                                      </p:cBhvr>
                                    </p:animEffect>
                                  </p:childTnLst>
                                </p:cTn>
                              </p:par>
                            </p:childTnLst>
                          </p:cTn>
                        </p:par>
                        <p:par>
                          <p:cTn id="13" fill="hold" nodeType="afterGroup">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840716"/>
                                        </p:tgtEl>
                                        <p:attrNameLst>
                                          <p:attrName>style.visibility</p:attrName>
                                        </p:attrNameLst>
                                      </p:cBhvr>
                                      <p:to>
                                        <p:strVal val="visible"/>
                                      </p:to>
                                    </p:set>
                                    <p:animEffect transition="in" filter="wipe(right)">
                                      <p:cBhvr>
                                        <p:cTn id="16" dur="500"/>
                                        <p:tgtEl>
                                          <p:spTgt spid="84071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840715"/>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840716"/>
                                        </p:tgtEl>
                                        <p:attrNameLst>
                                          <p:attrName>style.visibility</p:attrName>
                                        </p:attrNameLst>
                                      </p:cBhvr>
                                      <p:to>
                                        <p:strVal val="hidden"/>
                                      </p:to>
                                    </p:set>
                                  </p:childTnLst>
                                </p:cTn>
                              </p:par>
                            </p:childTnLst>
                          </p:cTn>
                        </p:par>
                        <p:par>
                          <p:cTn id="23" fill="hold" nodeType="afterGroup">
                            <p:stCondLst>
                              <p:cond delay="0"/>
                            </p:stCondLst>
                            <p:childTnLst>
                              <p:par>
                                <p:cTn id="24" presetID="22" presetClass="entr" presetSubtype="4" fill="hold" grpId="0" nodeType="afterEffect">
                                  <p:stCondLst>
                                    <p:cond delay="0"/>
                                  </p:stCondLst>
                                  <p:childTnLst>
                                    <p:set>
                                      <p:cBhvr>
                                        <p:cTn id="25" dur="1" fill="hold">
                                          <p:stCondLst>
                                            <p:cond delay="0"/>
                                          </p:stCondLst>
                                        </p:cTn>
                                        <p:tgtEl>
                                          <p:spTgt spid="840713"/>
                                        </p:tgtEl>
                                        <p:attrNameLst>
                                          <p:attrName>style.visibility</p:attrName>
                                        </p:attrNameLst>
                                      </p:cBhvr>
                                      <p:to>
                                        <p:strVal val="visible"/>
                                      </p:to>
                                    </p:set>
                                    <p:animEffect transition="in" filter="wipe(down)">
                                      <p:cBhvr>
                                        <p:cTn id="26" dur="500"/>
                                        <p:tgtEl>
                                          <p:spTgt spid="840713"/>
                                        </p:tgtEl>
                                      </p:cBhvr>
                                    </p:animEffect>
                                  </p:childTnLst>
                                </p:cTn>
                              </p:par>
                            </p:childTnLst>
                          </p:cTn>
                        </p:par>
                        <p:par>
                          <p:cTn id="27" fill="hold" nodeType="afterGroup">
                            <p:stCondLst>
                              <p:cond delay="500"/>
                            </p:stCondLst>
                            <p:childTnLst>
                              <p:par>
                                <p:cTn id="28" presetID="22" presetClass="entr" presetSubtype="2" fill="hold" grpId="0" nodeType="afterEffect">
                                  <p:stCondLst>
                                    <p:cond delay="0"/>
                                  </p:stCondLst>
                                  <p:childTnLst>
                                    <p:set>
                                      <p:cBhvr>
                                        <p:cTn id="29" dur="1" fill="hold">
                                          <p:stCondLst>
                                            <p:cond delay="0"/>
                                          </p:stCondLst>
                                        </p:cTn>
                                        <p:tgtEl>
                                          <p:spTgt spid="840714"/>
                                        </p:tgtEl>
                                        <p:attrNameLst>
                                          <p:attrName>style.visibility</p:attrName>
                                        </p:attrNameLst>
                                      </p:cBhvr>
                                      <p:to>
                                        <p:strVal val="visible"/>
                                      </p:to>
                                    </p:set>
                                    <p:animEffect transition="in" filter="wipe(right)">
                                      <p:cBhvr>
                                        <p:cTn id="30" dur="500"/>
                                        <p:tgtEl>
                                          <p:spTgt spid="84071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840729"/>
                                        </p:tgtEl>
                                        <p:attrNameLst>
                                          <p:attrName>style.visibility</p:attrName>
                                        </p:attrNameLst>
                                      </p:cBhvr>
                                      <p:to>
                                        <p:strVal val="visible"/>
                                      </p:to>
                                    </p:set>
                                    <p:animEffect transition="in" filter="wipe(down)">
                                      <p:cBhvr>
                                        <p:cTn id="35" dur="500"/>
                                        <p:tgtEl>
                                          <p:spTgt spid="840729"/>
                                        </p:tgtEl>
                                      </p:cBhvr>
                                    </p:animEffect>
                                  </p:childTnLst>
                                </p:cTn>
                              </p:par>
                              <p:par>
                                <p:cTn id="36" presetID="1" presetClass="exit" presetSubtype="0" fill="hold" grpId="1" nodeType="withEffect">
                                  <p:stCondLst>
                                    <p:cond delay="0"/>
                                  </p:stCondLst>
                                  <p:childTnLst>
                                    <p:set>
                                      <p:cBhvr>
                                        <p:cTn id="37" dur="1" fill="hold">
                                          <p:stCondLst>
                                            <p:cond delay="0"/>
                                          </p:stCondLst>
                                        </p:cTn>
                                        <p:tgtEl>
                                          <p:spTgt spid="840713"/>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840714"/>
                                        </p:tgtEl>
                                        <p:attrNameLst>
                                          <p:attrName>style.visibility</p:attrName>
                                        </p:attrNameLst>
                                      </p:cBhvr>
                                      <p:to>
                                        <p:strVal val="hidden"/>
                                      </p:to>
                                    </p:set>
                                  </p:childTnLst>
                                </p:cTn>
                              </p:par>
                            </p:childTnLst>
                          </p:cTn>
                        </p:par>
                        <p:par>
                          <p:cTn id="40" fill="hold" nodeType="afterGroup">
                            <p:stCondLst>
                              <p:cond delay="500"/>
                            </p:stCondLst>
                            <p:childTnLst>
                              <p:par>
                                <p:cTn id="41" presetID="22" presetClass="entr" presetSubtype="4" fill="hold" grpId="0" nodeType="afterEffect">
                                  <p:stCondLst>
                                    <p:cond delay="0"/>
                                  </p:stCondLst>
                                  <p:childTnLst>
                                    <p:set>
                                      <p:cBhvr>
                                        <p:cTn id="42" dur="1" fill="hold">
                                          <p:stCondLst>
                                            <p:cond delay="0"/>
                                          </p:stCondLst>
                                        </p:cTn>
                                        <p:tgtEl>
                                          <p:spTgt spid="840707"/>
                                        </p:tgtEl>
                                        <p:attrNameLst>
                                          <p:attrName>style.visibility</p:attrName>
                                        </p:attrNameLst>
                                      </p:cBhvr>
                                      <p:to>
                                        <p:strVal val="visible"/>
                                      </p:to>
                                    </p:set>
                                    <p:animEffect transition="in" filter="wipe(down)">
                                      <p:cBhvr>
                                        <p:cTn id="43" dur="500"/>
                                        <p:tgtEl>
                                          <p:spTgt spid="840707"/>
                                        </p:tgtEl>
                                      </p:cBhvr>
                                    </p:animEffect>
                                  </p:childTnLst>
                                </p:cTn>
                              </p:par>
                            </p:childTnLst>
                          </p:cTn>
                        </p:par>
                        <p:par>
                          <p:cTn id="44" fill="hold" nodeType="afterGroup">
                            <p:stCondLst>
                              <p:cond delay="1000"/>
                            </p:stCondLst>
                            <p:childTnLst>
                              <p:par>
                                <p:cTn id="45" presetID="1" presetClass="entr" presetSubtype="0" fill="hold" grpId="0" nodeType="afterEffect">
                                  <p:stCondLst>
                                    <p:cond delay="0"/>
                                  </p:stCondLst>
                                  <p:childTnLst>
                                    <p:set>
                                      <p:cBhvr>
                                        <p:cTn id="46" dur="1" fill="hold">
                                          <p:stCondLst>
                                            <p:cond delay="0"/>
                                          </p:stCondLst>
                                        </p:cTn>
                                        <p:tgtEl>
                                          <p:spTgt spid="8407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0707" grpId="0" animBg="1"/>
      <p:bldP spid="840712" grpId="0" animBg="1"/>
      <p:bldP spid="840713" grpId="0" animBg="1"/>
      <p:bldP spid="840713" grpId="1" animBg="1"/>
      <p:bldP spid="840714" grpId="0" animBg="1"/>
      <p:bldP spid="840714" grpId="1" animBg="1"/>
      <p:bldP spid="840715" grpId="0" animBg="1"/>
      <p:bldP spid="840715" grpId="1" animBg="1"/>
      <p:bldP spid="840716" grpId="0" animBg="1"/>
      <p:bldP spid="840716" grpId="1" animBg="1"/>
      <p:bldP spid="840720" grpId="0" animBg="1"/>
      <p:bldP spid="840729" grpId="0" animBg="1"/>
    </p:bldLst>
  </p:timing>
</p:sld>
</file>

<file path=ppt/theme/theme1.xml><?xml version="1.0" encoding="utf-8"?>
<a:theme xmlns:a="http://schemas.openxmlformats.org/drawingml/2006/main" name="4_newdesign">
  <a:themeElements>
    <a:clrScheme name="4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0066FF"/>
      </a:folHlink>
    </a:clrScheme>
    <a:fontScheme name="4_new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4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4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0066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Custom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Custom Design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0066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newdesign">
  <a:themeElements>
    <a:clrScheme name="5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new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5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0066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newdesign">
  <a:themeElements>
    <a:clrScheme name="6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new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6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6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0066FF"/>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Foundations 2e</Template>
  <TotalTime>5936</TotalTime>
  <Words>3093</Words>
  <Application>Microsoft Office PowerPoint</Application>
  <PresentationFormat>On-screen Show (4:3)</PresentationFormat>
  <Paragraphs>787</Paragraphs>
  <Slides>37</Slides>
  <Notes>29</Notes>
  <HiddenSlides>0</HiddenSlides>
  <MMClips>0</MMClips>
  <ScaleCrop>false</ScaleCrop>
  <HeadingPairs>
    <vt:vector size="6" baseType="variant">
      <vt:variant>
        <vt:lpstr>Theme</vt:lpstr>
      </vt:variant>
      <vt:variant>
        <vt:i4>4</vt:i4>
      </vt:variant>
      <vt:variant>
        <vt:lpstr>Embedded OLE Servers</vt:lpstr>
      </vt:variant>
      <vt:variant>
        <vt:i4>2</vt:i4>
      </vt:variant>
      <vt:variant>
        <vt:lpstr>Slide Titles</vt:lpstr>
      </vt:variant>
      <vt:variant>
        <vt:i4>37</vt:i4>
      </vt:variant>
    </vt:vector>
  </HeadingPairs>
  <TitlesOfParts>
    <vt:vector size="43" baseType="lpstr">
      <vt:lpstr>4_newdesign</vt:lpstr>
      <vt:lpstr>4_Custom Design</vt:lpstr>
      <vt:lpstr>5_newdesign</vt:lpstr>
      <vt:lpstr>6_newdesign</vt:lpstr>
      <vt:lpstr>Equation</vt:lpstr>
      <vt:lpstr>Chart</vt:lpstr>
      <vt:lpstr>Macroeconomic indicator 1</vt:lpstr>
      <vt:lpstr>Inflation</vt:lpstr>
      <vt:lpstr>Inflation</vt:lpstr>
      <vt:lpstr>Inflation</vt:lpstr>
      <vt:lpstr>Inflation</vt:lpstr>
      <vt:lpstr>Inflation</vt:lpstr>
      <vt:lpstr>Inflation</vt:lpstr>
      <vt:lpstr>Inflation</vt:lpstr>
      <vt:lpstr>Inflation</vt:lpstr>
      <vt:lpstr>Inflation</vt:lpstr>
      <vt:lpstr>Inflation</vt:lpstr>
      <vt:lpstr>Inflation</vt:lpstr>
      <vt:lpstr>Inflation</vt:lpstr>
      <vt:lpstr>Inflation</vt:lpstr>
      <vt:lpstr>Inflation</vt:lpstr>
      <vt:lpstr>Inflation</vt:lpstr>
      <vt:lpstr>Inflation</vt:lpstr>
      <vt:lpstr>Inflation</vt:lpstr>
      <vt:lpstr>Macroeconomic indicator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Macroeconomic indicator 3</vt:lpstr>
      <vt:lpstr>PowerPoint Presentation</vt:lpstr>
      <vt:lpstr>PowerPoint Presentation</vt:lpstr>
      <vt:lpstr>Unemployment rate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dc:title>
  <dc:creator>Michael Parkin</dc:creator>
  <cp:lastModifiedBy>Anyone</cp:lastModifiedBy>
  <cp:revision>154</cp:revision>
  <dcterms:created xsi:type="dcterms:W3CDTF">2000-11-24T17:02:06Z</dcterms:created>
  <dcterms:modified xsi:type="dcterms:W3CDTF">2014-01-21T16:59:33Z</dcterms:modified>
</cp:coreProperties>
</file>