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1" r:id="rId1"/>
  </p:sldMasterIdLst>
  <p:notesMasterIdLst>
    <p:notesMasterId r:id="rId24"/>
  </p:notesMasterIdLst>
  <p:handoutMasterIdLst>
    <p:handoutMasterId r:id="rId25"/>
  </p:handoutMasterIdLst>
  <p:sldIdLst>
    <p:sldId id="486" r:id="rId2"/>
    <p:sldId id="487" r:id="rId3"/>
    <p:sldId id="488" r:id="rId4"/>
    <p:sldId id="489" r:id="rId5"/>
    <p:sldId id="472" r:id="rId6"/>
    <p:sldId id="475" r:id="rId7"/>
    <p:sldId id="370" r:id="rId8"/>
    <p:sldId id="467" r:id="rId9"/>
    <p:sldId id="372" r:id="rId10"/>
    <p:sldId id="402" r:id="rId11"/>
    <p:sldId id="476" r:id="rId12"/>
    <p:sldId id="479" r:id="rId13"/>
    <p:sldId id="478" r:id="rId14"/>
    <p:sldId id="480" r:id="rId15"/>
    <p:sldId id="481" r:id="rId16"/>
    <p:sldId id="482" r:id="rId17"/>
    <p:sldId id="483" r:id="rId18"/>
    <p:sldId id="484" r:id="rId19"/>
    <p:sldId id="485" r:id="rId20"/>
    <p:sldId id="470" r:id="rId21"/>
    <p:sldId id="464" r:id="rId22"/>
    <p:sldId id="490" r:id="rId23"/>
  </p:sldIdLst>
  <p:sldSz cx="9144000" cy="6858000" type="screen4x3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163">
          <p15:clr>
            <a:srgbClr val="A4A3A4"/>
          </p15:clr>
        </p15:guide>
        <p15:guide id="2" pos="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FF0000"/>
    <a:srgbClr val="777777"/>
    <a:srgbClr val="66FFFF"/>
    <a:srgbClr val="006699"/>
    <a:srgbClr val="0144FF"/>
    <a:srgbClr val="0066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99279" autoAdjust="0"/>
  </p:normalViewPr>
  <p:slideViewPr>
    <p:cSldViewPr snapToGrid="0">
      <p:cViewPr>
        <p:scale>
          <a:sx n="100" d="100"/>
          <a:sy n="100" d="100"/>
        </p:scale>
        <p:origin x="-1860" y="-300"/>
      </p:cViewPr>
      <p:guideLst>
        <p:guide orient="horz" pos="4163"/>
        <p:guide pos="5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12.xml"/><Relationship Id="rId2" Type="http://schemas.openxmlformats.org/officeDocument/2006/relationships/slide" Target="slides/slide11.xml"/><Relationship Id="rId1" Type="http://schemas.openxmlformats.org/officeDocument/2006/relationships/slide" Target="slides/slide8.xml"/><Relationship Id="rId6" Type="http://schemas.openxmlformats.org/officeDocument/2006/relationships/slide" Target="slides/slide22.xml"/><Relationship Id="rId5" Type="http://schemas.openxmlformats.org/officeDocument/2006/relationships/slide" Target="slides/slide21.xml"/><Relationship Id="rId4" Type="http://schemas.openxmlformats.org/officeDocument/2006/relationships/slide" Target="slides/slide20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narr\Google%20Drive\teaching\stats%20II\lectures\multiple%20regression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199811836147774"/>
          <c:y val="3.4517577194742549E-2"/>
          <c:w val="0.83400826424191898"/>
          <c:h val="0.83333258698112977"/>
        </c:manualLayout>
      </c:layout>
      <c:scatterChart>
        <c:scatterStyle val="lineMarker"/>
        <c:varyColors val="0"/>
        <c:ser>
          <c:idx val="0"/>
          <c:order val="0"/>
          <c:tx>
            <c:strRef>
              <c:f>'p = 6'!$E$29</c:f>
              <c:strCache>
                <c:ptCount val="1"/>
                <c:pt idx="0">
                  <c:v>Residuals</c:v>
                </c:pt>
              </c:strCache>
            </c:strRef>
          </c:tx>
          <c:spPr>
            <a:ln w="19050">
              <a:noFill/>
            </a:ln>
          </c:spPr>
          <c:marker>
            <c:symbol val="diamond"/>
            <c:size val="5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trendline>
            <c:spPr>
              <a:ln w="25400">
                <a:solidFill>
                  <a:srgbClr val="FF0000"/>
                </a:solidFill>
                <a:prstDash val="solid"/>
              </a:ln>
            </c:spPr>
            <c:trendlineType val="poly"/>
            <c:order val="2"/>
            <c:dispRSqr val="0"/>
            <c:dispEq val="0"/>
          </c:trendline>
          <c:xVal>
            <c:numRef>
              <c:f>'p = 6'!$D$30:$D$129</c:f>
              <c:numCache>
                <c:formatCode>0.000</c:formatCode>
                <c:ptCount val="100"/>
                <c:pt idx="0">
                  <c:v>54.371676154129773</c:v>
                </c:pt>
                <c:pt idx="1">
                  <c:v>55.768195663934861</c:v>
                </c:pt>
                <c:pt idx="2">
                  <c:v>55.925986203931309</c:v>
                </c:pt>
                <c:pt idx="3">
                  <c:v>54.92951029107698</c:v>
                </c:pt>
                <c:pt idx="4">
                  <c:v>62.21465162096181</c:v>
                </c:pt>
                <c:pt idx="5">
                  <c:v>59.19487282623529</c:v>
                </c:pt>
                <c:pt idx="6">
                  <c:v>54.432338270722617</c:v>
                </c:pt>
                <c:pt idx="7">
                  <c:v>37.269368835853577</c:v>
                </c:pt>
                <c:pt idx="8">
                  <c:v>48.513489729277353</c:v>
                </c:pt>
                <c:pt idx="9">
                  <c:v>44.446148463022695</c:v>
                </c:pt>
                <c:pt idx="10">
                  <c:v>43.918361262087871</c:v>
                </c:pt>
                <c:pt idx="11">
                  <c:v>44.068615185219102</c:v>
                </c:pt>
                <c:pt idx="12">
                  <c:v>43.086360663216297</c:v>
                </c:pt>
                <c:pt idx="13">
                  <c:v>47.717799289336604</c:v>
                </c:pt>
                <c:pt idx="14">
                  <c:v>41.082455374814543</c:v>
                </c:pt>
                <c:pt idx="15">
                  <c:v>46.72207250783967</c:v>
                </c:pt>
                <c:pt idx="16">
                  <c:v>47.641267855077288</c:v>
                </c:pt>
                <c:pt idx="17">
                  <c:v>50.747779924754582</c:v>
                </c:pt>
                <c:pt idx="18">
                  <c:v>50.606624003215323</c:v>
                </c:pt>
                <c:pt idx="19">
                  <c:v>46.725980918958442</c:v>
                </c:pt>
                <c:pt idx="20">
                  <c:v>59.107465342894713</c:v>
                </c:pt>
                <c:pt idx="21">
                  <c:v>53.268106199658547</c:v>
                </c:pt>
                <c:pt idx="22">
                  <c:v>45.593917368215628</c:v>
                </c:pt>
                <c:pt idx="23">
                  <c:v>46.221097665099848</c:v>
                </c:pt>
                <c:pt idx="24">
                  <c:v>49.525209495967573</c:v>
                </c:pt>
                <c:pt idx="25">
                  <c:v>37.812173987281234</c:v>
                </c:pt>
                <c:pt idx="26">
                  <c:v>46.771789463035716</c:v>
                </c:pt>
                <c:pt idx="27">
                  <c:v>51.664997251650391</c:v>
                </c:pt>
                <c:pt idx="28">
                  <c:v>56.339858635711515</c:v>
                </c:pt>
                <c:pt idx="29">
                  <c:v>59.012279375637412</c:v>
                </c:pt>
                <c:pt idx="30">
                  <c:v>57.035616712901778</c:v>
                </c:pt>
                <c:pt idx="31">
                  <c:v>45.932741300165148</c:v>
                </c:pt>
                <c:pt idx="32">
                  <c:v>56.452264253115999</c:v>
                </c:pt>
                <c:pt idx="33">
                  <c:v>56.811252861700794</c:v>
                </c:pt>
                <c:pt idx="34">
                  <c:v>53.113552855143098</c:v>
                </c:pt>
                <c:pt idx="35">
                  <c:v>54.876985743700132</c:v>
                </c:pt>
                <c:pt idx="36">
                  <c:v>42.831181109457845</c:v>
                </c:pt>
                <c:pt idx="37">
                  <c:v>44.144296839413968</c:v>
                </c:pt>
                <c:pt idx="38">
                  <c:v>46.87257000150943</c:v>
                </c:pt>
                <c:pt idx="39">
                  <c:v>40.75563716074673</c:v>
                </c:pt>
                <c:pt idx="40">
                  <c:v>39.342159509767818</c:v>
                </c:pt>
                <c:pt idx="41">
                  <c:v>56.794185094765183</c:v>
                </c:pt>
                <c:pt idx="42">
                  <c:v>51.189238456547002</c:v>
                </c:pt>
                <c:pt idx="43">
                  <c:v>51.310011331451832</c:v>
                </c:pt>
                <c:pt idx="44">
                  <c:v>59.440012809267067</c:v>
                </c:pt>
                <c:pt idx="45">
                  <c:v>60.801586320366923</c:v>
                </c:pt>
                <c:pt idx="46">
                  <c:v>47.639463233356388</c:v>
                </c:pt>
                <c:pt idx="47">
                  <c:v>35.267781870084903</c:v>
                </c:pt>
                <c:pt idx="48">
                  <c:v>48.60543546525642</c:v>
                </c:pt>
                <c:pt idx="49">
                  <c:v>55.756544763056816</c:v>
                </c:pt>
                <c:pt idx="50">
                  <c:v>61.093467284238734</c:v>
                </c:pt>
                <c:pt idx="51">
                  <c:v>46.746571803246411</c:v>
                </c:pt>
                <c:pt idx="52">
                  <c:v>54.064193984243239</c:v>
                </c:pt>
                <c:pt idx="53">
                  <c:v>54.873892310070616</c:v>
                </c:pt>
                <c:pt idx="54">
                  <c:v>47.179448110823124</c:v>
                </c:pt>
                <c:pt idx="55">
                  <c:v>50.835046844216123</c:v>
                </c:pt>
                <c:pt idx="56">
                  <c:v>50.870726172413413</c:v>
                </c:pt>
                <c:pt idx="57">
                  <c:v>51.28759874900463</c:v>
                </c:pt>
                <c:pt idx="58">
                  <c:v>57.676830860367154</c:v>
                </c:pt>
                <c:pt idx="59">
                  <c:v>57.299724930927766</c:v>
                </c:pt>
                <c:pt idx="60">
                  <c:v>49.310594103176996</c:v>
                </c:pt>
                <c:pt idx="61">
                  <c:v>52.474859551548867</c:v>
                </c:pt>
                <c:pt idx="62">
                  <c:v>46.170348757087652</c:v>
                </c:pt>
                <c:pt idx="63">
                  <c:v>52.96846409347522</c:v>
                </c:pt>
                <c:pt idx="64">
                  <c:v>39.680309160944745</c:v>
                </c:pt>
                <c:pt idx="65">
                  <c:v>48.202877978919382</c:v>
                </c:pt>
                <c:pt idx="66">
                  <c:v>55.143678494571397</c:v>
                </c:pt>
                <c:pt idx="67">
                  <c:v>43.763950497763489</c:v>
                </c:pt>
                <c:pt idx="68">
                  <c:v>54.192814214921235</c:v>
                </c:pt>
                <c:pt idx="69">
                  <c:v>45.380601111382958</c:v>
                </c:pt>
                <c:pt idx="70">
                  <c:v>55.443714725707864</c:v>
                </c:pt>
                <c:pt idx="71">
                  <c:v>55.810546596036346</c:v>
                </c:pt>
                <c:pt idx="72">
                  <c:v>51.956017791898169</c:v>
                </c:pt>
                <c:pt idx="73">
                  <c:v>53.304724272613804</c:v>
                </c:pt>
                <c:pt idx="74">
                  <c:v>49.521057091299809</c:v>
                </c:pt>
                <c:pt idx="75">
                  <c:v>46.107935981860138</c:v>
                </c:pt>
                <c:pt idx="76">
                  <c:v>50.965097954196665</c:v>
                </c:pt>
                <c:pt idx="77">
                  <c:v>43.095528169875791</c:v>
                </c:pt>
                <c:pt idx="78">
                  <c:v>44.487382762879548</c:v>
                </c:pt>
                <c:pt idx="79">
                  <c:v>38.660455310370082</c:v>
                </c:pt>
                <c:pt idx="80">
                  <c:v>53.214156894390207</c:v>
                </c:pt>
                <c:pt idx="81">
                  <c:v>35.181675189882839</c:v>
                </c:pt>
                <c:pt idx="82">
                  <c:v>50.587814955658388</c:v>
                </c:pt>
                <c:pt idx="83">
                  <c:v>44.830569852509285</c:v>
                </c:pt>
                <c:pt idx="84">
                  <c:v>50.501836044725216</c:v>
                </c:pt>
                <c:pt idx="85">
                  <c:v>61.561861891458406</c:v>
                </c:pt>
                <c:pt idx="86">
                  <c:v>54.040736903810071</c:v>
                </c:pt>
                <c:pt idx="87">
                  <c:v>52.610829565805709</c:v>
                </c:pt>
                <c:pt idx="88">
                  <c:v>44.246951708441998</c:v>
                </c:pt>
                <c:pt idx="89">
                  <c:v>52.65970589138972</c:v>
                </c:pt>
                <c:pt idx="90">
                  <c:v>43.825686887568381</c:v>
                </c:pt>
                <c:pt idx="91">
                  <c:v>39.604228082760088</c:v>
                </c:pt>
                <c:pt idx="92">
                  <c:v>54.689532687839609</c:v>
                </c:pt>
                <c:pt idx="93">
                  <c:v>58.389749033755272</c:v>
                </c:pt>
                <c:pt idx="94">
                  <c:v>62.453590729772834</c:v>
                </c:pt>
                <c:pt idx="95">
                  <c:v>53.799790258459062</c:v>
                </c:pt>
                <c:pt idx="96">
                  <c:v>51.1186864267967</c:v>
                </c:pt>
                <c:pt idx="97">
                  <c:v>43.110622748234221</c:v>
                </c:pt>
                <c:pt idx="98">
                  <c:v>50.147737852874087</c:v>
                </c:pt>
                <c:pt idx="99">
                  <c:v>58.459059203193249</c:v>
                </c:pt>
              </c:numCache>
            </c:numRef>
          </c:xVal>
          <c:yVal>
            <c:numRef>
              <c:f>'p = 6'!$E$30:$E$129</c:f>
              <c:numCache>
                <c:formatCode>0.000</c:formatCode>
                <c:ptCount val="100"/>
                <c:pt idx="0">
                  <c:v>-12.571966154129775</c:v>
                </c:pt>
                <c:pt idx="1">
                  <c:v>-12.430205663934863</c:v>
                </c:pt>
                <c:pt idx="2">
                  <c:v>-11.412296203931312</c:v>
                </c:pt>
                <c:pt idx="3">
                  <c:v>-10.938490291076981</c:v>
                </c:pt>
                <c:pt idx="4">
                  <c:v>-10.036421620961811</c:v>
                </c:pt>
                <c:pt idx="5">
                  <c:v>-9.3020428262352937</c:v>
                </c:pt>
                <c:pt idx="6">
                  <c:v>-9.2390382707226166</c:v>
                </c:pt>
                <c:pt idx="7">
                  <c:v>-8.2907088358535752</c:v>
                </c:pt>
                <c:pt idx="8">
                  <c:v>-8.2594397292773536</c:v>
                </c:pt>
                <c:pt idx="9">
                  <c:v>-7.9627184630226964</c:v>
                </c:pt>
                <c:pt idx="10">
                  <c:v>-7.7985712620878687</c:v>
                </c:pt>
                <c:pt idx="11">
                  <c:v>-6.6334451852191023</c:v>
                </c:pt>
                <c:pt idx="12">
                  <c:v>-6.5754606632162975</c:v>
                </c:pt>
                <c:pt idx="13">
                  <c:v>-6.470089289336606</c:v>
                </c:pt>
                <c:pt idx="14">
                  <c:v>-6.2449353748145455</c:v>
                </c:pt>
                <c:pt idx="15">
                  <c:v>-5.8557825078396704</c:v>
                </c:pt>
                <c:pt idx="16">
                  <c:v>-5.5864478550772887</c:v>
                </c:pt>
                <c:pt idx="17">
                  <c:v>-5.4810799247545816</c:v>
                </c:pt>
                <c:pt idx="18">
                  <c:v>-5.1474140032153244</c:v>
                </c:pt>
                <c:pt idx="19">
                  <c:v>-5.0666009189584429</c:v>
                </c:pt>
                <c:pt idx="20">
                  <c:v>-4.9740153428947096</c:v>
                </c:pt>
                <c:pt idx="21">
                  <c:v>-4.8835761996585489</c:v>
                </c:pt>
                <c:pt idx="22">
                  <c:v>-4.8008673682156271</c:v>
                </c:pt>
                <c:pt idx="23">
                  <c:v>-4.5366076650998508</c:v>
                </c:pt>
                <c:pt idx="24">
                  <c:v>-4.4216894959675699</c:v>
                </c:pt>
                <c:pt idx="25">
                  <c:v>-4.3012639872812315</c:v>
                </c:pt>
                <c:pt idx="26">
                  <c:v>-4.1752094630357135</c:v>
                </c:pt>
                <c:pt idx="27">
                  <c:v>-4.1101772516503914</c:v>
                </c:pt>
                <c:pt idx="28">
                  <c:v>-4.0806186357115166</c:v>
                </c:pt>
                <c:pt idx="29">
                  <c:v>-3.8096293756374138</c:v>
                </c:pt>
                <c:pt idx="30">
                  <c:v>-3.7940567129017779</c:v>
                </c:pt>
                <c:pt idx="31">
                  <c:v>-3.7634713001651505</c:v>
                </c:pt>
                <c:pt idx="32">
                  <c:v>-3.5538442531159973</c:v>
                </c:pt>
                <c:pt idx="33">
                  <c:v>-3.5533628617007906</c:v>
                </c:pt>
                <c:pt idx="34">
                  <c:v>-3.2073428551430965</c:v>
                </c:pt>
                <c:pt idx="35">
                  <c:v>-2.8858657437001298</c:v>
                </c:pt>
                <c:pt idx="36">
                  <c:v>-2.8379211094578451</c:v>
                </c:pt>
                <c:pt idx="37">
                  <c:v>-2.5794568394139716</c:v>
                </c:pt>
                <c:pt idx="38">
                  <c:v>-2.4365000015094296</c:v>
                </c:pt>
                <c:pt idx="39">
                  <c:v>-2.2895071607467301</c:v>
                </c:pt>
                <c:pt idx="40">
                  <c:v>-1.9163895097678179</c:v>
                </c:pt>
                <c:pt idx="41">
                  <c:v>-1.699735094765181</c:v>
                </c:pt>
                <c:pt idx="42">
                  <c:v>-1.4967884565470015</c:v>
                </c:pt>
                <c:pt idx="43">
                  <c:v>-1.2506413314518312</c:v>
                </c:pt>
                <c:pt idx="44">
                  <c:v>-1.0958828092670672</c:v>
                </c:pt>
                <c:pt idx="45">
                  <c:v>-0.85260632036692385</c:v>
                </c:pt>
                <c:pt idx="46">
                  <c:v>-0.77037323335638774</c:v>
                </c:pt>
                <c:pt idx="47">
                  <c:v>-0.55756187008490343</c:v>
                </c:pt>
                <c:pt idx="48">
                  <c:v>-0.4472754652564177</c:v>
                </c:pt>
                <c:pt idx="49">
                  <c:v>-0.3432047630568178</c:v>
                </c:pt>
                <c:pt idx="50">
                  <c:v>-8.2947284238734653E-2</c:v>
                </c:pt>
                <c:pt idx="51">
                  <c:v>-6.3211803246410625E-2</c:v>
                </c:pt>
                <c:pt idx="52">
                  <c:v>-2.6173984243236248E-2</c:v>
                </c:pt>
                <c:pt idx="53">
                  <c:v>0.33626768992938594</c:v>
                </c:pt>
                <c:pt idx="54">
                  <c:v>0.73729188917687338</c:v>
                </c:pt>
                <c:pt idx="55">
                  <c:v>1.1730231557838735</c:v>
                </c:pt>
                <c:pt idx="56">
                  <c:v>1.4418038275865896</c:v>
                </c:pt>
                <c:pt idx="57">
                  <c:v>1.5136012509953716</c:v>
                </c:pt>
                <c:pt idx="58">
                  <c:v>1.6232391396328438</c:v>
                </c:pt>
                <c:pt idx="59">
                  <c:v>1.6414050690722348</c:v>
                </c:pt>
                <c:pt idx="60">
                  <c:v>1.7868558968230062</c:v>
                </c:pt>
                <c:pt idx="61">
                  <c:v>1.807760448451134</c:v>
                </c:pt>
                <c:pt idx="62">
                  <c:v>1.8269112429123453</c:v>
                </c:pt>
                <c:pt idx="63">
                  <c:v>1.8499659065247798</c:v>
                </c:pt>
                <c:pt idx="64">
                  <c:v>2.2402408390552537</c:v>
                </c:pt>
                <c:pt idx="65">
                  <c:v>2.4648820210806193</c:v>
                </c:pt>
                <c:pt idx="66">
                  <c:v>2.8471315054286066</c:v>
                </c:pt>
                <c:pt idx="67">
                  <c:v>2.8615595022365099</c:v>
                </c:pt>
                <c:pt idx="68">
                  <c:v>2.9336857850787652</c:v>
                </c:pt>
                <c:pt idx="69">
                  <c:v>3.0312488886170428</c:v>
                </c:pt>
                <c:pt idx="70">
                  <c:v>3.2688252742921335</c:v>
                </c:pt>
                <c:pt idx="71">
                  <c:v>3.3929434039636561</c:v>
                </c:pt>
                <c:pt idx="72">
                  <c:v>3.4509222081018294</c:v>
                </c:pt>
                <c:pt idx="73">
                  <c:v>3.507045727386199</c:v>
                </c:pt>
                <c:pt idx="74">
                  <c:v>3.8584429087001908</c:v>
                </c:pt>
                <c:pt idx="75">
                  <c:v>3.9026440181398598</c:v>
                </c:pt>
                <c:pt idx="76">
                  <c:v>4.0589920458033362</c:v>
                </c:pt>
                <c:pt idx="77">
                  <c:v>4.3984018301242074</c:v>
                </c:pt>
                <c:pt idx="78">
                  <c:v>4.5515672371204516</c:v>
                </c:pt>
                <c:pt idx="79">
                  <c:v>4.5630346896299159</c:v>
                </c:pt>
                <c:pt idx="80">
                  <c:v>4.8299531056097962</c:v>
                </c:pt>
                <c:pt idx="81">
                  <c:v>4.9971548101171592</c:v>
                </c:pt>
                <c:pt idx="82">
                  <c:v>5.2553750443416121</c:v>
                </c:pt>
                <c:pt idx="83">
                  <c:v>5.3899001474907138</c:v>
                </c:pt>
                <c:pt idx="84">
                  <c:v>5.6877039552747846</c:v>
                </c:pt>
                <c:pt idx="85">
                  <c:v>5.9916881085415952</c:v>
                </c:pt>
                <c:pt idx="86">
                  <c:v>6.2003530961899287</c:v>
                </c:pt>
                <c:pt idx="87">
                  <c:v>6.5726004341942925</c:v>
                </c:pt>
                <c:pt idx="88">
                  <c:v>6.9096282915580005</c:v>
                </c:pt>
                <c:pt idx="89">
                  <c:v>7.5646141086102787</c:v>
                </c:pt>
                <c:pt idx="90">
                  <c:v>8.5221031124316227</c:v>
                </c:pt>
                <c:pt idx="91">
                  <c:v>8.5667819172399149</c:v>
                </c:pt>
                <c:pt idx="92">
                  <c:v>8.7012473121603904</c:v>
                </c:pt>
                <c:pt idx="93">
                  <c:v>9.2627009662447293</c:v>
                </c:pt>
                <c:pt idx="94">
                  <c:v>9.49927927022717</c:v>
                </c:pt>
                <c:pt idx="95">
                  <c:v>11.910399741540935</c:v>
                </c:pt>
                <c:pt idx="96">
                  <c:v>13.384163573203296</c:v>
                </c:pt>
                <c:pt idx="97">
                  <c:v>14.835087251765778</c:v>
                </c:pt>
                <c:pt idx="98">
                  <c:v>15.491542147125912</c:v>
                </c:pt>
                <c:pt idx="99">
                  <c:v>16.258960796806747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7420032"/>
        <c:axId val="207500032"/>
      </c:scatterChart>
      <c:valAx>
        <c:axId val="207420032"/>
        <c:scaling>
          <c:orientation val="minMax"/>
          <c:min val="3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predicted epr</a:t>
                </a:r>
              </a:p>
            </c:rich>
          </c:tx>
          <c:layout>
            <c:manualLayout>
              <c:xMode val="edge"/>
              <c:yMode val="edge"/>
              <c:x val="0.43394229075998086"/>
              <c:y val="0.93721987454270916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207500032"/>
        <c:crossesAt val="-15"/>
        <c:crossBetween val="midCat"/>
      </c:valAx>
      <c:valAx>
        <c:axId val="207500032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residuals </a:t>
                </a:r>
              </a:p>
            </c:rich>
          </c:tx>
          <c:layout>
            <c:manualLayout>
              <c:xMode val="edge"/>
              <c:yMode val="edge"/>
              <c:x val="4.2598509052183178E-3"/>
              <c:y val="0.37075892540459471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207420032"/>
        <c:crosses val="autoZero"/>
        <c:crossBetween val="midCat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image" Target="../media/image12.emf"/><Relationship Id="rId4" Type="http://schemas.openxmlformats.org/officeDocument/2006/relationships/image" Target="../media/image1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image" Target="../media/image23.emf"/><Relationship Id="rId6" Type="http://schemas.openxmlformats.org/officeDocument/2006/relationships/image" Target="../media/image22.wmf"/><Relationship Id="rId5" Type="http://schemas.openxmlformats.org/officeDocument/2006/relationships/image" Target="../media/image27.emf"/><Relationship Id="rId4" Type="http://schemas.openxmlformats.org/officeDocument/2006/relationships/image" Target="../media/image2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Relationship Id="rId6" Type="http://schemas.openxmlformats.org/officeDocument/2006/relationships/image" Target="../media/image33.wmf"/><Relationship Id="rId5" Type="http://schemas.openxmlformats.org/officeDocument/2006/relationships/image" Target="../media/image32.wmf"/><Relationship Id="rId4" Type="http://schemas.openxmlformats.org/officeDocument/2006/relationships/image" Target="../media/image31.wmf"/></Relationships>
</file>

<file path=ppt/drawings/_rels/vmlDrawing9.v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3" Type="http://schemas.openxmlformats.org/officeDocument/2006/relationships/image" Target="../media/image36.wmf"/><Relationship Id="rId7" Type="http://schemas.openxmlformats.org/officeDocument/2006/relationships/image" Target="../media/image40.wmf"/><Relationship Id="rId12" Type="http://schemas.openxmlformats.org/officeDocument/2006/relationships/image" Target="../media/image45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Relationship Id="rId6" Type="http://schemas.openxmlformats.org/officeDocument/2006/relationships/image" Target="../media/image39.wmf"/><Relationship Id="rId11" Type="http://schemas.openxmlformats.org/officeDocument/2006/relationships/image" Target="../media/image44.wmf"/><Relationship Id="rId5" Type="http://schemas.openxmlformats.org/officeDocument/2006/relationships/image" Target="../media/image38.wmf"/><Relationship Id="rId10" Type="http://schemas.openxmlformats.org/officeDocument/2006/relationships/image" Target="../media/image43.wmf"/><Relationship Id="rId4" Type="http://schemas.openxmlformats.org/officeDocument/2006/relationships/image" Target="../media/image37.wmf"/><Relationship Id="rId9" Type="http://schemas.openxmlformats.org/officeDocument/2006/relationships/image" Target="../media/image4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ChangeArrowheads="1"/>
          </p:cNvSpPr>
          <p:nvPr/>
        </p:nvSpPr>
        <p:spPr bwMode="auto">
          <a:xfrm>
            <a:off x="6381750" y="8750300"/>
            <a:ext cx="4064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 anchor="ctr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B9897EFD-0B42-443B-86CA-811140553A98}" type="slidenum">
              <a:rPr lang="en-US" sz="1400">
                <a:solidFill>
                  <a:schemeClr val="tx1"/>
                </a:solidFill>
              </a:rPr>
              <a:pPr algn="r"/>
              <a:t>‹#›</a:t>
            </a:fld>
            <a:endParaRPr lang="en-US" sz="1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197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notes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88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2" name="Rectangle 4"/>
          <p:cNvSpPr>
            <a:spLocks noChangeArrowheads="1"/>
          </p:cNvSpPr>
          <p:nvPr/>
        </p:nvSpPr>
        <p:spPr bwMode="auto">
          <a:xfrm>
            <a:off x="6381750" y="8750300"/>
            <a:ext cx="4064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 anchor="ctr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91EB5B77-4F1D-4E1C-9AC2-6964986DF4F7}" type="slidenum">
              <a:rPr lang="en-US" sz="1400">
                <a:solidFill>
                  <a:schemeClr val="tx1"/>
                </a:solidFill>
              </a:rPr>
              <a:pPr algn="r"/>
              <a:t>‹#›</a:t>
            </a:fld>
            <a:endParaRPr lang="en-US" sz="1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02642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2199588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63287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713803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cap="flat"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0" tIns="44446" rIns="90480" bIns="44446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561558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649368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817689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cap="flat"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0" tIns="44446" rIns="90480" bIns="44446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7911875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cap="flat"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0" tIns="44446" rIns="90480" bIns="44446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270554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062660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7260921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633324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318522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397090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610176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637426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846191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969209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96920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424327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94774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6317852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7388" y="1104900"/>
            <a:ext cx="3810000" cy="46434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104900"/>
            <a:ext cx="3810000" cy="46434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322178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47067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520083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392555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0447546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6168868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22981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6688" y="52388"/>
            <a:ext cx="1943100" cy="56959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52388"/>
            <a:ext cx="5678488" cy="56959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705295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2388"/>
            <a:ext cx="7772400" cy="8143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7388" y="1104900"/>
            <a:ext cx="3810000" cy="46434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9788" y="1104900"/>
            <a:ext cx="3810000" cy="2244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9788" y="3502025"/>
            <a:ext cx="3810000" cy="2246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059076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52388"/>
            <a:ext cx="7773988" cy="5695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670598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52388"/>
            <a:ext cx="7772400" cy="8143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7388" y="1104900"/>
            <a:ext cx="3810000" cy="2244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9788" y="1104900"/>
            <a:ext cx="3810000" cy="2244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7388" y="3502025"/>
            <a:ext cx="3810000" cy="2246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9788" y="3502025"/>
            <a:ext cx="3810000" cy="2246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781647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2388"/>
            <a:ext cx="7772400" cy="8143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7388" y="1104900"/>
            <a:ext cx="7772400" cy="4643438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241076922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457200" y="304800"/>
            <a:ext cx="8231188" cy="6183313"/>
            <a:chOff x="372" y="186"/>
            <a:chExt cx="5185" cy="3895"/>
          </a:xfrm>
        </p:grpSpPr>
        <p:grpSp>
          <p:nvGrpSpPr>
            <p:cNvPr id="1029" name="Group 3"/>
            <p:cNvGrpSpPr>
              <a:grpSpLocks/>
            </p:cNvGrpSpPr>
            <p:nvPr/>
          </p:nvGrpSpPr>
          <p:grpSpPr bwMode="auto">
            <a:xfrm>
              <a:off x="372" y="186"/>
              <a:ext cx="5185" cy="919"/>
              <a:chOff x="372" y="186"/>
              <a:chExt cx="5185" cy="919"/>
            </a:xfrm>
          </p:grpSpPr>
          <p:sp>
            <p:nvSpPr>
              <p:cNvPr id="1035" name="Freeform 4"/>
              <p:cNvSpPr>
                <a:spLocks/>
              </p:cNvSpPr>
              <p:nvPr/>
            </p:nvSpPr>
            <p:spPr bwMode="auto">
              <a:xfrm>
                <a:off x="372" y="192"/>
                <a:ext cx="86" cy="913"/>
              </a:xfrm>
              <a:custGeom>
                <a:avLst/>
                <a:gdLst>
                  <a:gd name="T0" fmla="*/ 0 w 86"/>
                  <a:gd name="T1" fmla="*/ 0 h 913"/>
                  <a:gd name="T2" fmla="*/ 85 w 86"/>
                  <a:gd name="T3" fmla="*/ 96 h 913"/>
                  <a:gd name="T4" fmla="*/ 85 w 86"/>
                  <a:gd name="T5" fmla="*/ 816 h 913"/>
                  <a:gd name="T6" fmla="*/ 0 w 86"/>
                  <a:gd name="T7" fmla="*/ 912 h 913"/>
                  <a:gd name="T8" fmla="*/ 0 w 86"/>
                  <a:gd name="T9" fmla="*/ 0 h 9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6" h="913">
                    <a:moveTo>
                      <a:pt x="0" y="0"/>
                    </a:moveTo>
                    <a:lnTo>
                      <a:pt x="85" y="96"/>
                    </a:lnTo>
                    <a:lnTo>
                      <a:pt x="85" y="816"/>
                    </a:lnTo>
                    <a:lnTo>
                      <a:pt x="0" y="91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6" name="Freeform 5"/>
              <p:cNvSpPr>
                <a:spLocks/>
              </p:cNvSpPr>
              <p:nvPr/>
            </p:nvSpPr>
            <p:spPr bwMode="auto">
              <a:xfrm>
                <a:off x="5470" y="186"/>
                <a:ext cx="87" cy="910"/>
              </a:xfrm>
              <a:custGeom>
                <a:avLst/>
                <a:gdLst>
                  <a:gd name="T0" fmla="*/ 86 w 87"/>
                  <a:gd name="T1" fmla="*/ 0 h 910"/>
                  <a:gd name="T2" fmla="*/ 0 w 87"/>
                  <a:gd name="T3" fmla="*/ 93 h 910"/>
                  <a:gd name="T4" fmla="*/ 0 w 87"/>
                  <a:gd name="T5" fmla="*/ 813 h 910"/>
                  <a:gd name="T6" fmla="*/ 86 w 87"/>
                  <a:gd name="T7" fmla="*/ 909 h 910"/>
                  <a:gd name="T8" fmla="*/ 86 w 87"/>
                  <a:gd name="T9" fmla="*/ 0 h 9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7" h="910">
                    <a:moveTo>
                      <a:pt x="86" y="0"/>
                    </a:moveTo>
                    <a:lnTo>
                      <a:pt x="0" y="93"/>
                    </a:lnTo>
                    <a:lnTo>
                      <a:pt x="0" y="813"/>
                    </a:lnTo>
                    <a:lnTo>
                      <a:pt x="86" y="909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7" name="Freeform 6"/>
              <p:cNvSpPr>
                <a:spLocks/>
              </p:cNvSpPr>
              <p:nvPr/>
            </p:nvSpPr>
            <p:spPr bwMode="auto">
              <a:xfrm>
                <a:off x="372" y="189"/>
                <a:ext cx="5185" cy="103"/>
              </a:xfrm>
              <a:custGeom>
                <a:avLst/>
                <a:gdLst>
                  <a:gd name="T0" fmla="*/ 0 w 5185"/>
                  <a:gd name="T1" fmla="*/ 0 h 103"/>
                  <a:gd name="T2" fmla="*/ 5184 w 5185"/>
                  <a:gd name="T3" fmla="*/ 3 h 103"/>
                  <a:gd name="T4" fmla="*/ 5093 w 5185"/>
                  <a:gd name="T5" fmla="*/ 102 h 103"/>
                  <a:gd name="T6" fmla="*/ 88 w 5185"/>
                  <a:gd name="T7" fmla="*/ 102 h 103"/>
                  <a:gd name="T8" fmla="*/ 0 w 5185"/>
                  <a:gd name="T9" fmla="*/ 0 h 1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185" h="103">
                    <a:moveTo>
                      <a:pt x="0" y="0"/>
                    </a:moveTo>
                    <a:lnTo>
                      <a:pt x="5184" y="3"/>
                    </a:lnTo>
                    <a:lnTo>
                      <a:pt x="5093" y="102"/>
                    </a:lnTo>
                    <a:lnTo>
                      <a:pt x="88" y="10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30" name="Group 7"/>
            <p:cNvGrpSpPr>
              <a:grpSpLocks/>
            </p:cNvGrpSpPr>
            <p:nvPr/>
          </p:nvGrpSpPr>
          <p:grpSpPr bwMode="auto">
            <a:xfrm>
              <a:off x="372" y="291"/>
              <a:ext cx="5185" cy="3790"/>
              <a:chOff x="372" y="291"/>
              <a:chExt cx="5185" cy="3790"/>
            </a:xfrm>
          </p:grpSpPr>
          <p:sp>
            <p:nvSpPr>
              <p:cNvPr id="1031" name="Freeform 8"/>
              <p:cNvSpPr>
                <a:spLocks/>
              </p:cNvSpPr>
              <p:nvPr/>
            </p:nvSpPr>
            <p:spPr bwMode="auto">
              <a:xfrm>
                <a:off x="372" y="807"/>
                <a:ext cx="79" cy="3274"/>
              </a:xfrm>
              <a:custGeom>
                <a:avLst/>
                <a:gdLst>
                  <a:gd name="T0" fmla="*/ 0 w 79"/>
                  <a:gd name="T1" fmla="*/ 0 h 3274"/>
                  <a:gd name="T2" fmla="*/ 78 w 79"/>
                  <a:gd name="T3" fmla="*/ 107 h 3274"/>
                  <a:gd name="T4" fmla="*/ 78 w 79"/>
                  <a:gd name="T5" fmla="*/ 3166 h 3274"/>
                  <a:gd name="T6" fmla="*/ 0 w 79"/>
                  <a:gd name="T7" fmla="*/ 3273 h 3274"/>
                  <a:gd name="T8" fmla="*/ 0 w 79"/>
                  <a:gd name="T9" fmla="*/ 0 h 327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9" h="3274">
                    <a:moveTo>
                      <a:pt x="0" y="0"/>
                    </a:moveTo>
                    <a:lnTo>
                      <a:pt x="78" y="107"/>
                    </a:lnTo>
                    <a:lnTo>
                      <a:pt x="78" y="3166"/>
                    </a:lnTo>
                    <a:lnTo>
                      <a:pt x="0" y="327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2" name="Freeform 9"/>
              <p:cNvSpPr>
                <a:spLocks/>
              </p:cNvSpPr>
              <p:nvPr/>
            </p:nvSpPr>
            <p:spPr bwMode="auto">
              <a:xfrm>
                <a:off x="5470" y="747"/>
                <a:ext cx="84" cy="3325"/>
              </a:xfrm>
              <a:custGeom>
                <a:avLst/>
                <a:gdLst>
                  <a:gd name="T0" fmla="*/ 83 w 84"/>
                  <a:gd name="T1" fmla="*/ 0 h 3325"/>
                  <a:gd name="T2" fmla="*/ 3 w 84"/>
                  <a:gd name="T3" fmla="*/ 109 h 3325"/>
                  <a:gd name="T4" fmla="*/ 0 w 84"/>
                  <a:gd name="T5" fmla="*/ 3233 h 3325"/>
                  <a:gd name="T6" fmla="*/ 83 w 84"/>
                  <a:gd name="T7" fmla="*/ 3324 h 3325"/>
                  <a:gd name="T8" fmla="*/ 83 w 84"/>
                  <a:gd name="T9" fmla="*/ 0 h 33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4" h="3325">
                    <a:moveTo>
                      <a:pt x="83" y="0"/>
                    </a:moveTo>
                    <a:lnTo>
                      <a:pt x="3" y="109"/>
                    </a:lnTo>
                    <a:lnTo>
                      <a:pt x="0" y="3233"/>
                    </a:lnTo>
                    <a:lnTo>
                      <a:pt x="83" y="3324"/>
                    </a:lnTo>
                    <a:lnTo>
                      <a:pt x="8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3" name="Freeform 10"/>
              <p:cNvSpPr>
                <a:spLocks/>
              </p:cNvSpPr>
              <p:nvPr/>
            </p:nvSpPr>
            <p:spPr bwMode="auto">
              <a:xfrm>
                <a:off x="372" y="3984"/>
                <a:ext cx="5185" cy="88"/>
              </a:xfrm>
              <a:custGeom>
                <a:avLst/>
                <a:gdLst>
                  <a:gd name="T0" fmla="*/ 0 w 5185"/>
                  <a:gd name="T1" fmla="*/ 87 h 88"/>
                  <a:gd name="T2" fmla="*/ 5184 w 5185"/>
                  <a:gd name="T3" fmla="*/ 87 h 88"/>
                  <a:gd name="T4" fmla="*/ 5095 w 5185"/>
                  <a:gd name="T5" fmla="*/ 0 h 88"/>
                  <a:gd name="T6" fmla="*/ 89 w 5185"/>
                  <a:gd name="T7" fmla="*/ 0 h 88"/>
                  <a:gd name="T8" fmla="*/ 0 w 5185"/>
                  <a:gd name="T9" fmla="*/ 87 h 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185" h="88">
                    <a:moveTo>
                      <a:pt x="0" y="87"/>
                    </a:moveTo>
                    <a:lnTo>
                      <a:pt x="5184" y="87"/>
                    </a:lnTo>
                    <a:lnTo>
                      <a:pt x="5095" y="0"/>
                    </a:lnTo>
                    <a:lnTo>
                      <a:pt x="89" y="0"/>
                    </a:lnTo>
                    <a:lnTo>
                      <a:pt x="0" y="8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4" name="Rectangle 11"/>
              <p:cNvSpPr>
                <a:spLocks noChangeArrowheads="1"/>
              </p:cNvSpPr>
              <p:nvPr/>
            </p:nvSpPr>
            <p:spPr bwMode="auto">
              <a:xfrm>
                <a:off x="457" y="291"/>
                <a:ext cx="5013" cy="36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/>
              </a:p>
            </p:txBody>
          </p:sp>
        </p:grpSp>
      </p:grpSp>
      <p:sp>
        <p:nvSpPr>
          <p:cNvPr id="1027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7388" y="1104900"/>
            <a:ext cx="7772400" cy="464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Font typeface="Monotype Sorts" pitchFamily="2" charset="2"/>
        <a:defRPr sz="24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defRPr sz="2400">
          <a:solidFill>
            <a:srgbClr val="0000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defRPr sz="2400">
          <a:solidFill>
            <a:srgbClr val="0000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8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.wmf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6.png"/><Relationship Id="rId5" Type="http://schemas.openxmlformats.org/officeDocument/2006/relationships/image" Target="../media/image1.wmf"/><Relationship Id="rId10" Type="http://schemas.openxmlformats.org/officeDocument/2006/relationships/image" Target="../media/image5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4.png"/><Relationship Id="rId1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13" Type="http://schemas.openxmlformats.org/officeDocument/2006/relationships/image" Target="../media/image17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3.emf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15.emf"/><Relationship Id="rId5" Type="http://schemas.openxmlformats.org/officeDocument/2006/relationships/image" Target="../media/image12.emf"/><Relationship Id="rId15" Type="http://schemas.openxmlformats.org/officeDocument/2006/relationships/image" Target="../media/image19.png"/><Relationship Id="rId10" Type="http://schemas.openxmlformats.org/officeDocument/2006/relationships/oleObject" Target="../embeddings/oleObject6.bin"/><Relationship Id="rId4" Type="http://schemas.openxmlformats.org/officeDocument/2006/relationships/oleObject" Target="../embeddings/oleObject3.bin"/><Relationship Id="rId9" Type="http://schemas.openxmlformats.org/officeDocument/2006/relationships/image" Target="../media/image14.emf"/><Relationship Id="rId1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1.emf"/><Relationship Id="rId4" Type="http://schemas.openxmlformats.org/officeDocument/2006/relationships/oleObject" Target="../embeddings/oleObject7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2.wmf"/><Relationship Id="rId5" Type="http://schemas.openxmlformats.org/officeDocument/2006/relationships/oleObject" Target="../embeddings/oleObject8.bin"/><Relationship Id="rId4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13" Type="http://schemas.openxmlformats.org/officeDocument/2006/relationships/image" Target="../media/image27.emf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24.emf"/><Relationship Id="rId12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0.bin"/><Relationship Id="rId11" Type="http://schemas.openxmlformats.org/officeDocument/2006/relationships/image" Target="../media/image26.emf"/><Relationship Id="rId5" Type="http://schemas.openxmlformats.org/officeDocument/2006/relationships/image" Target="../media/image23.emf"/><Relationship Id="rId15" Type="http://schemas.openxmlformats.org/officeDocument/2006/relationships/image" Target="../media/image22.wmf"/><Relationship Id="rId10" Type="http://schemas.openxmlformats.org/officeDocument/2006/relationships/oleObject" Target="../embeddings/oleObject12.bin"/><Relationship Id="rId4" Type="http://schemas.openxmlformats.org/officeDocument/2006/relationships/oleObject" Target="../embeddings/oleObject9.bin"/><Relationship Id="rId9" Type="http://schemas.openxmlformats.org/officeDocument/2006/relationships/image" Target="../media/image25.emf"/><Relationship Id="rId14" Type="http://schemas.openxmlformats.org/officeDocument/2006/relationships/oleObject" Target="../embeddings/oleObject14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2.wmf"/><Relationship Id="rId4" Type="http://schemas.openxmlformats.org/officeDocument/2006/relationships/oleObject" Target="../embeddings/oleObject15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2.wmf"/><Relationship Id="rId4" Type="http://schemas.openxmlformats.org/officeDocument/2006/relationships/oleObject" Target="../embeddings/oleObject16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13" Type="http://schemas.openxmlformats.org/officeDocument/2006/relationships/image" Target="../media/image32.wmf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29.wmf"/><Relationship Id="rId12" Type="http://schemas.openxmlformats.org/officeDocument/2006/relationships/oleObject" Target="../embeddings/oleObject2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8.bin"/><Relationship Id="rId11" Type="http://schemas.openxmlformats.org/officeDocument/2006/relationships/image" Target="../media/image31.wmf"/><Relationship Id="rId5" Type="http://schemas.openxmlformats.org/officeDocument/2006/relationships/image" Target="../media/image28.wmf"/><Relationship Id="rId15" Type="http://schemas.openxmlformats.org/officeDocument/2006/relationships/image" Target="../media/image33.wmf"/><Relationship Id="rId10" Type="http://schemas.openxmlformats.org/officeDocument/2006/relationships/oleObject" Target="../embeddings/oleObject20.bin"/><Relationship Id="rId4" Type="http://schemas.openxmlformats.org/officeDocument/2006/relationships/oleObject" Target="../embeddings/oleObject17.bin"/><Relationship Id="rId9" Type="http://schemas.openxmlformats.org/officeDocument/2006/relationships/image" Target="../media/image30.wmf"/><Relationship Id="rId14" Type="http://schemas.openxmlformats.org/officeDocument/2006/relationships/oleObject" Target="../embeddings/oleObject22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13" Type="http://schemas.openxmlformats.org/officeDocument/2006/relationships/image" Target="../media/image38.wmf"/><Relationship Id="rId18" Type="http://schemas.openxmlformats.org/officeDocument/2006/relationships/oleObject" Target="../embeddings/oleObject30.bin"/><Relationship Id="rId26" Type="http://schemas.openxmlformats.org/officeDocument/2006/relationships/image" Target="../media/image44.wmf"/><Relationship Id="rId3" Type="http://schemas.openxmlformats.org/officeDocument/2006/relationships/notesSlide" Target="../notesSlides/notesSlide21.xml"/><Relationship Id="rId21" Type="http://schemas.openxmlformats.org/officeDocument/2006/relationships/oleObject" Target="../embeddings/oleObject32.bin"/><Relationship Id="rId7" Type="http://schemas.openxmlformats.org/officeDocument/2006/relationships/image" Target="../media/image35.wmf"/><Relationship Id="rId12" Type="http://schemas.openxmlformats.org/officeDocument/2006/relationships/oleObject" Target="../embeddings/oleObject27.bin"/><Relationship Id="rId17" Type="http://schemas.openxmlformats.org/officeDocument/2006/relationships/image" Target="../media/image40.wmf"/><Relationship Id="rId25" Type="http://schemas.openxmlformats.org/officeDocument/2006/relationships/oleObject" Target="../embeddings/oleObject34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9.bin"/><Relationship Id="rId20" Type="http://schemas.openxmlformats.org/officeDocument/2006/relationships/oleObject" Target="../embeddings/oleObject31.bin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4.bin"/><Relationship Id="rId11" Type="http://schemas.openxmlformats.org/officeDocument/2006/relationships/image" Target="../media/image37.wmf"/><Relationship Id="rId24" Type="http://schemas.openxmlformats.org/officeDocument/2006/relationships/image" Target="../media/image43.wmf"/><Relationship Id="rId5" Type="http://schemas.openxmlformats.org/officeDocument/2006/relationships/image" Target="../media/image34.wmf"/><Relationship Id="rId15" Type="http://schemas.openxmlformats.org/officeDocument/2006/relationships/image" Target="../media/image39.wmf"/><Relationship Id="rId23" Type="http://schemas.openxmlformats.org/officeDocument/2006/relationships/oleObject" Target="../embeddings/oleObject33.bin"/><Relationship Id="rId28" Type="http://schemas.openxmlformats.org/officeDocument/2006/relationships/image" Target="../media/image45.wmf"/><Relationship Id="rId10" Type="http://schemas.openxmlformats.org/officeDocument/2006/relationships/oleObject" Target="../embeddings/oleObject26.bin"/><Relationship Id="rId19" Type="http://schemas.openxmlformats.org/officeDocument/2006/relationships/image" Target="../media/image41.wmf"/><Relationship Id="rId4" Type="http://schemas.openxmlformats.org/officeDocument/2006/relationships/oleObject" Target="../embeddings/oleObject23.bin"/><Relationship Id="rId9" Type="http://schemas.openxmlformats.org/officeDocument/2006/relationships/image" Target="../media/image36.wmf"/><Relationship Id="rId14" Type="http://schemas.openxmlformats.org/officeDocument/2006/relationships/oleObject" Target="../embeddings/oleObject28.bin"/><Relationship Id="rId22" Type="http://schemas.openxmlformats.org/officeDocument/2006/relationships/image" Target="../media/image42.wmf"/><Relationship Id="rId27" Type="http://schemas.openxmlformats.org/officeDocument/2006/relationships/oleObject" Target="../embeddings/oleObject35.bin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681038" y="1565066"/>
            <a:ext cx="7772400" cy="3472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 dirty="0"/>
              <a:t>Did welfare reform increase participant employment?</a:t>
            </a:r>
          </a:p>
          <a:p>
            <a:endParaRPr lang="en-US" altLang="en-US" sz="2800" b="1" dirty="0"/>
          </a:p>
          <a:p>
            <a:r>
              <a:rPr lang="en-US" altLang="en-US" sz="1800" b="1" dirty="0" smtClean="0"/>
              <a:t>Hal W. Snarr</a:t>
            </a:r>
          </a:p>
          <a:p>
            <a:r>
              <a:rPr lang="en-US" altLang="en-US" sz="1800" b="1" dirty="0" smtClean="0"/>
              <a:t>Westminster College</a:t>
            </a:r>
          </a:p>
          <a:p>
            <a:r>
              <a:rPr lang="en-US" altLang="en-US" sz="1800" b="1" dirty="0" smtClean="0"/>
              <a:t>12/2/13</a:t>
            </a:r>
            <a:endParaRPr lang="en-US" altLang="en-US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26673499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319177" y="176213"/>
            <a:ext cx="8548777" cy="54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 dirty="0" smtClean="0"/>
              <a:t>Did welfare reform increase participant employment?</a:t>
            </a:r>
            <a:endParaRPr lang="en-US" altLang="en-US" sz="2800" b="1" dirty="0"/>
          </a:p>
        </p:txBody>
      </p:sp>
      <p:sp>
        <p:nvSpPr>
          <p:cNvPr id="247812" name="Rectangle 4"/>
          <p:cNvSpPr>
            <a:spLocks noChangeArrowheads="1"/>
          </p:cNvSpPr>
          <p:nvPr/>
        </p:nvSpPr>
        <p:spPr bwMode="auto">
          <a:xfrm>
            <a:off x="592138" y="1886805"/>
            <a:ext cx="8021637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976313" indent="-465138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482725" indent="-331788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marL="0" lvl="1" indent="0" algn="l"/>
            <a:r>
              <a:rPr lang="en-US" altLang="en-US" sz="1800" dirty="0" smtClean="0"/>
              <a:t>The variable above </a:t>
            </a:r>
            <a:r>
              <a:rPr lang="en-US" altLang="en-US" sz="1800" i="1" dirty="0" smtClean="0"/>
              <a:t>depends</a:t>
            </a:r>
            <a:r>
              <a:rPr lang="en-US" altLang="en-US" sz="1800" dirty="0" smtClean="0"/>
              <a:t> on </a:t>
            </a:r>
            <a:endParaRPr lang="en-US" altLang="en-US" sz="1800" dirty="0"/>
          </a:p>
          <a:p>
            <a:pPr marL="0" lvl="1" indent="0" algn="l"/>
            <a:endParaRPr lang="en-US" altLang="en-US" sz="1800" i="1" dirty="0">
              <a:solidFill>
                <a:srgbClr val="FF0000"/>
              </a:solidFill>
            </a:endParaRPr>
          </a:p>
          <a:p>
            <a:pPr marL="0" lvl="1" indent="0" algn="l">
              <a:tabLst>
                <a:tab pos="457200" algn="l"/>
                <a:tab pos="1716088" algn="l"/>
                <a:tab pos="6858000" algn="l"/>
              </a:tabLst>
            </a:pPr>
            <a:r>
              <a:rPr lang="en-US" altLang="en-US" sz="1800" i="1" dirty="0">
                <a:solidFill>
                  <a:srgbClr val="FF0000"/>
                </a:solidFill>
              </a:rPr>
              <a:t>	</a:t>
            </a:r>
            <a:r>
              <a:rPr lang="en-US" altLang="en-US" sz="1800" dirty="0" err="1" smtClean="0">
                <a:solidFill>
                  <a:srgbClr val="FF0000"/>
                </a:solidFill>
              </a:rPr>
              <a:t>ln</a:t>
            </a:r>
            <a:r>
              <a:rPr lang="en-US" altLang="en-US" sz="1800" i="1" dirty="0" err="1" smtClean="0">
                <a:solidFill>
                  <a:srgbClr val="FF0000"/>
                </a:solidFill>
              </a:rPr>
              <a:t>PAYT</a:t>
            </a:r>
            <a:r>
              <a:rPr lang="en-US" altLang="en-US" sz="1800" dirty="0">
                <a:solidFill>
                  <a:srgbClr val="FF0000"/>
                </a:solidFill>
              </a:rPr>
              <a:t>	</a:t>
            </a:r>
            <a:r>
              <a:rPr lang="en-US" altLang="en-US" sz="1800" dirty="0" smtClean="0"/>
              <a:t>natural log of the real </a:t>
            </a:r>
            <a:r>
              <a:rPr lang="en-US" altLang="en-US" sz="1800" dirty="0"/>
              <a:t>value </a:t>
            </a:r>
            <a:r>
              <a:rPr lang="en-US" altLang="en-US" sz="1800" dirty="0" smtClean="0"/>
              <a:t>of state’s welfare payment	</a:t>
            </a:r>
            <a:r>
              <a:rPr lang="en-US" altLang="en-US" sz="1800" dirty="0" smtClean="0">
                <a:solidFill>
                  <a:srgbClr val="0066FF"/>
                </a:solidFill>
              </a:rPr>
              <a:t>(</a:t>
            </a:r>
            <a:r>
              <a:rPr lang="en-US" altLang="en-US" sz="1800" i="1" dirty="0" smtClean="0">
                <a:solidFill>
                  <a:srgbClr val="0066FF"/>
                </a:solidFill>
                <a:latin typeface="Symbol" panose="05050102010706020507" pitchFamily="18" charset="2"/>
              </a:rPr>
              <a:t>b</a:t>
            </a:r>
            <a:r>
              <a:rPr lang="en-US" altLang="en-US" sz="1800" baseline="-25000" dirty="0" smtClean="0">
                <a:solidFill>
                  <a:srgbClr val="0066FF"/>
                </a:solidFill>
              </a:rPr>
              <a:t>1</a:t>
            </a:r>
            <a:r>
              <a:rPr lang="en-US" altLang="en-US" sz="1800" dirty="0" smtClean="0">
                <a:solidFill>
                  <a:srgbClr val="0066FF"/>
                </a:solidFill>
              </a:rPr>
              <a:t> &lt; 0)</a:t>
            </a:r>
            <a:endParaRPr lang="en-US" altLang="en-US" sz="1800" dirty="0"/>
          </a:p>
          <a:p>
            <a:pPr marL="0" lvl="1" indent="0" algn="l">
              <a:tabLst>
                <a:tab pos="457200" algn="l"/>
                <a:tab pos="1716088" algn="l"/>
                <a:tab pos="6858000" algn="l"/>
              </a:tabLst>
            </a:pPr>
            <a:endParaRPr lang="en-US" altLang="en-US" sz="1800" i="1" dirty="0" smtClean="0">
              <a:solidFill>
                <a:srgbClr val="FF0000"/>
              </a:solidFill>
            </a:endParaRPr>
          </a:p>
          <a:p>
            <a:pPr marL="0" lvl="1" indent="0" algn="l">
              <a:tabLst>
                <a:tab pos="457200" algn="l"/>
                <a:tab pos="1716088" algn="l"/>
                <a:tab pos="6858000" algn="l"/>
              </a:tabLst>
            </a:pPr>
            <a:r>
              <a:rPr lang="en-US" altLang="en-US" sz="1800" i="1" dirty="0">
                <a:solidFill>
                  <a:srgbClr val="FF0000"/>
                </a:solidFill>
              </a:rPr>
              <a:t>	D</a:t>
            </a:r>
            <a:r>
              <a:rPr lang="en-US" altLang="en-US" sz="1800" i="1" baseline="-25000" dirty="0" smtClean="0">
                <a:solidFill>
                  <a:srgbClr val="FF0000"/>
                </a:solidFill>
              </a:rPr>
              <a:t>2000</a:t>
            </a:r>
            <a:r>
              <a:rPr lang="en-US" altLang="en-US" sz="1800" dirty="0"/>
              <a:t>	</a:t>
            </a:r>
            <a:r>
              <a:rPr lang="en-US" altLang="en-US" sz="1800" dirty="0" smtClean="0"/>
              <a:t>= 1 </a:t>
            </a:r>
            <a:r>
              <a:rPr lang="en-US" altLang="en-US" sz="1800" dirty="0"/>
              <a:t>if the year is 2000, </a:t>
            </a:r>
            <a:r>
              <a:rPr lang="en-US" altLang="en-US" sz="1800" dirty="0" smtClean="0"/>
              <a:t>= 0 </a:t>
            </a:r>
            <a:r>
              <a:rPr lang="en-US" altLang="en-US" sz="1800" dirty="0"/>
              <a:t>if it is </a:t>
            </a:r>
            <a:r>
              <a:rPr lang="en-US" altLang="en-US" sz="1800" dirty="0" smtClean="0"/>
              <a:t>1994	</a:t>
            </a:r>
            <a:r>
              <a:rPr lang="en-US" altLang="en-US" sz="1800" dirty="0">
                <a:solidFill>
                  <a:srgbClr val="0066FF"/>
                </a:solidFill>
              </a:rPr>
              <a:t>(</a:t>
            </a:r>
            <a:r>
              <a:rPr lang="en-US" altLang="en-US" sz="1800" i="1" dirty="0" smtClean="0">
                <a:solidFill>
                  <a:srgbClr val="0066FF"/>
                </a:solidFill>
                <a:latin typeface="Symbol" panose="05050102010706020507" pitchFamily="18" charset="2"/>
              </a:rPr>
              <a:t>b</a:t>
            </a:r>
            <a:r>
              <a:rPr lang="en-US" altLang="en-US" sz="1800" baseline="-25000" dirty="0" smtClean="0">
                <a:solidFill>
                  <a:srgbClr val="0066FF"/>
                </a:solidFill>
              </a:rPr>
              <a:t>2</a:t>
            </a:r>
            <a:r>
              <a:rPr lang="en-US" altLang="en-US" sz="1800" dirty="0" smtClean="0">
                <a:solidFill>
                  <a:srgbClr val="0066FF"/>
                </a:solidFill>
              </a:rPr>
              <a:t> &gt; 0)</a:t>
            </a:r>
            <a:endParaRPr lang="en-US" altLang="en-US" sz="1800" dirty="0" smtClean="0"/>
          </a:p>
          <a:p>
            <a:pPr marL="0" lvl="1" indent="0" algn="l">
              <a:tabLst>
                <a:tab pos="457200" algn="l"/>
                <a:tab pos="1716088" algn="l"/>
                <a:tab pos="6858000" algn="l"/>
              </a:tabLst>
            </a:pPr>
            <a:endParaRPr lang="en-US" altLang="en-US" sz="1800" i="1" dirty="0">
              <a:solidFill>
                <a:srgbClr val="FF0000"/>
              </a:solidFill>
            </a:endParaRPr>
          </a:p>
          <a:p>
            <a:pPr marL="0" lvl="1" indent="0" algn="l">
              <a:tabLst>
                <a:tab pos="457200" algn="l"/>
                <a:tab pos="1716088" algn="l"/>
                <a:tab pos="6858000" algn="l"/>
              </a:tabLst>
            </a:pPr>
            <a:r>
              <a:rPr lang="en-US" altLang="en-US" sz="1800" i="1" dirty="0" smtClean="0">
                <a:solidFill>
                  <a:srgbClr val="FF0000"/>
                </a:solidFill>
              </a:rPr>
              <a:t>	</a:t>
            </a:r>
            <a:r>
              <a:rPr lang="en-US" altLang="en-US" sz="1800" i="1" dirty="0" err="1" smtClean="0">
                <a:solidFill>
                  <a:srgbClr val="FF0000"/>
                </a:solidFill>
              </a:rPr>
              <a:t>D</a:t>
            </a:r>
            <a:r>
              <a:rPr lang="en-US" altLang="en-US" sz="1800" i="1" baseline="-25000" dirty="0" err="1" smtClean="0">
                <a:solidFill>
                  <a:srgbClr val="FF0000"/>
                </a:solidFill>
              </a:rPr>
              <a:t>full</a:t>
            </a:r>
            <a:r>
              <a:rPr lang="en-US" altLang="en-US" sz="1800" dirty="0" smtClean="0"/>
              <a:t> 	= 1 </a:t>
            </a:r>
            <a:r>
              <a:rPr lang="en-US" altLang="en-US" sz="1800" dirty="0"/>
              <a:t>if state adopted </a:t>
            </a:r>
            <a:r>
              <a:rPr lang="en-US" altLang="en-US" sz="1800" dirty="0" smtClean="0"/>
              <a:t>full sanction policy</a:t>
            </a:r>
            <a:r>
              <a:rPr lang="en-US" altLang="en-US" sz="1800" dirty="0"/>
              <a:t>, </a:t>
            </a:r>
            <a:r>
              <a:rPr lang="en-US" altLang="en-US" sz="1800" dirty="0" smtClean="0"/>
              <a:t>= 0 if not</a:t>
            </a:r>
            <a:r>
              <a:rPr lang="en-US" altLang="en-US" sz="1800" dirty="0"/>
              <a:t>	</a:t>
            </a:r>
            <a:r>
              <a:rPr lang="en-US" altLang="en-US" sz="1800" dirty="0">
                <a:solidFill>
                  <a:srgbClr val="0066FF"/>
                </a:solidFill>
              </a:rPr>
              <a:t>(</a:t>
            </a:r>
            <a:r>
              <a:rPr lang="en-US" altLang="en-US" sz="1800" i="1" dirty="0" smtClean="0">
                <a:solidFill>
                  <a:srgbClr val="0066FF"/>
                </a:solidFill>
                <a:latin typeface="Symbol" panose="05050102010706020507" pitchFamily="18" charset="2"/>
              </a:rPr>
              <a:t>b</a:t>
            </a:r>
            <a:r>
              <a:rPr lang="en-US" altLang="en-US" sz="1800" baseline="-25000" dirty="0" smtClean="0">
                <a:solidFill>
                  <a:srgbClr val="0066FF"/>
                </a:solidFill>
              </a:rPr>
              <a:t>3</a:t>
            </a:r>
            <a:r>
              <a:rPr lang="en-US" altLang="en-US" sz="1800" dirty="0" smtClean="0">
                <a:solidFill>
                  <a:srgbClr val="0066FF"/>
                </a:solidFill>
              </a:rPr>
              <a:t> </a:t>
            </a:r>
            <a:r>
              <a:rPr lang="en-US" altLang="en-US" sz="1800" dirty="0">
                <a:solidFill>
                  <a:srgbClr val="0066FF"/>
                </a:solidFill>
              </a:rPr>
              <a:t>&gt; 0</a:t>
            </a:r>
            <a:r>
              <a:rPr lang="en-US" altLang="en-US" sz="1800" dirty="0" smtClean="0">
                <a:solidFill>
                  <a:srgbClr val="0066FF"/>
                </a:solidFill>
              </a:rPr>
              <a:t>)</a:t>
            </a:r>
            <a:r>
              <a:rPr lang="en-US" altLang="en-US" sz="1800" dirty="0" smtClean="0"/>
              <a:t>  </a:t>
            </a:r>
            <a:endParaRPr lang="en-US" altLang="en-US" sz="1800" dirty="0"/>
          </a:p>
          <a:p>
            <a:pPr marL="0" lvl="1" indent="0" algn="l">
              <a:tabLst>
                <a:tab pos="457200" algn="l"/>
                <a:tab pos="1716088" algn="l"/>
                <a:tab pos="6858000" algn="l"/>
              </a:tabLst>
            </a:pPr>
            <a:endParaRPr lang="en-US" sz="1800" i="1" dirty="0" smtClean="0">
              <a:solidFill>
                <a:srgbClr val="FF0000"/>
              </a:solidFill>
            </a:endParaRPr>
          </a:p>
          <a:p>
            <a:pPr marL="0" lvl="1" indent="0" algn="l">
              <a:tabLst>
                <a:tab pos="457200" algn="l"/>
                <a:tab pos="1716088" algn="l"/>
                <a:tab pos="6858000" algn="l"/>
              </a:tabLst>
            </a:pPr>
            <a:r>
              <a:rPr lang="en-US" sz="1800" i="1" dirty="0">
                <a:solidFill>
                  <a:srgbClr val="FF0000"/>
                </a:solidFill>
              </a:rPr>
              <a:t>	</a:t>
            </a:r>
            <a:r>
              <a:rPr lang="en-US" sz="1800" i="1" dirty="0" smtClean="0">
                <a:solidFill>
                  <a:srgbClr val="FF0000"/>
                </a:solidFill>
              </a:rPr>
              <a:t>BLK 	</a:t>
            </a:r>
            <a:r>
              <a:rPr lang="en-US" altLang="en-US" sz="1800" dirty="0" smtClean="0"/>
              <a:t>share of state population that is black</a:t>
            </a:r>
            <a:r>
              <a:rPr lang="en-US" altLang="en-US" sz="1800" dirty="0"/>
              <a:t>	</a:t>
            </a:r>
            <a:r>
              <a:rPr lang="en-US" altLang="en-US" sz="1800" dirty="0">
                <a:solidFill>
                  <a:srgbClr val="0066FF"/>
                </a:solidFill>
              </a:rPr>
              <a:t>(</a:t>
            </a:r>
            <a:r>
              <a:rPr lang="en-US" altLang="en-US" sz="1800" i="1" dirty="0" smtClean="0">
                <a:solidFill>
                  <a:srgbClr val="0066FF"/>
                </a:solidFill>
                <a:latin typeface="Symbol" panose="05050102010706020507" pitchFamily="18" charset="2"/>
              </a:rPr>
              <a:t>b</a:t>
            </a:r>
            <a:r>
              <a:rPr lang="en-US" altLang="en-US" sz="1800" baseline="-25000" dirty="0" smtClean="0">
                <a:solidFill>
                  <a:srgbClr val="0066FF"/>
                </a:solidFill>
              </a:rPr>
              <a:t>4</a:t>
            </a:r>
            <a:r>
              <a:rPr lang="en-US" altLang="en-US" sz="1800" dirty="0" smtClean="0">
                <a:solidFill>
                  <a:srgbClr val="0066FF"/>
                </a:solidFill>
              </a:rPr>
              <a:t> ≠ </a:t>
            </a:r>
            <a:r>
              <a:rPr lang="en-US" altLang="en-US" sz="1800" dirty="0">
                <a:solidFill>
                  <a:srgbClr val="0066FF"/>
                </a:solidFill>
              </a:rPr>
              <a:t>0</a:t>
            </a:r>
            <a:r>
              <a:rPr lang="en-US" altLang="en-US" sz="1800" dirty="0" smtClean="0">
                <a:solidFill>
                  <a:srgbClr val="0066FF"/>
                </a:solidFill>
              </a:rPr>
              <a:t>)</a:t>
            </a:r>
            <a:r>
              <a:rPr lang="en-US" altLang="en-US" sz="1800" dirty="0" smtClean="0"/>
              <a:t> </a:t>
            </a:r>
          </a:p>
          <a:p>
            <a:pPr marL="0" lvl="1" indent="0" algn="l">
              <a:tabLst>
                <a:tab pos="457200" algn="l"/>
                <a:tab pos="1716088" algn="l"/>
                <a:tab pos="6858000" algn="l"/>
              </a:tabLst>
            </a:pPr>
            <a:r>
              <a:rPr lang="en-US" sz="1800" i="1" dirty="0">
                <a:solidFill>
                  <a:srgbClr val="FF0000"/>
                </a:solidFill>
              </a:rPr>
              <a:t>	</a:t>
            </a:r>
            <a:endParaRPr lang="en-US" sz="1800" i="1" dirty="0" smtClean="0">
              <a:solidFill>
                <a:srgbClr val="FF0000"/>
              </a:solidFill>
            </a:endParaRPr>
          </a:p>
          <a:p>
            <a:pPr marL="0" lvl="1" indent="0" algn="l">
              <a:tabLst>
                <a:tab pos="457200" algn="l"/>
                <a:tab pos="1716088" algn="l"/>
                <a:tab pos="6858000" algn="l"/>
              </a:tabLst>
            </a:pPr>
            <a:r>
              <a:rPr lang="en-US" sz="1800" i="1" dirty="0" smtClean="0">
                <a:solidFill>
                  <a:srgbClr val="FF0000"/>
                </a:solidFill>
              </a:rPr>
              <a:t>	DROP 	</a:t>
            </a:r>
            <a:r>
              <a:rPr lang="en-US" altLang="en-US" sz="1800" dirty="0" smtClean="0"/>
              <a:t>share </a:t>
            </a:r>
            <a:r>
              <a:rPr lang="en-US" altLang="en-US" sz="1800" dirty="0"/>
              <a:t>of state population that is </a:t>
            </a:r>
            <a:r>
              <a:rPr lang="en-US" altLang="en-US" sz="1800" dirty="0" smtClean="0"/>
              <a:t>HS drop out</a:t>
            </a:r>
            <a:r>
              <a:rPr lang="en-US" altLang="en-US" sz="1800" dirty="0"/>
              <a:t>	</a:t>
            </a:r>
            <a:r>
              <a:rPr lang="en-US" altLang="en-US" sz="1800" dirty="0">
                <a:solidFill>
                  <a:srgbClr val="0066FF"/>
                </a:solidFill>
              </a:rPr>
              <a:t>(</a:t>
            </a:r>
            <a:r>
              <a:rPr lang="en-US" altLang="en-US" sz="1800" i="1" dirty="0" smtClean="0">
                <a:solidFill>
                  <a:srgbClr val="0066FF"/>
                </a:solidFill>
                <a:latin typeface="Symbol" panose="05050102010706020507" pitchFamily="18" charset="2"/>
              </a:rPr>
              <a:t>b</a:t>
            </a:r>
            <a:r>
              <a:rPr lang="en-US" altLang="en-US" sz="1800" baseline="-25000" dirty="0" smtClean="0">
                <a:solidFill>
                  <a:srgbClr val="0066FF"/>
                </a:solidFill>
              </a:rPr>
              <a:t>5</a:t>
            </a:r>
            <a:r>
              <a:rPr lang="en-US" altLang="en-US" sz="1800" dirty="0" smtClean="0">
                <a:solidFill>
                  <a:srgbClr val="0066FF"/>
                </a:solidFill>
              </a:rPr>
              <a:t> &lt; </a:t>
            </a:r>
            <a:r>
              <a:rPr lang="en-US" altLang="en-US" sz="1800" dirty="0">
                <a:solidFill>
                  <a:srgbClr val="0066FF"/>
                </a:solidFill>
              </a:rPr>
              <a:t>0</a:t>
            </a:r>
            <a:r>
              <a:rPr lang="en-US" altLang="en-US" sz="1800" dirty="0" smtClean="0">
                <a:solidFill>
                  <a:srgbClr val="0066FF"/>
                </a:solidFill>
              </a:rPr>
              <a:t>)</a:t>
            </a:r>
            <a:r>
              <a:rPr lang="en-US" altLang="en-US" sz="1800" dirty="0" smtClean="0"/>
              <a:t> </a:t>
            </a:r>
          </a:p>
          <a:p>
            <a:pPr marL="0" lvl="1" indent="0" algn="l">
              <a:tabLst>
                <a:tab pos="457200" algn="l"/>
                <a:tab pos="1716088" algn="l"/>
                <a:tab pos="6858000" algn="l"/>
              </a:tabLst>
            </a:pPr>
            <a:endParaRPr lang="en-US" sz="1800" i="1" dirty="0">
              <a:solidFill>
                <a:srgbClr val="FF0000"/>
              </a:solidFill>
            </a:endParaRPr>
          </a:p>
          <a:p>
            <a:pPr marL="0" lvl="1" indent="0" algn="l">
              <a:tabLst>
                <a:tab pos="457200" algn="l"/>
                <a:tab pos="1716088" algn="l"/>
                <a:tab pos="6858000" algn="l"/>
              </a:tabLst>
            </a:pPr>
            <a:r>
              <a:rPr lang="en-US" sz="1800" i="1" dirty="0" smtClean="0">
                <a:solidFill>
                  <a:srgbClr val="FF0000"/>
                </a:solidFill>
              </a:rPr>
              <a:t>	U 	</a:t>
            </a:r>
            <a:r>
              <a:rPr lang="en-US" altLang="en-US" sz="1800" dirty="0" smtClean="0"/>
              <a:t>share </a:t>
            </a:r>
            <a:r>
              <a:rPr lang="en-US" altLang="en-US" sz="1800" dirty="0"/>
              <a:t>of state </a:t>
            </a:r>
            <a:r>
              <a:rPr lang="en-US" altLang="en-US" sz="1800" dirty="0" smtClean="0"/>
              <a:t>labor force that is unemployed</a:t>
            </a:r>
            <a:r>
              <a:rPr lang="en-US" altLang="en-US" sz="1800" dirty="0"/>
              <a:t>	</a:t>
            </a:r>
            <a:r>
              <a:rPr lang="en-US" altLang="en-US" sz="1800" dirty="0">
                <a:solidFill>
                  <a:srgbClr val="0066FF"/>
                </a:solidFill>
              </a:rPr>
              <a:t>(</a:t>
            </a:r>
            <a:r>
              <a:rPr lang="en-US" altLang="en-US" sz="1800" i="1" dirty="0" smtClean="0">
                <a:solidFill>
                  <a:srgbClr val="0066FF"/>
                </a:solidFill>
                <a:latin typeface="Symbol" panose="05050102010706020507" pitchFamily="18" charset="2"/>
              </a:rPr>
              <a:t>b</a:t>
            </a:r>
            <a:r>
              <a:rPr lang="en-US" altLang="en-US" sz="1800" baseline="-25000" dirty="0" smtClean="0">
                <a:solidFill>
                  <a:srgbClr val="0066FF"/>
                </a:solidFill>
              </a:rPr>
              <a:t>6</a:t>
            </a:r>
            <a:r>
              <a:rPr lang="en-US" altLang="en-US" sz="1800" dirty="0" smtClean="0">
                <a:solidFill>
                  <a:srgbClr val="0066FF"/>
                </a:solidFill>
              </a:rPr>
              <a:t> &lt; 0</a:t>
            </a:r>
            <a:r>
              <a:rPr lang="en-US" altLang="en-US" sz="1800" dirty="0">
                <a:solidFill>
                  <a:srgbClr val="0066FF"/>
                </a:solidFill>
              </a:rPr>
              <a:t>)</a:t>
            </a:r>
            <a:r>
              <a:rPr lang="en-US" altLang="en-US" sz="1800" dirty="0" smtClean="0"/>
              <a:t> </a:t>
            </a:r>
            <a:endParaRPr lang="en-US" altLang="en-US" sz="1800" dirty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0784120"/>
              </p:ext>
            </p:extLst>
          </p:nvPr>
        </p:nvGraphicFramePr>
        <p:xfrm>
          <a:off x="2456432" y="1104727"/>
          <a:ext cx="4211638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760" name="Equation" r:id="rId4" imgW="2781000" imgH="419040" progId="Equation.DSMT4">
                  <p:embed/>
                </p:oleObj>
              </mc:Choice>
              <mc:Fallback>
                <p:oleObj name="Equation" r:id="rId4" imgW="278100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6432" y="1104727"/>
                        <a:ext cx="4211638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8890629"/>
              </p:ext>
            </p:extLst>
          </p:nvPr>
        </p:nvGraphicFramePr>
        <p:xfrm>
          <a:off x="619125" y="6007100"/>
          <a:ext cx="7972425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761" name="Equation" r:id="rId6" imgW="4851360" imgH="241200" progId="Equation.DSMT4">
                  <p:embed/>
                </p:oleObj>
              </mc:Choice>
              <mc:Fallback>
                <p:oleObj name="Equation" r:id="rId6" imgW="485136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9125" y="6007100"/>
                        <a:ext cx="7972425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030020" y="6232589"/>
                <a:ext cx="49083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+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0020" y="6232589"/>
                <a:ext cx="490839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122654" y="6238347"/>
                <a:ext cx="49083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+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2654" y="6238347"/>
                <a:ext cx="490839" cy="46166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250408" y="6235479"/>
                <a:ext cx="49083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−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0408" y="6235479"/>
                <a:ext cx="490839" cy="46166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532814" y="6232611"/>
                <a:ext cx="49083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−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2814" y="6232611"/>
                <a:ext cx="490839" cy="461665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611464" y="6238347"/>
                <a:ext cx="49083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−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1464" y="6238347"/>
                <a:ext cx="490839" cy="461665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172158" y="6229876"/>
                <a:ext cx="49083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±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2158" y="6229876"/>
                <a:ext cx="490839" cy="461665"/>
              </a:xfrm>
              <a:prstGeom prst="rect">
                <a:avLst/>
              </a:prstGeom>
              <a:blipFill rotWithShape="1">
                <a:blip r:embed="rId13"/>
                <a:stretch>
                  <a:fillRect l="-2469" b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9747" name="Picture 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712" y="2465987"/>
            <a:ext cx="1000125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4844" y="3006557"/>
            <a:ext cx="1000125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7210" y="3549995"/>
            <a:ext cx="1000125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4342" y="4090565"/>
            <a:ext cx="1000125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2968" y="4634003"/>
            <a:ext cx="1000125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0100" y="5174573"/>
            <a:ext cx="1000125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90986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0" grpId="0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19177" y="176213"/>
            <a:ext cx="8548777" cy="54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 dirty="0" smtClean="0"/>
              <a:t>Descriptive Statistics</a:t>
            </a:r>
            <a:endParaRPr lang="en-US" altLang="en-US" sz="2800" b="1" dirty="0"/>
          </a:p>
        </p:txBody>
      </p:sp>
      <p:pic>
        <p:nvPicPr>
          <p:cNvPr id="563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" y="1207849"/>
            <a:ext cx="7448550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163" y="4092773"/>
            <a:ext cx="7305675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Oval 14"/>
          <p:cNvSpPr>
            <a:spLocks noChangeArrowheads="1"/>
          </p:cNvSpPr>
          <p:nvPr/>
        </p:nvSpPr>
        <p:spPr bwMode="auto">
          <a:xfrm>
            <a:off x="3422155" y="4892088"/>
            <a:ext cx="775767" cy="313531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2" name="Oval 14"/>
          <p:cNvSpPr>
            <a:spLocks noChangeArrowheads="1"/>
          </p:cNvSpPr>
          <p:nvPr/>
        </p:nvSpPr>
        <p:spPr bwMode="auto">
          <a:xfrm>
            <a:off x="3413841" y="5693767"/>
            <a:ext cx="775767" cy="313531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7210" y="3549995"/>
            <a:ext cx="1000125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5428" y="947629"/>
            <a:ext cx="1344338" cy="2602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69378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2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3940948"/>
              </p:ext>
            </p:extLst>
          </p:nvPr>
        </p:nvGraphicFramePr>
        <p:xfrm>
          <a:off x="4757738" y="3687714"/>
          <a:ext cx="3352800" cy="235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794" name="Chart" r:id="rId4" imgW="3352800" imgH="2352752" progId="Excel.Chart.8">
                  <p:embed/>
                </p:oleObj>
              </mc:Choice>
              <mc:Fallback>
                <p:oleObj name="Chart" r:id="rId4" imgW="3352800" imgH="2352752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7738" y="3687714"/>
                        <a:ext cx="3352800" cy="2352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3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5909444"/>
              </p:ext>
            </p:extLst>
          </p:nvPr>
        </p:nvGraphicFramePr>
        <p:xfrm>
          <a:off x="4751388" y="1187402"/>
          <a:ext cx="3352800" cy="235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795" name="Chart" r:id="rId6" imgW="3352800" imgH="2352752" progId="Excel.Chart.8">
                  <p:embed/>
                </p:oleObj>
              </mc:Choice>
              <mc:Fallback>
                <p:oleObj name="Chart" r:id="rId6" imgW="3352800" imgH="2352752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1388" y="1187402"/>
                        <a:ext cx="3352800" cy="2352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4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1679242"/>
              </p:ext>
            </p:extLst>
          </p:nvPr>
        </p:nvGraphicFramePr>
        <p:xfrm>
          <a:off x="1041400" y="3689302"/>
          <a:ext cx="3352800" cy="235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796" name="Chart" r:id="rId8" imgW="3352800" imgH="2352752" progId="Excel.Chart.8">
                  <p:embed/>
                </p:oleObj>
              </mc:Choice>
              <mc:Fallback>
                <p:oleObj name="Chart" r:id="rId8" imgW="3352800" imgH="2352752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1400" y="3689302"/>
                        <a:ext cx="3352800" cy="2352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0448757"/>
              </p:ext>
            </p:extLst>
          </p:nvPr>
        </p:nvGraphicFramePr>
        <p:xfrm>
          <a:off x="1046163" y="1184227"/>
          <a:ext cx="3352800" cy="235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797" name="Chart" r:id="rId10" imgW="3352800" imgH="2352752" progId="Excel.Chart.8">
                  <p:embed/>
                </p:oleObj>
              </mc:Choice>
              <mc:Fallback>
                <p:oleObj name="Chart" r:id="rId10" imgW="3352800" imgH="2352752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6163" y="1184227"/>
                        <a:ext cx="3352800" cy="2352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0586" name="Line 10"/>
          <p:cNvSpPr>
            <a:spLocks noChangeShapeType="1"/>
          </p:cNvSpPr>
          <p:nvPr/>
        </p:nvSpPr>
        <p:spPr bwMode="auto">
          <a:xfrm flipV="1">
            <a:off x="1692275" y="1801764"/>
            <a:ext cx="2066925" cy="180975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280587" name="Line 11"/>
          <p:cNvSpPr>
            <a:spLocks noChangeShapeType="1"/>
          </p:cNvSpPr>
          <p:nvPr/>
        </p:nvSpPr>
        <p:spPr bwMode="auto">
          <a:xfrm>
            <a:off x="1687513" y="2049414"/>
            <a:ext cx="2090737" cy="6191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280591" name="Line 15"/>
          <p:cNvSpPr>
            <a:spLocks noChangeShapeType="1"/>
          </p:cNvSpPr>
          <p:nvPr/>
        </p:nvSpPr>
        <p:spPr bwMode="auto">
          <a:xfrm>
            <a:off x="1570038" y="4376689"/>
            <a:ext cx="2371725" cy="1905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280592" name="Line 16"/>
          <p:cNvSpPr>
            <a:spLocks noChangeShapeType="1"/>
          </p:cNvSpPr>
          <p:nvPr/>
        </p:nvSpPr>
        <p:spPr bwMode="auto">
          <a:xfrm>
            <a:off x="1587500" y="4500514"/>
            <a:ext cx="2352675" cy="2571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280597" name="Line 21"/>
          <p:cNvSpPr>
            <a:spLocks noChangeAspect="1" noChangeShapeType="1"/>
          </p:cNvSpPr>
          <p:nvPr/>
        </p:nvSpPr>
        <p:spPr bwMode="auto">
          <a:xfrm>
            <a:off x="5795963" y="1789064"/>
            <a:ext cx="2012950" cy="352425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280598" name="Line 22"/>
          <p:cNvSpPr>
            <a:spLocks noChangeAspect="1" noChangeShapeType="1"/>
          </p:cNvSpPr>
          <p:nvPr/>
        </p:nvSpPr>
        <p:spPr bwMode="auto">
          <a:xfrm>
            <a:off x="5842000" y="1974802"/>
            <a:ext cx="1931988" cy="20161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280604" name="Line 28"/>
          <p:cNvSpPr>
            <a:spLocks noChangeAspect="1" noChangeShapeType="1"/>
          </p:cNvSpPr>
          <p:nvPr/>
        </p:nvSpPr>
        <p:spPr bwMode="auto">
          <a:xfrm>
            <a:off x="5689600" y="4289377"/>
            <a:ext cx="2033588" cy="4318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280605" name="Line 29"/>
          <p:cNvSpPr>
            <a:spLocks noChangeAspect="1" noChangeShapeType="1"/>
          </p:cNvSpPr>
          <p:nvPr/>
        </p:nvSpPr>
        <p:spPr bwMode="auto">
          <a:xfrm>
            <a:off x="5732463" y="4197302"/>
            <a:ext cx="2016125" cy="7302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319177" y="176213"/>
            <a:ext cx="8548777" cy="54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 dirty="0" smtClean="0"/>
              <a:t>Scatterplots</a:t>
            </a:r>
            <a:endParaRPr lang="en-US" altLang="en-US" sz="2800" b="1" dirty="0"/>
          </a:p>
        </p:txBody>
      </p:sp>
      <p:pic>
        <p:nvPicPr>
          <p:cNvPr id="57350" name="Picture 6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0297" y="3206516"/>
            <a:ext cx="535781" cy="15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2" name="Picture 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1362" y="3223769"/>
            <a:ext cx="492919" cy="15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3" name="Picture 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5071" y="5708987"/>
            <a:ext cx="378619" cy="164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5" name="Picture 11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0162" y="5718510"/>
            <a:ext cx="492919" cy="15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3983476" y="610245"/>
            <a:ext cx="11112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en-US" sz="1400" dirty="0"/>
              <a:t>(</a:t>
            </a:r>
            <a:r>
              <a:rPr lang="en-US" altLang="en-US" sz="1400" b="1" dirty="0">
                <a:solidFill>
                  <a:srgbClr val="FF0000"/>
                </a:solidFill>
              </a:rPr>
              <a:t>1994</a:t>
            </a:r>
            <a:r>
              <a:rPr lang="en-US" altLang="en-US" sz="1400" dirty="0"/>
              <a:t>, </a:t>
            </a:r>
            <a:r>
              <a:rPr lang="en-US" altLang="en-US" sz="1400" b="1" dirty="0"/>
              <a:t>2000</a:t>
            </a:r>
            <a:r>
              <a:rPr lang="en-US" altLang="en-US" sz="1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225278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0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0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80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80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80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8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80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80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0586" grpId="0" animBg="1"/>
      <p:bldP spid="280587" grpId="0" animBg="1"/>
      <p:bldP spid="280591" grpId="0" animBg="1"/>
      <p:bldP spid="280592" grpId="0" animBg="1"/>
      <p:bldP spid="280597" grpId="0" animBg="1"/>
      <p:bldP spid="280598" grpId="0" animBg="1"/>
      <p:bldP spid="280604" grpId="0" animBg="1"/>
      <p:bldP spid="28060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0999" name="Group 247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3710858290"/>
              </p:ext>
            </p:extLst>
          </p:nvPr>
        </p:nvGraphicFramePr>
        <p:xfrm>
          <a:off x="671513" y="697847"/>
          <a:ext cx="7773987" cy="5791288"/>
        </p:xfrm>
        <a:graphic>
          <a:graphicData uri="http://schemas.openxmlformats.org/drawingml/2006/table">
            <a:tbl>
              <a:tblPr/>
              <a:tblGrid>
                <a:gridCol w="2117725"/>
                <a:gridCol w="1439862"/>
                <a:gridCol w="1727200"/>
                <a:gridCol w="1255713"/>
                <a:gridCol w="1233487"/>
              </a:tblGrid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 Square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0.0008</a:t>
                      </a: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Adjusted R Square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-0.0094</a:t>
                      </a: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Standard Error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8.8978</a:t>
                      </a: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Observations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100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76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ANOVA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 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df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SS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MS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F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Regression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6.031</a:t>
                      </a: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6.031</a:t>
                      </a: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0.076</a:t>
                      </a:r>
                    </a:p>
                  </a:txBody>
                  <a:tcPr marT="45710" marB="45710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Residual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98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7758.733</a:t>
                      </a: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79.171</a:t>
                      </a: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Total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99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7764.764</a:t>
                      </a: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 </a:t>
                      </a: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 </a:t>
                      </a:r>
                    </a:p>
                  </a:txBody>
                  <a:tcPr marT="45710" marB="45710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76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Coefficients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Standard Error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 Stat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P-value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Intercept</a:t>
                      </a:r>
                    </a:p>
                  </a:txBody>
                  <a:tcPr marT="45726" marB="45726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46.9192</a:t>
                      </a: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12.038</a:t>
                      </a: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3.897</a:t>
                      </a: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0.000</a:t>
                      </a:r>
                    </a:p>
                  </a:txBody>
                  <a:tcPr marT="45710" marB="45710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lnPAYT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0.6087</a:t>
                      </a: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2.206</a:t>
                      </a: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0.276</a:t>
                      </a:r>
                    </a:p>
                  </a:txBody>
                  <a:tcPr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0.783</a:t>
                      </a:r>
                    </a:p>
                  </a:txBody>
                  <a:tcPr marT="45710" marB="45710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Symbol" pitchFamily="18" charset="2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Symbol" pitchFamily="18" charset="2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Symbol" pitchFamily="18" charset="2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Symbol" pitchFamily="18" charset="2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Symbol" pitchFamily="18" charset="2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Symbol" pitchFamily="18" charset="2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Symbol" pitchFamily="18" charset="2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Symbol" pitchFamily="18" charset="2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Symbol" pitchFamily="18" charset="2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Symbol" pitchFamily="18" charset="2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Symbol" pitchFamily="18" charset="2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Symbol" pitchFamily="18" charset="2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Symbol" pitchFamily="18" charset="2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Symbol" pitchFamily="18" charset="2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Symbol" pitchFamily="18" charset="2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Symbol" pitchFamily="18" charset="2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Symbol" pitchFamily="18" charset="2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Symbol" pitchFamily="18" charset="2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Symbol" pitchFamily="18" charset="2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Symbol" pitchFamily="18" charset="2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796" name="Text Box 508"/>
          <p:cNvSpPr txBox="1">
            <a:spLocks noChangeArrowheads="1"/>
          </p:cNvSpPr>
          <p:nvPr/>
        </p:nvSpPr>
        <p:spPr bwMode="auto">
          <a:xfrm>
            <a:off x="4411663" y="1104900"/>
            <a:ext cx="4246562" cy="99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800"/>
              <a:t> </a:t>
            </a:r>
            <a:r>
              <a:rPr lang="en-US" sz="1800" i="1">
                <a:solidFill>
                  <a:srgbClr val="FF0000"/>
                </a:solidFill>
              </a:rPr>
              <a:t>r</a:t>
            </a:r>
            <a:r>
              <a:rPr lang="en-US" sz="1800" i="1" baseline="30000">
                <a:solidFill>
                  <a:srgbClr val="FF0000"/>
                </a:solidFill>
              </a:rPr>
              <a:t> </a:t>
            </a:r>
            <a:r>
              <a:rPr lang="en-US" sz="1800" baseline="30000">
                <a:solidFill>
                  <a:srgbClr val="FF0000"/>
                </a:solidFill>
              </a:rPr>
              <a:t>2</a:t>
            </a:r>
            <a:r>
              <a:rPr lang="en-US" sz="1800">
                <a:solidFill>
                  <a:srgbClr val="FF0000"/>
                </a:solidFill>
                <a:cs typeface="Times New Roman" panose="02020603050405020304" pitchFamily="18" charset="0"/>
              </a:rPr>
              <a:t>·100%</a:t>
            </a:r>
            <a:r>
              <a:rPr lang="en-US" sz="1800">
                <a:solidFill>
                  <a:srgbClr val="FD0000"/>
                </a:solidFill>
              </a:rPr>
              <a:t> </a:t>
            </a:r>
            <a:r>
              <a:rPr lang="en-US" sz="1800"/>
              <a:t>of the variability in </a:t>
            </a:r>
          </a:p>
          <a:p>
            <a:pPr>
              <a:lnSpc>
                <a:spcPct val="110000"/>
              </a:lnSpc>
            </a:pPr>
            <a:r>
              <a:rPr lang="en-US" sz="1800" i="1">
                <a:solidFill>
                  <a:srgbClr val="FF0000"/>
                </a:solidFill>
              </a:rPr>
              <a:t>y</a:t>
            </a:r>
          </a:p>
          <a:p>
            <a:pPr>
              <a:lnSpc>
                <a:spcPct val="110000"/>
              </a:lnSpc>
            </a:pPr>
            <a:r>
              <a:rPr lang="en-US" sz="1800"/>
              <a:t>can be explained by the model.</a:t>
            </a:r>
          </a:p>
        </p:txBody>
      </p:sp>
      <p:sp>
        <p:nvSpPr>
          <p:cNvPr id="330856" name="Rectangle 104"/>
          <p:cNvSpPr>
            <a:spLocks noChangeArrowheads="1"/>
          </p:cNvSpPr>
          <p:nvPr/>
        </p:nvSpPr>
        <p:spPr bwMode="auto">
          <a:xfrm>
            <a:off x="4810125" y="1144588"/>
            <a:ext cx="1292225" cy="36671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US" sz="1800" b="1" i="1" dirty="0" smtClean="0">
                <a:solidFill>
                  <a:srgbClr val="FD0000"/>
                </a:solidFill>
                <a:latin typeface="Comic Sans MS" panose="030F0702030302020204" pitchFamily="66" charset="0"/>
              </a:rPr>
              <a:t>0%</a:t>
            </a:r>
            <a:endParaRPr lang="en-US" sz="1800" b="1" i="1" dirty="0">
              <a:solidFill>
                <a:srgbClr val="FD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30857" name="Rectangle 105"/>
          <p:cNvSpPr>
            <a:spLocks noChangeArrowheads="1"/>
          </p:cNvSpPr>
          <p:nvPr/>
        </p:nvSpPr>
        <p:spPr bwMode="auto">
          <a:xfrm>
            <a:off x="4778375" y="1435100"/>
            <a:ext cx="3857625" cy="36671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sz="1800" b="1" i="1">
                <a:solidFill>
                  <a:srgbClr val="FD0000"/>
                </a:solidFill>
                <a:latin typeface="Comic Sans MS" panose="030F0702030302020204" pitchFamily="66" charset="0"/>
              </a:rPr>
              <a:t>epr of LISM</a:t>
            </a:r>
          </a:p>
        </p:txBody>
      </p:sp>
      <p:sp>
        <p:nvSpPr>
          <p:cNvPr id="8" name="Rectangle 254"/>
          <p:cNvSpPr>
            <a:spLocks noChangeArrowheads="1"/>
          </p:cNvSpPr>
          <p:nvPr/>
        </p:nvSpPr>
        <p:spPr bwMode="auto">
          <a:xfrm>
            <a:off x="685800" y="99359"/>
            <a:ext cx="7772400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sz="2800" b="1" dirty="0" smtClean="0"/>
              <a:t>Regression Results</a:t>
            </a:r>
            <a:endParaRPr lang="en-US" sz="2800" b="1" dirty="0"/>
          </a:p>
        </p:txBody>
      </p:sp>
      <p:sp>
        <p:nvSpPr>
          <p:cNvPr id="9" name="Rectangle 138"/>
          <p:cNvSpPr>
            <a:spLocks noChangeArrowheads="1"/>
          </p:cNvSpPr>
          <p:nvPr/>
        </p:nvSpPr>
        <p:spPr bwMode="auto">
          <a:xfrm>
            <a:off x="651435" y="3137000"/>
            <a:ext cx="1284941" cy="30777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l"/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</a:rPr>
              <a:t>Error</a:t>
            </a:r>
          </a:p>
        </p:txBody>
      </p:sp>
      <p:sp>
        <p:nvSpPr>
          <p:cNvPr id="10" name="Oval 123"/>
          <p:cNvSpPr>
            <a:spLocks noChangeArrowheads="1"/>
          </p:cNvSpPr>
          <p:nvPr/>
        </p:nvSpPr>
        <p:spPr bwMode="auto">
          <a:xfrm>
            <a:off x="3477419" y="643872"/>
            <a:ext cx="755650" cy="420687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3541006" y="4683279"/>
            <a:ext cx="640080" cy="275544"/>
            <a:chOff x="3581401" y="4760913"/>
            <a:chExt cx="640080" cy="1809750"/>
          </a:xfrm>
        </p:grpSpPr>
        <p:sp>
          <p:nvSpPr>
            <p:cNvPr id="12" name="Line 28"/>
            <p:cNvSpPr>
              <a:spLocks noChangeShapeType="1"/>
            </p:cNvSpPr>
            <p:nvPr/>
          </p:nvSpPr>
          <p:spPr bwMode="auto">
            <a:xfrm>
              <a:off x="3581401" y="4776153"/>
              <a:ext cx="64008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Line 28"/>
            <p:cNvSpPr>
              <a:spLocks noChangeShapeType="1"/>
            </p:cNvSpPr>
            <p:nvPr/>
          </p:nvSpPr>
          <p:spPr bwMode="auto">
            <a:xfrm>
              <a:off x="3581401" y="6563043"/>
              <a:ext cx="64008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28"/>
            <p:cNvSpPr>
              <a:spLocks noChangeShapeType="1"/>
            </p:cNvSpPr>
            <p:nvPr/>
          </p:nvSpPr>
          <p:spPr bwMode="auto">
            <a:xfrm flipV="1">
              <a:off x="4216296" y="4760913"/>
              <a:ext cx="0" cy="180975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Line 28"/>
            <p:cNvSpPr>
              <a:spLocks noChangeShapeType="1"/>
            </p:cNvSpPr>
            <p:nvPr/>
          </p:nvSpPr>
          <p:spPr bwMode="auto">
            <a:xfrm flipV="1">
              <a:off x="3588013" y="4760913"/>
              <a:ext cx="0" cy="180975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711718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96" grpId="0" autoUpdateAnimBg="0"/>
      <p:bldP spid="12796" grpId="1"/>
      <p:bldP spid="330856" grpId="0" animBg="1"/>
      <p:bldP spid="330856" grpId="1" animBg="1"/>
      <p:bldP spid="330857" grpId="0" animBg="1"/>
      <p:bldP spid="330857" grpId="1" animBg="1"/>
      <p:bldP spid="10" grpId="0" animBg="1"/>
      <p:bldP spid="10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0999" name="Group 247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2867647037"/>
              </p:ext>
            </p:extLst>
          </p:nvPr>
        </p:nvGraphicFramePr>
        <p:xfrm>
          <a:off x="671513" y="697847"/>
          <a:ext cx="7773987" cy="5790896"/>
        </p:xfrm>
        <a:graphic>
          <a:graphicData uri="http://schemas.openxmlformats.org/drawingml/2006/table">
            <a:tbl>
              <a:tblPr/>
              <a:tblGrid>
                <a:gridCol w="2117725"/>
                <a:gridCol w="1439862"/>
                <a:gridCol w="1727200"/>
                <a:gridCol w="1255713"/>
                <a:gridCol w="1233487"/>
              </a:tblGrid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 Square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0.517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Adjusted R Square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0.486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Standard Error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6.347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Observations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100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76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ANOVA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 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df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SS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MS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F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Regression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4018.075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669.679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16.623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Residual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93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3746.689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40.287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Total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99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7764.764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 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 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76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Coefficients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Standard Error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t Stat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P-value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Intercept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104.529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15.743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6.640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0.000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lnPAYT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-5.709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2.461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-2.320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0.023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D2000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-2.821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2.029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-1.390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0.168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Dfull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3.768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1.927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1.955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0.054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BLK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-0.291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0.089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-3.256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0.002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DROP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-0.374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0.202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-1.848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0.068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U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-3.023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0.618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-4.888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0.000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796" name="Text Box 508"/>
          <p:cNvSpPr txBox="1">
            <a:spLocks noChangeArrowheads="1"/>
          </p:cNvSpPr>
          <p:nvPr/>
        </p:nvSpPr>
        <p:spPr bwMode="auto">
          <a:xfrm>
            <a:off x="4411663" y="1104900"/>
            <a:ext cx="4246562" cy="99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800"/>
              <a:t> </a:t>
            </a:r>
            <a:r>
              <a:rPr lang="en-US" sz="1800" i="1">
                <a:solidFill>
                  <a:srgbClr val="FF0000"/>
                </a:solidFill>
              </a:rPr>
              <a:t>r</a:t>
            </a:r>
            <a:r>
              <a:rPr lang="en-US" sz="1800" i="1" baseline="30000">
                <a:solidFill>
                  <a:srgbClr val="FF0000"/>
                </a:solidFill>
              </a:rPr>
              <a:t> </a:t>
            </a:r>
            <a:r>
              <a:rPr lang="en-US" sz="1800" baseline="30000">
                <a:solidFill>
                  <a:srgbClr val="FF0000"/>
                </a:solidFill>
              </a:rPr>
              <a:t>2</a:t>
            </a:r>
            <a:r>
              <a:rPr lang="en-US" sz="1800">
                <a:solidFill>
                  <a:srgbClr val="FF0000"/>
                </a:solidFill>
                <a:cs typeface="Times New Roman" panose="02020603050405020304" pitchFamily="18" charset="0"/>
              </a:rPr>
              <a:t>·100%</a:t>
            </a:r>
            <a:r>
              <a:rPr lang="en-US" sz="1800">
                <a:solidFill>
                  <a:srgbClr val="FD0000"/>
                </a:solidFill>
              </a:rPr>
              <a:t> </a:t>
            </a:r>
            <a:r>
              <a:rPr lang="en-US" sz="1800"/>
              <a:t>of the variability in </a:t>
            </a:r>
          </a:p>
          <a:p>
            <a:pPr>
              <a:lnSpc>
                <a:spcPct val="110000"/>
              </a:lnSpc>
            </a:pPr>
            <a:r>
              <a:rPr lang="en-US" sz="1800" i="1">
                <a:solidFill>
                  <a:srgbClr val="FF0000"/>
                </a:solidFill>
              </a:rPr>
              <a:t>y</a:t>
            </a:r>
          </a:p>
          <a:p>
            <a:pPr>
              <a:lnSpc>
                <a:spcPct val="110000"/>
              </a:lnSpc>
            </a:pPr>
            <a:r>
              <a:rPr lang="en-US" sz="1800"/>
              <a:t>can be explained by the model.</a:t>
            </a:r>
          </a:p>
        </p:txBody>
      </p:sp>
      <p:sp>
        <p:nvSpPr>
          <p:cNvPr id="330856" name="Rectangle 104"/>
          <p:cNvSpPr>
            <a:spLocks noChangeArrowheads="1"/>
          </p:cNvSpPr>
          <p:nvPr/>
        </p:nvSpPr>
        <p:spPr bwMode="auto">
          <a:xfrm>
            <a:off x="4810125" y="1144588"/>
            <a:ext cx="1292225" cy="36671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US" sz="1800" b="1" i="1" dirty="0">
                <a:solidFill>
                  <a:srgbClr val="FD0000"/>
                </a:solidFill>
                <a:latin typeface="Comic Sans MS" panose="030F0702030302020204" pitchFamily="66" charset="0"/>
              </a:rPr>
              <a:t>4</a:t>
            </a:r>
            <a:r>
              <a:rPr lang="en-US" sz="1800" b="1" i="1" dirty="0" smtClean="0">
                <a:solidFill>
                  <a:srgbClr val="FD0000"/>
                </a:solidFill>
                <a:latin typeface="Comic Sans MS" panose="030F0702030302020204" pitchFamily="66" charset="0"/>
              </a:rPr>
              <a:t>9</a:t>
            </a:r>
            <a:r>
              <a:rPr lang="en-US" sz="1800" b="1" i="1" dirty="0">
                <a:solidFill>
                  <a:srgbClr val="FD0000"/>
                </a:solidFill>
                <a:latin typeface="Comic Sans MS" panose="030F0702030302020204" pitchFamily="66" charset="0"/>
              </a:rPr>
              <a:t>%</a:t>
            </a:r>
          </a:p>
        </p:txBody>
      </p:sp>
      <p:sp>
        <p:nvSpPr>
          <p:cNvPr id="330857" name="Rectangle 105"/>
          <p:cNvSpPr>
            <a:spLocks noChangeArrowheads="1"/>
          </p:cNvSpPr>
          <p:nvPr/>
        </p:nvSpPr>
        <p:spPr bwMode="auto">
          <a:xfrm>
            <a:off x="4778375" y="1435100"/>
            <a:ext cx="3857625" cy="36671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sz="1800" b="1" i="1">
                <a:solidFill>
                  <a:srgbClr val="FD0000"/>
                </a:solidFill>
                <a:latin typeface="Comic Sans MS" panose="030F0702030302020204" pitchFamily="66" charset="0"/>
              </a:rPr>
              <a:t>epr of LISM</a:t>
            </a:r>
          </a:p>
        </p:txBody>
      </p:sp>
      <p:sp>
        <p:nvSpPr>
          <p:cNvPr id="8" name="Rectangle 254"/>
          <p:cNvSpPr>
            <a:spLocks noChangeArrowheads="1"/>
          </p:cNvSpPr>
          <p:nvPr/>
        </p:nvSpPr>
        <p:spPr bwMode="auto">
          <a:xfrm>
            <a:off x="685800" y="99359"/>
            <a:ext cx="7772400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sz="2800" b="1" dirty="0" smtClean="0"/>
              <a:t>Regression Results</a:t>
            </a:r>
            <a:endParaRPr lang="en-US" sz="2800" b="1" dirty="0"/>
          </a:p>
        </p:txBody>
      </p:sp>
      <p:sp>
        <p:nvSpPr>
          <p:cNvPr id="10" name="Oval 123"/>
          <p:cNvSpPr>
            <a:spLocks noChangeArrowheads="1"/>
          </p:cNvSpPr>
          <p:nvPr/>
        </p:nvSpPr>
        <p:spPr bwMode="auto">
          <a:xfrm>
            <a:off x="3535642" y="949610"/>
            <a:ext cx="755650" cy="420687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11" name="Rectangle 138"/>
          <p:cNvSpPr>
            <a:spLocks noChangeArrowheads="1"/>
          </p:cNvSpPr>
          <p:nvPr/>
        </p:nvSpPr>
        <p:spPr bwMode="auto">
          <a:xfrm>
            <a:off x="651435" y="3137000"/>
            <a:ext cx="1284941" cy="30777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l"/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</a:rPr>
              <a:t>Error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3541006" y="4683279"/>
            <a:ext cx="640080" cy="275544"/>
            <a:chOff x="3581401" y="4760913"/>
            <a:chExt cx="640080" cy="1809750"/>
          </a:xfrm>
        </p:grpSpPr>
        <p:sp>
          <p:nvSpPr>
            <p:cNvPr id="12" name="Line 28"/>
            <p:cNvSpPr>
              <a:spLocks noChangeShapeType="1"/>
            </p:cNvSpPr>
            <p:nvPr/>
          </p:nvSpPr>
          <p:spPr bwMode="auto">
            <a:xfrm>
              <a:off x="3581401" y="4776153"/>
              <a:ext cx="64008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Line 28"/>
            <p:cNvSpPr>
              <a:spLocks noChangeShapeType="1"/>
            </p:cNvSpPr>
            <p:nvPr/>
          </p:nvSpPr>
          <p:spPr bwMode="auto">
            <a:xfrm>
              <a:off x="3581401" y="6563043"/>
              <a:ext cx="64008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28"/>
            <p:cNvSpPr>
              <a:spLocks noChangeShapeType="1"/>
            </p:cNvSpPr>
            <p:nvPr/>
          </p:nvSpPr>
          <p:spPr bwMode="auto">
            <a:xfrm flipV="1">
              <a:off x="4216296" y="4760913"/>
              <a:ext cx="0" cy="180975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Line 28"/>
            <p:cNvSpPr>
              <a:spLocks noChangeShapeType="1"/>
            </p:cNvSpPr>
            <p:nvPr/>
          </p:nvSpPr>
          <p:spPr bwMode="auto">
            <a:xfrm flipV="1">
              <a:off x="3588013" y="4760913"/>
              <a:ext cx="0" cy="180975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907364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96" grpId="0"/>
      <p:bldP spid="330856" grpId="0" animBg="1"/>
      <p:bldP spid="330857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7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sz="2800" b="1" dirty="0" smtClean="0"/>
              <a:t>Error Properties</a:t>
            </a:r>
          </a:p>
          <a:p>
            <a:r>
              <a:rPr lang="en-US" sz="1800" b="1" dirty="0" smtClean="0"/>
              <a:t>Zero </a:t>
            </a:r>
            <a:r>
              <a:rPr lang="en-US" sz="1800" b="1" dirty="0"/>
              <a:t>Mean</a:t>
            </a:r>
            <a:endParaRPr lang="en-US" sz="28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0725" y="1654716"/>
            <a:ext cx="5162550" cy="38862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868" name="Object 16"/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2026432877"/>
              </p:ext>
            </p:extLst>
          </p:nvPr>
        </p:nvGraphicFramePr>
        <p:xfrm>
          <a:off x="1290638" y="938213"/>
          <a:ext cx="6626225" cy="454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82" name="Chart" r:id="rId4" imgW="4667384" imgH="3200535" progId="Excel.Chart.8">
                  <p:embed/>
                </p:oleObj>
              </mc:Choice>
              <mc:Fallback>
                <p:oleObj name="Chart" r:id="rId4" imgW="4667384" imgH="3200535" progId="Excel.Chart.8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0638" y="938213"/>
                        <a:ext cx="6626225" cy="4543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2041525" y="2292350"/>
            <a:ext cx="5554663" cy="2187575"/>
            <a:chOff x="1412" y="2076"/>
            <a:chExt cx="3444" cy="1484"/>
          </a:xfrm>
        </p:grpSpPr>
        <p:sp>
          <p:nvSpPr>
            <p:cNvPr id="36871" name="Freeform 22"/>
            <p:cNvSpPr>
              <a:spLocks/>
            </p:cNvSpPr>
            <p:nvPr/>
          </p:nvSpPr>
          <p:spPr bwMode="auto">
            <a:xfrm>
              <a:off x="1412" y="2076"/>
              <a:ext cx="1724" cy="1484"/>
            </a:xfrm>
            <a:custGeom>
              <a:avLst/>
              <a:gdLst>
                <a:gd name="T0" fmla="*/ 0 w 1724"/>
                <a:gd name="T1" fmla="*/ 1484 h 1484"/>
                <a:gd name="T2" fmla="*/ 448 w 1724"/>
                <a:gd name="T3" fmla="*/ 1424 h 1484"/>
                <a:gd name="T4" fmla="*/ 784 w 1724"/>
                <a:gd name="T5" fmla="*/ 1208 h 1484"/>
                <a:gd name="T6" fmla="*/ 1172 w 1724"/>
                <a:gd name="T7" fmla="*/ 644 h 1484"/>
                <a:gd name="T8" fmla="*/ 1416 w 1724"/>
                <a:gd name="T9" fmla="*/ 240 h 1484"/>
                <a:gd name="T10" fmla="*/ 1596 w 1724"/>
                <a:gd name="T11" fmla="*/ 44 h 1484"/>
                <a:gd name="T12" fmla="*/ 1724 w 1724"/>
                <a:gd name="T13" fmla="*/ 0 h 148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24"/>
                <a:gd name="T22" fmla="*/ 0 h 1484"/>
                <a:gd name="T23" fmla="*/ 1724 w 1724"/>
                <a:gd name="T24" fmla="*/ 1484 h 148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24" h="1484">
                  <a:moveTo>
                    <a:pt x="0" y="1484"/>
                  </a:moveTo>
                  <a:cubicBezTo>
                    <a:pt x="158" y="1477"/>
                    <a:pt x="317" y="1470"/>
                    <a:pt x="448" y="1424"/>
                  </a:cubicBezTo>
                  <a:cubicBezTo>
                    <a:pt x="579" y="1378"/>
                    <a:pt x="663" y="1338"/>
                    <a:pt x="784" y="1208"/>
                  </a:cubicBezTo>
                  <a:cubicBezTo>
                    <a:pt x="905" y="1078"/>
                    <a:pt x="1067" y="805"/>
                    <a:pt x="1172" y="644"/>
                  </a:cubicBezTo>
                  <a:cubicBezTo>
                    <a:pt x="1277" y="483"/>
                    <a:pt x="1345" y="340"/>
                    <a:pt x="1416" y="240"/>
                  </a:cubicBezTo>
                  <a:cubicBezTo>
                    <a:pt x="1487" y="140"/>
                    <a:pt x="1545" y="84"/>
                    <a:pt x="1596" y="44"/>
                  </a:cubicBezTo>
                  <a:cubicBezTo>
                    <a:pt x="1647" y="4"/>
                    <a:pt x="1703" y="7"/>
                    <a:pt x="1724" y="0"/>
                  </a:cubicBez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72" name="Freeform 23"/>
            <p:cNvSpPr>
              <a:spLocks/>
            </p:cNvSpPr>
            <p:nvPr/>
          </p:nvSpPr>
          <p:spPr bwMode="auto">
            <a:xfrm flipH="1">
              <a:off x="3132" y="2076"/>
              <a:ext cx="1724" cy="1484"/>
            </a:xfrm>
            <a:custGeom>
              <a:avLst/>
              <a:gdLst>
                <a:gd name="T0" fmla="*/ 0 w 1724"/>
                <a:gd name="T1" fmla="*/ 1484 h 1484"/>
                <a:gd name="T2" fmla="*/ 448 w 1724"/>
                <a:gd name="T3" fmla="*/ 1424 h 1484"/>
                <a:gd name="T4" fmla="*/ 784 w 1724"/>
                <a:gd name="T5" fmla="*/ 1208 h 1484"/>
                <a:gd name="T6" fmla="*/ 1172 w 1724"/>
                <a:gd name="T7" fmla="*/ 644 h 1484"/>
                <a:gd name="T8" fmla="*/ 1416 w 1724"/>
                <a:gd name="T9" fmla="*/ 240 h 1484"/>
                <a:gd name="T10" fmla="*/ 1596 w 1724"/>
                <a:gd name="T11" fmla="*/ 44 h 1484"/>
                <a:gd name="T12" fmla="*/ 1724 w 1724"/>
                <a:gd name="T13" fmla="*/ 0 h 148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24"/>
                <a:gd name="T22" fmla="*/ 0 h 1484"/>
                <a:gd name="T23" fmla="*/ 1724 w 1724"/>
                <a:gd name="T24" fmla="*/ 1484 h 148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24" h="1484">
                  <a:moveTo>
                    <a:pt x="0" y="1484"/>
                  </a:moveTo>
                  <a:cubicBezTo>
                    <a:pt x="158" y="1477"/>
                    <a:pt x="317" y="1470"/>
                    <a:pt x="448" y="1424"/>
                  </a:cubicBezTo>
                  <a:cubicBezTo>
                    <a:pt x="579" y="1378"/>
                    <a:pt x="663" y="1338"/>
                    <a:pt x="784" y="1208"/>
                  </a:cubicBezTo>
                  <a:cubicBezTo>
                    <a:pt x="905" y="1078"/>
                    <a:pt x="1067" y="805"/>
                    <a:pt x="1172" y="644"/>
                  </a:cubicBezTo>
                  <a:cubicBezTo>
                    <a:pt x="1277" y="483"/>
                    <a:pt x="1345" y="340"/>
                    <a:pt x="1416" y="240"/>
                  </a:cubicBezTo>
                  <a:cubicBezTo>
                    <a:pt x="1487" y="140"/>
                    <a:pt x="1545" y="84"/>
                    <a:pt x="1596" y="44"/>
                  </a:cubicBezTo>
                  <a:cubicBezTo>
                    <a:pt x="1647" y="4"/>
                    <a:pt x="1703" y="7"/>
                    <a:pt x="1724" y="0"/>
                  </a:cubicBez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6870" name="Text Box 25"/>
          <p:cNvSpPr txBox="1">
            <a:spLocks noChangeArrowheads="1"/>
          </p:cNvSpPr>
          <p:nvPr/>
        </p:nvSpPr>
        <p:spPr bwMode="auto">
          <a:xfrm>
            <a:off x="1873250" y="4608513"/>
            <a:ext cx="5892800" cy="2571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l"/>
            <a:r>
              <a:rPr lang="en-US" sz="1600" b="1"/>
              <a:t>-20  </a:t>
            </a:r>
            <a:r>
              <a:rPr lang="en-US" sz="200" b="1"/>
              <a:t> </a:t>
            </a:r>
            <a:r>
              <a:rPr lang="en-US" sz="1600" b="1"/>
              <a:t>   -16      -12  </a:t>
            </a:r>
            <a:r>
              <a:rPr lang="en-US" sz="800" b="1"/>
              <a:t> </a:t>
            </a:r>
            <a:r>
              <a:rPr lang="en-US" sz="1600" b="1"/>
              <a:t>    -8       -4        </a:t>
            </a:r>
            <a:r>
              <a:rPr lang="en-US" sz="1000" b="1"/>
              <a:t> </a:t>
            </a:r>
            <a:r>
              <a:rPr lang="en-US" sz="1600" b="1"/>
              <a:t> 0       </a:t>
            </a:r>
            <a:r>
              <a:rPr lang="en-US" sz="900" b="1"/>
              <a:t> </a:t>
            </a:r>
            <a:r>
              <a:rPr lang="en-US" sz="1600" b="1"/>
              <a:t> 4       </a:t>
            </a:r>
            <a:r>
              <a:rPr lang="en-US" sz="700" b="1"/>
              <a:t> </a:t>
            </a:r>
            <a:r>
              <a:rPr lang="en-US" sz="1600" b="1"/>
              <a:t>  8        12       16       20</a:t>
            </a: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sz="2800" b="1" dirty="0" smtClean="0"/>
              <a:t>Error Properties</a:t>
            </a:r>
          </a:p>
          <a:p>
            <a:r>
              <a:rPr lang="en-US" sz="1800" b="1" dirty="0" smtClean="0"/>
              <a:t>Normality</a:t>
            </a:r>
            <a:endParaRPr lang="en-US" sz="1800" b="1" dirty="0"/>
          </a:p>
        </p:txBody>
      </p:sp>
      <p:sp>
        <p:nvSpPr>
          <p:cNvPr id="10" name="Rectangle 28"/>
          <p:cNvSpPr>
            <a:spLocks noChangeArrowheads="1"/>
          </p:cNvSpPr>
          <p:nvPr/>
        </p:nvSpPr>
        <p:spPr bwMode="auto">
          <a:xfrm>
            <a:off x="696913" y="5672138"/>
            <a:ext cx="809783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7663" indent="-347663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l"/>
            <a:r>
              <a:rPr lang="en-US" sz="2000" dirty="0" smtClean="0"/>
              <a:t>If </a:t>
            </a:r>
            <a:r>
              <a:rPr lang="en-US" sz="2000" dirty="0"/>
              <a:t>the errors are </a:t>
            </a:r>
            <a:r>
              <a:rPr lang="en-US" sz="2000" dirty="0">
                <a:solidFill>
                  <a:srgbClr val="FF0000"/>
                </a:solidFill>
              </a:rPr>
              <a:t>not normally </a:t>
            </a:r>
            <a:r>
              <a:rPr lang="en-US" sz="2000" dirty="0"/>
              <a:t>distributed and the sample size is </a:t>
            </a:r>
            <a:r>
              <a:rPr lang="en-US" sz="2000" i="1" dirty="0">
                <a:solidFill>
                  <a:srgbClr val="FF0000"/>
                </a:solidFill>
              </a:rPr>
              <a:t>small</a:t>
            </a:r>
            <a:r>
              <a:rPr lang="en-US" sz="2000" dirty="0"/>
              <a:t>, </a:t>
            </a:r>
          </a:p>
          <a:p>
            <a:pPr algn="l">
              <a:buFontTx/>
              <a:buChar char="•"/>
            </a:pPr>
            <a:r>
              <a:rPr lang="en-US" sz="2000" b="1" dirty="0" smtClean="0"/>
              <a:t>F stat</a:t>
            </a:r>
            <a:r>
              <a:rPr lang="en-US" sz="2000" dirty="0" smtClean="0"/>
              <a:t> may not follow the F distribution. It’s p-value may be invalid</a:t>
            </a:r>
          </a:p>
          <a:p>
            <a:pPr algn="l">
              <a:buFontTx/>
              <a:buChar char="•"/>
            </a:pPr>
            <a:r>
              <a:rPr lang="en-US" sz="2000" b="1" dirty="0" smtClean="0"/>
              <a:t>t stats</a:t>
            </a:r>
            <a:r>
              <a:rPr lang="en-US" sz="2000" dirty="0" smtClean="0"/>
              <a:t> may not follow the t distribution. Their p-values may be invalid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7882890"/>
              </p:ext>
            </p:extLst>
          </p:nvPr>
        </p:nvGraphicFramePr>
        <p:xfrm>
          <a:off x="2309812" y="1114425"/>
          <a:ext cx="4676775" cy="4019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68301" name="WordArt 13"/>
          <p:cNvSpPr>
            <a:spLocks noChangeArrowheads="1" noChangeShapeType="1" noTextEdit="1"/>
          </p:cNvSpPr>
          <p:nvPr/>
        </p:nvSpPr>
        <p:spPr bwMode="auto">
          <a:xfrm rot="19173017">
            <a:off x="3744120" y="2752725"/>
            <a:ext cx="1808162" cy="7699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3600" kern="10" dirty="0">
                <a:ln w="2857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okay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sz="2800" b="1" dirty="0" smtClean="0"/>
              <a:t>Error Properties</a:t>
            </a:r>
          </a:p>
          <a:p>
            <a:r>
              <a:rPr lang="en-US" sz="1800" b="1" dirty="0" smtClean="0"/>
              <a:t>The regression model is linear</a:t>
            </a:r>
            <a:endParaRPr lang="en-US" sz="1800" b="1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96913" y="5405438"/>
            <a:ext cx="809783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7663" indent="-347663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l"/>
            <a:r>
              <a:rPr lang="en-US" sz="2000" dirty="0"/>
              <a:t>If </a:t>
            </a:r>
            <a:r>
              <a:rPr lang="en-US" sz="2000" dirty="0" smtClean="0"/>
              <a:t>the data are </a:t>
            </a:r>
            <a:r>
              <a:rPr lang="en-US" sz="2000" dirty="0" smtClean="0">
                <a:solidFill>
                  <a:srgbClr val="FF0000"/>
                </a:solidFill>
              </a:rPr>
              <a:t>not linearly</a:t>
            </a:r>
            <a:r>
              <a:rPr lang="en-US" sz="2000" dirty="0" smtClean="0"/>
              <a:t> </a:t>
            </a:r>
            <a:r>
              <a:rPr lang="en-US" sz="2000" dirty="0"/>
              <a:t>related, </a:t>
            </a:r>
          </a:p>
          <a:p>
            <a:pPr algn="l">
              <a:buFontTx/>
              <a:buChar char="•"/>
            </a:pPr>
            <a:r>
              <a:rPr lang="en-US" sz="2000" dirty="0" smtClean="0"/>
              <a:t>Standard errors of </a:t>
            </a:r>
            <a:r>
              <a:rPr lang="en-US" sz="2000" dirty="0"/>
              <a:t>e</a:t>
            </a:r>
            <a:r>
              <a:rPr lang="en-US" sz="2000" dirty="0" smtClean="0"/>
              <a:t>stimated coefficients are okay</a:t>
            </a:r>
            <a:endParaRPr lang="en-US" sz="2000" dirty="0"/>
          </a:p>
          <a:p>
            <a:pPr algn="l">
              <a:buFontTx/>
              <a:buChar char="•"/>
            </a:pPr>
            <a:r>
              <a:rPr lang="en-US" sz="2000" dirty="0" smtClean="0"/>
              <a:t>Estimated </a:t>
            </a:r>
            <a:r>
              <a:rPr lang="en-US" sz="2000" dirty="0"/>
              <a:t>coefficients are </a:t>
            </a:r>
            <a:r>
              <a:rPr lang="en-US" sz="2000" dirty="0" smtClean="0"/>
              <a:t>biased</a:t>
            </a:r>
            <a:endParaRPr lang="en-US" sz="2000" dirty="0"/>
          </a:p>
        </p:txBody>
      </p:sp>
      <p:graphicFrame>
        <p:nvGraphicFramePr>
          <p:cNvPr id="12" name="Object 18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4452064"/>
              </p:ext>
            </p:extLst>
          </p:nvPr>
        </p:nvGraphicFramePr>
        <p:xfrm>
          <a:off x="6977063" y="5754688"/>
          <a:ext cx="1179512" cy="69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57" name="Equation" r:id="rId5" imgW="1612900" imgH="952500" progId="Equation.DSMT4">
                  <p:embed/>
                </p:oleObj>
              </mc:Choice>
              <mc:Fallback>
                <p:oleObj name="Equation" r:id="rId5" imgW="1612900" imgH="952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77063" y="5754688"/>
                        <a:ext cx="1179512" cy="695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Line 197"/>
          <p:cNvSpPr>
            <a:spLocks noChangeShapeType="1"/>
          </p:cNvSpPr>
          <p:nvPr/>
        </p:nvSpPr>
        <p:spPr bwMode="auto">
          <a:xfrm flipH="1" flipV="1">
            <a:off x="7961313" y="5375275"/>
            <a:ext cx="3175" cy="29051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000"/>
          </a:p>
        </p:txBody>
      </p:sp>
      <p:sp>
        <p:nvSpPr>
          <p:cNvPr id="14" name="Line 197"/>
          <p:cNvSpPr>
            <a:spLocks noChangeShapeType="1"/>
          </p:cNvSpPr>
          <p:nvPr/>
        </p:nvSpPr>
        <p:spPr bwMode="auto">
          <a:xfrm flipH="1" flipV="1">
            <a:off x="7294563" y="5530850"/>
            <a:ext cx="3175" cy="29051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000"/>
          </a:p>
        </p:txBody>
      </p:sp>
      <p:sp>
        <p:nvSpPr>
          <p:cNvPr id="15" name="Line 11"/>
          <p:cNvSpPr>
            <a:spLocks noChangeShapeType="1"/>
          </p:cNvSpPr>
          <p:nvPr/>
        </p:nvSpPr>
        <p:spPr bwMode="auto">
          <a:xfrm flipH="1">
            <a:off x="7300913" y="5541963"/>
            <a:ext cx="0" cy="328612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000"/>
          </a:p>
        </p:txBody>
      </p:sp>
      <p:sp>
        <p:nvSpPr>
          <p:cNvPr id="16" name="Line 12"/>
          <p:cNvSpPr>
            <a:spLocks noChangeShapeType="1"/>
          </p:cNvSpPr>
          <p:nvPr/>
        </p:nvSpPr>
        <p:spPr bwMode="auto">
          <a:xfrm flipH="1">
            <a:off x="7964488" y="5400675"/>
            <a:ext cx="0" cy="31591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0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8301" grpId="0" animBg="1"/>
      <p:bldP spid="13" grpId="0" animBg="1"/>
      <p:bldP spid="13" grpId="1" animBg="1"/>
      <p:bldP spid="14" grpId="0" animBg="1"/>
      <p:bldP spid="14" grpId="1" animBg="1"/>
      <p:bldP spid="15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79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2003749"/>
              </p:ext>
            </p:extLst>
          </p:nvPr>
        </p:nvGraphicFramePr>
        <p:xfrm>
          <a:off x="95250" y="974725"/>
          <a:ext cx="2990850" cy="232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80" name="Chart" r:id="rId4" imgW="2990913" imgH="2324066" progId="Excel.Chart.8">
                  <p:embed/>
                </p:oleObj>
              </mc:Choice>
              <mc:Fallback>
                <p:oleObj name="Chart" r:id="rId4" imgW="2990913" imgH="2324066" progId="Excel.Chart.8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250" y="974725"/>
                        <a:ext cx="2990850" cy="2324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8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7894457"/>
              </p:ext>
            </p:extLst>
          </p:nvPr>
        </p:nvGraphicFramePr>
        <p:xfrm>
          <a:off x="6091238" y="966788"/>
          <a:ext cx="2990850" cy="232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81" name="Chart" r:id="rId6" imgW="2990913" imgH="2324066" progId="Excel.Chart.8">
                  <p:embed/>
                </p:oleObj>
              </mc:Choice>
              <mc:Fallback>
                <p:oleObj name="Chart" r:id="rId6" imgW="2990913" imgH="2324066" progId="Excel.Chart.8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1238" y="966788"/>
                        <a:ext cx="2990850" cy="2324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9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9460960"/>
              </p:ext>
            </p:extLst>
          </p:nvPr>
        </p:nvGraphicFramePr>
        <p:xfrm>
          <a:off x="3105150" y="966788"/>
          <a:ext cx="2990850" cy="232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82" name="Chart" r:id="rId8" imgW="2990913" imgH="2324066" progId="Excel.Chart.8">
                  <p:embed/>
                </p:oleObj>
              </mc:Choice>
              <mc:Fallback>
                <p:oleObj name="Chart" r:id="rId8" imgW="2990913" imgH="2324066" progId="Excel.Chart.8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5150" y="966788"/>
                        <a:ext cx="2990850" cy="2324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00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1361017"/>
              </p:ext>
            </p:extLst>
          </p:nvPr>
        </p:nvGraphicFramePr>
        <p:xfrm>
          <a:off x="1611313" y="3355975"/>
          <a:ext cx="2990850" cy="232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83" name="Chart" r:id="rId10" imgW="2990913" imgH="2324066" progId="Excel.Chart.8">
                  <p:embed/>
                </p:oleObj>
              </mc:Choice>
              <mc:Fallback>
                <p:oleObj name="Chart" r:id="rId10" imgW="2990913" imgH="2324066" progId="Excel.Chart.8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1313" y="3355975"/>
                        <a:ext cx="2990850" cy="2324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01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5940828"/>
              </p:ext>
            </p:extLst>
          </p:nvPr>
        </p:nvGraphicFramePr>
        <p:xfrm>
          <a:off x="4630738" y="3357563"/>
          <a:ext cx="2990850" cy="232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84" name="Chart" r:id="rId12" imgW="2990913" imgH="2324066" progId="Excel.Chart.8">
                  <p:embed/>
                </p:oleObj>
              </mc:Choice>
              <mc:Fallback>
                <p:oleObj name="Chart" r:id="rId12" imgW="2990913" imgH="2324066" progId="Excel.Chart.8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0738" y="3357563"/>
                        <a:ext cx="2990850" cy="2324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5112" name="WordArt 24"/>
          <p:cNvSpPr>
            <a:spLocks noChangeArrowheads="1" noChangeShapeType="1" noTextEdit="1"/>
          </p:cNvSpPr>
          <p:nvPr/>
        </p:nvSpPr>
        <p:spPr bwMode="auto">
          <a:xfrm rot="19173017">
            <a:off x="1160463" y="1670050"/>
            <a:ext cx="1190625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3600" kern="10">
                <a:ln w="2857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okay</a:t>
            </a:r>
          </a:p>
        </p:txBody>
      </p:sp>
      <p:sp>
        <p:nvSpPr>
          <p:cNvPr id="345113" name="WordArt 25"/>
          <p:cNvSpPr>
            <a:spLocks noChangeArrowheads="1" noChangeShapeType="1" noTextEdit="1"/>
          </p:cNvSpPr>
          <p:nvPr/>
        </p:nvSpPr>
        <p:spPr bwMode="auto">
          <a:xfrm rot="19173017">
            <a:off x="4186238" y="1808163"/>
            <a:ext cx="1190625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3600" kern="10">
                <a:ln w="2857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okay</a:t>
            </a:r>
          </a:p>
        </p:txBody>
      </p:sp>
      <p:sp>
        <p:nvSpPr>
          <p:cNvPr id="345114" name="WordArt 26"/>
          <p:cNvSpPr>
            <a:spLocks noChangeArrowheads="1" noChangeShapeType="1" noTextEdit="1"/>
          </p:cNvSpPr>
          <p:nvPr/>
        </p:nvSpPr>
        <p:spPr bwMode="auto">
          <a:xfrm rot="19173017">
            <a:off x="2800350" y="4195763"/>
            <a:ext cx="1190625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3600" kern="10">
                <a:ln w="2857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okay</a:t>
            </a:r>
          </a:p>
        </p:txBody>
      </p:sp>
      <p:sp>
        <p:nvSpPr>
          <p:cNvPr id="345115" name="WordArt 27"/>
          <p:cNvSpPr>
            <a:spLocks noChangeArrowheads="1" noChangeShapeType="1" noTextEdit="1"/>
          </p:cNvSpPr>
          <p:nvPr/>
        </p:nvSpPr>
        <p:spPr bwMode="auto">
          <a:xfrm rot="19173017">
            <a:off x="5767388" y="4173538"/>
            <a:ext cx="1190625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3600" kern="10">
                <a:ln w="2857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okay</a:t>
            </a:r>
          </a:p>
        </p:txBody>
      </p:sp>
      <p:sp>
        <p:nvSpPr>
          <p:cNvPr id="345116" name="Line 28"/>
          <p:cNvSpPr>
            <a:spLocks noChangeShapeType="1"/>
          </p:cNvSpPr>
          <p:nvPr/>
        </p:nvSpPr>
        <p:spPr bwMode="auto">
          <a:xfrm>
            <a:off x="6705600" y="1160463"/>
            <a:ext cx="2220913" cy="609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5118" name="Text Box 30"/>
          <p:cNvSpPr txBox="1">
            <a:spLocks noChangeArrowheads="1"/>
          </p:cNvSpPr>
          <p:nvPr/>
        </p:nvSpPr>
        <p:spPr bwMode="auto">
          <a:xfrm>
            <a:off x="6723063" y="2914650"/>
            <a:ext cx="2173287" cy="27463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sz="1200" b="1">
                <a:solidFill>
                  <a:srgbClr val="FF0000"/>
                </a:solidFill>
              </a:rPr>
              <a:t>Non-constant variance in </a:t>
            </a:r>
            <a:r>
              <a:rPr lang="en-US" sz="1200" b="1" i="1">
                <a:solidFill>
                  <a:srgbClr val="FF0000"/>
                </a:solidFill>
              </a:rPr>
              <a:t>black</a:t>
            </a:r>
            <a:r>
              <a:rPr lang="en-US" sz="1200" b="1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345117" name="Line 29"/>
          <p:cNvSpPr>
            <a:spLocks noChangeShapeType="1"/>
          </p:cNvSpPr>
          <p:nvPr/>
        </p:nvSpPr>
        <p:spPr bwMode="auto">
          <a:xfrm flipV="1">
            <a:off x="6772275" y="2359025"/>
            <a:ext cx="2162175" cy="5810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sz="2800" b="1" dirty="0" smtClean="0"/>
              <a:t>Error Properties</a:t>
            </a:r>
          </a:p>
          <a:p>
            <a:r>
              <a:rPr lang="en-US" sz="1800" b="1" dirty="0" smtClean="0"/>
              <a:t>Homoscedasticity</a:t>
            </a:r>
            <a:endParaRPr lang="en-US" sz="1800" b="1" dirty="0"/>
          </a:p>
        </p:txBody>
      </p:sp>
      <p:sp>
        <p:nvSpPr>
          <p:cNvPr id="18" name="Rectangle 82"/>
          <p:cNvSpPr>
            <a:spLocks noChangeArrowheads="1"/>
          </p:cNvSpPr>
          <p:nvPr/>
        </p:nvSpPr>
        <p:spPr bwMode="auto">
          <a:xfrm>
            <a:off x="696913" y="5748338"/>
            <a:ext cx="809783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7663" indent="-347663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l"/>
            <a:r>
              <a:rPr lang="en-US" sz="2000" dirty="0" smtClean="0"/>
              <a:t>If errors are </a:t>
            </a:r>
            <a:r>
              <a:rPr lang="en-US" sz="2000" dirty="0" smtClean="0">
                <a:solidFill>
                  <a:srgbClr val="FF0000"/>
                </a:solidFill>
              </a:rPr>
              <a:t>not homoscedastic</a:t>
            </a:r>
            <a:r>
              <a:rPr lang="en-US" sz="2000" dirty="0" smtClean="0"/>
              <a:t>, </a:t>
            </a:r>
            <a:endParaRPr lang="en-US" sz="2000" dirty="0"/>
          </a:p>
          <a:p>
            <a:pPr algn="l">
              <a:buFontTx/>
              <a:buChar char="•"/>
            </a:pPr>
            <a:r>
              <a:rPr lang="en-US" sz="2000" dirty="0"/>
              <a:t>Estimated coefficients </a:t>
            </a:r>
            <a:r>
              <a:rPr lang="en-US" sz="2000" dirty="0" smtClean="0"/>
              <a:t>are okay</a:t>
            </a:r>
          </a:p>
          <a:p>
            <a:pPr algn="l">
              <a:buFontTx/>
              <a:buChar char="•"/>
            </a:pPr>
            <a:r>
              <a:rPr lang="en-US" sz="2000" dirty="0" smtClean="0"/>
              <a:t>Coefficient </a:t>
            </a:r>
            <a:r>
              <a:rPr lang="en-US" sz="2000" dirty="0"/>
              <a:t>standard errors are </a:t>
            </a:r>
            <a:r>
              <a:rPr lang="en-US" sz="2000" dirty="0" smtClean="0"/>
              <a:t>wrong</a:t>
            </a:r>
            <a:endParaRPr lang="en-US" sz="2000" dirty="0"/>
          </a:p>
        </p:txBody>
      </p:sp>
      <p:graphicFrame>
        <p:nvGraphicFramePr>
          <p:cNvPr id="19" name="Object 18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5032113"/>
              </p:ext>
            </p:extLst>
          </p:nvPr>
        </p:nvGraphicFramePr>
        <p:xfrm>
          <a:off x="6530975" y="5822950"/>
          <a:ext cx="1179513" cy="69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85" name="Equation" r:id="rId14" imgW="1612900" imgH="952500" progId="Equation.DSMT4">
                  <p:embed/>
                </p:oleObj>
              </mc:Choice>
              <mc:Fallback>
                <p:oleObj name="Equation" r:id="rId14" imgW="1612900" imgH="952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30975" y="5822950"/>
                        <a:ext cx="1179513" cy="695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Line 197"/>
          <p:cNvSpPr>
            <a:spLocks noChangeShapeType="1"/>
          </p:cNvSpPr>
          <p:nvPr/>
        </p:nvSpPr>
        <p:spPr bwMode="auto">
          <a:xfrm flipH="1" flipV="1">
            <a:off x="7543800" y="6486525"/>
            <a:ext cx="3175" cy="29051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000"/>
          </a:p>
        </p:txBody>
      </p:sp>
      <p:sp>
        <p:nvSpPr>
          <p:cNvPr id="21" name="Line 86"/>
          <p:cNvSpPr>
            <a:spLocks noChangeShapeType="1"/>
          </p:cNvSpPr>
          <p:nvPr/>
        </p:nvSpPr>
        <p:spPr bwMode="auto">
          <a:xfrm>
            <a:off x="6877050" y="5678488"/>
            <a:ext cx="0" cy="341312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000"/>
          </a:p>
        </p:txBody>
      </p:sp>
      <p:sp>
        <p:nvSpPr>
          <p:cNvPr id="22" name="Line 197"/>
          <p:cNvSpPr>
            <a:spLocks noChangeShapeType="1"/>
          </p:cNvSpPr>
          <p:nvPr/>
        </p:nvSpPr>
        <p:spPr bwMode="auto">
          <a:xfrm flipH="1" flipV="1">
            <a:off x="6872288" y="5667375"/>
            <a:ext cx="3175" cy="29051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000"/>
          </a:p>
        </p:txBody>
      </p:sp>
      <p:sp>
        <p:nvSpPr>
          <p:cNvPr id="23" name="Line 88"/>
          <p:cNvSpPr>
            <a:spLocks noChangeShapeType="1"/>
          </p:cNvSpPr>
          <p:nvPr/>
        </p:nvSpPr>
        <p:spPr bwMode="auto">
          <a:xfrm>
            <a:off x="7546975" y="6507163"/>
            <a:ext cx="0" cy="341312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0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45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45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5112" grpId="0" animBg="1"/>
      <p:bldP spid="345113" grpId="0" animBg="1"/>
      <p:bldP spid="345114" grpId="0" animBg="1"/>
      <p:bldP spid="345115" grpId="0" animBg="1"/>
      <p:bldP spid="345116" grpId="0" animBg="1"/>
      <p:bldP spid="345118" grpId="0" animBg="1"/>
      <p:bldP spid="345117" grpId="0" animBg="1"/>
      <p:bldP spid="20" grpId="0" animBg="1"/>
      <p:bldP spid="20" grpId="1" animBg="1"/>
      <p:bldP spid="21" grpId="0" animBg="1"/>
      <p:bldP spid="21" grpId="1" animBg="1"/>
      <p:bldP spid="22" grpId="0" animBg="1"/>
      <p:bldP spid="2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sz="2800" b="1" dirty="0" smtClean="0"/>
              <a:t>Error Properties</a:t>
            </a:r>
          </a:p>
          <a:p>
            <a:r>
              <a:rPr lang="en-US" sz="1800" b="1" dirty="0"/>
              <a:t>N</a:t>
            </a:r>
            <a:r>
              <a:rPr lang="en-US" sz="1800" b="1" dirty="0" smtClean="0"/>
              <a:t>o autocorrelation</a:t>
            </a:r>
            <a:endParaRPr lang="en-US" sz="1800" b="1" dirty="0"/>
          </a:p>
        </p:txBody>
      </p:sp>
      <p:sp>
        <p:nvSpPr>
          <p:cNvPr id="4" name="Rectangle 3"/>
          <p:cNvSpPr/>
          <p:nvPr/>
        </p:nvSpPr>
        <p:spPr>
          <a:xfrm>
            <a:off x="371497" y="1312218"/>
            <a:ext cx="8315303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smtClean="0">
                <a:cs typeface="Times New Roman" pitchFamily="18" charset="0"/>
              </a:rPr>
              <a:t>This is generally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smtClean="0">
                <a:cs typeface="Times New Roman" pitchFamily="18" charset="0"/>
              </a:rPr>
              <a:t>not an issue if the dataset is cross-sectional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00" dirty="0" smtClean="0">
              <a:cs typeface="Times New Roman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smtClean="0">
                <a:cs typeface="Times New Roman" pitchFamily="18" charset="0"/>
              </a:rPr>
              <a:t>Because my data varies in time, the DW stat must be </a:t>
            </a:r>
            <a:r>
              <a:rPr lang="en-US" sz="2000" i="1" dirty="0" smtClean="0">
                <a:cs typeface="Times New Roman" pitchFamily="18" charset="0"/>
              </a:rPr>
              <a:t>close </a:t>
            </a:r>
            <a:r>
              <a:rPr lang="en-US" sz="2000" dirty="0" smtClean="0">
                <a:cs typeface="Times New Roman" pitchFamily="18" charset="0"/>
              </a:rPr>
              <a:t>to 2.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000" dirty="0">
              <a:cs typeface="Times New Roman" pitchFamily="18" charset="0"/>
            </a:endParaRPr>
          </a:p>
          <a:p>
            <a:r>
              <a:rPr lang="en-US" sz="2000" dirty="0" smtClean="0">
                <a:cs typeface="Times New Roman" pitchFamily="18" charset="0"/>
              </a:rPr>
              <a:t>DW stat = 0.77</a:t>
            </a:r>
          </a:p>
          <a:p>
            <a:r>
              <a:rPr lang="en-US" sz="2000" i="1" dirty="0" smtClean="0">
                <a:cs typeface="Times New Roman" pitchFamily="18" charset="0"/>
              </a:rPr>
              <a:t>Autocorrelation in the errors is likely</a:t>
            </a:r>
            <a:r>
              <a:rPr lang="en-US" sz="2000" dirty="0" smtClean="0">
                <a:cs typeface="Times New Roman" pitchFamily="18" charset="0"/>
              </a:rPr>
              <a:t> </a:t>
            </a:r>
            <a:endParaRPr lang="en-US" sz="2000" dirty="0"/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373063" y="3216937"/>
            <a:ext cx="809783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7663" indent="-347663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l"/>
            <a:r>
              <a:rPr lang="en-US" sz="2000" dirty="0"/>
              <a:t>If </a:t>
            </a:r>
            <a:r>
              <a:rPr lang="en-US" sz="2000" dirty="0" smtClean="0">
                <a:solidFill>
                  <a:srgbClr val="FF0000"/>
                </a:solidFill>
              </a:rPr>
              <a:t>autocorrelation</a:t>
            </a:r>
            <a:r>
              <a:rPr lang="en-US" sz="2000" dirty="0" smtClean="0"/>
              <a:t> </a:t>
            </a:r>
            <a:r>
              <a:rPr lang="en-US" sz="2000" dirty="0"/>
              <a:t>is a problem, </a:t>
            </a:r>
          </a:p>
          <a:p>
            <a:pPr algn="l">
              <a:buFontTx/>
              <a:buChar char="•"/>
            </a:pPr>
            <a:r>
              <a:rPr lang="en-US" sz="2000" dirty="0"/>
              <a:t>Estimated coefficients </a:t>
            </a:r>
            <a:r>
              <a:rPr lang="en-US" sz="2000" dirty="0" smtClean="0"/>
              <a:t>are okay</a:t>
            </a:r>
            <a:endParaRPr lang="en-US" sz="2000" dirty="0"/>
          </a:p>
          <a:p>
            <a:pPr algn="l">
              <a:buFontTx/>
              <a:buChar char="•"/>
            </a:pPr>
            <a:r>
              <a:rPr lang="en-US" sz="2000" dirty="0"/>
              <a:t>Their standard errors may be </a:t>
            </a:r>
            <a:r>
              <a:rPr lang="en-US" sz="2000" dirty="0" smtClean="0"/>
              <a:t>inflated</a:t>
            </a:r>
            <a:endParaRPr lang="en-US" sz="2000" dirty="0"/>
          </a:p>
        </p:txBody>
      </p:sp>
      <p:graphicFrame>
        <p:nvGraphicFramePr>
          <p:cNvPr id="12" name="Object 18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2020754"/>
              </p:ext>
            </p:extLst>
          </p:nvPr>
        </p:nvGraphicFramePr>
        <p:xfrm>
          <a:off x="7197725" y="3462999"/>
          <a:ext cx="1179513" cy="69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710" name="Equation" r:id="rId4" imgW="1612900" imgH="952500" progId="Equation.DSMT4">
                  <p:embed/>
                </p:oleObj>
              </mc:Choice>
              <mc:Fallback>
                <p:oleObj name="Equation" r:id="rId4" imgW="1612900" imgH="952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97725" y="3462999"/>
                        <a:ext cx="1179513" cy="695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Line 197"/>
          <p:cNvSpPr>
            <a:spLocks noChangeShapeType="1"/>
          </p:cNvSpPr>
          <p:nvPr/>
        </p:nvSpPr>
        <p:spPr bwMode="auto">
          <a:xfrm flipH="1" flipV="1">
            <a:off x="8394700" y="3883687"/>
            <a:ext cx="3175" cy="290512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000"/>
          </a:p>
        </p:txBody>
      </p:sp>
      <p:sp>
        <p:nvSpPr>
          <p:cNvPr id="14" name="Line 8"/>
          <p:cNvSpPr>
            <a:spLocks noChangeShapeType="1"/>
          </p:cNvSpPr>
          <p:nvPr/>
        </p:nvSpPr>
        <p:spPr bwMode="auto">
          <a:xfrm>
            <a:off x="7469188" y="3291549"/>
            <a:ext cx="0" cy="34131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9060052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sz="2800" b="1" dirty="0" smtClean="0"/>
              <a:t>Error Properties</a:t>
            </a:r>
          </a:p>
          <a:p>
            <a:r>
              <a:rPr lang="en-US" sz="1800" b="1" dirty="0"/>
              <a:t>N</a:t>
            </a:r>
            <a:r>
              <a:rPr lang="en-US" sz="1800" b="1" dirty="0" smtClean="0"/>
              <a:t>o autocorrelation</a:t>
            </a:r>
            <a:endParaRPr lang="en-US" sz="1800" b="1" dirty="0"/>
          </a:p>
        </p:txBody>
      </p:sp>
      <p:sp>
        <p:nvSpPr>
          <p:cNvPr id="4" name="Rectangle 3"/>
          <p:cNvSpPr/>
          <p:nvPr/>
        </p:nvSpPr>
        <p:spPr>
          <a:xfrm>
            <a:off x="371497" y="1312218"/>
            <a:ext cx="8315303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smtClean="0">
                <a:cs typeface="Times New Roman" pitchFamily="18" charset="0"/>
              </a:rPr>
              <a:t>This is generally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smtClean="0">
                <a:cs typeface="Times New Roman" pitchFamily="18" charset="0"/>
              </a:rPr>
              <a:t>not an issue if the dataset is cross-sectional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00" dirty="0" smtClean="0">
              <a:cs typeface="Times New Roman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smtClean="0">
                <a:cs typeface="Times New Roman" pitchFamily="18" charset="0"/>
              </a:rPr>
              <a:t>Because my data varies in time, the DW stat must be </a:t>
            </a:r>
            <a:r>
              <a:rPr lang="en-US" sz="2000" i="1" dirty="0" smtClean="0">
                <a:cs typeface="Times New Roman" pitchFamily="18" charset="0"/>
              </a:rPr>
              <a:t>close </a:t>
            </a:r>
            <a:r>
              <a:rPr lang="en-US" sz="2000" dirty="0" smtClean="0">
                <a:cs typeface="Times New Roman" pitchFamily="18" charset="0"/>
              </a:rPr>
              <a:t>to 2.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000" dirty="0">
              <a:cs typeface="Times New Roman" pitchFamily="18" charset="0"/>
            </a:endParaRPr>
          </a:p>
          <a:p>
            <a:r>
              <a:rPr lang="en-US" sz="2000" dirty="0" smtClean="0">
                <a:cs typeface="Times New Roman" pitchFamily="18" charset="0"/>
              </a:rPr>
              <a:t>DW stat = 0.77</a:t>
            </a:r>
          </a:p>
          <a:p>
            <a:r>
              <a:rPr lang="en-US" sz="2000" i="1" dirty="0" smtClean="0">
                <a:cs typeface="Times New Roman" pitchFamily="18" charset="0"/>
              </a:rPr>
              <a:t>Autocorrelation in the errors is likely</a:t>
            </a:r>
            <a:r>
              <a:rPr lang="en-US" sz="2000" dirty="0" smtClean="0">
                <a:cs typeface="Times New Roman" pitchFamily="18" charset="0"/>
              </a:rPr>
              <a:t> </a:t>
            </a:r>
            <a:endParaRPr lang="en-US" sz="2000" dirty="0"/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373063" y="3216937"/>
            <a:ext cx="809783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7663" indent="-347663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l"/>
            <a:r>
              <a:rPr lang="en-US" sz="2000" dirty="0"/>
              <a:t>If </a:t>
            </a:r>
            <a:r>
              <a:rPr lang="en-US" sz="2000" dirty="0" smtClean="0">
                <a:solidFill>
                  <a:srgbClr val="FF0000"/>
                </a:solidFill>
              </a:rPr>
              <a:t>autocorrelation</a:t>
            </a:r>
            <a:r>
              <a:rPr lang="en-US" sz="2000" dirty="0" smtClean="0"/>
              <a:t> </a:t>
            </a:r>
            <a:r>
              <a:rPr lang="en-US" sz="2000" dirty="0"/>
              <a:t>is a problem, </a:t>
            </a:r>
          </a:p>
          <a:p>
            <a:pPr algn="l">
              <a:buFontTx/>
              <a:buChar char="•"/>
            </a:pPr>
            <a:r>
              <a:rPr lang="en-US" sz="2000" dirty="0"/>
              <a:t>Estimated coefficients </a:t>
            </a:r>
            <a:r>
              <a:rPr lang="en-US" sz="2000" dirty="0" smtClean="0"/>
              <a:t>are okay</a:t>
            </a:r>
            <a:endParaRPr lang="en-US" sz="2000" dirty="0"/>
          </a:p>
          <a:p>
            <a:pPr algn="l">
              <a:buFontTx/>
              <a:buChar char="•"/>
            </a:pPr>
            <a:r>
              <a:rPr lang="en-US" sz="2000" dirty="0"/>
              <a:t>Their standard errors may be </a:t>
            </a:r>
            <a:r>
              <a:rPr lang="en-US" sz="2000" dirty="0" smtClean="0"/>
              <a:t>inflated</a:t>
            </a:r>
            <a:endParaRPr lang="en-US" sz="2000" dirty="0"/>
          </a:p>
        </p:txBody>
      </p:sp>
      <p:graphicFrame>
        <p:nvGraphicFramePr>
          <p:cNvPr id="12" name="Object 180"/>
          <p:cNvGraphicFramePr>
            <a:graphicFrameLocks noChangeAspect="1"/>
          </p:cNvGraphicFramePr>
          <p:nvPr/>
        </p:nvGraphicFramePr>
        <p:xfrm>
          <a:off x="7197725" y="3462999"/>
          <a:ext cx="1179513" cy="69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732" name="Equation" r:id="rId4" imgW="1612900" imgH="952500" progId="Equation.DSMT4">
                  <p:embed/>
                </p:oleObj>
              </mc:Choice>
              <mc:Fallback>
                <p:oleObj name="Equation" r:id="rId4" imgW="1612900" imgH="952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97725" y="3462999"/>
                        <a:ext cx="1179513" cy="695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Line 197"/>
          <p:cNvSpPr>
            <a:spLocks noChangeShapeType="1"/>
          </p:cNvSpPr>
          <p:nvPr/>
        </p:nvSpPr>
        <p:spPr bwMode="auto">
          <a:xfrm flipH="1" flipV="1">
            <a:off x="8394700" y="3883687"/>
            <a:ext cx="3175" cy="290512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000"/>
          </a:p>
        </p:txBody>
      </p:sp>
      <p:sp>
        <p:nvSpPr>
          <p:cNvPr id="14" name="Line 8"/>
          <p:cNvSpPr>
            <a:spLocks noChangeShapeType="1"/>
          </p:cNvSpPr>
          <p:nvPr/>
        </p:nvSpPr>
        <p:spPr bwMode="auto">
          <a:xfrm>
            <a:off x="7469188" y="3291549"/>
            <a:ext cx="0" cy="34131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000"/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356347" y="4548653"/>
            <a:ext cx="8787653" cy="2069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marL="0" indent="0" algn="l">
              <a:spcBef>
                <a:spcPct val="20000"/>
              </a:spcBef>
              <a:buClr>
                <a:srgbClr val="000000"/>
              </a:buClr>
            </a:pPr>
            <a:r>
              <a:rPr lang="en-US" sz="2000" dirty="0" smtClean="0">
                <a:solidFill>
                  <a:schemeClr val="bg2"/>
                </a:solidFill>
              </a:rPr>
              <a:t>Since the errors may be </a:t>
            </a:r>
            <a:r>
              <a:rPr lang="en-US" sz="2000" dirty="0" err="1" smtClean="0">
                <a:solidFill>
                  <a:schemeClr val="bg2"/>
                </a:solidFill>
              </a:rPr>
              <a:t>heteroscedastic</a:t>
            </a:r>
            <a:r>
              <a:rPr lang="en-US" sz="2000" dirty="0" smtClean="0">
                <a:solidFill>
                  <a:schemeClr val="bg2"/>
                </a:solidFill>
              </a:rPr>
              <a:t> or </a:t>
            </a:r>
            <a:r>
              <a:rPr lang="en-US" sz="2000" dirty="0" err="1" smtClean="0">
                <a:solidFill>
                  <a:schemeClr val="bg2"/>
                </a:solidFill>
              </a:rPr>
              <a:t>autocorrelated</a:t>
            </a:r>
            <a:r>
              <a:rPr lang="en-US" sz="2000" dirty="0" smtClean="0">
                <a:solidFill>
                  <a:schemeClr val="bg2"/>
                </a:solidFill>
              </a:rPr>
              <a:t>, F &amp; t tests are unreliable. </a:t>
            </a:r>
          </a:p>
          <a:p>
            <a:pPr marL="0" indent="0" algn="l">
              <a:spcBef>
                <a:spcPct val="20000"/>
              </a:spcBef>
              <a:buClr>
                <a:srgbClr val="000000"/>
              </a:buClr>
            </a:pPr>
            <a:endParaRPr lang="en-US" sz="900" dirty="0" smtClean="0">
              <a:solidFill>
                <a:schemeClr val="bg2"/>
              </a:solidFill>
            </a:endParaRPr>
          </a:p>
          <a:p>
            <a:pPr marL="0" indent="0" algn="l">
              <a:spcBef>
                <a:spcPct val="20000"/>
              </a:spcBef>
              <a:buClr>
                <a:srgbClr val="000000"/>
              </a:buClr>
            </a:pPr>
            <a:r>
              <a:rPr lang="en-US" sz="2000" dirty="0" smtClean="0">
                <a:solidFill>
                  <a:schemeClr val="bg2"/>
                </a:solidFill>
              </a:rPr>
              <a:t>Excel cannot account for the two, but regression packages (</a:t>
            </a:r>
            <a:r>
              <a:rPr lang="en-US" sz="2000" dirty="0" err="1" smtClean="0">
                <a:solidFill>
                  <a:schemeClr val="bg2"/>
                </a:solidFill>
              </a:rPr>
              <a:t>Stata</a:t>
            </a:r>
            <a:r>
              <a:rPr lang="en-US" sz="2000" dirty="0" smtClean="0">
                <a:solidFill>
                  <a:schemeClr val="bg2"/>
                </a:solidFill>
              </a:rPr>
              <a:t> or SAS) can</a:t>
            </a:r>
          </a:p>
          <a:p>
            <a:pPr algn="l">
              <a:spcBef>
                <a:spcPct val="200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800" dirty="0" err="1" smtClean="0">
                <a:solidFill>
                  <a:schemeClr val="bg2"/>
                </a:solidFill>
              </a:rPr>
              <a:t>Newey</a:t>
            </a:r>
            <a:r>
              <a:rPr lang="en-US" sz="1800" dirty="0">
                <a:solidFill>
                  <a:schemeClr val="bg2"/>
                </a:solidFill>
              </a:rPr>
              <a:t>-</a:t>
            </a:r>
            <a:r>
              <a:rPr lang="en-US" sz="1800" dirty="0" smtClean="0">
                <a:solidFill>
                  <a:schemeClr val="bg2"/>
                </a:solidFill>
              </a:rPr>
              <a:t>West standard errors (autocorrelation &amp; </a:t>
            </a:r>
            <a:r>
              <a:rPr lang="en-US" sz="1800" dirty="0" err="1" smtClean="0">
                <a:solidFill>
                  <a:schemeClr val="bg2"/>
                </a:solidFill>
              </a:rPr>
              <a:t>heteroscedasticity</a:t>
            </a:r>
            <a:r>
              <a:rPr lang="en-US" sz="1800" dirty="0" smtClean="0">
                <a:solidFill>
                  <a:schemeClr val="bg2"/>
                </a:solidFill>
              </a:rPr>
              <a:t>) </a:t>
            </a:r>
          </a:p>
          <a:p>
            <a:pPr algn="l">
              <a:spcBef>
                <a:spcPct val="200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800" dirty="0" err="1" smtClean="0">
                <a:solidFill>
                  <a:schemeClr val="bg2"/>
                </a:solidFill>
              </a:rPr>
              <a:t>Eicker</a:t>
            </a:r>
            <a:r>
              <a:rPr lang="en-US" sz="1800" dirty="0" smtClean="0">
                <a:solidFill>
                  <a:schemeClr val="bg2"/>
                </a:solidFill>
              </a:rPr>
              <a:t>-Huber-White standard errors (</a:t>
            </a:r>
            <a:r>
              <a:rPr lang="en-US" sz="1800" dirty="0" err="1" smtClean="0">
                <a:solidFill>
                  <a:schemeClr val="bg2"/>
                </a:solidFill>
              </a:rPr>
              <a:t>heteroscedasticity</a:t>
            </a:r>
            <a:r>
              <a:rPr lang="en-US" sz="1800" dirty="0" smtClean="0">
                <a:solidFill>
                  <a:schemeClr val="bg2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70899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0999" name="Group 247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4075036398"/>
              </p:ext>
            </p:extLst>
          </p:nvPr>
        </p:nvGraphicFramePr>
        <p:xfrm>
          <a:off x="671513" y="774047"/>
          <a:ext cx="7773987" cy="5790896"/>
        </p:xfrm>
        <a:graphic>
          <a:graphicData uri="http://schemas.openxmlformats.org/drawingml/2006/table">
            <a:tbl>
              <a:tblPr/>
              <a:tblGrid>
                <a:gridCol w="2117725"/>
                <a:gridCol w="1439862"/>
                <a:gridCol w="1727200"/>
                <a:gridCol w="1255713"/>
                <a:gridCol w="1233487"/>
              </a:tblGrid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 Square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0.517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Adjusted R Square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0.486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Standard Error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6.347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Observations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100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76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ANOVA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 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df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SS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MS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F stat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Regression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4018.075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669.679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16.623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ERROR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93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3746.689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40.287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Total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99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7764.764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 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 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76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Coefficients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Standard Error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t Stat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P-value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Intercept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104.529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15.743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6.640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0.000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lnPAYT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-5.709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2.461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-2.320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0.023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D2000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-2.821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2.029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-1.390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0.168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Dfull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3.768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1.927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1.955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0.054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BLK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-0.291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0.089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-3.256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0.002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DROP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-0.374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0.202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-1.848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0.068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U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-3.023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0.618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-4.888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0.000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4424642" y="859921"/>
            <a:ext cx="4572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spcBef>
                <a:spcPct val="20000"/>
              </a:spcBef>
              <a:buClr>
                <a:srgbClr val="000000"/>
              </a:buClr>
            </a:pPr>
            <a:r>
              <a:rPr lang="en-US" sz="2000" u="sng" dirty="0" smtClean="0">
                <a:solidFill>
                  <a:srgbClr val="FF0000"/>
                </a:solidFill>
              </a:rPr>
              <a:t>Testing for model significance</a:t>
            </a:r>
          </a:p>
          <a:p>
            <a:pPr marL="0" indent="0">
              <a:spcBef>
                <a:spcPct val="20000"/>
              </a:spcBef>
              <a:buClr>
                <a:srgbClr val="000000"/>
              </a:buClr>
            </a:pPr>
            <a:r>
              <a:rPr lang="en-US" sz="2000" dirty="0" smtClean="0">
                <a:solidFill>
                  <a:srgbClr val="FF0000"/>
                </a:solidFill>
              </a:rPr>
              <a:t>H</a:t>
            </a:r>
            <a:r>
              <a:rPr lang="en-US" sz="2000" baseline="-25000" dirty="0" smtClean="0">
                <a:solidFill>
                  <a:srgbClr val="FF0000"/>
                </a:solidFill>
              </a:rPr>
              <a:t>0</a:t>
            </a:r>
            <a:r>
              <a:rPr lang="en-US" sz="2000" dirty="0" smtClean="0">
                <a:solidFill>
                  <a:srgbClr val="FF0000"/>
                </a:solidFill>
              </a:rPr>
              <a:t>: </a:t>
            </a:r>
            <a:r>
              <a:rPr lang="en-US" sz="2000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</a:t>
            </a:r>
            <a:r>
              <a:rPr lang="en-US" sz="2000" baseline="-25000" dirty="0" smtClean="0">
                <a:solidFill>
                  <a:srgbClr val="FF0000"/>
                </a:solidFill>
              </a:rPr>
              <a:t>1</a:t>
            </a:r>
            <a:r>
              <a:rPr lang="en-US" sz="2000" dirty="0" smtClean="0">
                <a:solidFill>
                  <a:srgbClr val="FF0000"/>
                </a:solidFill>
              </a:rPr>
              <a:t> = </a:t>
            </a:r>
            <a:r>
              <a:rPr lang="en-US" sz="2000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</a:t>
            </a:r>
            <a:r>
              <a:rPr lang="en-US" sz="2000" baseline="-25000" dirty="0" smtClean="0">
                <a:solidFill>
                  <a:srgbClr val="FF0000"/>
                </a:solidFill>
              </a:rPr>
              <a:t>2 </a:t>
            </a:r>
            <a:r>
              <a:rPr lang="en-US" sz="2000" dirty="0" smtClean="0">
                <a:solidFill>
                  <a:srgbClr val="FF0000"/>
                </a:solidFill>
              </a:rPr>
              <a:t>= </a:t>
            </a:r>
            <a:r>
              <a:rPr lang="en-US" sz="2000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</a:t>
            </a:r>
            <a:r>
              <a:rPr lang="en-US" sz="2000" baseline="-25000" dirty="0" smtClean="0">
                <a:solidFill>
                  <a:srgbClr val="FF0000"/>
                </a:solidFill>
              </a:rPr>
              <a:t>3 </a:t>
            </a:r>
            <a:r>
              <a:rPr lang="en-US" sz="2000" dirty="0" smtClean="0">
                <a:solidFill>
                  <a:srgbClr val="FF0000"/>
                </a:solidFill>
              </a:rPr>
              <a:t>= </a:t>
            </a:r>
            <a:r>
              <a:rPr lang="en-US" sz="2000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</a:t>
            </a:r>
            <a:r>
              <a:rPr lang="en-US" sz="2000" baseline="-25000" dirty="0" smtClean="0">
                <a:solidFill>
                  <a:srgbClr val="FF0000"/>
                </a:solidFill>
              </a:rPr>
              <a:t>4 </a:t>
            </a:r>
            <a:r>
              <a:rPr lang="en-US" sz="2000" dirty="0" smtClean="0">
                <a:solidFill>
                  <a:srgbClr val="FF0000"/>
                </a:solidFill>
              </a:rPr>
              <a:t>= </a:t>
            </a:r>
            <a:r>
              <a:rPr lang="en-US" sz="2000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</a:t>
            </a:r>
            <a:r>
              <a:rPr lang="en-US" sz="2000" baseline="-25000" dirty="0" smtClean="0">
                <a:solidFill>
                  <a:srgbClr val="FF0000"/>
                </a:solidFill>
              </a:rPr>
              <a:t>5 </a:t>
            </a:r>
            <a:r>
              <a:rPr lang="en-US" sz="2000" dirty="0" smtClean="0">
                <a:solidFill>
                  <a:srgbClr val="FF0000"/>
                </a:solidFill>
              </a:rPr>
              <a:t>= </a:t>
            </a:r>
            <a:r>
              <a:rPr lang="en-US" sz="2000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</a:t>
            </a:r>
            <a:r>
              <a:rPr lang="en-US" sz="2000" baseline="-25000" dirty="0" smtClean="0">
                <a:solidFill>
                  <a:srgbClr val="FF0000"/>
                </a:solidFill>
              </a:rPr>
              <a:t>6</a:t>
            </a:r>
            <a:r>
              <a:rPr lang="en-US" sz="2000" i="1" baseline="-25000" dirty="0" smtClean="0">
                <a:solidFill>
                  <a:srgbClr val="FF0000"/>
                </a:solidFill>
              </a:rPr>
              <a:t>  </a:t>
            </a:r>
            <a:r>
              <a:rPr lang="en-US" sz="2000" dirty="0" smtClean="0">
                <a:solidFill>
                  <a:srgbClr val="FF0000"/>
                </a:solidFill>
              </a:rPr>
              <a:t>= 0</a:t>
            </a: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sz="2800" b="1" dirty="0" smtClean="0"/>
              <a:t>Hypothesis Testing</a:t>
            </a:r>
            <a:endParaRPr lang="en-US" sz="2800" b="1" dirty="0"/>
          </a:p>
        </p:txBody>
      </p:sp>
      <p:sp>
        <p:nvSpPr>
          <p:cNvPr id="7" name="Text Box 32"/>
          <p:cNvSpPr txBox="1">
            <a:spLocks noChangeArrowheads="1"/>
          </p:cNvSpPr>
          <p:nvPr/>
        </p:nvSpPr>
        <p:spPr bwMode="auto">
          <a:xfrm>
            <a:off x="2670735" y="3198714"/>
            <a:ext cx="2244165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</a:pPr>
            <a:r>
              <a:rPr lang="en-US" sz="1800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</a:t>
            </a:r>
            <a:r>
              <a:rPr lang="en-US" sz="1800" dirty="0" smtClean="0">
                <a:solidFill>
                  <a:srgbClr val="FF0000"/>
                </a:solidFill>
              </a:rPr>
              <a:t> </a:t>
            </a:r>
            <a:r>
              <a:rPr lang="en-US" sz="1800" dirty="0">
                <a:solidFill>
                  <a:srgbClr val="FF0000"/>
                </a:solidFill>
              </a:rPr>
              <a:t>= .</a:t>
            </a:r>
            <a:r>
              <a:rPr lang="en-US" sz="1800" dirty="0" smtClean="0">
                <a:solidFill>
                  <a:srgbClr val="FF0000"/>
                </a:solidFill>
              </a:rPr>
              <a:t>05   &amp;        row</a:t>
            </a: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8" name="Text Box 32"/>
          <p:cNvSpPr txBox="1">
            <a:spLocks noChangeArrowheads="1"/>
          </p:cNvSpPr>
          <p:nvPr/>
        </p:nvSpPr>
        <p:spPr bwMode="auto">
          <a:xfrm>
            <a:off x="4133850" y="2885977"/>
            <a:ext cx="1170547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column</a:t>
            </a: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9" name="Text Box 24"/>
          <p:cNvSpPr txBox="1">
            <a:spLocks noChangeArrowheads="1"/>
          </p:cNvSpPr>
          <p:nvPr/>
        </p:nvSpPr>
        <p:spPr bwMode="auto">
          <a:xfrm>
            <a:off x="7236839" y="2880176"/>
            <a:ext cx="60087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dirty="0" smtClean="0">
                <a:solidFill>
                  <a:srgbClr val="FF0000"/>
                </a:solidFill>
              </a:rPr>
              <a:t>2.20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3" name="Text Box 24"/>
          <p:cNvSpPr txBox="1">
            <a:spLocks noChangeArrowheads="1"/>
          </p:cNvSpPr>
          <p:nvPr/>
        </p:nvSpPr>
        <p:spPr bwMode="auto">
          <a:xfrm>
            <a:off x="6094972" y="1845912"/>
            <a:ext cx="12313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dirty="0" smtClean="0">
                <a:solidFill>
                  <a:srgbClr val="FF0000"/>
                </a:solidFill>
              </a:rPr>
              <a:t>Reject H</a:t>
            </a:r>
            <a:r>
              <a:rPr lang="en-US" sz="1800" baseline="-25000" dirty="0" smtClean="0">
                <a:solidFill>
                  <a:srgbClr val="FF0000"/>
                </a:solidFill>
              </a:rPr>
              <a:t>0</a:t>
            </a:r>
            <a:endParaRPr lang="en-US" sz="1800" dirty="0">
              <a:solidFill>
                <a:srgbClr val="FF0000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3577591" y="4760913"/>
            <a:ext cx="643890" cy="1809750"/>
            <a:chOff x="3577591" y="4760913"/>
            <a:chExt cx="643890" cy="1809750"/>
          </a:xfrm>
        </p:grpSpPr>
        <p:sp>
          <p:nvSpPr>
            <p:cNvPr id="15" name="Line 28"/>
            <p:cNvSpPr>
              <a:spLocks noChangeShapeType="1"/>
            </p:cNvSpPr>
            <p:nvPr/>
          </p:nvSpPr>
          <p:spPr bwMode="auto">
            <a:xfrm>
              <a:off x="3581401" y="4767527"/>
              <a:ext cx="64008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28"/>
            <p:cNvSpPr>
              <a:spLocks noChangeShapeType="1"/>
            </p:cNvSpPr>
            <p:nvPr/>
          </p:nvSpPr>
          <p:spPr bwMode="auto">
            <a:xfrm>
              <a:off x="3581401" y="6563043"/>
              <a:ext cx="64008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28"/>
            <p:cNvSpPr>
              <a:spLocks noChangeShapeType="1"/>
            </p:cNvSpPr>
            <p:nvPr/>
          </p:nvSpPr>
          <p:spPr bwMode="auto">
            <a:xfrm flipV="1">
              <a:off x="4210051" y="4760913"/>
              <a:ext cx="0" cy="180975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28"/>
            <p:cNvSpPr>
              <a:spLocks noChangeShapeType="1"/>
            </p:cNvSpPr>
            <p:nvPr/>
          </p:nvSpPr>
          <p:spPr bwMode="auto">
            <a:xfrm flipV="1">
              <a:off x="3577591" y="4760913"/>
              <a:ext cx="0" cy="180975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64523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0999" name="Group 247"/>
          <p:cNvGraphicFramePr>
            <a:graphicFrameLocks noGrp="1"/>
          </p:cNvGraphicFramePr>
          <p:nvPr>
            <p:ph/>
          </p:nvPr>
        </p:nvGraphicFramePr>
        <p:xfrm>
          <a:off x="671513" y="774047"/>
          <a:ext cx="7773987" cy="5790896"/>
        </p:xfrm>
        <a:graphic>
          <a:graphicData uri="http://schemas.openxmlformats.org/drawingml/2006/table">
            <a:tbl>
              <a:tblPr/>
              <a:tblGrid>
                <a:gridCol w="2117725"/>
                <a:gridCol w="1439862"/>
                <a:gridCol w="1727200"/>
                <a:gridCol w="1255713"/>
                <a:gridCol w="1233487"/>
              </a:tblGrid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 Square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0.517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Adjusted R Square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0.486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Standard Error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6.347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Observations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100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76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ANOVA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 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df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SS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MS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F stat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Regression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4018.075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669.679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16.623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ERROR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93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3746.689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40.287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Total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99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7764.764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 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 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76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Coefficients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Standard Error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t Stat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P-value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Intercept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104.529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15.743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6.640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0.000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lnPAYT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-5.709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2.461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-2.320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0.023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D2000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-2.821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2.029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-1.390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0.168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Dfull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3.768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1.927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1.955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0.054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BLK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-0.291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0.089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-3.256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0.002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DROP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-0.374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0.202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-1.848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0.068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U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-3.023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0.618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-4.888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0.000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sz="2800" b="1" dirty="0" smtClean="0"/>
              <a:t>Hypothesis Testing</a:t>
            </a:r>
            <a:endParaRPr lang="en-US" sz="2800" b="1" dirty="0"/>
          </a:p>
        </p:txBody>
      </p:sp>
      <p:sp>
        <p:nvSpPr>
          <p:cNvPr id="13" name="Text Box 24"/>
          <p:cNvSpPr txBox="1">
            <a:spLocks noChangeArrowheads="1"/>
          </p:cNvSpPr>
          <p:nvPr/>
        </p:nvSpPr>
        <p:spPr bwMode="auto">
          <a:xfrm>
            <a:off x="4010496" y="4743204"/>
            <a:ext cx="123134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b="1" dirty="0" smtClean="0">
                <a:solidFill>
                  <a:srgbClr val="FF0000"/>
                </a:solidFill>
                <a:latin typeface="+mj-lt"/>
              </a:rPr>
              <a:t>Reject H</a:t>
            </a:r>
            <a:r>
              <a:rPr lang="en-US" sz="1400" baseline="-25000" dirty="0" smtClean="0">
                <a:solidFill>
                  <a:srgbClr val="FF0000"/>
                </a:solidFill>
              </a:rPr>
              <a:t>0</a:t>
            </a:r>
            <a:endParaRPr lang="en-US" sz="1400" dirty="0" smtClean="0">
              <a:solidFill>
                <a:srgbClr val="FF0000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3566884" y="4760913"/>
            <a:ext cx="640080" cy="275544"/>
            <a:chOff x="3581401" y="4760913"/>
            <a:chExt cx="640080" cy="1809750"/>
          </a:xfrm>
        </p:grpSpPr>
        <p:sp>
          <p:nvSpPr>
            <p:cNvPr id="15" name="Line 28"/>
            <p:cNvSpPr>
              <a:spLocks noChangeShapeType="1"/>
            </p:cNvSpPr>
            <p:nvPr/>
          </p:nvSpPr>
          <p:spPr bwMode="auto">
            <a:xfrm>
              <a:off x="3581401" y="4776153"/>
              <a:ext cx="64008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28"/>
            <p:cNvSpPr>
              <a:spLocks noChangeShapeType="1"/>
            </p:cNvSpPr>
            <p:nvPr/>
          </p:nvSpPr>
          <p:spPr bwMode="auto">
            <a:xfrm>
              <a:off x="3581401" y="6563043"/>
              <a:ext cx="64008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28"/>
            <p:cNvSpPr>
              <a:spLocks noChangeShapeType="1"/>
            </p:cNvSpPr>
            <p:nvPr/>
          </p:nvSpPr>
          <p:spPr bwMode="auto">
            <a:xfrm flipV="1">
              <a:off x="4216296" y="4760913"/>
              <a:ext cx="0" cy="180975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28"/>
            <p:cNvSpPr>
              <a:spLocks noChangeShapeType="1"/>
            </p:cNvSpPr>
            <p:nvPr/>
          </p:nvSpPr>
          <p:spPr bwMode="auto">
            <a:xfrm flipV="1">
              <a:off x="3596639" y="4760913"/>
              <a:ext cx="0" cy="180975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" name="Text Box 16"/>
          <p:cNvSpPr txBox="1">
            <a:spLocks noChangeArrowheads="1"/>
          </p:cNvSpPr>
          <p:nvPr/>
        </p:nvSpPr>
        <p:spPr bwMode="auto">
          <a:xfrm>
            <a:off x="5950857" y="4728690"/>
            <a:ext cx="1959428" cy="306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sz="1400" b="1" dirty="0">
                <a:solidFill>
                  <a:srgbClr val="FF0000"/>
                </a:solidFill>
                <a:latin typeface="+mj-lt"/>
              </a:rPr>
              <a:t>-1.986                </a:t>
            </a:r>
            <a:r>
              <a:rPr lang="en-US" sz="1400" b="1" dirty="0" smtClean="0">
                <a:solidFill>
                  <a:srgbClr val="FF0000"/>
                </a:solidFill>
                <a:latin typeface="+mj-lt"/>
              </a:rPr>
              <a:t>1.986</a:t>
            </a:r>
            <a:endParaRPr lang="en-US" sz="1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0" name="Text Box 193"/>
          <p:cNvSpPr txBox="1">
            <a:spLocks noChangeArrowheads="1"/>
          </p:cNvSpPr>
          <p:nvPr/>
        </p:nvSpPr>
        <p:spPr bwMode="auto">
          <a:xfrm>
            <a:off x="4219819" y="3169846"/>
            <a:ext cx="50366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</a:pPr>
            <a:r>
              <a:rPr lang="en-US" sz="1600" dirty="0" smtClean="0">
                <a:solidFill>
                  <a:srgbClr val="FF0000"/>
                </a:solidFill>
              </a:rPr>
              <a:t>row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21" name="Text Box 195"/>
          <p:cNvSpPr txBox="1">
            <a:spLocks noChangeArrowheads="1"/>
          </p:cNvSpPr>
          <p:nvPr/>
        </p:nvSpPr>
        <p:spPr bwMode="auto">
          <a:xfrm>
            <a:off x="6318245" y="1709893"/>
            <a:ext cx="84029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l"/>
            <a:r>
              <a:rPr lang="en-US" sz="1600" i="1" dirty="0">
                <a:solidFill>
                  <a:srgbClr val="FF0000"/>
                </a:solidFill>
                <a:latin typeface="Symbol" panose="05050102010706020507" pitchFamily="18" charset="2"/>
              </a:rPr>
              <a:t>a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smtClean="0">
                <a:solidFill>
                  <a:srgbClr val="FF0000"/>
                </a:solidFill>
              </a:rPr>
              <a:t> = </a:t>
            </a:r>
            <a:r>
              <a:rPr lang="en-US" sz="1600" dirty="0">
                <a:solidFill>
                  <a:srgbClr val="FF0000"/>
                </a:solidFill>
              </a:rPr>
              <a:t>.</a:t>
            </a:r>
            <a:r>
              <a:rPr lang="en-US" sz="1600" dirty="0" smtClean="0">
                <a:solidFill>
                  <a:srgbClr val="FF0000"/>
                </a:solidFill>
              </a:rPr>
              <a:t>05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22" name="Text Box 195"/>
          <p:cNvSpPr txBox="1">
            <a:spLocks noChangeArrowheads="1"/>
          </p:cNvSpPr>
          <p:nvPr/>
        </p:nvSpPr>
        <p:spPr bwMode="auto">
          <a:xfrm>
            <a:off x="5810247" y="2015377"/>
            <a:ext cx="19094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l"/>
            <a:r>
              <a:rPr lang="en-US" sz="1600" i="1" dirty="0">
                <a:solidFill>
                  <a:srgbClr val="FF0000"/>
                </a:solidFill>
                <a:latin typeface="Symbol" panose="05050102010706020507" pitchFamily="18" charset="2"/>
              </a:rPr>
              <a:t>a</a:t>
            </a:r>
            <a:r>
              <a:rPr lang="en-US" sz="1600" dirty="0">
                <a:solidFill>
                  <a:srgbClr val="FF0000"/>
                </a:solidFill>
              </a:rPr>
              <a:t> /2 = .025 (</a:t>
            </a:r>
            <a:r>
              <a:rPr lang="en-US" sz="1600" dirty="0" smtClean="0">
                <a:solidFill>
                  <a:srgbClr val="FF0000"/>
                </a:solidFill>
              </a:rPr>
              <a:t>column)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424642" y="859921"/>
            <a:ext cx="4572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spcBef>
                <a:spcPct val="20000"/>
              </a:spcBef>
              <a:buClr>
                <a:srgbClr val="000000"/>
              </a:buClr>
            </a:pPr>
            <a:r>
              <a:rPr lang="en-US" sz="2000" u="sng" dirty="0" smtClean="0">
                <a:solidFill>
                  <a:srgbClr val="FF0000"/>
                </a:solidFill>
              </a:rPr>
              <a:t>Testing for coefficient significance</a:t>
            </a:r>
          </a:p>
          <a:p>
            <a:pPr marL="0" indent="0">
              <a:spcBef>
                <a:spcPct val="20000"/>
              </a:spcBef>
              <a:buClr>
                <a:srgbClr val="000000"/>
              </a:buClr>
            </a:pPr>
            <a:r>
              <a:rPr lang="en-US" sz="2000" dirty="0" smtClean="0">
                <a:solidFill>
                  <a:srgbClr val="FF0000"/>
                </a:solidFill>
              </a:rPr>
              <a:t>H</a:t>
            </a:r>
            <a:r>
              <a:rPr lang="en-US" sz="2000" baseline="-25000" dirty="0" smtClean="0">
                <a:solidFill>
                  <a:srgbClr val="FF0000"/>
                </a:solidFill>
              </a:rPr>
              <a:t>0</a:t>
            </a:r>
            <a:r>
              <a:rPr lang="en-US" sz="2000" dirty="0" smtClean="0">
                <a:solidFill>
                  <a:srgbClr val="FF0000"/>
                </a:solidFill>
              </a:rPr>
              <a:t>: </a:t>
            </a:r>
            <a:r>
              <a:rPr lang="en-US" sz="2000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</a:t>
            </a:r>
            <a:r>
              <a:rPr lang="en-US" sz="2000" i="1" baseline="-25000" dirty="0" err="1" smtClean="0">
                <a:solidFill>
                  <a:srgbClr val="FF0000"/>
                </a:solidFill>
              </a:rPr>
              <a:t>i</a:t>
            </a:r>
            <a:r>
              <a:rPr lang="en-US" sz="2000" dirty="0" smtClean="0">
                <a:solidFill>
                  <a:srgbClr val="FF0000"/>
                </a:solidFill>
              </a:rPr>
              <a:t> = 0</a:t>
            </a:r>
          </a:p>
        </p:txBody>
      </p:sp>
    </p:spTree>
    <p:extLst>
      <p:ext uri="{BB962C8B-B14F-4D97-AF65-F5344CB8AC3E}">
        <p14:creationId xmlns:p14="http://schemas.microsoft.com/office/powerpoint/2010/main" val="10736786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9" grpId="0"/>
      <p:bldP spid="20" grpId="0"/>
      <p:bldP spid="21" grpId="0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0999" name="Group 247"/>
          <p:cNvGraphicFramePr>
            <a:graphicFrameLocks noGrp="1"/>
          </p:cNvGraphicFramePr>
          <p:nvPr>
            <p:ph/>
          </p:nvPr>
        </p:nvGraphicFramePr>
        <p:xfrm>
          <a:off x="671513" y="774047"/>
          <a:ext cx="7773987" cy="5790896"/>
        </p:xfrm>
        <a:graphic>
          <a:graphicData uri="http://schemas.openxmlformats.org/drawingml/2006/table">
            <a:tbl>
              <a:tblPr/>
              <a:tblGrid>
                <a:gridCol w="2117725"/>
                <a:gridCol w="1439862"/>
                <a:gridCol w="1727200"/>
                <a:gridCol w="1255713"/>
                <a:gridCol w="1233487"/>
              </a:tblGrid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 Square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0.517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Adjusted R Square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0.486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Standard Error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6.347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Observations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100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76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ANOVA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 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df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SS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MS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F stat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Regression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4018.075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669.679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16.623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ERROR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93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3746.689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40.287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Total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99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7764.764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 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 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76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Coefficients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Standard Error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t Stat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P-value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Intercept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104.529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15.743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6.640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0.000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lnPAYT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-5.709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2.461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-2.320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0.023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D2000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-2.821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2.029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-1.390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0.168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Dfull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3.768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1.927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1.955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0.054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BLK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-0.291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0.089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-3.256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0.002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DROP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-0.374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0.202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-1.848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0.068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U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-3.023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0.618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-4.888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0.000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sz="2800" b="1" dirty="0" smtClean="0"/>
              <a:t>Hypothesis Testing</a:t>
            </a:r>
            <a:endParaRPr lang="en-US" sz="2800" b="1" dirty="0"/>
          </a:p>
        </p:txBody>
      </p:sp>
      <p:sp>
        <p:nvSpPr>
          <p:cNvPr id="13" name="Text Box 24"/>
          <p:cNvSpPr txBox="1">
            <a:spLocks noChangeArrowheads="1"/>
          </p:cNvSpPr>
          <p:nvPr/>
        </p:nvSpPr>
        <p:spPr bwMode="auto">
          <a:xfrm>
            <a:off x="4010496" y="4743204"/>
            <a:ext cx="123134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b="1" dirty="0" smtClean="0">
                <a:solidFill>
                  <a:srgbClr val="FF0000"/>
                </a:solidFill>
                <a:latin typeface="+mj-lt"/>
              </a:rPr>
              <a:t>Reject H</a:t>
            </a:r>
            <a:r>
              <a:rPr lang="en-US" sz="1400" baseline="-25000" dirty="0" smtClean="0">
                <a:solidFill>
                  <a:srgbClr val="FF0000"/>
                </a:solidFill>
              </a:rPr>
              <a:t>0</a:t>
            </a:r>
            <a:endParaRPr lang="en-US" sz="1400" dirty="0" smtClean="0">
              <a:solidFill>
                <a:srgbClr val="FF0000"/>
              </a:solidFill>
            </a:endParaRPr>
          </a:p>
        </p:txBody>
      </p:sp>
      <p:sp>
        <p:nvSpPr>
          <p:cNvPr id="20" name="Text Box 24"/>
          <p:cNvSpPr txBox="1">
            <a:spLocks noChangeArrowheads="1"/>
          </p:cNvSpPr>
          <p:nvPr/>
        </p:nvSpPr>
        <p:spPr bwMode="auto">
          <a:xfrm>
            <a:off x="4009590" y="5048004"/>
            <a:ext cx="123134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b="1" dirty="0" smtClean="0">
                <a:solidFill>
                  <a:srgbClr val="FF0000"/>
                </a:solidFill>
                <a:latin typeface="+mj-lt"/>
              </a:rPr>
              <a:t>DNR H</a:t>
            </a:r>
            <a:r>
              <a:rPr lang="en-US" sz="1400" baseline="-25000" dirty="0" smtClean="0">
                <a:solidFill>
                  <a:srgbClr val="FF0000"/>
                </a:solidFill>
              </a:rPr>
              <a:t>0</a:t>
            </a:r>
            <a:endParaRPr lang="en-US" sz="1400" dirty="0" smtClean="0">
              <a:solidFill>
                <a:srgbClr val="FF0000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3566884" y="5051193"/>
            <a:ext cx="640080" cy="275544"/>
            <a:chOff x="3581401" y="4760913"/>
            <a:chExt cx="640080" cy="1809750"/>
          </a:xfrm>
        </p:grpSpPr>
        <p:sp>
          <p:nvSpPr>
            <p:cNvPr id="15" name="Line 28"/>
            <p:cNvSpPr>
              <a:spLocks noChangeShapeType="1"/>
            </p:cNvSpPr>
            <p:nvPr/>
          </p:nvSpPr>
          <p:spPr bwMode="auto">
            <a:xfrm>
              <a:off x="3581401" y="4776153"/>
              <a:ext cx="64008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28"/>
            <p:cNvSpPr>
              <a:spLocks noChangeShapeType="1"/>
            </p:cNvSpPr>
            <p:nvPr/>
          </p:nvSpPr>
          <p:spPr bwMode="auto">
            <a:xfrm>
              <a:off x="3581401" y="6563043"/>
              <a:ext cx="64008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28"/>
            <p:cNvSpPr>
              <a:spLocks noChangeShapeType="1"/>
            </p:cNvSpPr>
            <p:nvPr/>
          </p:nvSpPr>
          <p:spPr bwMode="auto">
            <a:xfrm flipV="1">
              <a:off x="4214020" y="4760913"/>
              <a:ext cx="0" cy="180975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28"/>
            <p:cNvSpPr>
              <a:spLocks noChangeShapeType="1"/>
            </p:cNvSpPr>
            <p:nvPr/>
          </p:nvSpPr>
          <p:spPr bwMode="auto">
            <a:xfrm flipV="1">
              <a:off x="3596639" y="4760913"/>
              <a:ext cx="0" cy="180975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" name="Text Box 16"/>
          <p:cNvSpPr txBox="1">
            <a:spLocks noChangeArrowheads="1"/>
          </p:cNvSpPr>
          <p:nvPr/>
        </p:nvSpPr>
        <p:spPr bwMode="auto">
          <a:xfrm>
            <a:off x="5949951" y="5033490"/>
            <a:ext cx="1959428" cy="306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sz="1400" b="1" dirty="0">
                <a:solidFill>
                  <a:srgbClr val="FF0000"/>
                </a:solidFill>
                <a:latin typeface="+mj-lt"/>
              </a:rPr>
              <a:t>-1.986                </a:t>
            </a:r>
            <a:r>
              <a:rPr lang="en-US" sz="1400" b="1" dirty="0" smtClean="0">
                <a:solidFill>
                  <a:srgbClr val="FF0000"/>
                </a:solidFill>
                <a:latin typeface="+mj-lt"/>
              </a:rPr>
              <a:t>1.986</a:t>
            </a:r>
            <a:endParaRPr lang="en-US" sz="1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2" name="Text Box 195"/>
          <p:cNvSpPr txBox="1">
            <a:spLocks noChangeArrowheads="1"/>
          </p:cNvSpPr>
          <p:nvPr/>
        </p:nvSpPr>
        <p:spPr bwMode="auto">
          <a:xfrm>
            <a:off x="6318245" y="1709893"/>
            <a:ext cx="84029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l"/>
            <a:r>
              <a:rPr lang="en-US" sz="1600" i="1" dirty="0">
                <a:solidFill>
                  <a:srgbClr val="FF0000"/>
                </a:solidFill>
                <a:latin typeface="Symbol" panose="05050102010706020507" pitchFamily="18" charset="2"/>
              </a:rPr>
              <a:t>a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smtClean="0">
                <a:solidFill>
                  <a:srgbClr val="FF0000"/>
                </a:solidFill>
              </a:rPr>
              <a:t> = </a:t>
            </a:r>
            <a:r>
              <a:rPr lang="en-US" sz="1600" dirty="0">
                <a:solidFill>
                  <a:srgbClr val="FF0000"/>
                </a:solidFill>
              </a:rPr>
              <a:t>.</a:t>
            </a:r>
            <a:r>
              <a:rPr lang="en-US" sz="1600" dirty="0" smtClean="0">
                <a:solidFill>
                  <a:srgbClr val="FF0000"/>
                </a:solidFill>
              </a:rPr>
              <a:t>05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23" name="Text Box 195"/>
          <p:cNvSpPr txBox="1">
            <a:spLocks noChangeArrowheads="1"/>
          </p:cNvSpPr>
          <p:nvPr/>
        </p:nvSpPr>
        <p:spPr bwMode="auto">
          <a:xfrm>
            <a:off x="5810247" y="2015377"/>
            <a:ext cx="19094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l"/>
            <a:r>
              <a:rPr lang="en-US" sz="1600" i="1" dirty="0">
                <a:solidFill>
                  <a:srgbClr val="FF0000"/>
                </a:solidFill>
                <a:latin typeface="Symbol" panose="05050102010706020507" pitchFamily="18" charset="2"/>
              </a:rPr>
              <a:t>a</a:t>
            </a:r>
            <a:r>
              <a:rPr lang="en-US" sz="1600" dirty="0">
                <a:solidFill>
                  <a:srgbClr val="FF0000"/>
                </a:solidFill>
              </a:rPr>
              <a:t> /2 = .025 (</a:t>
            </a:r>
            <a:r>
              <a:rPr lang="en-US" sz="1600" dirty="0" smtClean="0">
                <a:solidFill>
                  <a:srgbClr val="FF0000"/>
                </a:solidFill>
              </a:rPr>
              <a:t>column)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424642" y="859921"/>
            <a:ext cx="4572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spcBef>
                <a:spcPct val="20000"/>
              </a:spcBef>
              <a:buClr>
                <a:srgbClr val="000000"/>
              </a:buClr>
            </a:pPr>
            <a:r>
              <a:rPr lang="en-US" sz="2000" u="sng" dirty="0" smtClean="0">
                <a:solidFill>
                  <a:srgbClr val="FF0000"/>
                </a:solidFill>
              </a:rPr>
              <a:t>Testing for coefficient significance</a:t>
            </a:r>
          </a:p>
          <a:p>
            <a:pPr marL="0" indent="0">
              <a:spcBef>
                <a:spcPct val="20000"/>
              </a:spcBef>
              <a:buClr>
                <a:srgbClr val="000000"/>
              </a:buClr>
            </a:pPr>
            <a:r>
              <a:rPr lang="en-US" sz="2000" dirty="0" smtClean="0">
                <a:solidFill>
                  <a:srgbClr val="FF0000"/>
                </a:solidFill>
              </a:rPr>
              <a:t>H</a:t>
            </a:r>
            <a:r>
              <a:rPr lang="en-US" sz="2000" baseline="-25000" dirty="0" smtClean="0">
                <a:solidFill>
                  <a:srgbClr val="FF0000"/>
                </a:solidFill>
              </a:rPr>
              <a:t>0</a:t>
            </a:r>
            <a:r>
              <a:rPr lang="en-US" sz="2000" dirty="0" smtClean="0">
                <a:solidFill>
                  <a:srgbClr val="FF0000"/>
                </a:solidFill>
              </a:rPr>
              <a:t>: </a:t>
            </a:r>
            <a:r>
              <a:rPr lang="en-US" sz="2000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</a:t>
            </a:r>
            <a:r>
              <a:rPr lang="en-US" sz="2000" i="1" baseline="-25000" dirty="0" err="1" smtClean="0">
                <a:solidFill>
                  <a:srgbClr val="FF0000"/>
                </a:solidFill>
              </a:rPr>
              <a:t>i</a:t>
            </a:r>
            <a:r>
              <a:rPr lang="en-US" sz="2000" dirty="0" smtClean="0">
                <a:solidFill>
                  <a:srgbClr val="FF0000"/>
                </a:solidFill>
              </a:rPr>
              <a:t> = 0</a:t>
            </a:r>
          </a:p>
        </p:txBody>
      </p:sp>
    </p:spTree>
    <p:extLst>
      <p:ext uri="{BB962C8B-B14F-4D97-AF65-F5344CB8AC3E}">
        <p14:creationId xmlns:p14="http://schemas.microsoft.com/office/powerpoint/2010/main" val="40327363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0999" name="Group 247"/>
          <p:cNvGraphicFramePr>
            <a:graphicFrameLocks noGrp="1"/>
          </p:cNvGraphicFramePr>
          <p:nvPr>
            <p:ph/>
          </p:nvPr>
        </p:nvGraphicFramePr>
        <p:xfrm>
          <a:off x="671513" y="774047"/>
          <a:ext cx="7773987" cy="5790896"/>
        </p:xfrm>
        <a:graphic>
          <a:graphicData uri="http://schemas.openxmlformats.org/drawingml/2006/table">
            <a:tbl>
              <a:tblPr/>
              <a:tblGrid>
                <a:gridCol w="2117725"/>
                <a:gridCol w="1439862"/>
                <a:gridCol w="1727200"/>
                <a:gridCol w="1255713"/>
                <a:gridCol w="1233487"/>
              </a:tblGrid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 Square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0.517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Adjusted R Square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0.486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Standard Error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6.347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Observations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100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76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ANOVA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 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df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SS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MS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F stat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Regression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4018.075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669.679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16.623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ERROR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93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3746.689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40.287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Total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99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7764.764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 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 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76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Coefficients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Standard Error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t Stat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P-value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Intercept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104.529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15.743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6.640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0.000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lnPAYT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-5.709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2.461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-2.320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0.023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D2000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-2.821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2.029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-1.390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0.168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Dfull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3.768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1.927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1.955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0.054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BLK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-0.291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0.089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-3.256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0.002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DROP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-0.374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0.202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-1.848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0.068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U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-3.023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0.618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-4.888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0.000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sz="2800" b="1" dirty="0" smtClean="0"/>
              <a:t>Hypothesis Testing</a:t>
            </a:r>
            <a:endParaRPr lang="en-US" sz="2800" b="1" dirty="0"/>
          </a:p>
        </p:txBody>
      </p:sp>
      <p:sp>
        <p:nvSpPr>
          <p:cNvPr id="13" name="Text Box 24"/>
          <p:cNvSpPr txBox="1">
            <a:spLocks noChangeArrowheads="1"/>
          </p:cNvSpPr>
          <p:nvPr/>
        </p:nvSpPr>
        <p:spPr bwMode="auto">
          <a:xfrm>
            <a:off x="4010496" y="4743204"/>
            <a:ext cx="123134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b="1" dirty="0" smtClean="0">
                <a:solidFill>
                  <a:srgbClr val="FF0000"/>
                </a:solidFill>
                <a:latin typeface="+mj-lt"/>
              </a:rPr>
              <a:t>Reject H</a:t>
            </a:r>
            <a:r>
              <a:rPr lang="en-US" sz="1400" baseline="-25000" dirty="0" smtClean="0">
                <a:solidFill>
                  <a:srgbClr val="FF0000"/>
                </a:solidFill>
              </a:rPr>
              <a:t>0</a:t>
            </a:r>
            <a:endParaRPr lang="en-US" sz="1400" dirty="0" smtClean="0">
              <a:solidFill>
                <a:srgbClr val="FF0000"/>
              </a:solidFill>
            </a:endParaRPr>
          </a:p>
        </p:txBody>
      </p:sp>
      <p:sp>
        <p:nvSpPr>
          <p:cNvPr id="20" name="Text Box 24"/>
          <p:cNvSpPr txBox="1">
            <a:spLocks noChangeArrowheads="1"/>
          </p:cNvSpPr>
          <p:nvPr/>
        </p:nvSpPr>
        <p:spPr bwMode="auto">
          <a:xfrm>
            <a:off x="4009590" y="5352804"/>
            <a:ext cx="123134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b="1" dirty="0" smtClean="0">
                <a:solidFill>
                  <a:srgbClr val="FF0000"/>
                </a:solidFill>
                <a:latin typeface="+mj-lt"/>
              </a:rPr>
              <a:t>DNR H</a:t>
            </a:r>
            <a:r>
              <a:rPr lang="en-US" sz="1400" baseline="-25000" dirty="0" smtClean="0">
                <a:solidFill>
                  <a:srgbClr val="FF0000"/>
                </a:solidFill>
              </a:rPr>
              <a:t>0</a:t>
            </a:r>
            <a:endParaRPr lang="en-US" sz="1400" dirty="0" smtClean="0">
              <a:solidFill>
                <a:srgbClr val="FF0000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3566884" y="5355993"/>
            <a:ext cx="640080" cy="275544"/>
            <a:chOff x="3581401" y="4760913"/>
            <a:chExt cx="640080" cy="1809750"/>
          </a:xfrm>
        </p:grpSpPr>
        <p:sp>
          <p:nvSpPr>
            <p:cNvPr id="15" name="Line 28"/>
            <p:cNvSpPr>
              <a:spLocks noChangeShapeType="1"/>
            </p:cNvSpPr>
            <p:nvPr/>
          </p:nvSpPr>
          <p:spPr bwMode="auto">
            <a:xfrm>
              <a:off x="3581401" y="4776153"/>
              <a:ext cx="64008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28"/>
            <p:cNvSpPr>
              <a:spLocks noChangeShapeType="1"/>
            </p:cNvSpPr>
            <p:nvPr/>
          </p:nvSpPr>
          <p:spPr bwMode="auto">
            <a:xfrm>
              <a:off x="3581401" y="6563043"/>
              <a:ext cx="64008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28"/>
            <p:cNvSpPr>
              <a:spLocks noChangeShapeType="1"/>
            </p:cNvSpPr>
            <p:nvPr/>
          </p:nvSpPr>
          <p:spPr bwMode="auto">
            <a:xfrm flipV="1">
              <a:off x="4214020" y="4760913"/>
              <a:ext cx="0" cy="180975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28"/>
            <p:cNvSpPr>
              <a:spLocks noChangeShapeType="1"/>
            </p:cNvSpPr>
            <p:nvPr/>
          </p:nvSpPr>
          <p:spPr bwMode="auto">
            <a:xfrm flipV="1">
              <a:off x="3596639" y="4760913"/>
              <a:ext cx="0" cy="180975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" name="Text Box 16"/>
          <p:cNvSpPr txBox="1">
            <a:spLocks noChangeArrowheads="1"/>
          </p:cNvSpPr>
          <p:nvPr/>
        </p:nvSpPr>
        <p:spPr bwMode="auto">
          <a:xfrm>
            <a:off x="5949951" y="5338290"/>
            <a:ext cx="1959428" cy="306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sz="1400" b="1" dirty="0">
                <a:solidFill>
                  <a:srgbClr val="FF0000"/>
                </a:solidFill>
                <a:latin typeface="+mj-lt"/>
              </a:rPr>
              <a:t>-1.986                </a:t>
            </a:r>
            <a:r>
              <a:rPr lang="en-US" sz="1400" b="1" dirty="0" smtClean="0">
                <a:solidFill>
                  <a:srgbClr val="FF0000"/>
                </a:solidFill>
                <a:latin typeface="+mj-lt"/>
              </a:rPr>
              <a:t>1.986</a:t>
            </a:r>
            <a:endParaRPr lang="en-US" sz="1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9" name="Text Box 24"/>
          <p:cNvSpPr txBox="1">
            <a:spLocks noChangeArrowheads="1"/>
          </p:cNvSpPr>
          <p:nvPr/>
        </p:nvSpPr>
        <p:spPr bwMode="auto">
          <a:xfrm>
            <a:off x="4009590" y="5048004"/>
            <a:ext cx="123134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b="1" dirty="0" smtClean="0">
                <a:solidFill>
                  <a:srgbClr val="FF0000"/>
                </a:solidFill>
                <a:latin typeface="+mj-lt"/>
              </a:rPr>
              <a:t>DNR H</a:t>
            </a:r>
            <a:r>
              <a:rPr lang="en-US" sz="1400" baseline="-25000" dirty="0" smtClean="0">
                <a:solidFill>
                  <a:srgbClr val="FF0000"/>
                </a:solidFill>
              </a:rPr>
              <a:t>0</a:t>
            </a:r>
            <a:endParaRPr lang="en-US" sz="1400" dirty="0" smtClean="0">
              <a:solidFill>
                <a:srgbClr val="FF0000"/>
              </a:solidFill>
            </a:endParaRPr>
          </a:p>
        </p:txBody>
      </p:sp>
      <p:sp>
        <p:nvSpPr>
          <p:cNvPr id="22" name="Text Box 195"/>
          <p:cNvSpPr txBox="1">
            <a:spLocks noChangeArrowheads="1"/>
          </p:cNvSpPr>
          <p:nvPr/>
        </p:nvSpPr>
        <p:spPr bwMode="auto">
          <a:xfrm>
            <a:off x="6318245" y="1709893"/>
            <a:ext cx="84029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l"/>
            <a:r>
              <a:rPr lang="en-US" sz="1600" i="1" dirty="0">
                <a:solidFill>
                  <a:srgbClr val="FF0000"/>
                </a:solidFill>
                <a:latin typeface="Symbol" panose="05050102010706020507" pitchFamily="18" charset="2"/>
              </a:rPr>
              <a:t>a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smtClean="0">
                <a:solidFill>
                  <a:srgbClr val="FF0000"/>
                </a:solidFill>
              </a:rPr>
              <a:t> = </a:t>
            </a:r>
            <a:r>
              <a:rPr lang="en-US" sz="1600" dirty="0">
                <a:solidFill>
                  <a:srgbClr val="FF0000"/>
                </a:solidFill>
              </a:rPr>
              <a:t>.</a:t>
            </a:r>
            <a:r>
              <a:rPr lang="en-US" sz="1600" dirty="0" smtClean="0">
                <a:solidFill>
                  <a:srgbClr val="FF0000"/>
                </a:solidFill>
              </a:rPr>
              <a:t>05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23" name="Text Box 195"/>
          <p:cNvSpPr txBox="1">
            <a:spLocks noChangeArrowheads="1"/>
          </p:cNvSpPr>
          <p:nvPr/>
        </p:nvSpPr>
        <p:spPr bwMode="auto">
          <a:xfrm>
            <a:off x="5810247" y="2015377"/>
            <a:ext cx="19094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l"/>
            <a:r>
              <a:rPr lang="en-US" sz="1600" i="1" dirty="0">
                <a:solidFill>
                  <a:srgbClr val="FF0000"/>
                </a:solidFill>
                <a:latin typeface="Symbol" panose="05050102010706020507" pitchFamily="18" charset="2"/>
              </a:rPr>
              <a:t>a</a:t>
            </a:r>
            <a:r>
              <a:rPr lang="en-US" sz="1600" dirty="0">
                <a:solidFill>
                  <a:srgbClr val="FF0000"/>
                </a:solidFill>
              </a:rPr>
              <a:t> /2 = .025 (</a:t>
            </a:r>
            <a:r>
              <a:rPr lang="en-US" sz="1600" dirty="0" smtClean="0">
                <a:solidFill>
                  <a:srgbClr val="FF0000"/>
                </a:solidFill>
              </a:rPr>
              <a:t>column)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424642" y="859921"/>
            <a:ext cx="4572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spcBef>
                <a:spcPct val="20000"/>
              </a:spcBef>
              <a:buClr>
                <a:srgbClr val="000000"/>
              </a:buClr>
            </a:pPr>
            <a:r>
              <a:rPr lang="en-US" sz="2000" u="sng" dirty="0" smtClean="0">
                <a:solidFill>
                  <a:srgbClr val="FF0000"/>
                </a:solidFill>
              </a:rPr>
              <a:t>Testing for coefficient significance</a:t>
            </a:r>
          </a:p>
          <a:p>
            <a:pPr marL="0" indent="0">
              <a:spcBef>
                <a:spcPct val="20000"/>
              </a:spcBef>
              <a:buClr>
                <a:srgbClr val="000000"/>
              </a:buClr>
            </a:pPr>
            <a:r>
              <a:rPr lang="en-US" sz="2000" dirty="0" smtClean="0">
                <a:solidFill>
                  <a:srgbClr val="FF0000"/>
                </a:solidFill>
              </a:rPr>
              <a:t>H</a:t>
            </a:r>
            <a:r>
              <a:rPr lang="en-US" sz="2000" baseline="-25000" dirty="0" smtClean="0">
                <a:solidFill>
                  <a:srgbClr val="FF0000"/>
                </a:solidFill>
              </a:rPr>
              <a:t>0</a:t>
            </a:r>
            <a:r>
              <a:rPr lang="en-US" sz="2000" dirty="0" smtClean="0">
                <a:solidFill>
                  <a:srgbClr val="FF0000"/>
                </a:solidFill>
              </a:rPr>
              <a:t>: </a:t>
            </a:r>
            <a:r>
              <a:rPr lang="en-US" sz="2000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</a:t>
            </a:r>
            <a:r>
              <a:rPr lang="en-US" sz="2000" i="1" baseline="-25000" dirty="0" err="1" smtClean="0">
                <a:solidFill>
                  <a:srgbClr val="FF0000"/>
                </a:solidFill>
              </a:rPr>
              <a:t>i</a:t>
            </a:r>
            <a:r>
              <a:rPr lang="en-US" sz="2000" dirty="0" smtClean="0">
                <a:solidFill>
                  <a:srgbClr val="FF0000"/>
                </a:solidFill>
              </a:rPr>
              <a:t> = 0</a:t>
            </a:r>
          </a:p>
        </p:txBody>
      </p:sp>
    </p:spTree>
    <p:extLst>
      <p:ext uri="{BB962C8B-B14F-4D97-AF65-F5344CB8AC3E}">
        <p14:creationId xmlns:p14="http://schemas.microsoft.com/office/powerpoint/2010/main" val="11357795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0999" name="Group 247"/>
          <p:cNvGraphicFramePr>
            <a:graphicFrameLocks noGrp="1"/>
          </p:cNvGraphicFramePr>
          <p:nvPr>
            <p:ph/>
          </p:nvPr>
        </p:nvGraphicFramePr>
        <p:xfrm>
          <a:off x="671513" y="774047"/>
          <a:ext cx="7773987" cy="5790896"/>
        </p:xfrm>
        <a:graphic>
          <a:graphicData uri="http://schemas.openxmlformats.org/drawingml/2006/table">
            <a:tbl>
              <a:tblPr/>
              <a:tblGrid>
                <a:gridCol w="2117725"/>
                <a:gridCol w="1439862"/>
                <a:gridCol w="1727200"/>
                <a:gridCol w="1255713"/>
                <a:gridCol w="1233487"/>
              </a:tblGrid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 Square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0.517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Adjusted R Square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0.486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Standard Error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6.347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Observations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100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76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ANOVA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 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df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SS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MS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F stat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Regression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4018.075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669.679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16.623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ERROR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93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3746.689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40.287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Total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99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7764.764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 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 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76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Coefficients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Standard Error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t Stat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P-value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Intercept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104.529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15.743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6.640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0.000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lnPAYT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-5.709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2.461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-2.320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0.023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D2000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-2.821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2.029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-1.390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0.168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Dfull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3.768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1.927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1.955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0.054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BLK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-0.291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0.089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-3.256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0.002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DROP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-0.374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0.202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-1.848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0.068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U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-3.023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0.618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-4.888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0.000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sz="2800" b="1" dirty="0" smtClean="0"/>
              <a:t>Hypothesis Testing</a:t>
            </a:r>
            <a:endParaRPr lang="en-US" sz="2800" b="1" dirty="0"/>
          </a:p>
        </p:txBody>
      </p:sp>
      <p:sp>
        <p:nvSpPr>
          <p:cNvPr id="13" name="Text Box 24"/>
          <p:cNvSpPr txBox="1">
            <a:spLocks noChangeArrowheads="1"/>
          </p:cNvSpPr>
          <p:nvPr/>
        </p:nvSpPr>
        <p:spPr bwMode="auto">
          <a:xfrm>
            <a:off x="4010496" y="4743204"/>
            <a:ext cx="123134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b="1" dirty="0" smtClean="0">
                <a:solidFill>
                  <a:srgbClr val="FF0000"/>
                </a:solidFill>
                <a:latin typeface="+mj-lt"/>
              </a:rPr>
              <a:t>Reject H</a:t>
            </a:r>
            <a:r>
              <a:rPr lang="en-US" sz="1400" baseline="-25000" dirty="0" smtClean="0">
                <a:solidFill>
                  <a:srgbClr val="FF0000"/>
                </a:solidFill>
              </a:rPr>
              <a:t>0</a:t>
            </a:r>
            <a:endParaRPr lang="en-US" sz="1400" dirty="0" smtClean="0">
              <a:solidFill>
                <a:srgbClr val="FF0000"/>
              </a:solidFill>
            </a:endParaRPr>
          </a:p>
        </p:txBody>
      </p:sp>
      <p:sp>
        <p:nvSpPr>
          <p:cNvPr id="20" name="Text Box 24"/>
          <p:cNvSpPr txBox="1">
            <a:spLocks noChangeArrowheads="1"/>
          </p:cNvSpPr>
          <p:nvPr/>
        </p:nvSpPr>
        <p:spPr bwMode="auto">
          <a:xfrm>
            <a:off x="4009590" y="5657602"/>
            <a:ext cx="123134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b="1" dirty="0" smtClean="0">
                <a:solidFill>
                  <a:srgbClr val="FF0000"/>
                </a:solidFill>
                <a:latin typeface="+mj-lt"/>
              </a:rPr>
              <a:t>Reject H</a:t>
            </a:r>
            <a:r>
              <a:rPr lang="en-US" sz="1400" baseline="-25000" dirty="0" smtClean="0">
                <a:solidFill>
                  <a:srgbClr val="FF0000"/>
                </a:solidFill>
              </a:rPr>
              <a:t>0</a:t>
            </a:r>
            <a:endParaRPr lang="en-US" sz="1400" dirty="0" smtClean="0">
              <a:solidFill>
                <a:srgbClr val="FF0000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3566884" y="5660791"/>
            <a:ext cx="640080" cy="275544"/>
            <a:chOff x="3581401" y="4760913"/>
            <a:chExt cx="640080" cy="1809750"/>
          </a:xfrm>
        </p:grpSpPr>
        <p:sp>
          <p:nvSpPr>
            <p:cNvPr id="15" name="Line 28"/>
            <p:cNvSpPr>
              <a:spLocks noChangeShapeType="1"/>
            </p:cNvSpPr>
            <p:nvPr/>
          </p:nvSpPr>
          <p:spPr bwMode="auto">
            <a:xfrm>
              <a:off x="3581401" y="4776153"/>
              <a:ext cx="64008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28"/>
            <p:cNvSpPr>
              <a:spLocks noChangeShapeType="1"/>
            </p:cNvSpPr>
            <p:nvPr/>
          </p:nvSpPr>
          <p:spPr bwMode="auto">
            <a:xfrm>
              <a:off x="3581401" y="6563043"/>
              <a:ext cx="64008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28"/>
            <p:cNvSpPr>
              <a:spLocks noChangeShapeType="1"/>
            </p:cNvSpPr>
            <p:nvPr/>
          </p:nvSpPr>
          <p:spPr bwMode="auto">
            <a:xfrm flipV="1">
              <a:off x="4214020" y="4760913"/>
              <a:ext cx="0" cy="180975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28"/>
            <p:cNvSpPr>
              <a:spLocks noChangeShapeType="1"/>
            </p:cNvSpPr>
            <p:nvPr/>
          </p:nvSpPr>
          <p:spPr bwMode="auto">
            <a:xfrm flipV="1">
              <a:off x="3596639" y="4760913"/>
              <a:ext cx="0" cy="180975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" name="Text Box 16"/>
          <p:cNvSpPr txBox="1">
            <a:spLocks noChangeArrowheads="1"/>
          </p:cNvSpPr>
          <p:nvPr/>
        </p:nvSpPr>
        <p:spPr bwMode="auto">
          <a:xfrm>
            <a:off x="5949951" y="5643088"/>
            <a:ext cx="1959428" cy="306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sz="1400" b="1" dirty="0">
                <a:solidFill>
                  <a:srgbClr val="FF0000"/>
                </a:solidFill>
                <a:latin typeface="+mj-lt"/>
              </a:rPr>
              <a:t>-1.986                </a:t>
            </a:r>
            <a:r>
              <a:rPr lang="en-US" sz="1400" b="1" dirty="0" smtClean="0">
                <a:solidFill>
                  <a:srgbClr val="FF0000"/>
                </a:solidFill>
                <a:latin typeface="+mj-lt"/>
              </a:rPr>
              <a:t>1.986</a:t>
            </a:r>
            <a:endParaRPr lang="en-US" sz="1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9" name="Text Box 24"/>
          <p:cNvSpPr txBox="1">
            <a:spLocks noChangeArrowheads="1"/>
          </p:cNvSpPr>
          <p:nvPr/>
        </p:nvSpPr>
        <p:spPr bwMode="auto">
          <a:xfrm>
            <a:off x="4009590" y="5048004"/>
            <a:ext cx="123134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b="1" dirty="0" smtClean="0">
                <a:solidFill>
                  <a:srgbClr val="FF0000"/>
                </a:solidFill>
                <a:latin typeface="+mj-lt"/>
              </a:rPr>
              <a:t>DNR H</a:t>
            </a:r>
            <a:r>
              <a:rPr lang="en-US" sz="1400" baseline="-25000" dirty="0" smtClean="0">
                <a:solidFill>
                  <a:srgbClr val="FF0000"/>
                </a:solidFill>
              </a:rPr>
              <a:t>0</a:t>
            </a:r>
            <a:endParaRPr lang="en-US" sz="1400" dirty="0" smtClean="0">
              <a:solidFill>
                <a:srgbClr val="FF0000"/>
              </a:solidFill>
            </a:endParaRPr>
          </a:p>
        </p:txBody>
      </p:sp>
      <p:sp>
        <p:nvSpPr>
          <p:cNvPr id="22" name="Text Box 24"/>
          <p:cNvSpPr txBox="1">
            <a:spLocks noChangeArrowheads="1"/>
          </p:cNvSpPr>
          <p:nvPr/>
        </p:nvSpPr>
        <p:spPr bwMode="auto">
          <a:xfrm>
            <a:off x="4009590" y="5352804"/>
            <a:ext cx="123134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b="1" dirty="0" smtClean="0">
                <a:solidFill>
                  <a:srgbClr val="FF0000"/>
                </a:solidFill>
                <a:latin typeface="+mj-lt"/>
              </a:rPr>
              <a:t>DNR H</a:t>
            </a:r>
            <a:r>
              <a:rPr lang="en-US" sz="1400" baseline="-25000" dirty="0" smtClean="0">
                <a:solidFill>
                  <a:srgbClr val="FF0000"/>
                </a:solidFill>
              </a:rPr>
              <a:t>0</a:t>
            </a:r>
            <a:endParaRPr lang="en-US" sz="1400" dirty="0" smtClean="0">
              <a:solidFill>
                <a:srgbClr val="FF0000"/>
              </a:solidFill>
            </a:endParaRPr>
          </a:p>
        </p:txBody>
      </p:sp>
      <p:sp>
        <p:nvSpPr>
          <p:cNvPr id="23" name="Text Box 195"/>
          <p:cNvSpPr txBox="1">
            <a:spLocks noChangeArrowheads="1"/>
          </p:cNvSpPr>
          <p:nvPr/>
        </p:nvSpPr>
        <p:spPr bwMode="auto">
          <a:xfrm>
            <a:off x="6318245" y="1709893"/>
            <a:ext cx="84029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l"/>
            <a:r>
              <a:rPr lang="en-US" sz="1600" i="1" dirty="0">
                <a:solidFill>
                  <a:srgbClr val="FF0000"/>
                </a:solidFill>
                <a:latin typeface="Symbol" panose="05050102010706020507" pitchFamily="18" charset="2"/>
              </a:rPr>
              <a:t>a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smtClean="0">
                <a:solidFill>
                  <a:srgbClr val="FF0000"/>
                </a:solidFill>
              </a:rPr>
              <a:t> = </a:t>
            </a:r>
            <a:r>
              <a:rPr lang="en-US" sz="1600" dirty="0">
                <a:solidFill>
                  <a:srgbClr val="FF0000"/>
                </a:solidFill>
              </a:rPr>
              <a:t>.</a:t>
            </a:r>
            <a:r>
              <a:rPr lang="en-US" sz="1600" dirty="0" smtClean="0">
                <a:solidFill>
                  <a:srgbClr val="FF0000"/>
                </a:solidFill>
              </a:rPr>
              <a:t>05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24" name="Text Box 195"/>
          <p:cNvSpPr txBox="1">
            <a:spLocks noChangeArrowheads="1"/>
          </p:cNvSpPr>
          <p:nvPr/>
        </p:nvSpPr>
        <p:spPr bwMode="auto">
          <a:xfrm>
            <a:off x="5810247" y="2015377"/>
            <a:ext cx="19094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l"/>
            <a:r>
              <a:rPr lang="en-US" sz="1600" i="1" dirty="0">
                <a:solidFill>
                  <a:srgbClr val="FF0000"/>
                </a:solidFill>
                <a:latin typeface="Symbol" panose="05050102010706020507" pitchFamily="18" charset="2"/>
              </a:rPr>
              <a:t>a</a:t>
            </a:r>
            <a:r>
              <a:rPr lang="en-US" sz="1600" dirty="0">
                <a:solidFill>
                  <a:srgbClr val="FF0000"/>
                </a:solidFill>
              </a:rPr>
              <a:t> /2 = .025 (</a:t>
            </a:r>
            <a:r>
              <a:rPr lang="en-US" sz="1600" dirty="0" smtClean="0">
                <a:solidFill>
                  <a:srgbClr val="FF0000"/>
                </a:solidFill>
              </a:rPr>
              <a:t>column)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424642" y="859921"/>
            <a:ext cx="4572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spcBef>
                <a:spcPct val="20000"/>
              </a:spcBef>
              <a:buClr>
                <a:srgbClr val="000000"/>
              </a:buClr>
            </a:pPr>
            <a:r>
              <a:rPr lang="en-US" sz="2000" u="sng" dirty="0" smtClean="0">
                <a:solidFill>
                  <a:srgbClr val="FF0000"/>
                </a:solidFill>
              </a:rPr>
              <a:t>Testing for coefficient significance</a:t>
            </a:r>
          </a:p>
          <a:p>
            <a:pPr marL="0" indent="0">
              <a:spcBef>
                <a:spcPct val="20000"/>
              </a:spcBef>
              <a:buClr>
                <a:srgbClr val="000000"/>
              </a:buClr>
            </a:pPr>
            <a:r>
              <a:rPr lang="en-US" sz="2000" dirty="0" smtClean="0">
                <a:solidFill>
                  <a:srgbClr val="FF0000"/>
                </a:solidFill>
              </a:rPr>
              <a:t>H</a:t>
            </a:r>
            <a:r>
              <a:rPr lang="en-US" sz="2000" baseline="-25000" dirty="0" smtClean="0">
                <a:solidFill>
                  <a:srgbClr val="FF0000"/>
                </a:solidFill>
              </a:rPr>
              <a:t>0</a:t>
            </a:r>
            <a:r>
              <a:rPr lang="en-US" sz="2000" dirty="0" smtClean="0">
                <a:solidFill>
                  <a:srgbClr val="FF0000"/>
                </a:solidFill>
              </a:rPr>
              <a:t>: </a:t>
            </a:r>
            <a:r>
              <a:rPr lang="en-US" sz="2000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</a:t>
            </a:r>
            <a:r>
              <a:rPr lang="en-US" sz="2000" i="1" baseline="-25000" dirty="0" err="1" smtClean="0">
                <a:solidFill>
                  <a:srgbClr val="FF0000"/>
                </a:solidFill>
              </a:rPr>
              <a:t>i</a:t>
            </a:r>
            <a:r>
              <a:rPr lang="en-US" sz="2000" dirty="0" smtClean="0">
                <a:solidFill>
                  <a:srgbClr val="FF0000"/>
                </a:solidFill>
              </a:rPr>
              <a:t> = 0</a:t>
            </a:r>
          </a:p>
        </p:txBody>
      </p:sp>
    </p:spTree>
    <p:extLst>
      <p:ext uri="{BB962C8B-B14F-4D97-AF65-F5344CB8AC3E}">
        <p14:creationId xmlns:p14="http://schemas.microsoft.com/office/powerpoint/2010/main" val="22454367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0999" name="Group 247"/>
          <p:cNvGraphicFramePr>
            <a:graphicFrameLocks noGrp="1"/>
          </p:cNvGraphicFramePr>
          <p:nvPr>
            <p:ph/>
          </p:nvPr>
        </p:nvGraphicFramePr>
        <p:xfrm>
          <a:off x="671513" y="774047"/>
          <a:ext cx="7773987" cy="5790896"/>
        </p:xfrm>
        <a:graphic>
          <a:graphicData uri="http://schemas.openxmlformats.org/drawingml/2006/table">
            <a:tbl>
              <a:tblPr/>
              <a:tblGrid>
                <a:gridCol w="2117725"/>
                <a:gridCol w="1439862"/>
                <a:gridCol w="1727200"/>
                <a:gridCol w="1255713"/>
                <a:gridCol w="1233487"/>
              </a:tblGrid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 Square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0.517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Adjusted R Square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0.486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Standard Error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6.347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Observations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100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76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ANOVA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 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df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SS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MS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F stat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Regression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4018.075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669.679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16.623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ERROR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93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3746.689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40.287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Total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99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7764.764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 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 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76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Coefficients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Standard Error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t Stat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P-value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Intercept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104.529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15.743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6.640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0.000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lnPAYT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-5.709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2.461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-2.320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0.023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D2000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-2.821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2.029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-1.390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0.168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Dfull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3.768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1.927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1.955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0.054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BLK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-0.291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0.089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-3.256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0.002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DROP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-0.374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0.202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-1.848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0.068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U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-3.023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0.618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-4.888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0.000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sz="2800" b="1" dirty="0" smtClean="0"/>
              <a:t>Hypothesis Testing</a:t>
            </a:r>
            <a:endParaRPr lang="en-US" sz="2800" b="1" dirty="0"/>
          </a:p>
        </p:txBody>
      </p:sp>
      <p:sp>
        <p:nvSpPr>
          <p:cNvPr id="13" name="Text Box 24"/>
          <p:cNvSpPr txBox="1">
            <a:spLocks noChangeArrowheads="1"/>
          </p:cNvSpPr>
          <p:nvPr/>
        </p:nvSpPr>
        <p:spPr bwMode="auto">
          <a:xfrm>
            <a:off x="4010496" y="4743204"/>
            <a:ext cx="123134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b="1" dirty="0" smtClean="0">
                <a:solidFill>
                  <a:srgbClr val="FF0000"/>
                </a:solidFill>
                <a:latin typeface="+mj-lt"/>
              </a:rPr>
              <a:t>Reject H</a:t>
            </a:r>
            <a:r>
              <a:rPr lang="en-US" sz="1400" baseline="-25000" dirty="0" smtClean="0">
                <a:solidFill>
                  <a:srgbClr val="FF0000"/>
                </a:solidFill>
              </a:rPr>
              <a:t>0</a:t>
            </a:r>
            <a:endParaRPr lang="en-US" sz="1400" dirty="0" smtClean="0">
              <a:solidFill>
                <a:srgbClr val="FF0000"/>
              </a:solidFill>
            </a:endParaRPr>
          </a:p>
        </p:txBody>
      </p:sp>
      <p:sp>
        <p:nvSpPr>
          <p:cNvPr id="20" name="Text Box 24"/>
          <p:cNvSpPr txBox="1">
            <a:spLocks noChangeArrowheads="1"/>
          </p:cNvSpPr>
          <p:nvPr/>
        </p:nvSpPr>
        <p:spPr bwMode="auto">
          <a:xfrm>
            <a:off x="4009590" y="5962396"/>
            <a:ext cx="123134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b="1" dirty="0" smtClean="0">
                <a:solidFill>
                  <a:srgbClr val="FF0000"/>
                </a:solidFill>
                <a:latin typeface="+mj-lt"/>
              </a:rPr>
              <a:t>DNR H</a:t>
            </a:r>
            <a:r>
              <a:rPr lang="en-US" sz="1400" baseline="-25000" dirty="0" smtClean="0">
                <a:solidFill>
                  <a:srgbClr val="FF0000"/>
                </a:solidFill>
              </a:rPr>
              <a:t>0</a:t>
            </a:r>
            <a:endParaRPr lang="en-US" sz="1400" dirty="0" smtClean="0">
              <a:solidFill>
                <a:srgbClr val="FF0000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3566884" y="5965585"/>
            <a:ext cx="640080" cy="275544"/>
            <a:chOff x="3581401" y="4760913"/>
            <a:chExt cx="640080" cy="1809750"/>
          </a:xfrm>
        </p:grpSpPr>
        <p:sp>
          <p:nvSpPr>
            <p:cNvPr id="15" name="Line 28"/>
            <p:cNvSpPr>
              <a:spLocks noChangeShapeType="1"/>
            </p:cNvSpPr>
            <p:nvPr/>
          </p:nvSpPr>
          <p:spPr bwMode="auto">
            <a:xfrm>
              <a:off x="3581401" y="4776153"/>
              <a:ext cx="64008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28"/>
            <p:cNvSpPr>
              <a:spLocks noChangeShapeType="1"/>
            </p:cNvSpPr>
            <p:nvPr/>
          </p:nvSpPr>
          <p:spPr bwMode="auto">
            <a:xfrm>
              <a:off x="3581401" y="6563043"/>
              <a:ext cx="64008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28"/>
            <p:cNvSpPr>
              <a:spLocks noChangeShapeType="1"/>
            </p:cNvSpPr>
            <p:nvPr/>
          </p:nvSpPr>
          <p:spPr bwMode="auto">
            <a:xfrm flipV="1">
              <a:off x="4214020" y="4760913"/>
              <a:ext cx="0" cy="180975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28"/>
            <p:cNvSpPr>
              <a:spLocks noChangeShapeType="1"/>
            </p:cNvSpPr>
            <p:nvPr/>
          </p:nvSpPr>
          <p:spPr bwMode="auto">
            <a:xfrm flipV="1">
              <a:off x="3596639" y="4760913"/>
              <a:ext cx="0" cy="180975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" name="Text Box 16"/>
          <p:cNvSpPr txBox="1">
            <a:spLocks noChangeArrowheads="1"/>
          </p:cNvSpPr>
          <p:nvPr/>
        </p:nvSpPr>
        <p:spPr bwMode="auto">
          <a:xfrm>
            <a:off x="5949951" y="5947882"/>
            <a:ext cx="1959428" cy="306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sz="1400" b="1" dirty="0">
                <a:solidFill>
                  <a:srgbClr val="FF0000"/>
                </a:solidFill>
                <a:latin typeface="+mj-lt"/>
              </a:rPr>
              <a:t>-1.986                </a:t>
            </a:r>
            <a:r>
              <a:rPr lang="en-US" sz="1400" b="1" dirty="0" smtClean="0">
                <a:solidFill>
                  <a:srgbClr val="FF0000"/>
                </a:solidFill>
                <a:latin typeface="+mj-lt"/>
              </a:rPr>
              <a:t>1.986</a:t>
            </a:r>
            <a:endParaRPr lang="en-US" sz="1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9" name="Text Box 24"/>
          <p:cNvSpPr txBox="1">
            <a:spLocks noChangeArrowheads="1"/>
          </p:cNvSpPr>
          <p:nvPr/>
        </p:nvSpPr>
        <p:spPr bwMode="auto">
          <a:xfrm>
            <a:off x="4009590" y="5048004"/>
            <a:ext cx="123134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b="1" dirty="0" smtClean="0">
                <a:solidFill>
                  <a:srgbClr val="FF0000"/>
                </a:solidFill>
                <a:latin typeface="+mj-lt"/>
              </a:rPr>
              <a:t>DNR H</a:t>
            </a:r>
            <a:r>
              <a:rPr lang="en-US" sz="1400" baseline="-25000" dirty="0" smtClean="0">
                <a:solidFill>
                  <a:srgbClr val="FF0000"/>
                </a:solidFill>
              </a:rPr>
              <a:t>0</a:t>
            </a:r>
            <a:endParaRPr lang="en-US" sz="1400" dirty="0" smtClean="0">
              <a:solidFill>
                <a:srgbClr val="FF0000"/>
              </a:solidFill>
            </a:endParaRPr>
          </a:p>
        </p:txBody>
      </p:sp>
      <p:sp>
        <p:nvSpPr>
          <p:cNvPr id="22" name="Text Box 24"/>
          <p:cNvSpPr txBox="1">
            <a:spLocks noChangeArrowheads="1"/>
          </p:cNvSpPr>
          <p:nvPr/>
        </p:nvSpPr>
        <p:spPr bwMode="auto">
          <a:xfrm>
            <a:off x="4009590" y="5352804"/>
            <a:ext cx="123134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b="1" dirty="0" smtClean="0">
                <a:solidFill>
                  <a:srgbClr val="FF0000"/>
                </a:solidFill>
                <a:latin typeface="+mj-lt"/>
              </a:rPr>
              <a:t>DNR H</a:t>
            </a:r>
            <a:r>
              <a:rPr lang="en-US" sz="1400" baseline="-25000" dirty="0" smtClean="0">
                <a:solidFill>
                  <a:srgbClr val="FF0000"/>
                </a:solidFill>
              </a:rPr>
              <a:t>0</a:t>
            </a:r>
            <a:endParaRPr lang="en-US" sz="1400" dirty="0" smtClean="0">
              <a:solidFill>
                <a:srgbClr val="FF0000"/>
              </a:solidFill>
            </a:endParaRPr>
          </a:p>
        </p:txBody>
      </p:sp>
      <p:sp>
        <p:nvSpPr>
          <p:cNvPr id="23" name="Text Box 24"/>
          <p:cNvSpPr txBox="1">
            <a:spLocks noChangeArrowheads="1"/>
          </p:cNvSpPr>
          <p:nvPr/>
        </p:nvSpPr>
        <p:spPr bwMode="auto">
          <a:xfrm>
            <a:off x="4009590" y="5657602"/>
            <a:ext cx="123134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b="1" dirty="0" smtClean="0">
                <a:solidFill>
                  <a:srgbClr val="FF0000"/>
                </a:solidFill>
                <a:latin typeface="+mj-lt"/>
              </a:rPr>
              <a:t>Reject H</a:t>
            </a:r>
            <a:r>
              <a:rPr lang="en-US" sz="1400" baseline="-25000" dirty="0" smtClean="0">
                <a:solidFill>
                  <a:srgbClr val="FF0000"/>
                </a:solidFill>
              </a:rPr>
              <a:t>0</a:t>
            </a:r>
            <a:endParaRPr lang="en-US" sz="1400" dirty="0" smtClean="0">
              <a:solidFill>
                <a:srgbClr val="FF0000"/>
              </a:solidFill>
            </a:endParaRPr>
          </a:p>
        </p:txBody>
      </p:sp>
      <p:sp>
        <p:nvSpPr>
          <p:cNvPr id="24" name="Text Box 195"/>
          <p:cNvSpPr txBox="1">
            <a:spLocks noChangeArrowheads="1"/>
          </p:cNvSpPr>
          <p:nvPr/>
        </p:nvSpPr>
        <p:spPr bwMode="auto">
          <a:xfrm>
            <a:off x="6318245" y="1709893"/>
            <a:ext cx="84029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l"/>
            <a:r>
              <a:rPr lang="en-US" sz="1600" i="1" dirty="0">
                <a:solidFill>
                  <a:srgbClr val="FF0000"/>
                </a:solidFill>
                <a:latin typeface="Symbol" panose="05050102010706020507" pitchFamily="18" charset="2"/>
              </a:rPr>
              <a:t>a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smtClean="0">
                <a:solidFill>
                  <a:srgbClr val="FF0000"/>
                </a:solidFill>
              </a:rPr>
              <a:t> = </a:t>
            </a:r>
            <a:r>
              <a:rPr lang="en-US" sz="1600" dirty="0">
                <a:solidFill>
                  <a:srgbClr val="FF0000"/>
                </a:solidFill>
              </a:rPr>
              <a:t>.</a:t>
            </a:r>
            <a:r>
              <a:rPr lang="en-US" sz="1600" dirty="0" smtClean="0">
                <a:solidFill>
                  <a:srgbClr val="FF0000"/>
                </a:solidFill>
              </a:rPr>
              <a:t>05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25" name="Text Box 195"/>
          <p:cNvSpPr txBox="1">
            <a:spLocks noChangeArrowheads="1"/>
          </p:cNvSpPr>
          <p:nvPr/>
        </p:nvSpPr>
        <p:spPr bwMode="auto">
          <a:xfrm>
            <a:off x="5810247" y="2015377"/>
            <a:ext cx="19094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l"/>
            <a:r>
              <a:rPr lang="en-US" sz="1600" i="1" dirty="0">
                <a:solidFill>
                  <a:srgbClr val="FF0000"/>
                </a:solidFill>
                <a:latin typeface="Symbol" panose="05050102010706020507" pitchFamily="18" charset="2"/>
              </a:rPr>
              <a:t>a</a:t>
            </a:r>
            <a:r>
              <a:rPr lang="en-US" sz="1600" dirty="0">
                <a:solidFill>
                  <a:srgbClr val="FF0000"/>
                </a:solidFill>
              </a:rPr>
              <a:t> /2 = .025 (</a:t>
            </a:r>
            <a:r>
              <a:rPr lang="en-US" sz="1600" dirty="0" smtClean="0">
                <a:solidFill>
                  <a:srgbClr val="FF0000"/>
                </a:solidFill>
              </a:rPr>
              <a:t>column)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424642" y="859921"/>
            <a:ext cx="4572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spcBef>
                <a:spcPct val="20000"/>
              </a:spcBef>
              <a:buClr>
                <a:srgbClr val="000000"/>
              </a:buClr>
            </a:pPr>
            <a:r>
              <a:rPr lang="en-US" sz="2000" u="sng" dirty="0" smtClean="0">
                <a:solidFill>
                  <a:srgbClr val="FF0000"/>
                </a:solidFill>
              </a:rPr>
              <a:t>Testing for coefficient significance</a:t>
            </a:r>
          </a:p>
          <a:p>
            <a:pPr marL="0" indent="0">
              <a:spcBef>
                <a:spcPct val="20000"/>
              </a:spcBef>
              <a:buClr>
                <a:srgbClr val="000000"/>
              </a:buClr>
            </a:pPr>
            <a:r>
              <a:rPr lang="en-US" sz="2000" dirty="0" smtClean="0">
                <a:solidFill>
                  <a:srgbClr val="FF0000"/>
                </a:solidFill>
              </a:rPr>
              <a:t>H</a:t>
            </a:r>
            <a:r>
              <a:rPr lang="en-US" sz="2000" baseline="-25000" dirty="0" smtClean="0">
                <a:solidFill>
                  <a:srgbClr val="FF0000"/>
                </a:solidFill>
              </a:rPr>
              <a:t>0</a:t>
            </a:r>
            <a:r>
              <a:rPr lang="en-US" sz="2000" dirty="0" smtClean="0">
                <a:solidFill>
                  <a:srgbClr val="FF0000"/>
                </a:solidFill>
              </a:rPr>
              <a:t>: </a:t>
            </a:r>
            <a:r>
              <a:rPr lang="en-US" sz="2000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</a:t>
            </a:r>
            <a:r>
              <a:rPr lang="en-US" sz="2000" i="1" baseline="-25000" dirty="0" err="1" smtClean="0">
                <a:solidFill>
                  <a:srgbClr val="FF0000"/>
                </a:solidFill>
              </a:rPr>
              <a:t>i</a:t>
            </a:r>
            <a:r>
              <a:rPr lang="en-US" sz="2000" dirty="0" smtClean="0">
                <a:solidFill>
                  <a:srgbClr val="FF0000"/>
                </a:solidFill>
              </a:rPr>
              <a:t> = 0</a:t>
            </a:r>
          </a:p>
        </p:txBody>
      </p:sp>
    </p:spTree>
    <p:extLst>
      <p:ext uri="{BB962C8B-B14F-4D97-AF65-F5344CB8AC3E}">
        <p14:creationId xmlns:p14="http://schemas.microsoft.com/office/powerpoint/2010/main" val="10127333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0999" name="Group 247"/>
          <p:cNvGraphicFramePr>
            <a:graphicFrameLocks noGrp="1"/>
          </p:cNvGraphicFramePr>
          <p:nvPr>
            <p:ph/>
          </p:nvPr>
        </p:nvGraphicFramePr>
        <p:xfrm>
          <a:off x="671513" y="774047"/>
          <a:ext cx="7773987" cy="5790896"/>
        </p:xfrm>
        <a:graphic>
          <a:graphicData uri="http://schemas.openxmlformats.org/drawingml/2006/table">
            <a:tbl>
              <a:tblPr/>
              <a:tblGrid>
                <a:gridCol w="2117725"/>
                <a:gridCol w="1439862"/>
                <a:gridCol w="1727200"/>
                <a:gridCol w="1255713"/>
                <a:gridCol w="1233487"/>
              </a:tblGrid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 Square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0.517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Adjusted R Square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0.486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Standard Error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6.347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Observations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100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76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ANOVA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 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df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SS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MS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F stat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Regression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4018.075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669.679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16.623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ERROR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93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3746.689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40.287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Total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99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7764.764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 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 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76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Coefficients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Standard Error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t Stat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P-value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Intercept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104.529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15.743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6.640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0.000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lnPAYT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-5.709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2.461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-2.320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0.023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D2000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-2.821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2.029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-1.390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0.168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Dfull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3.768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1.927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1.955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0.054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BLK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-0.291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0.089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-3.256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0.002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DROP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-0.374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0.202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-1.848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0.068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81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U</a:t>
                      </a: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-3.023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0.618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-4.888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0.000</a:t>
                      </a: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sz="2800" b="1" dirty="0" smtClean="0"/>
              <a:t>Hypothesis Testing</a:t>
            </a:r>
            <a:endParaRPr lang="en-US" sz="2800" b="1" dirty="0"/>
          </a:p>
        </p:txBody>
      </p:sp>
      <p:sp>
        <p:nvSpPr>
          <p:cNvPr id="13" name="Text Box 24"/>
          <p:cNvSpPr txBox="1">
            <a:spLocks noChangeArrowheads="1"/>
          </p:cNvSpPr>
          <p:nvPr/>
        </p:nvSpPr>
        <p:spPr bwMode="auto">
          <a:xfrm>
            <a:off x="4010496" y="4743204"/>
            <a:ext cx="123134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b="1" dirty="0" smtClean="0">
                <a:solidFill>
                  <a:srgbClr val="FF0000"/>
                </a:solidFill>
                <a:latin typeface="+mj-lt"/>
              </a:rPr>
              <a:t>Reject H</a:t>
            </a:r>
            <a:r>
              <a:rPr lang="en-US" sz="1400" baseline="-25000" dirty="0" smtClean="0">
                <a:solidFill>
                  <a:srgbClr val="FF0000"/>
                </a:solidFill>
              </a:rPr>
              <a:t>0</a:t>
            </a:r>
            <a:endParaRPr lang="en-US" sz="1400" dirty="0" smtClean="0">
              <a:solidFill>
                <a:srgbClr val="FF0000"/>
              </a:solidFill>
            </a:endParaRPr>
          </a:p>
        </p:txBody>
      </p:sp>
      <p:sp>
        <p:nvSpPr>
          <p:cNvPr id="20" name="Text Box 24"/>
          <p:cNvSpPr txBox="1">
            <a:spLocks noChangeArrowheads="1"/>
          </p:cNvSpPr>
          <p:nvPr/>
        </p:nvSpPr>
        <p:spPr bwMode="auto">
          <a:xfrm>
            <a:off x="4009590" y="6267191"/>
            <a:ext cx="123134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b="1" dirty="0" smtClean="0">
                <a:solidFill>
                  <a:srgbClr val="FF0000"/>
                </a:solidFill>
                <a:latin typeface="+mj-lt"/>
              </a:rPr>
              <a:t>Reject H</a:t>
            </a:r>
            <a:r>
              <a:rPr lang="en-US" sz="1400" baseline="-25000" dirty="0" smtClean="0">
                <a:solidFill>
                  <a:srgbClr val="FF0000"/>
                </a:solidFill>
              </a:rPr>
              <a:t>0</a:t>
            </a:r>
            <a:endParaRPr lang="en-US" sz="1400" dirty="0" smtClean="0">
              <a:solidFill>
                <a:srgbClr val="FF0000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3566884" y="6270380"/>
            <a:ext cx="640080" cy="275544"/>
            <a:chOff x="3581401" y="4760913"/>
            <a:chExt cx="640080" cy="1809750"/>
          </a:xfrm>
        </p:grpSpPr>
        <p:sp>
          <p:nvSpPr>
            <p:cNvPr id="15" name="Line 28"/>
            <p:cNvSpPr>
              <a:spLocks noChangeShapeType="1"/>
            </p:cNvSpPr>
            <p:nvPr/>
          </p:nvSpPr>
          <p:spPr bwMode="auto">
            <a:xfrm>
              <a:off x="3581401" y="4776153"/>
              <a:ext cx="64008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28"/>
            <p:cNvSpPr>
              <a:spLocks noChangeShapeType="1"/>
            </p:cNvSpPr>
            <p:nvPr/>
          </p:nvSpPr>
          <p:spPr bwMode="auto">
            <a:xfrm>
              <a:off x="3581401" y="6563043"/>
              <a:ext cx="64008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28"/>
            <p:cNvSpPr>
              <a:spLocks noChangeShapeType="1"/>
            </p:cNvSpPr>
            <p:nvPr/>
          </p:nvSpPr>
          <p:spPr bwMode="auto">
            <a:xfrm flipV="1">
              <a:off x="4214020" y="4760913"/>
              <a:ext cx="0" cy="180975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28"/>
            <p:cNvSpPr>
              <a:spLocks noChangeShapeType="1"/>
            </p:cNvSpPr>
            <p:nvPr/>
          </p:nvSpPr>
          <p:spPr bwMode="auto">
            <a:xfrm flipV="1">
              <a:off x="3596639" y="4760913"/>
              <a:ext cx="0" cy="180975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" name="Text Box 16"/>
          <p:cNvSpPr txBox="1">
            <a:spLocks noChangeArrowheads="1"/>
          </p:cNvSpPr>
          <p:nvPr/>
        </p:nvSpPr>
        <p:spPr bwMode="auto">
          <a:xfrm>
            <a:off x="5949951" y="6252677"/>
            <a:ext cx="1959428" cy="306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sz="1400" b="1" dirty="0">
                <a:solidFill>
                  <a:srgbClr val="FF0000"/>
                </a:solidFill>
                <a:latin typeface="+mj-lt"/>
              </a:rPr>
              <a:t>-1.986                </a:t>
            </a:r>
            <a:r>
              <a:rPr lang="en-US" sz="1400" b="1" dirty="0" smtClean="0">
                <a:solidFill>
                  <a:srgbClr val="FF0000"/>
                </a:solidFill>
                <a:latin typeface="+mj-lt"/>
              </a:rPr>
              <a:t>1.986</a:t>
            </a:r>
            <a:endParaRPr lang="en-US" sz="1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9" name="Text Box 24"/>
          <p:cNvSpPr txBox="1">
            <a:spLocks noChangeArrowheads="1"/>
          </p:cNvSpPr>
          <p:nvPr/>
        </p:nvSpPr>
        <p:spPr bwMode="auto">
          <a:xfrm>
            <a:off x="4009590" y="5048004"/>
            <a:ext cx="123134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b="1" dirty="0" smtClean="0">
                <a:solidFill>
                  <a:srgbClr val="FF0000"/>
                </a:solidFill>
                <a:latin typeface="+mj-lt"/>
              </a:rPr>
              <a:t>DNR H</a:t>
            </a:r>
            <a:r>
              <a:rPr lang="en-US" sz="1400" baseline="-25000" dirty="0" smtClean="0">
                <a:solidFill>
                  <a:srgbClr val="FF0000"/>
                </a:solidFill>
              </a:rPr>
              <a:t>0</a:t>
            </a:r>
            <a:endParaRPr lang="en-US" sz="1400" dirty="0" smtClean="0">
              <a:solidFill>
                <a:srgbClr val="FF0000"/>
              </a:solidFill>
            </a:endParaRPr>
          </a:p>
        </p:txBody>
      </p:sp>
      <p:sp>
        <p:nvSpPr>
          <p:cNvPr id="22" name="Text Box 24"/>
          <p:cNvSpPr txBox="1">
            <a:spLocks noChangeArrowheads="1"/>
          </p:cNvSpPr>
          <p:nvPr/>
        </p:nvSpPr>
        <p:spPr bwMode="auto">
          <a:xfrm>
            <a:off x="4009590" y="5352804"/>
            <a:ext cx="123134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b="1" dirty="0" smtClean="0">
                <a:solidFill>
                  <a:srgbClr val="FF0000"/>
                </a:solidFill>
                <a:latin typeface="+mj-lt"/>
              </a:rPr>
              <a:t>DNR H</a:t>
            </a:r>
            <a:r>
              <a:rPr lang="en-US" sz="1400" baseline="-25000" dirty="0" smtClean="0">
                <a:solidFill>
                  <a:srgbClr val="FF0000"/>
                </a:solidFill>
              </a:rPr>
              <a:t>0</a:t>
            </a:r>
            <a:endParaRPr lang="en-US" sz="1400" dirty="0" smtClean="0">
              <a:solidFill>
                <a:srgbClr val="FF0000"/>
              </a:solidFill>
            </a:endParaRPr>
          </a:p>
        </p:txBody>
      </p:sp>
      <p:sp>
        <p:nvSpPr>
          <p:cNvPr id="23" name="Text Box 24"/>
          <p:cNvSpPr txBox="1">
            <a:spLocks noChangeArrowheads="1"/>
          </p:cNvSpPr>
          <p:nvPr/>
        </p:nvSpPr>
        <p:spPr bwMode="auto">
          <a:xfrm>
            <a:off x="4009590" y="5657602"/>
            <a:ext cx="123134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b="1" dirty="0" smtClean="0">
                <a:solidFill>
                  <a:srgbClr val="FF0000"/>
                </a:solidFill>
                <a:latin typeface="+mj-lt"/>
              </a:rPr>
              <a:t>Reject H</a:t>
            </a:r>
            <a:r>
              <a:rPr lang="en-US" sz="1400" baseline="-25000" dirty="0" smtClean="0">
                <a:solidFill>
                  <a:srgbClr val="FF0000"/>
                </a:solidFill>
              </a:rPr>
              <a:t>0</a:t>
            </a:r>
            <a:endParaRPr lang="en-US" sz="1400" dirty="0" smtClean="0">
              <a:solidFill>
                <a:srgbClr val="FF0000"/>
              </a:solidFill>
            </a:endParaRPr>
          </a:p>
        </p:txBody>
      </p:sp>
      <p:sp>
        <p:nvSpPr>
          <p:cNvPr id="24" name="Text Box 24"/>
          <p:cNvSpPr txBox="1">
            <a:spLocks noChangeArrowheads="1"/>
          </p:cNvSpPr>
          <p:nvPr/>
        </p:nvSpPr>
        <p:spPr bwMode="auto">
          <a:xfrm>
            <a:off x="4009590" y="5962396"/>
            <a:ext cx="123134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b="1" dirty="0" smtClean="0">
                <a:solidFill>
                  <a:srgbClr val="FF0000"/>
                </a:solidFill>
                <a:latin typeface="+mj-lt"/>
              </a:rPr>
              <a:t>DNR H</a:t>
            </a:r>
            <a:r>
              <a:rPr lang="en-US" sz="1400" baseline="-25000" dirty="0" smtClean="0">
                <a:solidFill>
                  <a:srgbClr val="FF0000"/>
                </a:solidFill>
              </a:rPr>
              <a:t>0</a:t>
            </a:r>
            <a:endParaRPr lang="en-US" sz="1400" dirty="0" smtClean="0">
              <a:solidFill>
                <a:srgbClr val="FF0000"/>
              </a:solidFill>
            </a:endParaRPr>
          </a:p>
        </p:txBody>
      </p:sp>
      <p:sp>
        <p:nvSpPr>
          <p:cNvPr id="25" name="Text Box 195"/>
          <p:cNvSpPr txBox="1">
            <a:spLocks noChangeArrowheads="1"/>
          </p:cNvSpPr>
          <p:nvPr/>
        </p:nvSpPr>
        <p:spPr bwMode="auto">
          <a:xfrm>
            <a:off x="6318245" y="1709893"/>
            <a:ext cx="84029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l"/>
            <a:r>
              <a:rPr lang="en-US" sz="1600" i="1" dirty="0">
                <a:solidFill>
                  <a:srgbClr val="FF0000"/>
                </a:solidFill>
                <a:latin typeface="Symbol" panose="05050102010706020507" pitchFamily="18" charset="2"/>
              </a:rPr>
              <a:t>a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smtClean="0">
                <a:solidFill>
                  <a:srgbClr val="FF0000"/>
                </a:solidFill>
              </a:rPr>
              <a:t> = </a:t>
            </a:r>
            <a:r>
              <a:rPr lang="en-US" sz="1600" dirty="0">
                <a:solidFill>
                  <a:srgbClr val="FF0000"/>
                </a:solidFill>
              </a:rPr>
              <a:t>.</a:t>
            </a:r>
            <a:r>
              <a:rPr lang="en-US" sz="1600" dirty="0" smtClean="0">
                <a:solidFill>
                  <a:srgbClr val="FF0000"/>
                </a:solidFill>
              </a:rPr>
              <a:t>05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26" name="Text Box 195"/>
          <p:cNvSpPr txBox="1">
            <a:spLocks noChangeArrowheads="1"/>
          </p:cNvSpPr>
          <p:nvPr/>
        </p:nvSpPr>
        <p:spPr bwMode="auto">
          <a:xfrm>
            <a:off x="5810247" y="2015377"/>
            <a:ext cx="19094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l"/>
            <a:r>
              <a:rPr lang="en-US" sz="1600" i="1" dirty="0">
                <a:solidFill>
                  <a:srgbClr val="FF0000"/>
                </a:solidFill>
                <a:latin typeface="Symbol" panose="05050102010706020507" pitchFamily="18" charset="2"/>
              </a:rPr>
              <a:t>a</a:t>
            </a:r>
            <a:r>
              <a:rPr lang="en-US" sz="1600" dirty="0">
                <a:solidFill>
                  <a:srgbClr val="FF0000"/>
                </a:solidFill>
              </a:rPr>
              <a:t> /2 = .025 (</a:t>
            </a:r>
            <a:r>
              <a:rPr lang="en-US" sz="1600" dirty="0" smtClean="0">
                <a:solidFill>
                  <a:srgbClr val="FF0000"/>
                </a:solidFill>
              </a:rPr>
              <a:t>column)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424642" y="859921"/>
            <a:ext cx="4572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spcBef>
                <a:spcPct val="20000"/>
              </a:spcBef>
              <a:buClr>
                <a:srgbClr val="000000"/>
              </a:buClr>
            </a:pPr>
            <a:r>
              <a:rPr lang="en-US" sz="2000" u="sng" dirty="0" smtClean="0">
                <a:solidFill>
                  <a:srgbClr val="FF0000"/>
                </a:solidFill>
              </a:rPr>
              <a:t>Testing for coefficient significance</a:t>
            </a:r>
          </a:p>
          <a:p>
            <a:pPr marL="0" indent="0">
              <a:spcBef>
                <a:spcPct val="20000"/>
              </a:spcBef>
              <a:buClr>
                <a:srgbClr val="000000"/>
              </a:buClr>
            </a:pPr>
            <a:r>
              <a:rPr lang="en-US" sz="2000" dirty="0" smtClean="0">
                <a:solidFill>
                  <a:srgbClr val="FF0000"/>
                </a:solidFill>
              </a:rPr>
              <a:t>H</a:t>
            </a:r>
            <a:r>
              <a:rPr lang="en-US" sz="2000" baseline="-25000" dirty="0" smtClean="0">
                <a:solidFill>
                  <a:srgbClr val="FF0000"/>
                </a:solidFill>
              </a:rPr>
              <a:t>0</a:t>
            </a:r>
            <a:r>
              <a:rPr lang="en-US" sz="2000" dirty="0" smtClean="0">
                <a:solidFill>
                  <a:srgbClr val="FF0000"/>
                </a:solidFill>
              </a:rPr>
              <a:t>: </a:t>
            </a:r>
            <a:r>
              <a:rPr lang="en-US" sz="2000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</a:t>
            </a:r>
            <a:r>
              <a:rPr lang="en-US" sz="2000" i="1" baseline="-25000" dirty="0" err="1" smtClean="0">
                <a:solidFill>
                  <a:srgbClr val="FF0000"/>
                </a:solidFill>
              </a:rPr>
              <a:t>i</a:t>
            </a:r>
            <a:r>
              <a:rPr lang="en-US" sz="2000" dirty="0" smtClean="0">
                <a:solidFill>
                  <a:srgbClr val="FF0000"/>
                </a:solidFill>
              </a:rPr>
              <a:t> = 0</a:t>
            </a:r>
          </a:p>
        </p:txBody>
      </p:sp>
    </p:spTree>
    <p:extLst>
      <p:ext uri="{BB962C8B-B14F-4D97-AF65-F5344CB8AC3E}">
        <p14:creationId xmlns:p14="http://schemas.microsoft.com/office/powerpoint/2010/main" val="29019398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09" name="Text Box 17"/>
          <p:cNvSpPr txBox="1">
            <a:spLocks noChangeArrowheads="1"/>
          </p:cNvSpPr>
          <p:nvPr/>
        </p:nvSpPr>
        <p:spPr bwMode="auto">
          <a:xfrm>
            <a:off x="509588" y="935038"/>
            <a:ext cx="8210550" cy="4308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7663" indent="-347663" algn="l">
              <a:spcBef>
                <a:spcPct val="20000"/>
              </a:spcBef>
              <a:buClr>
                <a:srgbClr val="000000"/>
              </a:buClr>
              <a:buSzPct val="75000"/>
              <a:buFontTx/>
              <a:buChar char="•"/>
              <a:defRPr/>
            </a:pPr>
            <a:r>
              <a:rPr lang="en-US" sz="2200" dirty="0" smtClean="0"/>
              <a:t>Estimated </a:t>
            </a:r>
            <a:r>
              <a:rPr lang="en-US" sz="2200" dirty="0"/>
              <a:t>coefficient </a:t>
            </a:r>
            <a:r>
              <a:rPr lang="en-US" sz="2200" i="1" dirty="0"/>
              <a:t>b</a:t>
            </a:r>
            <a:r>
              <a:rPr lang="en-US" sz="2200" baseline="-25000" dirty="0"/>
              <a:t>1</a:t>
            </a:r>
            <a:r>
              <a:rPr lang="en-US" sz="2200" dirty="0"/>
              <a:t> is </a:t>
            </a:r>
            <a:r>
              <a:rPr lang="en-US" sz="2200" i="1" dirty="0" smtClean="0"/>
              <a:t>significant</a:t>
            </a:r>
            <a:r>
              <a:rPr lang="en-US" sz="2200" dirty="0" smtClean="0"/>
              <a:t>:</a:t>
            </a:r>
            <a:endParaRPr lang="en-US" sz="22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0645" name="Text Box 53"/>
          <p:cNvSpPr txBox="1">
            <a:spLocks noChangeArrowheads="1"/>
          </p:cNvSpPr>
          <p:nvPr/>
        </p:nvSpPr>
        <p:spPr bwMode="auto">
          <a:xfrm>
            <a:off x="855663" y="1951713"/>
            <a:ext cx="7821612" cy="76944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  <a:defRPr/>
            </a:pPr>
            <a:r>
              <a:rPr lang="en-US" sz="2200" b="1" i="1" dirty="0">
                <a:solidFill>
                  <a:srgbClr val="FF0000"/>
                </a:solidFill>
              </a:rPr>
              <a:t>Increasing</a:t>
            </a:r>
            <a:r>
              <a:rPr lang="en-US" sz="2200" i="1" dirty="0"/>
              <a:t> monthly benefit levels for a family of three by </a:t>
            </a:r>
            <a:r>
              <a:rPr lang="en-US" sz="2200" b="1" i="1" dirty="0">
                <a:solidFill>
                  <a:srgbClr val="FF0000"/>
                </a:solidFill>
              </a:rPr>
              <a:t>10%</a:t>
            </a:r>
            <a:r>
              <a:rPr lang="en-US" sz="2200" i="1" dirty="0"/>
              <a:t> would result in a </a:t>
            </a:r>
            <a:r>
              <a:rPr lang="en-US" sz="2200" b="1" i="1" dirty="0">
                <a:solidFill>
                  <a:srgbClr val="0066FF"/>
                </a:solidFill>
              </a:rPr>
              <a:t>.54</a:t>
            </a:r>
            <a:r>
              <a:rPr lang="en-US" sz="2200" i="1" dirty="0"/>
              <a:t> percentage point</a:t>
            </a:r>
            <a:r>
              <a:rPr lang="en-US" sz="2200" b="1" i="1" dirty="0">
                <a:solidFill>
                  <a:srgbClr val="FF0000"/>
                </a:solidFill>
              </a:rPr>
              <a:t> </a:t>
            </a:r>
            <a:r>
              <a:rPr lang="en-US" sz="2200" b="1" i="1" dirty="0">
                <a:solidFill>
                  <a:srgbClr val="0066FF"/>
                </a:solidFill>
              </a:rPr>
              <a:t>reduction </a:t>
            </a:r>
            <a:r>
              <a:rPr lang="en-US" sz="2200" i="1" dirty="0"/>
              <a:t>in the </a:t>
            </a:r>
            <a:r>
              <a:rPr lang="en-US" sz="2200" i="1" dirty="0" err="1" smtClean="0"/>
              <a:t>epr</a:t>
            </a:r>
            <a:r>
              <a:rPr lang="en-US" sz="2200" i="1" dirty="0" smtClean="0"/>
              <a:t> </a:t>
            </a:r>
            <a:r>
              <a:rPr lang="en-US" sz="2200" i="1" dirty="0"/>
              <a:t>of LISM</a:t>
            </a:r>
            <a:endParaRPr lang="en-US" sz="2200" b="1" i="1" dirty="0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110637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9773156"/>
              </p:ext>
            </p:extLst>
          </p:nvPr>
        </p:nvGraphicFramePr>
        <p:xfrm>
          <a:off x="3259138" y="1558249"/>
          <a:ext cx="3113087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90" name="Equation" r:id="rId4" imgW="1676400" imgH="203200" progId="Equation.DSMT4">
                  <p:embed/>
                </p:oleObj>
              </mc:Choice>
              <mc:Fallback>
                <p:oleObj name="Equation" r:id="rId4" imgW="1676400" imgH="203200" progId="Equation.DSMT4">
                  <p:embed/>
                  <p:pic>
                    <p:nvPicPr>
                      <p:cNvPr id="0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9138" y="1558249"/>
                        <a:ext cx="3113087" cy="374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8931" name="Objec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1249671"/>
              </p:ext>
            </p:extLst>
          </p:nvPr>
        </p:nvGraphicFramePr>
        <p:xfrm>
          <a:off x="5052218" y="1548263"/>
          <a:ext cx="536575" cy="37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91" name="Equation" r:id="rId6" imgW="279279" imgH="203112" progId="Equation.DSMT4">
                  <p:embed/>
                </p:oleObj>
              </mc:Choice>
              <mc:Fallback>
                <p:oleObj name="Equation" r:id="rId6" imgW="279279" imgH="203112" progId="Equation.DSMT4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52218" y="1548263"/>
                        <a:ext cx="536575" cy="376237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893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6602589"/>
              </p:ext>
            </p:extLst>
          </p:nvPr>
        </p:nvGraphicFramePr>
        <p:xfrm>
          <a:off x="5773961" y="1580912"/>
          <a:ext cx="585788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92" name="Equation" r:id="rId8" imgW="355138" imgH="177569" progId="Equation.DSMT4">
                  <p:embed/>
                </p:oleObj>
              </mc:Choice>
              <mc:Fallback>
                <p:oleObj name="Equation" r:id="rId8" imgW="355138" imgH="177569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73961" y="1580912"/>
                        <a:ext cx="585788" cy="29527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8933" name="Rectangle 5"/>
          <p:cNvSpPr>
            <a:spLocks noChangeArrowheads="1"/>
          </p:cNvSpPr>
          <p:nvPr/>
        </p:nvSpPr>
        <p:spPr bwMode="auto">
          <a:xfrm>
            <a:off x="5588793" y="1288932"/>
            <a:ext cx="904875" cy="739775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2" name="Text Box 17"/>
          <p:cNvSpPr txBox="1">
            <a:spLocks noChangeArrowheads="1"/>
          </p:cNvSpPr>
          <p:nvPr/>
        </p:nvSpPr>
        <p:spPr bwMode="auto">
          <a:xfrm>
            <a:off x="504825" y="2949352"/>
            <a:ext cx="8210550" cy="4308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7663" indent="-347663" algn="l">
              <a:spcBef>
                <a:spcPct val="20000"/>
              </a:spcBef>
              <a:buClr>
                <a:srgbClr val="000000"/>
              </a:buClr>
              <a:buSzPct val="75000"/>
              <a:buFontTx/>
              <a:buChar char="•"/>
              <a:defRPr/>
            </a:pPr>
            <a:r>
              <a:rPr lang="en-US" sz="2200" dirty="0" smtClean="0"/>
              <a:t>Estimated </a:t>
            </a:r>
            <a:r>
              <a:rPr lang="en-US" sz="2200" dirty="0"/>
              <a:t>coefficient </a:t>
            </a:r>
            <a:r>
              <a:rPr lang="en-US" sz="2200" i="1" dirty="0"/>
              <a:t>b</a:t>
            </a:r>
            <a:r>
              <a:rPr lang="en-US" sz="2200" baseline="-25000" dirty="0"/>
              <a:t>2</a:t>
            </a:r>
            <a:r>
              <a:rPr lang="en-US" sz="2200" dirty="0"/>
              <a:t> is </a:t>
            </a:r>
            <a:r>
              <a:rPr lang="en-US" sz="2200" i="1" dirty="0" smtClean="0"/>
              <a:t>insignificant</a:t>
            </a:r>
            <a:r>
              <a:rPr lang="en-US" sz="2200" dirty="0" smtClean="0"/>
              <a:t>:</a:t>
            </a:r>
            <a:endParaRPr lang="en-US" sz="22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" name="Text Box 53"/>
          <p:cNvSpPr txBox="1">
            <a:spLocks noChangeArrowheads="1"/>
          </p:cNvSpPr>
          <p:nvPr/>
        </p:nvSpPr>
        <p:spPr bwMode="auto">
          <a:xfrm>
            <a:off x="679450" y="3438070"/>
            <a:ext cx="7821613" cy="4308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  <a:defRPr/>
            </a:pPr>
            <a:r>
              <a:rPr lang="en-US" sz="2200" i="1" dirty="0"/>
              <a:t>Welfare reform in general </a:t>
            </a:r>
            <a:r>
              <a:rPr lang="en-US" sz="2200" i="1" dirty="0" smtClean="0"/>
              <a:t>had </a:t>
            </a:r>
            <a:r>
              <a:rPr lang="en-US" sz="2200" i="1" u="sng" dirty="0"/>
              <a:t>no</a:t>
            </a:r>
            <a:r>
              <a:rPr lang="en-US" sz="2200" i="1" dirty="0"/>
              <a:t> effect on the </a:t>
            </a:r>
            <a:r>
              <a:rPr lang="en-US" sz="2200" i="1" dirty="0" err="1"/>
              <a:t>epr</a:t>
            </a:r>
            <a:r>
              <a:rPr lang="en-US" sz="2200" i="1" dirty="0"/>
              <a:t> of LISM.</a:t>
            </a:r>
            <a:endParaRPr lang="en-US" sz="2200" b="1" i="1" dirty="0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3738" name="Rectangle 254"/>
          <p:cNvSpPr>
            <a:spLocks noChangeArrowheads="1"/>
          </p:cNvSpPr>
          <p:nvPr/>
        </p:nvSpPr>
        <p:spPr bwMode="auto">
          <a:xfrm>
            <a:off x="685800" y="139700"/>
            <a:ext cx="7772400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sz="2800" b="1"/>
              <a:t>Interpretation of Results</a:t>
            </a:r>
          </a:p>
        </p:txBody>
      </p:sp>
      <p:sp>
        <p:nvSpPr>
          <p:cNvPr id="11" name="Text Box 17"/>
          <p:cNvSpPr txBox="1">
            <a:spLocks noChangeArrowheads="1"/>
          </p:cNvSpPr>
          <p:nvPr/>
        </p:nvSpPr>
        <p:spPr bwMode="auto">
          <a:xfrm>
            <a:off x="509588" y="4113669"/>
            <a:ext cx="821055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7663" indent="-347663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spcBef>
                <a:spcPct val="20000"/>
              </a:spcBef>
              <a:buClr>
                <a:srgbClr val="000000"/>
              </a:buClr>
              <a:buSzPct val="75000"/>
              <a:buFontTx/>
              <a:buChar char="•"/>
            </a:pPr>
            <a:r>
              <a:rPr lang="en-US" sz="2200" dirty="0" smtClean="0"/>
              <a:t>Estimated </a:t>
            </a:r>
            <a:r>
              <a:rPr lang="en-US" sz="2200" dirty="0"/>
              <a:t>coefficient </a:t>
            </a:r>
            <a:r>
              <a:rPr lang="en-US" sz="2200" i="1" dirty="0"/>
              <a:t>b</a:t>
            </a:r>
            <a:r>
              <a:rPr lang="en-US" sz="2200" baseline="-25000" dirty="0"/>
              <a:t>3</a:t>
            </a:r>
            <a:r>
              <a:rPr lang="en-US" sz="2200" dirty="0"/>
              <a:t> is </a:t>
            </a:r>
            <a:r>
              <a:rPr lang="en-US" sz="2200" i="1" dirty="0" smtClean="0"/>
              <a:t>significant </a:t>
            </a:r>
            <a:r>
              <a:rPr lang="en-US" sz="2200" dirty="0" smtClean="0"/>
              <a:t>(</a:t>
            </a:r>
            <a:r>
              <a:rPr lang="en-US" sz="2000" dirty="0" smtClean="0"/>
              <a:t>at </a:t>
            </a:r>
            <a:r>
              <a:rPr lang="en-US" sz="2000" i="1" dirty="0" smtClean="0">
                <a:latin typeface="Symbol" panose="05050102010706020507" pitchFamily="18" charset="2"/>
              </a:rPr>
              <a:t>a</a:t>
            </a:r>
            <a:r>
              <a:rPr lang="en-US" sz="2000" dirty="0" smtClean="0"/>
              <a:t> = 0.10)</a:t>
            </a:r>
            <a:r>
              <a:rPr lang="en-US" sz="2200" dirty="0" smtClean="0"/>
              <a:t>: </a:t>
            </a:r>
            <a:endParaRPr lang="en-US" sz="2200" dirty="0"/>
          </a:p>
        </p:txBody>
      </p:sp>
      <p:graphicFrame>
        <p:nvGraphicFramePr>
          <p:cNvPr id="12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9877394"/>
              </p:ext>
            </p:extLst>
          </p:nvPr>
        </p:nvGraphicFramePr>
        <p:xfrm>
          <a:off x="3008313" y="4667023"/>
          <a:ext cx="1038225" cy="801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93" name="Equation" r:id="rId10" imgW="558558" imgH="431613" progId="Equation.DSMT4">
                  <p:embed/>
                </p:oleObj>
              </mc:Choice>
              <mc:Fallback>
                <p:oleObj name="Equation" r:id="rId10" imgW="558558" imgH="431613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8313" y="4667023"/>
                        <a:ext cx="1038225" cy="801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7634358"/>
              </p:ext>
            </p:extLst>
          </p:nvPr>
        </p:nvGraphicFramePr>
        <p:xfrm>
          <a:off x="4170363" y="4854348"/>
          <a:ext cx="942975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94" name="Equation" r:id="rId12" imgW="507780" imgH="177723" progId="Equation.DSMT4">
                  <p:embed/>
                </p:oleObj>
              </mc:Choice>
              <mc:Fallback>
                <p:oleObj name="Equation" r:id="rId12" imgW="507780" imgH="177723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70363" y="4854348"/>
                        <a:ext cx="942975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2123739"/>
              </p:ext>
            </p:extLst>
          </p:nvPr>
        </p:nvGraphicFramePr>
        <p:xfrm>
          <a:off x="5108575" y="4659085"/>
          <a:ext cx="1152525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95" name="Equation" r:id="rId14" imgW="622030" imgH="393529" progId="Equation.DSMT4">
                  <p:embed/>
                </p:oleObj>
              </mc:Choice>
              <mc:Fallback>
                <p:oleObj name="Equation" r:id="rId14" imgW="622030" imgH="39352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8575" y="4659085"/>
                        <a:ext cx="1152525" cy="73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 Box 53"/>
          <p:cNvSpPr txBox="1">
            <a:spLocks noChangeArrowheads="1"/>
          </p:cNvSpPr>
          <p:nvPr/>
        </p:nvSpPr>
        <p:spPr bwMode="auto">
          <a:xfrm>
            <a:off x="695325" y="5522916"/>
            <a:ext cx="8054975" cy="76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  <a:defRPr/>
            </a:pPr>
            <a:r>
              <a:rPr lang="en-US" sz="2200" i="1" dirty="0"/>
              <a:t>The </a:t>
            </a:r>
            <a:r>
              <a:rPr lang="en-US" sz="2200" i="1" dirty="0" err="1"/>
              <a:t>epr</a:t>
            </a:r>
            <a:r>
              <a:rPr lang="en-US" sz="2200" i="1" dirty="0"/>
              <a:t> of LISM is </a:t>
            </a:r>
            <a:r>
              <a:rPr lang="en-US" sz="2200" b="1" i="1" dirty="0">
                <a:solidFill>
                  <a:srgbClr val="0066FF"/>
                </a:solidFill>
              </a:rPr>
              <a:t>3.768</a:t>
            </a:r>
            <a:r>
              <a:rPr lang="en-US" sz="2200" i="1" dirty="0"/>
              <a:t> percentage points </a:t>
            </a:r>
            <a:r>
              <a:rPr lang="en-US" sz="2200" b="1" i="1" dirty="0">
                <a:solidFill>
                  <a:srgbClr val="0066FF"/>
                </a:solidFill>
              </a:rPr>
              <a:t>higher</a:t>
            </a:r>
            <a:r>
              <a:rPr lang="en-US" sz="2200" i="1" dirty="0"/>
              <a:t> in states that </a:t>
            </a:r>
            <a:r>
              <a:rPr lang="en-US" sz="2200" b="1" i="1" dirty="0">
                <a:solidFill>
                  <a:srgbClr val="FF0000"/>
                </a:solidFill>
              </a:rPr>
              <a:t>adopted </a:t>
            </a:r>
            <a:r>
              <a:rPr lang="en-US" sz="2200" b="1" i="1" dirty="0" smtClean="0">
                <a:solidFill>
                  <a:srgbClr val="FF0000"/>
                </a:solidFill>
              </a:rPr>
              <a:t>the full sanction policy</a:t>
            </a:r>
            <a:endParaRPr lang="en-US" sz="2200" b="1" i="1" dirty="0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645" grpId="0"/>
      <p:bldP spid="508933" grpId="0" animBg="1"/>
      <p:bldP spid="2" grpId="0"/>
      <p:bldP spid="3" grpId="0"/>
      <p:bldP spid="11" grpId="0"/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9" name="Rectangle 254"/>
          <p:cNvSpPr>
            <a:spLocks noChangeArrowheads="1"/>
          </p:cNvSpPr>
          <p:nvPr/>
        </p:nvSpPr>
        <p:spPr bwMode="auto">
          <a:xfrm>
            <a:off x="685800" y="139700"/>
            <a:ext cx="7772400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sz="2800" b="1"/>
              <a:t>Interpretation of Results</a:t>
            </a:r>
          </a:p>
        </p:txBody>
      </p:sp>
      <p:sp>
        <p:nvSpPr>
          <p:cNvPr id="2" name="Text Box 17"/>
          <p:cNvSpPr txBox="1">
            <a:spLocks noChangeArrowheads="1"/>
          </p:cNvSpPr>
          <p:nvPr/>
        </p:nvSpPr>
        <p:spPr bwMode="auto">
          <a:xfrm>
            <a:off x="509588" y="945478"/>
            <a:ext cx="821055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7663" indent="-347663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spcBef>
                <a:spcPct val="20000"/>
              </a:spcBef>
              <a:buClr>
                <a:srgbClr val="000000"/>
              </a:buClr>
              <a:buSzPct val="75000"/>
              <a:buFontTx/>
              <a:buChar char="•"/>
            </a:pPr>
            <a:r>
              <a:rPr lang="en-US" sz="2200" dirty="0"/>
              <a:t>E</a:t>
            </a:r>
            <a:r>
              <a:rPr lang="en-US" sz="2200" dirty="0" smtClean="0"/>
              <a:t>stimated </a:t>
            </a:r>
            <a:r>
              <a:rPr lang="en-US" sz="2200" dirty="0"/>
              <a:t>coefficient </a:t>
            </a:r>
            <a:r>
              <a:rPr lang="en-US" sz="2200" i="1" dirty="0"/>
              <a:t>b</a:t>
            </a:r>
            <a:r>
              <a:rPr lang="en-US" sz="2200" baseline="-25000" dirty="0"/>
              <a:t>4</a:t>
            </a:r>
            <a:r>
              <a:rPr lang="en-US" sz="2200" dirty="0"/>
              <a:t> is </a:t>
            </a:r>
            <a:r>
              <a:rPr lang="en-US" sz="2200" i="1" dirty="0" smtClean="0"/>
              <a:t>significant</a:t>
            </a:r>
            <a:r>
              <a:rPr lang="en-US" sz="2200" dirty="0" smtClean="0"/>
              <a:t>: </a:t>
            </a:r>
            <a:endParaRPr lang="en-US" sz="2200" dirty="0"/>
          </a:p>
        </p:txBody>
      </p:sp>
      <p:graphicFrame>
        <p:nvGraphicFramePr>
          <p:cNvPr id="3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0566438"/>
              </p:ext>
            </p:extLst>
          </p:nvPr>
        </p:nvGraphicFramePr>
        <p:xfrm>
          <a:off x="1995488" y="1449846"/>
          <a:ext cx="1062037" cy="801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58" name="Equation" r:id="rId4" imgW="571252" imgH="431613" progId="Equation.DSMT4">
                  <p:embed/>
                </p:oleObj>
              </mc:Choice>
              <mc:Fallback>
                <p:oleObj name="Equation" r:id="rId4" imgW="571252" imgH="431613" progId="Equation.DSMT4">
                  <p:embed/>
                  <p:pic>
                    <p:nvPicPr>
                      <p:cNvPr id="0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5488" y="1449846"/>
                        <a:ext cx="1062037" cy="801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376302"/>
              </p:ext>
            </p:extLst>
          </p:nvPr>
        </p:nvGraphicFramePr>
        <p:xfrm>
          <a:off x="3235325" y="1637171"/>
          <a:ext cx="1012825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59" name="Equation" r:id="rId6" imgW="545626" imgH="177646" progId="Equation.DSMT4">
                  <p:embed/>
                </p:oleObj>
              </mc:Choice>
              <mc:Fallback>
                <p:oleObj name="Equation" r:id="rId6" imgW="545626" imgH="177646" progId="Equation.DSMT4">
                  <p:embed/>
                  <p:pic>
                    <p:nvPicPr>
                      <p:cNvPr id="0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325" y="1637171"/>
                        <a:ext cx="1012825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8068367"/>
              </p:ext>
            </p:extLst>
          </p:nvPr>
        </p:nvGraphicFramePr>
        <p:xfrm>
          <a:off x="4254500" y="1441908"/>
          <a:ext cx="1058863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60" name="Equation" r:id="rId8" imgW="571252" imgH="393529" progId="Equation.DSMT4">
                  <p:embed/>
                </p:oleObj>
              </mc:Choice>
              <mc:Fallback>
                <p:oleObj name="Equation" r:id="rId8" imgW="571252" imgH="393529" progId="Equation.DSMT4">
                  <p:embed/>
                  <p:pic>
                    <p:nvPicPr>
                      <p:cNvPr id="0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54500" y="1441908"/>
                        <a:ext cx="1058863" cy="73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53"/>
          <p:cNvSpPr txBox="1">
            <a:spLocks noChangeArrowheads="1"/>
          </p:cNvSpPr>
          <p:nvPr/>
        </p:nvSpPr>
        <p:spPr bwMode="auto">
          <a:xfrm>
            <a:off x="855663" y="2253805"/>
            <a:ext cx="7821612" cy="76944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  <a:defRPr/>
            </a:pPr>
            <a:r>
              <a:rPr lang="en-US" sz="2200" i="1" dirty="0"/>
              <a:t>Each </a:t>
            </a:r>
            <a:r>
              <a:rPr lang="en-US" sz="2200" b="1" i="1" dirty="0">
                <a:solidFill>
                  <a:srgbClr val="FF0000"/>
                </a:solidFill>
              </a:rPr>
              <a:t>10</a:t>
            </a:r>
            <a:r>
              <a:rPr lang="en-US" sz="2200" i="1" dirty="0"/>
              <a:t> </a:t>
            </a:r>
            <a:r>
              <a:rPr lang="en-US" sz="2200" i="1" dirty="0" smtClean="0"/>
              <a:t>pct. </a:t>
            </a:r>
            <a:r>
              <a:rPr lang="en-US" sz="2200" i="1" dirty="0"/>
              <a:t>point </a:t>
            </a:r>
            <a:r>
              <a:rPr lang="en-US" sz="2200" b="1" i="1" dirty="0">
                <a:solidFill>
                  <a:srgbClr val="FF0000"/>
                </a:solidFill>
              </a:rPr>
              <a:t>increase</a:t>
            </a:r>
            <a:r>
              <a:rPr lang="en-US" sz="2200" i="1" dirty="0"/>
              <a:t> in the share of </a:t>
            </a:r>
            <a:r>
              <a:rPr lang="en-US" sz="2200" i="1" dirty="0" smtClean="0"/>
              <a:t>blacks </a:t>
            </a:r>
            <a:r>
              <a:rPr lang="en-US" sz="2200" i="1" dirty="0"/>
              <a:t>is associated with a </a:t>
            </a:r>
            <a:r>
              <a:rPr lang="en-US" sz="2200" b="1" i="1" dirty="0">
                <a:solidFill>
                  <a:srgbClr val="0066FF"/>
                </a:solidFill>
              </a:rPr>
              <a:t>2.91 percentage point decline</a:t>
            </a:r>
            <a:r>
              <a:rPr lang="en-US" sz="2200" i="1" dirty="0"/>
              <a:t> in the </a:t>
            </a:r>
            <a:r>
              <a:rPr lang="en-US" sz="2200" i="1" dirty="0" err="1"/>
              <a:t>epr</a:t>
            </a:r>
            <a:r>
              <a:rPr lang="en-US" sz="2200" i="1" dirty="0"/>
              <a:t> of LISM.</a:t>
            </a:r>
            <a:endParaRPr lang="en-US" sz="2200" b="1" i="1" dirty="0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7" name="Object 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7385741"/>
              </p:ext>
            </p:extLst>
          </p:nvPr>
        </p:nvGraphicFramePr>
        <p:xfrm>
          <a:off x="5422900" y="1435558"/>
          <a:ext cx="401638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61" name="Equation" r:id="rId10" imgW="215713" imgH="393359" progId="Equation.DSMT4">
                  <p:embed/>
                </p:oleObj>
              </mc:Choice>
              <mc:Fallback>
                <p:oleObj name="Equation" r:id="rId10" imgW="215713" imgH="393359" progId="Equation.DSMT4">
                  <p:embed/>
                  <p:pic>
                    <p:nvPicPr>
                      <p:cNvPr id="0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2900" y="1435558"/>
                        <a:ext cx="401638" cy="73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125010"/>
              </p:ext>
            </p:extLst>
          </p:nvPr>
        </p:nvGraphicFramePr>
        <p:xfrm>
          <a:off x="5875338" y="1435558"/>
          <a:ext cx="919162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62" name="Equation" r:id="rId12" imgW="495085" imgH="393529" progId="Equation.DSMT4">
                  <p:embed/>
                </p:oleObj>
              </mc:Choice>
              <mc:Fallback>
                <p:oleObj name="Equation" r:id="rId12" imgW="495085" imgH="393529" progId="Equation.DSMT4">
                  <p:embed/>
                  <p:pic>
                    <p:nvPicPr>
                      <p:cNvPr id="0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5338" y="1435558"/>
                        <a:ext cx="919162" cy="73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 Box 17"/>
          <p:cNvSpPr txBox="1">
            <a:spLocks noChangeArrowheads="1"/>
          </p:cNvSpPr>
          <p:nvPr/>
        </p:nvSpPr>
        <p:spPr bwMode="auto">
          <a:xfrm>
            <a:off x="509588" y="3093105"/>
            <a:ext cx="821055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7663" indent="-347663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spcBef>
                <a:spcPct val="20000"/>
              </a:spcBef>
              <a:buClr>
                <a:srgbClr val="000000"/>
              </a:buClr>
              <a:buSzPct val="75000"/>
              <a:buFontTx/>
              <a:buChar char="•"/>
            </a:pPr>
            <a:r>
              <a:rPr lang="en-US" sz="2200" dirty="0"/>
              <a:t>E</a:t>
            </a:r>
            <a:r>
              <a:rPr lang="en-US" sz="2200" dirty="0" smtClean="0"/>
              <a:t>stimated </a:t>
            </a:r>
            <a:r>
              <a:rPr lang="en-US" sz="2200" dirty="0"/>
              <a:t>coefficient </a:t>
            </a:r>
            <a:r>
              <a:rPr lang="en-US" sz="2200" i="1" dirty="0"/>
              <a:t>b</a:t>
            </a:r>
            <a:r>
              <a:rPr lang="en-US" sz="2200" baseline="-25000" dirty="0"/>
              <a:t>5</a:t>
            </a:r>
            <a:r>
              <a:rPr lang="en-US" sz="2200" dirty="0"/>
              <a:t> is </a:t>
            </a:r>
            <a:r>
              <a:rPr lang="en-US" sz="2200" i="1" dirty="0" smtClean="0"/>
              <a:t>significant</a:t>
            </a:r>
            <a:r>
              <a:rPr lang="en-US" sz="2000" i="1" dirty="0" smtClean="0"/>
              <a:t> </a:t>
            </a:r>
            <a:r>
              <a:rPr lang="en-US" sz="2000" dirty="0" smtClean="0"/>
              <a:t>(at </a:t>
            </a:r>
            <a:r>
              <a:rPr lang="en-US" sz="2000" i="1" dirty="0" smtClean="0">
                <a:latin typeface="Symbol" panose="05050102010706020507" pitchFamily="18" charset="2"/>
              </a:rPr>
              <a:t>a</a:t>
            </a:r>
            <a:r>
              <a:rPr lang="en-US" sz="2000" dirty="0" smtClean="0"/>
              <a:t> = 0.10) </a:t>
            </a:r>
            <a:r>
              <a:rPr lang="en-US" sz="2200" dirty="0" smtClean="0"/>
              <a:t>: </a:t>
            </a:r>
            <a:endParaRPr lang="en-US" sz="2200" dirty="0"/>
          </a:p>
        </p:txBody>
      </p:sp>
      <p:graphicFrame>
        <p:nvGraphicFramePr>
          <p:cNvPr id="17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4588807"/>
              </p:ext>
            </p:extLst>
          </p:nvPr>
        </p:nvGraphicFramePr>
        <p:xfrm>
          <a:off x="2006600" y="3475017"/>
          <a:ext cx="1038225" cy="801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63" name="Equation" r:id="rId14" imgW="558558" imgH="431613" progId="Equation.DSMT4">
                  <p:embed/>
                </p:oleObj>
              </mc:Choice>
              <mc:Fallback>
                <p:oleObj name="Equation" r:id="rId14" imgW="558558" imgH="431613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6600" y="3475017"/>
                        <a:ext cx="1038225" cy="801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153381"/>
              </p:ext>
            </p:extLst>
          </p:nvPr>
        </p:nvGraphicFramePr>
        <p:xfrm>
          <a:off x="3224213" y="3662342"/>
          <a:ext cx="1036637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64" name="Equation" r:id="rId16" imgW="558558" imgH="177723" progId="Equation.DSMT4">
                  <p:embed/>
                </p:oleObj>
              </mc:Choice>
              <mc:Fallback>
                <p:oleObj name="Equation" r:id="rId16" imgW="558558" imgH="177723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4213" y="3662342"/>
                        <a:ext cx="1036637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4053531"/>
              </p:ext>
            </p:extLst>
          </p:nvPr>
        </p:nvGraphicFramePr>
        <p:xfrm>
          <a:off x="4243388" y="3467079"/>
          <a:ext cx="1081087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65" name="Equation" r:id="rId18" imgW="583947" imgH="393529" progId="Equation.DSMT4">
                  <p:embed/>
                </p:oleObj>
              </mc:Choice>
              <mc:Fallback>
                <p:oleObj name="Equation" r:id="rId18" imgW="583947" imgH="39352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43388" y="3467079"/>
                        <a:ext cx="1081087" cy="73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 Box 53"/>
          <p:cNvSpPr txBox="1">
            <a:spLocks noChangeArrowheads="1"/>
          </p:cNvSpPr>
          <p:nvPr/>
        </p:nvSpPr>
        <p:spPr bwMode="auto">
          <a:xfrm>
            <a:off x="1030288" y="4229079"/>
            <a:ext cx="7472362" cy="76944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  <a:defRPr/>
            </a:pPr>
            <a:r>
              <a:rPr lang="en-US" sz="2200" i="1" dirty="0"/>
              <a:t>Each </a:t>
            </a:r>
            <a:r>
              <a:rPr lang="en-US" sz="2200" b="1" i="1" dirty="0">
                <a:solidFill>
                  <a:srgbClr val="FF0000"/>
                </a:solidFill>
              </a:rPr>
              <a:t>10</a:t>
            </a:r>
            <a:r>
              <a:rPr lang="en-US" sz="2200" i="1" dirty="0"/>
              <a:t> </a:t>
            </a:r>
            <a:r>
              <a:rPr lang="en-US" sz="2200" i="1" dirty="0" smtClean="0"/>
              <a:t>pct. point </a:t>
            </a:r>
            <a:r>
              <a:rPr lang="en-US" sz="2200" b="1" i="1" dirty="0">
                <a:solidFill>
                  <a:srgbClr val="FF0000"/>
                </a:solidFill>
              </a:rPr>
              <a:t>increase</a:t>
            </a:r>
            <a:r>
              <a:rPr lang="en-US" sz="2200" i="1" dirty="0"/>
              <a:t> in the </a:t>
            </a:r>
            <a:r>
              <a:rPr lang="en-US" sz="2200" i="1" dirty="0" smtClean="0"/>
              <a:t>HS </a:t>
            </a:r>
            <a:r>
              <a:rPr lang="en-US" sz="2200" i="1" dirty="0"/>
              <a:t>dropout rate is associated with a </a:t>
            </a:r>
            <a:r>
              <a:rPr lang="en-US" sz="2200" b="1" i="1" dirty="0">
                <a:solidFill>
                  <a:srgbClr val="0066FF"/>
                </a:solidFill>
              </a:rPr>
              <a:t>3.74 percentage point decline</a:t>
            </a:r>
            <a:r>
              <a:rPr lang="en-US" sz="2200" i="1" dirty="0"/>
              <a:t> in the </a:t>
            </a:r>
            <a:r>
              <a:rPr lang="en-US" sz="2200" i="1" dirty="0" err="1"/>
              <a:t>epr</a:t>
            </a:r>
            <a:r>
              <a:rPr lang="en-US" sz="2200" i="1" dirty="0"/>
              <a:t> of LISM.</a:t>
            </a:r>
            <a:endParaRPr lang="en-US" sz="2200" b="1" i="1" dirty="0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21" name="Object 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9015633"/>
              </p:ext>
            </p:extLst>
          </p:nvPr>
        </p:nvGraphicFramePr>
        <p:xfrm>
          <a:off x="5422900" y="3460729"/>
          <a:ext cx="401638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66" name="Equation" r:id="rId20" imgW="215713" imgH="393359" progId="Equation.DSMT4">
                  <p:embed/>
                </p:oleObj>
              </mc:Choice>
              <mc:Fallback>
                <p:oleObj name="Equation" r:id="rId20" imgW="215713" imgH="39335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2900" y="3460729"/>
                        <a:ext cx="401638" cy="73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9447996"/>
              </p:ext>
            </p:extLst>
          </p:nvPr>
        </p:nvGraphicFramePr>
        <p:xfrm>
          <a:off x="5864225" y="3460729"/>
          <a:ext cx="942975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67" name="Equation" r:id="rId21" imgW="507780" imgH="393529" progId="Equation.DSMT4">
                  <p:embed/>
                </p:oleObj>
              </mc:Choice>
              <mc:Fallback>
                <p:oleObj name="Equation" r:id="rId21" imgW="507780" imgH="39352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4225" y="3460729"/>
                        <a:ext cx="942975" cy="73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Box 17"/>
          <p:cNvSpPr txBox="1">
            <a:spLocks noChangeArrowheads="1"/>
          </p:cNvSpPr>
          <p:nvPr/>
        </p:nvSpPr>
        <p:spPr bwMode="auto">
          <a:xfrm>
            <a:off x="509588" y="4997652"/>
            <a:ext cx="821055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7663" indent="-347663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spcBef>
                <a:spcPct val="20000"/>
              </a:spcBef>
              <a:buClr>
                <a:srgbClr val="000000"/>
              </a:buClr>
              <a:buSzPct val="75000"/>
              <a:buFontTx/>
              <a:buChar char="•"/>
            </a:pPr>
            <a:r>
              <a:rPr lang="en-US" sz="2200" dirty="0" smtClean="0"/>
              <a:t>Estimated </a:t>
            </a:r>
            <a:r>
              <a:rPr lang="en-US" sz="2200" dirty="0"/>
              <a:t>coefficient </a:t>
            </a:r>
            <a:r>
              <a:rPr lang="en-US" sz="2200" i="1" dirty="0"/>
              <a:t>b</a:t>
            </a:r>
            <a:r>
              <a:rPr lang="en-US" sz="2200" baseline="-25000" dirty="0"/>
              <a:t>6</a:t>
            </a:r>
            <a:r>
              <a:rPr lang="en-US" sz="2200" dirty="0"/>
              <a:t> is </a:t>
            </a:r>
            <a:r>
              <a:rPr lang="en-US" sz="2200" i="1" dirty="0" smtClean="0"/>
              <a:t>significant</a:t>
            </a:r>
            <a:r>
              <a:rPr lang="en-US" sz="2200" dirty="0" smtClean="0"/>
              <a:t>: </a:t>
            </a:r>
            <a:endParaRPr lang="en-US" sz="2200" dirty="0"/>
          </a:p>
        </p:txBody>
      </p:sp>
      <p:graphicFrame>
        <p:nvGraphicFramePr>
          <p:cNvPr id="24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4244906"/>
              </p:ext>
            </p:extLst>
          </p:nvPr>
        </p:nvGraphicFramePr>
        <p:xfrm>
          <a:off x="2965450" y="5373208"/>
          <a:ext cx="1062038" cy="801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68" name="Equation" r:id="rId23" imgW="571252" imgH="431613" progId="Equation.DSMT4">
                  <p:embed/>
                </p:oleObj>
              </mc:Choice>
              <mc:Fallback>
                <p:oleObj name="Equation" r:id="rId23" imgW="571252" imgH="431613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65450" y="5373208"/>
                        <a:ext cx="1062038" cy="801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7810890"/>
              </p:ext>
            </p:extLst>
          </p:nvPr>
        </p:nvGraphicFramePr>
        <p:xfrm>
          <a:off x="4176713" y="5560533"/>
          <a:ext cx="1012825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69" name="Equation" r:id="rId25" imgW="545626" imgH="177646" progId="Equation.DSMT4">
                  <p:embed/>
                </p:oleObj>
              </mc:Choice>
              <mc:Fallback>
                <p:oleObj name="Equation" r:id="rId25" imgW="545626" imgH="17764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76713" y="5560533"/>
                        <a:ext cx="1012825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5763384"/>
              </p:ext>
            </p:extLst>
          </p:nvPr>
        </p:nvGraphicFramePr>
        <p:xfrm>
          <a:off x="5213350" y="5441470"/>
          <a:ext cx="1081088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70" name="Equation" r:id="rId27" imgW="583947" imgH="393529" progId="Equation.DSMT4">
                  <p:embed/>
                </p:oleObj>
              </mc:Choice>
              <mc:Fallback>
                <p:oleObj name="Equation" r:id="rId27" imgW="583947" imgH="39352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3350" y="5441470"/>
                        <a:ext cx="1081088" cy="73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 Box 53"/>
          <p:cNvSpPr txBox="1">
            <a:spLocks noChangeArrowheads="1"/>
          </p:cNvSpPr>
          <p:nvPr/>
        </p:nvSpPr>
        <p:spPr bwMode="auto">
          <a:xfrm>
            <a:off x="1189038" y="6051070"/>
            <a:ext cx="7242175" cy="76944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66FFFF"/>
              </a:buClr>
              <a:buSzPct val="75000"/>
              <a:buFont typeface="Monotype Sorts" pitchFamily="2" charset="2"/>
              <a:buNone/>
              <a:defRPr/>
            </a:pPr>
            <a:r>
              <a:rPr lang="en-US" sz="2200" i="1" dirty="0"/>
              <a:t>Each </a:t>
            </a:r>
            <a:r>
              <a:rPr lang="en-US" sz="2200" b="1" i="1" dirty="0">
                <a:solidFill>
                  <a:srgbClr val="FF0000"/>
                </a:solidFill>
              </a:rPr>
              <a:t>1</a:t>
            </a:r>
            <a:r>
              <a:rPr lang="en-US" sz="2200" i="1" dirty="0"/>
              <a:t> </a:t>
            </a:r>
            <a:r>
              <a:rPr lang="en-US" sz="2200" i="1" dirty="0" smtClean="0"/>
              <a:t>pct. </a:t>
            </a:r>
            <a:r>
              <a:rPr lang="en-US" sz="2200" i="1" dirty="0"/>
              <a:t>point </a:t>
            </a:r>
            <a:r>
              <a:rPr lang="en-US" sz="2200" b="1" i="1" dirty="0">
                <a:solidFill>
                  <a:srgbClr val="FF0000"/>
                </a:solidFill>
              </a:rPr>
              <a:t>increase</a:t>
            </a:r>
            <a:r>
              <a:rPr lang="en-US" sz="2200" i="1" dirty="0"/>
              <a:t> </a:t>
            </a:r>
            <a:r>
              <a:rPr lang="en-US" sz="2200" i="1" dirty="0" smtClean="0"/>
              <a:t>in unemployment </a:t>
            </a:r>
            <a:r>
              <a:rPr lang="en-US" sz="2200" i="1" dirty="0"/>
              <a:t>is associated with a </a:t>
            </a:r>
            <a:r>
              <a:rPr lang="en-US" sz="2200" b="1" i="1" dirty="0">
                <a:solidFill>
                  <a:srgbClr val="0066FF"/>
                </a:solidFill>
              </a:rPr>
              <a:t>3.023 percentage point decline</a:t>
            </a:r>
            <a:r>
              <a:rPr lang="en-US" sz="2200" i="1" dirty="0"/>
              <a:t> in the </a:t>
            </a:r>
            <a:r>
              <a:rPr lang="en-US" sz="2200" i="1" dirty="0" err="1"/>
              <a:t>epr</a:t>
            </a:r>
            <a:r>
              <a:rPr lang="en-US" sz="2200" i="1" dirty="0"/>
              <a:t> of LISM.</a:t>
            </a:r>
            <a:endParaRPr lang="en-US" sz="2200" b="1" i="1" dirty="0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6" grpId="0"/>
      <p:bldP spid="20" grpId="0"/>
      <p:bldP spid="23" grpId="0"/>
      <p:bldP spid="2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9" name="Rectangle 254"/>
          <p:cNvSpPr>
            <a:spLocks noChangeArrowheads="1"/>
          </p:cNvSpPr>
          <p:nvPr/>
        </p:nvSpPr>
        <p:spPr bwMode="auto">
          <a:xfrm>
            <a:off x="685800" y="139700"/>
            <a:ext cx="7772400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sz="2800" b="1" dirty="0" smtClean="0"/>
              <a:t>Conclusions</a:t>
            </a:r>
            <a:endParaRPr lang="en-US" sz="2800" b="1" dirty="0"/>
          </a:p>
        </p:txBody>
      </p:sp>
      <p:sp>
        <p:nvSpPr>
          <p:cNvPr id="28" name="Text Box 53"/>
          <p:cNvSpPr txBox="1">
            <a:spLocks noChangeArrowheads="1"/>
          </p:cNvSpPr>
          <p:nvPr/>
        </p:nvSpPr>
        <p:spPr bwMode="auto">
          <a:xfrm>
            <a:off x="609601" y="1140839"/>
            <a:ext cx="7821612" cy="381642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l">
              <a:spcBef>
                <a:spcPct val="20000"/>
              </a:spcBef>
              <a:buClr>
                <a:srgbClr val="000000"/>
              </a:buClr>
              <a:buSzPct val="75000"/>
              <a:buFont typeface="Arial" panose="020B0604020202020204" pitchFamily="34" charset="0"/>
              <a:buChar char="•"/>
              <a:defRPr/>
            </a:pPr>
            <a:r>
              <a:rPr lang="en-US" sz="2200" dirty="0"/>
              <a:t>Increasing monthly benefit levels for a family of three </a:t>
            </a:r>
            <a:r>
              <a:rPr lang="en-US" sz="2200" dirty="0" smtClean="0"/>
              <a:t>reduces </a:t>
            </a:r>
            <a:r>
              <a:rPr lang="en-US" sz="2200" dirty="0"/>
              <a:t>the </a:t>
            </a:r>
            <a:r>
              <a:rPr lang="en-US" sz="2200" dirty="0" err="1" smtClean="0"/>
              <a:t>epr</a:t>
            </a:r>
            <a:r>
              <a:rPr lang="en-US" sz="2200" dirty="0" smtClean="0"/>
              <a:t> </a:t>
            </a:r>
            <a:r>
              <a:rPr lang="en-US" sz="2200" dirty="0"/>
              <a:t>of </a:t>
            </a:r>
            <a:r>
              <a:rPr lang="en-US" sz="2200" dirty="0" smtClean="0"/>
              <a:t>LISM</a:t>
            </a:r>
          </a:p>
          <a:p>
            <a:pPr marL="342900" indent="-342900" algn="l">
              <a:spcBef>
                <a:spcPct val="20000"/>
              </a:spcBef>
              <a:buClr>
                <a:srgbClr val="000000"/>
              </a:buClr>
              <a:buSzPct val="75000"/>
              <a:buFont typeface="Arial" panose="020B0604020202020204" pitchFamily="34" charset="0"/>
              <a:buChar char="•"/>
              <a:defRPr/>
            </a:pPr>
            <a:r>
              <a:rPr lang="en-US" sz="2200" dirty="0"/>
              <a:t>Welfare reform in general had no effect on the </a:t>
            </a:r>
            <a:r>
              <a:rPr lang="en-US" sz="2200" dirty="0" err="1"/>
              <a:t>epr</a:t>
            </a:r>
            <a:r>
              <a:rPr lang="en-US" sz="2200" dirty="0"/>
              <a:t> of LISM</a:t>
            </a:r>
            <a:r>
              <a:rPr lang="en-US" sz="2200" dirty="0" smtClean="0"/>
              <a:t>.</a:t>
            </a:r>
          </a:p>
          <a:p>
            <a:pPr marL="342900" indent="-342900" algn="l">
              <a:spcBef>
                <a:spcPct val="20000"/>
              </a:spcBef>
              <a:buClr>
                <a:srgbClr val="000000"/>
              </a:buClr>
              <a:buSzPct val="75000"/>
              <a:buFont typeface="Arial" panose="020B0604020202020204" pitchFamily="34" charset="0"/>
              <a:buChar char="•"/>
              <a:defRPr/>
            </a:pPr>
            <a:r>
              <a:rPr lang="en-US" sz="2200" dirty="0"/>
              <a:t>The </a:t>
            </a:r>
            <a:r>
              <a:rPr lang="en-US" sz="2200" dirty="0" err="1"/>
              <a:t>epr</a:t>
            </a:r>
            <a:r>
              <a:rPr lang="en-US" sz="2200" dirty="0"/>
              <a:t> of LISM is </a:t>
            </a:r>
            <a:r>
              <a:rPr lang="en-US" sz="2200" dirty="0" smtClean="0"/>
              <a:t>higher </a:t>
            </a:r>
            <a:r>
              <a:rPr lang="en-US" sz="2200" dirty="0"/>
              <a:t>in states that adopted the full sanction </a:t>
            </a:r>
            <a:r>
              <a:rPr lang="en-US" sz="2200" dirty="0" smtClean="0"/>
              <a:t>policy.</a:t>
            </a:r>
          </a:p>
          <a:p>
            <a:pPr marL="342900" indent="-342900" algn="l">
              <a:spcBef>
                <a:spcPct val="20000"/>
              </a:spcBef>
              <a:buClr>
                <a:srgbClr val="000000"/>
              </a:buClr>
              <a:buSzPct val="75000"/>
              <a:buFont typeface="Arial" panose="020B0604020202020204" pitchFamily="34" charset="0"/>
              <a:buChar char="•"/>
              <a:defRPr/>
            </a:pPr>
            <a:r>
              <a:rPr lang="en-US" sz="2200" dirty="0" smtClean="0"/>
              <a:t>Culture and urbanity matter.</a:t>
            </a:r>
          </a:p>
          <a:p>
            <a:pPr marL="342900" indent="-342900" algn="l">
              <a:spcBef>
                <a:spcPct val="20000"/>
              </a:spcBef>
              <a:buClr>
                <a:srgbClr val="000000"/>
              </a:buClr>
              <a:buSzPct val="75000"/>
              <a:buFont typeface="Arial" panose="020B0604020202020204" pitchFamily="34" charset="0"/>
              <a:buChar char="•"/>
              <a:defRPr/>
            </a:pPr>
            <a:r>
              <a:rPr lang="en-US" sz="2200" dirty="0" smtClean="0"/>
              <a:t>States with higher HS </a:t>
            </a:r>
            <a:r>
              <a:rPr lang="en-US" sz="2200" dirty="0"/>
              <a:t>dropout </a:t>
            </a:r>
            <a:r>
              <a:rPr lang="en-US" sz="2200" dirty="0" smtClean="0"/>
              <a:t>rates have lower LISM employment rates.</a:t>
            </a:r>
          </a:p>
          <a:p>
            <a:pPr marL="342900" indent="-342900" algn="l">
              <a:spcBef>
                <a:spcPct val="20000"/>
              </a:spcBef>
              <a:buClr>
                <a:srgbClr val="000000"/>
              </a:buClr>
              <a:buSzPct val="75000"/>
              <a:buFont typeface="Arial" panose="020B0604020202020204" pitchFamily="34" charset="0"/>
              <a:buChar char="•"/>
              <a:defRPr/>
            </a:pPr>
            <a:r>
              <a:rPr lang="en-US" sz="2200" dirty="0" smtClean="0"/>
              <a:t>States with higher </a:t>
            </a:r>
            <a:r>
              <a:rPr lang="en-US" sz="2200" smtClean="0"/>
              <a:t>unemployment have </a:t>
            </a:r>
            <a:r>
              <a:rPr lang="en-US" sz="2200" dirty="0"/>
              <a:t>lower LISM employment rates.</a:t>
            </a:r>
            <a:endParaRPr lang="en-US" sz="22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872664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BE9ch01">
  <a:themeElements>
    <a:clrScheme name="">
      <a:dk1>
        <a:srgbClr val="3C0023"/>
      </a:dk1>
      <a:lt1>
        <a:srgbClr val="FFFFFF"/>
      </a:lt1>
      <a:dk2>
        <a:srgbClr val="300153"/>
      </a:dk2>
      <a:lt2>
        <a:srgbClr val="F6BF69"/>
      </a:lt2>
      <a:accent1>
        <a:srgbClr val="618FFD"/>
      </a:accent1>
      <a:accent2>
        <a:srgbClr val="B760F9"/>
      </a:accent2>
      <a:accent3>
        <a:srgbClr val="ADAAB3"/>
      </a:accent3>
      <a:accent4>
        <a:srgbClr val="DADADA"/>
      </a:accent4>
      <a:accent5>
        <a:srgbClr val="B7C6FE"/>
      </a:accent5>
      <a:accent6>
        <a:srgbClr val="A656E2"/>
      </a:accent6>
      <a:hlink>
        <a:srgbClr val="919191"/>
      </a:hlink>
      <a:folHlink>
        <a:srgbClr val="B50069"/>
      </a:folHlink>
    </a:clrScheme>
    <a:fontScheme name="SBE9ch0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-45720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-45720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BE9ch0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9ch0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BE9ch0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9ch0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9ch0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9ch0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9ch0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C:\WINDOWS\Application Data\Microsoft\Templates\SBE9ch01.pot</Template>
  <TotalTime>540655</TotalTime>
  <Pages>28</Pages>
  <Words>1562</Words>
  <Application>Microsoft Office PowerPoint</Application>
  <PresentationFormat>On-screen Show (4:3)</PresentationFormat>
  <Paragraphs>768</Paragraphs>
  <Slides>22</Slides>
  <Notes>22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SBE9ch01</vt:lpstr>
      <vt:lpstr>Equation</vt:lpstr>
      <vt:lpstr>Chart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multiple regression</dc:title>
  <dc:creator>snarr</dc:creator>
  <cp:lastModifiedBy>Anyone</cp:lastModifiedBy>
  <cp:revision>166</cp:revision>
  <cp:lastPrinted>1601-01-01T00:00:00Z</cp:lastPrinted>
  <dcterms:created xsi:type="dcterms:W3CDTF">1996-04-26T07:10:38Z</dcterms:created>
  <dcterms:modified xsi:type="dcterms:W3CDTF">2013-12-05T16:48:47Z</dcterms:modified>
</cp:coreProperties>
</file>