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 id="2147483657" r:id="rId2"/>
    <p:sldMasterId id="2147483658" r:id="rId3"/>
    <p:sldMasterId id="2147483659" r:id="rId4"/>
    <p:sldMasterId id="2147483660" r:id="rId5"/>
  </p:sldMasterIdLst>
  <p:notesMasterIdLst>
    <p:notesMasterId r:id="rId71"/>
  </p:notesMasterIdLst>
  <p:handoutMasterIdLst>
    <p:handoutMasterId r:id="rId72"/>
  </p:handoutMasterIdLst>
  <p:sldIdLst>
    <p:sldId id="670" r:id="rId6"/>
    <p:sldId id="671" r:id="rId7"/>
    <p:sldId id="673" r:id="rId8"/>
    <p:sldId id="676" r:id="rId9"/>
    <p:sldId id="754" r:id="rId10"/>
    <p:sldId id="683" r:id="rId11"/>
    <p:sldId id="751" r:id="rId12"/>
    <p:sldId id="752" r:id="rId13"/>
    <p:sldId id="753" r:id="rId14"/>
    <p:sldId id="675" r:id="rId15"/>
    <p:sldId id="684" r:id="rId16"/>
    <p:sldId id="686" r:id="rId17"/>
    <p:sldId id="685" r:id="rId18"/>
    <p:sldId id="687" r:id="rId19"/>
    <p:sldId id="688" r:id="rId20"/>
    <p:sldId id="677" r:id="rId21"/>
    <p:sldId id="678" r:id="rId22"/>
    <p:sldId id="756" r:id="rId23"/>
    <p:sldId id="757" r:id="rId24"/>
    <p:sldId id="682" r:id="rId25"/>
    <p:sldId id="689" r:id="rId26"/>
    <p:sldId id="690" r:id="rId27"/>
    <p:sldId id="691" r:id="rId28"/>
    <p:sldId id="692" r:id="rId29"/>
    <p:sldId id="693" r:id="rId30"/>
    <p:sldId id="694" r:id="rId31"/>
    <p:sldId id="696" r:id="rId32"/>
    <p:sldId id="695" r:id="rId33"/>
    <p:sldId id="697" r:id="rId34"/>
    <p:sldId id="698" r:id="rId35"/>
    <p:sldId id="699" r:id="rId36"/>
    <p:sldId id="700" r:id="rId37"/>
    <p:sldId id="748" r:id="rId38"/>
    <p:sldId id="739" r:id="rId39"/>
    <p:sldId id="740" r:id="rId40"/>
    <p:sldId id="741" r:id="rId41"/>
    <p:sldId id="742" r:id="rId42"/>
    <p:sldId id="743" r:id="rId43"/>
    <p:sldId id="744" r:id="rId44"/>
    <p:sldId id="745" r:id="rId45"/>
    <p:sldId id="746" r:id="rId46"/>
    <p:sldId id="747" r:id="rId47"/>
    <p:sldId id="657" r:id="rId48"/>
    <p:sldId id="749" r:id="rId49"/>
    <p:sldId id="466" r:id="rId50"/>
    <p:sldId id="707" r:id="rId51"/>
    <p:sldId id="703" r:id="rId52"/>
    <p:sldId id="704" r:id="rId53"/>
    <p:sldId id="705" r:id="rId54"/>
    <p:sldId id="708" r:id="rId55"/>
    <p:sldId id="709" r:id="rId56"/>
    <p:sldId id="710" r:id="rId57"/>
    <p:sldId id="711" r:id="rId58"/>
    <p:sldId id="712" r:id="rId59"/>
    <p:sldId id="722" r:id="rId60"/>
    <p:sldId id="723" r:id="rId61"/>
    <p:sldId id="724" r:id="rId62"/>
    <p:sldId id="725" r:id="rId63"/>
    <p:sldId id="729" r:id="rId64"/>
    <p:sldId id="730" r:id="rId65"/>
    <p:sldId id="731" r:id="rId66"/>
    <p:sldId id="732" r:id="rId67"/>
    <p:sldId id="733" r:id="rId68"/>
    <p:sldId id="734" r:id="rId69"/>
    <p:sldId id="735" r:id="rId70"/>
  </p:sldIdLst>
  <p:sldSz cx="9144000" cy="6858000" type="screen4x3"/>
  <p:notesSz cx="6858000" cy="9144000"/>
  <p:defaultTextStyle>
    <a:defPPr>
      <a:defRPr lang="en-CA"/>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xmlns="">
        <p15:guide id="1" orient="horz" pos="1248">
          <p15:clr>
            <a:srgbClr val="A4A3A4"/>
          </p15:clr>
        </p15:guide>
        <p15:guide id="2" pos="288">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6600"/>
    <a:srgbClr val="E50030"/>
    <a:srgbClr val="00468F"/>
    <a:srgbClr val="3333CC"/>
    <a:srgbClr val="FF3300"/>
    <a:srgbClr val="0066FF"/>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699" autoAdjust="0"/>
    <p:restoredTop sz="94434" autoAdjust="0"/>
  </p:normalViewPr>
  <p:slideViewPr>
    <p:cSldViewPr snapToObjects="1">
      <p:cViewPr varScale="1">
        <p:scale>
          <a:sx n="110" d="100"/>
          <a:sy n="110" d="100"/>
        </p:scale>
        <p:origin x="-1560" y="-78"/>
      </p:cViewPr>
      <p:guideLst>
        <p:guide orient="horz" pos="1248"/>
        <p:guide pos="28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4178"/>
    </p:cViewPr>
  </p:sorterViewPr>
  <p:notesViewPr>
    <p:cSldViewPr snapToObjects="1">
      <p:cViewPr>
        <p:scale>
          <a:sx n="75" d="100"/>
          <a:sy n="75" d="100"/>
        </p:scale>
        <p:origin x="-2580" y="-22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tableStyles" Target="tableStyles.xml"/><Relationship Id="rId7" Type="http://schemas.openxmlformats.org/officeDocument/2006/relationships/slide" Target="slides/slide2.xml"/><Relationship Id="rId71"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image" Target="../media/image12.wmf"/><Relationship Id="rId7" Type="http://schemas.openxmlformats.org/officeDocument/2006/relationships/image" Target="../media/image16.wmf"/><Relationship Id="rId12" Type="http://schemas.openxmlformats.org/officeDocument/2006/relationships/image" Target="../media/image21.wmf"/><Relationship Id="rId2" Type="http://schemas.openxmlformats.org/officeDocument/2006/relationships/image" Target="../media/image11.wmf"/><Relationship Id="rId1" Type="http://schemas.openxmlformats.org/officeDocument/2006/relationships/image" Target="../media/image10.wmf"/><Relationship Id="rId6" Type="http://schemas.openxmlformats.org/officeDocument/2006/relationships/image" Target="../media/image15.wmf"/><Relationship Id="rId11" Type="http://schemas.openxmlformats.org/officeDocument/2006/relationships/image" Target="../media/image20.wmf"/><Relationship Id="rId5" Type="http://schemas.openxmlformats.org/officeDocument/2006/relationships/image" Target="../media/image14.wmf"/><Relationship Id="rId10" Type="http://schemas.openxmlformats.org/officeDocument/2006/relationships/image" Target="../media/image19.wmf"/><Relationship Id="rId4" Type="http://schemas.openxmlformats.org/officeDocument/2006/relationships/image" Target="../media/image13.wmf"/><Relationship Id="rId9" Type="http://schemas.openxmlformats.org/officeDocument/2006/relationships/image" Target="../media/image18.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image" Target="../media/image25.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8.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image" Target="../media/image31.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33.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image" Target="../media/image35.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image" Target="../media/image37.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40.wmf"/><Relationship Id="rId1" Type="http://schemas.openxmlformats.org/officeDocument/2006/relationships/image" Target="../media/image39.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42.wmf"/><Relationship Id="rId1" Type="http://schemas.openxmlformats.org/officeDocument/2006/relationships/image" Target="../media/image41.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44.wmf"/><Relationship Id="rId1" Type="http://schemas.openxmlformats.org/officeDocument/2006/relationships/image" Target="../media/image43.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46.wmf"/><Relationship Id="rId1" Type="http://schemas.openxmlformats.org/officeDocument/2006/relationships/image" Target="../media/image45.w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48.wmf"/><Relationship Id="rId1" Type="http://schemas.openxmlformats.org/officeDocument/2006/relationships/image" Target="../media/image47.wmf"/></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48.wmf"/><Relationship Id="rId1" Type="http://schemas.openxmlformats.org/officeDocument/2006/relationships/image" Target="../media/image47.w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48.wmf"/><Relationship Id="rId1" Type="http://schemas.openxmlformats.org/officeDocument/2006/relationships/image" Target="../media/image4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charset="0"/>
              </a:defRPr>
            </a:lvl1pPr>
          </a:lstStyle>
          <a:p>
            <a:pPr>
              <a:defRPr/>
            </a:pPr>
            <a:endParaRPr lang="en-CA" altLang="en-US"/>
          </a:p>
        </p:txBody>
      </p:sp>
      <p:sp>
        <p:nvSpPr>
          <p:cNvPr id="6041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charset="0"/>
              </a:defRPr>
            </a:lvl1pPr>
          </a:lstStyle>
          <a:p>
            <a:pPr>
              <a:defRPr/>
            </a:pPr>
            <a:endParaRPr lang="en-CA" altLang="en-US"/>
          </a:p>
        </p:txBody>
      </p:sp>
      <p:sp>
        <p:nvSpPr>
          <p:cNvPr id="6042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charset="0"/>
              </a:defRPr>
            </a:lvl1pPr>
          </a:lstStyle>
          <a:p>
            <a:pPr>
              <a:defRPr/>
            </a:pPr>
            <a:endParaRPr lang="en-CA" altLang="en-US"/>
          </a:p>
        </p:txBody>
      </p:sp>
      <p:sp>
        <p:nvSpPr>
          <p:cNvPr id="6042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panose="020B0604030504040204" pitchFamily="34" charset="0"/>
              </a:defRPr>
            </a:lvl1pPr>
          </a:lstStyle>
          <a:p>
            <a:fld id="{E146AD95-AAC7-42C7-BCCE-E8981034685F}" type="slidenum">
              <a:rPr lang="en-CA" altLang="en-US"/>
              <a:pPr/>
              <a:t>‹#›</a:t>
            </a:fld>
            <a:endParaRPr lang="en-CA" altLang="en-US"/>
          </a:p>
        </p:txBody>
      </p:sp>
    </p:spTree>
    <p:extLst>
      <p:ext uri="{BB962C8B-B14F-4D97-AF65-F5344CB8AC3E}">
        <p14:creationId xmlns:p14="http://schemas.microsoft.com/office/powerpoint/2010/main" val="7114963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charset="0"/>
              </a:defRPr>
            </a:lvl1pPr>
          </a:lstStyle>
          <a:p>
            <a:pPr>
              <a:defRPr/>
            </a:pPr>
            <a:endParaRPr lang="en-CA" altLang="en-US"/>
          </a:p>
        </p:txBody>
      </p:sp>
      <p:sp>
        <p:nvSpPr>
          <p:cNvPr id="6144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charset="0"/>
              </a:defRPr>
            </a:lvl1pPr>
          </a:lstStyle>
          <a:p>
            <a:pPr>
              <a:defRPr/>
            </a:pPr>
            <a:endParaRPr lang="en-CA" altLang="en-US"/>
          </a:p>
        </p:txBody>
      </p:sp>
      <p:sp>
        <p:nvSpPr>
          <p:cNvPr id="7373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CA" altLang="en-US" noProof="0" smtClean="0"/>
              <a:t>Click to edit Master text styles</a:t>
            </a:r>
          </a:p>
          <a:p>
            <a:pPr lvl="1"/>
            <a:r>
              <a:rPr lang="en-CA" altLang="en-US" noProof="0" smtClean="0"/>
              <a:t>Second level</a:t>
            </a:r>
          </a:p>
          <a:p>
            <a:pPr lvl="2"/>
            <a:r>
              <a:rPr lang="en-CA" altLang="en-US" noProof="0" smtClean="0"/>
              <a:t>Third level</a:t>
            </a:r>
          </a:p>
          <a:p>
            <a:pPr lvl="3"/>
            <a:r>
              <a:rPr lang="en-CA" altLang="en-US" noProof="0" smtClean="0"/>
              <a:t>Fourth level</a:t>
            </a:r>
          </a:p>
          <a:p>
            <a:pPr lvl="4"/>
            <a:r>
              <a:rPr lang="en-CA" altLang="en-US" noProof="0" smtClean="0"/>
              <a:t>Fifth level</a:t>
            </a:r>
          </a:p>
        </p:txBody>
      </p:sp>
      <p:sp>
        <p:nvSpPr>
          <p:cNvPr id="6144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charset="0"/>
              </a:defRPr>
            </a:lvl1pPr>
          </a:lstStyle>
          <a:p>
            <a:pPr>
              <a:defRPr/>
            </a:pPr>
            <a:endParaRPr lang="en-CA" altLang="en-US"/>
          </a:p>
        </p:txBody>
      </p:sp>
      <p:sp>
        <p:nvSpPr>
          <p:cNvPr id="6144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panose="020B0604030504040204" pitchFamily="34" charset="0"/>
              </a:defRPr>
            </a:lvl1pPr>
          </a:lstStyle>
          <a:p>
            <a:fld id="{1B68CADF-B47B-4C2B-B7E9-7DDF5FF950FD}" type="slidenum">
              <a:rPr lang="en-CA" altLang="en-US"/>
              <a:pPr/>
              <a:t>‹#›</a:t>
            </a:fld>
            <a:endParaRPr lang="en-CA" altLang="en-US"/>
          </a:p>
        </p:txBody>
      </p:sp>
    </p:spTree>
    <p:extLst>
      <p:ext uri="{BB962C8B-B14F-4D97-AF65-F5344CB8AC3E}">
        <p14:creationId xmlns:p14="http://schemas.microsoft.com/office/powerpoint/2010/main" val="156995545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6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3EAC1E9-B011-4B78-8803-0104C03841C0}" type="slidenum">
              <a:rPr lang="en-CA" altLang="en-US" sz="1200">
                <a:latin typeface="Tahoma" panose="020B0604030504040204" pitchFamily="34" charset="0"/>
              </a:rPr>
              <a:pPr eaLnBrk="1" hangingPunct="1"/>
              <a:t>34</a:t>
            </a:fld>
            <a:endParaRPr lang="en-CA" altLang="en-US" sz="1200">
              <a:latin typeface="Tahoma" panose="020B0604030504040204" pitchFamily="34"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34735396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FF8FC24-4EEE-4A37-B139-2C6CD1EE510F}" type="slidenum">
              <a:rPr lang="en-CA" altLang="en-US" sz="1200">
                <a:latin typeface="Tahoma" panose="020B0604030504040204" pitchFamily="34" charset="0"/>
              </a:rPr>
              <a:pPr eaLnBrk="1" hangingPunct="1"/>
              <a:t>35</a:t>
            </a:fld>
            <a:endParaRPr lang="en-CA" altLang="en-US" sz="1200">
              <a:latin typeface="Tahoma" panose="020B0604030504040204" pitchFamily="34"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741543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FC8AD607-BB91-429F-A4BB-1DD8297A429A}" type="slidenum">
              <a:rPr lang="en-CA" altLang="en-US" sz="1200">
                <a:latin typeface="Tahoma" panose="020B0604030504040204" pitchFamily="34" charset="0"/>
              </a:rPr>
              <a:pPr eaLnBrk="1" hangingPunct="1"/>
              <a:t>36</a:t>
            </a:fld>
            <a:endParaRPr lang="en-CA" altLang="en-US" sz="1200">
              <a:latin typeface="Tahoma" panose="020B0604030504040204" pitchFamily="34"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6275013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F275F998-D04A-4B1F-B50D-D15C25A1AF2E}" type="slidenum">
              <a:rPr lang="en-CA" altLang="en-US" sz="1200">
                <a:latin typeface="Tahoma" panose="020B0604030504040204" pitchFamily="34" charset="0"/>
              </a:rPr>
              <a:pPr eaLnBrk="1" hangingPunct="1"/>
              <a:t>37</a:t>
            </a:fld>
            <a:endParaRPr lang="en-CA" altLang="en-US" sz="1200">
              <a:latin typeface="Tahoma" panose="020B0604030504040204" pitchFamily="34" charset="0"/>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64576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C31DEECC-CC63-4AE1-A14B-7689B23F8233}" type="slidenum">
              <a:rPr lang="en-CA" altLang="en-US" sz="1200">
                <a:latin typeface="Tahoma" panose="020B0604030504040204" pitchFamily="34" charset="0"/>
              </a:rPr>
              <a:pPr eaLnBrk="1" hangingPunct="1"/>
              <a:t>38</a:t>
            </a:fld>
            <a:endParaRPr lang="en-CA" altLang="en-US" sz="1200">
              <a:latin typeface="Tahoma" panose="020B0604030504040204" pitchFamily="34" charset="0"/>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20600363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E499C477-797C-4223-9A35-72B64F6199E1}" type="slidenum">
              <a:rPr lang="en-CA" altLang="en-US" sz="1200">
                <a:latin typeface="Tahoma" panose="020B0604030504040204" pitchFamily="34" charset="0"/>
              </a:rPr>
              <a:pPr eaLnBrk="1" hangingPunct="1"/>
              <a:t>39</a:t>
            </a:fld>
            <a:endParaRPr lang="en-CA" altLang="en-US" sz="1200">
              <a:latin typeface="Tahoma" panose="020B0604030504040204" pitchFamily="34"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20463920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6CF283B3-DC33-4255-8B90-E5251F1B1773}" type="slidenum">
              <a:rPr lang="en-CA" altLang="en-US" sz="1200">
                <a:latin typeface="Tahoma" panose="020B0604030504040204" pitchFamily="34" charset="0"/>
              </a:rPr>
              <a:pPr eaLnBrk="1" hangingPunct="1"/>
              <a:t>40</a:t>
            </a:fld>
            <a:endParaRPr lang="en-CA" altLang="en-US" sz="1200">
              <a:latin typeface="Tahoma" panose="020B0604030504040204" pitchFamily="34"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31659450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3CE5EA00-7CE8-4755-86AB-656F632A5767}" type="slidenum">
              <a:rPr lang="en-CA" altLang="en-US" sz="1200">
                <a:latin typeface="Tahoma" panose="020B0604030504040204" pitchFamily="34" charset="0"/>
              </a:rPr>
              <a:pPr eaLnBrk="1" hangingPunct="1"/>
              <a:t>41</a:t>
            </a:fld>
            <a:endParaRPr lang="en-CA" altLang="en-US" sz="1200">
              <a:latin typeface="Tahoma" panose="020B0604030504040204" pitchFamily="34" charset="0"/>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5900104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A7F88A8-FA9A-4682-8802-E5845EA2D306}" type="slidenum">
              <a:rPr lang="en-CA" altLang="en-US" sz="1200">
                <a:latin typeface="Tahoma" panose="020B0604030504040204" pitchFamily="34" charset="0"/>
              </a:rPr>
              <a:pPr eaLnBrk="1" hangingPunct="1"/>
              <a:t>42</a:t>
            </a:fld>
            <a:endParaRPr lang="en-CA" altLang="en-US" sz="1200">
              <a:latin typeface="Tahoma" panose="020B0604030504040204" pitchFamily="34"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20457270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D097FB5-4977-4FBB-9DF6-7F070FFC0198}" type="slidenum">
              <a:rPr lang="en-CA" altLang="en-US" sz="1200">
                <a:latin typeface="Tahoma" panose="020B0604030504040204" pitchFamily="34" charset="0"/>
              </a:rPr>
              <a:pPr eaLnBrk="1" hangingPunct="1"/>
              <a:t>43</a:t>
            </a:fld>
            <a:endParaRPr lang="en-CA" altLang="en-US" sz="1200">
              <a:latin typeface="Tahoma" panose="020B0604030504040204" pitchFamily="34" charset="0"/>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extLst>
      <p:ext uri="{BB962C8B-B14F-4D97-AF65-F5344CB8AC3E}">
        <p14:creationId xmlns:p14="http://schemas.microsoft.com/office/powerpoint/2010/main" val="35872500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43B51699-4DBC-47D5-8170-9318FCB41F04}" type="slidenum">
              <a:rPr lang="en-CA" altLang="en-US" sz="1200">
                <a:latin typeface="Tahoma" panose="020B0604030504040204" pitchFamily="34" charset="0"/>
              </a:rPr>
              <a:pPr eaLnBrk="1" hangingPunct="1"/>
              <a:t>44</a:t>
            </a:fld>
            <a:endParaRPr lang="en-CA" altLang="en-US" sz="1200">
              <a:latin typeface="Tahoma" panose="020B0604030504040204" pitchFamily="34"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extLst>
      <p:ext uri="{BB962C8B-B14F-4D97-AF65-F5344CB8AC3E}">
        <p14:creationId xmlns:p14="http://schemas.microsoft.com/office/powerpoint/2010/main" val="5434144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71F1B1AC-E0B8-4AF4-8B13-C05968E0A77F}" type="slidenum">
              <a:rPr lang="en-CA" altLang="en-US" sz="1200">
                <a:latin typeface="Tahoma" panose="020B0604030504040204" pitchFamily="34" charset="0"/>
              </a:rPr>
              <a:pPr eaLnBrk="1" hangingPunct="1"/>
              <a:t>45</a:t>
            </a:fld>
            <a:endParaRPr lang="en-CA" altLang="en-US" sz="1200">
              <a:latin typeface="Tahoma" panose="020B0604030504040204" pitchFamily="34"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extLst>
      <p:ext uri="{BB962C8B-B14F-4D97-AF65-F5344CB8AC3E}">
        <p14:creationId xmlns:p14="http://schemas.microsoft.com/office/powerpoint/2010/main" val="26836012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0A98A22E-B39A-40FE-8C1A-2C4B17D7CF80}" type="slidenum">
              <a:rPr lang="en-CA" altLang="en-US" sz="1200">
                <a:latin typeface="Tahoma" panose="020B0604030504040204" pitchFamily="34" charset="0"/>
              </a:rPr>
              <a:pPr eaLnBrk="1" hangingPunct="1"/>
              <a:t>46</a:t>
            </a:fld>
            <a:endParaRPr lang="en-CA" altLang="en-US" sz="1200">
              <a:latin typeface="Tahoma" panose="020B0604030504040204" pitchFamily="34" charset="0"/>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extLst>
      <p:ext uri="{BB962C8B-B14F-4D97-AF65-F5344CB8AC3E}">
        <p14:creationId xmlns:p14="http://schemas.microsoft.com/office/powerpoint/2010/main" val="3080285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14F18746-1B19-4228-BA27-438C3212236E}" type="slidenum">
              <a:rPr lang="en-CA" altLang="en-US" sz="1200">
                <a:latin typeface="Tahoma" panose="020B0604030504040204" pitchFamily="34" charset="0"/>
              </a:rPr>
              <a:pPr eaLnBrk="1" hangingPunct="1"/>
              <a:t>47</a:t>
            </a:fld>
            <a:endParaRPr lang="en-CA" altLang="en-US" sz="1200">
              <a:latin typeface="Tahoma" panose="020B0604030504040204" pitchFamily="34"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extLst>
      <p:ext uri="{BB962C8B-B14F-4D97-AF65-F5344CB8AC3E}">
        <p14:creationId xmlns:p14="http://schemas.microsoft.com/office/powerpoint/2010/main" val="2944028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7EEEE52F-6BB7-4C8E-A711-35232B61124C}" type="slidenum">
              <a:rPr lang="en-CA" altLang="en-US" sz="1200">
                <a:latin typeface="Tahoma" panose="020B0604030504040204" pitchFamily="34" charset="0"/>
              </a:rPr>
              <a:pPr eaLnBrk="1" hangingPunct="1"/>
              <a:t>48</a:t>
            </a:fld>
            <a:endParaRPr lang="en-CA" altLang="en-US" sz="1200">
              <a:latin typeface="Tahoma" panose="020B0604030504040204" pitchFamily="34" charset="0"/>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extLst>
      <p:ext uri="{BB962C8B-B14F-4D97-AF65-F5344CB8AC3E}">
        <p14:creationId xmlns:p14="http://schemas.microsoft.com/office/powerpoint/2010/main" val="5363675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686FC00-8927-4C80-99A4-4CF6B9397E14}" type="slidenum">
              <a:rPr lang="en-CA" altLang="en-US" sz="1200">
                <a:latin typeface="Tahoma" panose="020B0604030504040204" pitchFamily="34" charset="0"/>
              </a:rPr>
              <a:pPr eaLnBrk="1" hangingPunct="1"/>
              <a:t>49</a:t>
            </a:fld>
            <a:endParaRPr lang="en-CA" altLang="en-US" sz="1200">
              <a:latin typeface="Tahoma" panose="020B0604030504040204" pitchFamily="34" charset="0"/>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extLst>
      <p:ext uri="{BB962C8B-B14F-4D97-AF65-F5344CB8AC3E}">
        <p14:creationId xmlns:p14="http://schemas.microsoft.com/office/powerpoint/2010/main" val="30554295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6C52AFBC-7215-4EEA-9CEB-4F6C6BA32CBC}" type="slidenum">
              <a:rPr lang="en-CA" altLang="en-US" sz="1200">
                <a:latin typeface="Tahoma" panose="020B0604030504040204" pitchFamily="34" charset="0"/>
              </a:rPr>
              <a:pPr eaLnBrk="1" hangingPunct="1"/>
              <a:t>50</a:t>
            </a:fld>
            <a:endParaRPr lang="en-CA" altLang="en-US" sz="1200">
              <a:latin typeface="Tahoma" panose="020B0604030504040204" pitchFamily="34"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extLst>
      <p:ext uri="{BB962C8B-B14F-4D97-AF65-F5344CB8AC3E}">
        <p14:creationId xmlns:p14="http://schemas.microsoft.com/office/powerpoint/2010/main" val="7880389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4C5B3AD5-726B-401C-AA2B-82BDD3A22F2B}" type="slidenum">
              <a:rPr lang="en-CA" altLang="en-US" sz="1200">
                <a:latin typeface="Tahoma" panose="020B0604030504040204" pitchFamily="34" charset="0"/>
              </a:rPr>
              <a:pPr eaLnBrk="1" hangingPunct="1"/>
              <a:t>51</a:t>
            </a:fld>
            <a:endParaRPr lang="en-CA" altLang="en-US" sz="1200">
              <a:latin typeface="Tahoma" panose="020B0604030504040204" pitchFamily="34"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extLst>
      <p:ext uri="{BB962C8B-B14F-4D97-AF65-F5344CB8AC3E}">
        <p14:creationId xmlns:p14="http://schemas.microsoft.com/office/powerpoint/2010/main" val="34919246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70B09FE3-3457-448E-919B-78D839B0080E}" type="slidenum">
              <a:rPr lang="en-CA" altLang="en-US" sz="1200">
                <a:latin typeface="Tahoma" panose="020B0604030504040204" pitchFamily="34" charset="0"/>
              </a:rPr>
              <a:pPr eaLnBrk="1" hangingPunct="1"/>
              <a:t>52</a:t>
            </a:fld>
            <a:endParaRPr lang="en-CA" altLang="en-US" sz="1200">
              <a:latin typeface="Tahoma" panose="020B0604030504040204" pitchFamily="34" charset="0"/>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extLst>
      <p:ext uri="{BB962C8B-B14F-4D97-AF65-F5344CB8AC3E}">
        <p14:creationId xmlns:p14="http://schemas.microsoft.com/office/powerpoint/2010/main" val="20517523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CD36C428-6019-462F-9D5B-329FDEEAAF62}" type="slidenum">
              <a:rPr lang="en-CA" altLang="en-US" sz="1200">
                <a:latin typeface="Tahoma" panose="020B0604030504040204" pitchFamily="34" charset="0"/>
              </a:rPr>
              <a:pPr eaLnBrk="1" hangingPunct="1"/>
              <a:t>53</a:t>
            </a:fld>
            <a:endParaRPr lang="en-CA" altLang="en-US" sz="1200">
              <a:latin typeface="Tahoma" panose="020B0604030504040204" pitchFamily="34" charset="0"/>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extLst>
      <p:ext uri="{BB962C8B-B14F-4D97-AF65-F5344CB8AC3E}">
        <p14:creationId xmlns:p14="http://schemas.microsoft.com/office/powerpoint/2010/main" val="14630138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E1996BF-7FD6-4BBA-9B8F-BDDC6860CCD6}" type="slidenum">
              <a:rPr lang="en-CA" altLang="en-US" sz="1200">
                <a:latin typeface="Tahoma" panose="020B0604030504040204" pitchFamily="34" charset="0"/>
              </a:rPr>
              <a:pPr eaLnBrk="1" hangingPunct="1"/>
              <a:t>54</a:t>
            </a:fld>
            <a:endParaRPr lang="en-CA" altLang="en-US" sz="1200">
              <a:latin typeface="Tahoma" panose="020B0604030504040204" pitchFamily="34" charset="0"/>
            </a:endParaRPr>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extLst>
      <p:ext uri="{BB962C8B-B14F-4D97-AF65-F5344CB8AC3E}">
        <p14:creationId xmlns:p14="http://schemas.microsoft.com/office/powerpoint/2010/main" val="37347828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2C3E7960-1F33-45F3-9559-E61881351ABF}" type="slidenum">
              <a:rPr lang="en-CA" altLang="en-US" sz="1200">
                <a:latin typeface="Tahoma" panose="020B0604030504040204" pitchFamily="34" charset="0"/>
              </a:rPr>
              <a:pPr eaLnBrk="1" hangingPunct="1"/>
              <a:t>55</a:t>
            </a:fld>
            <a:endParaRPr lang="en-CA" altLang="en-US" sz="1200">
              <a:latin typeface="Tahoma" panose="020B0604030504040204" pitchFamily="34" charset="0"/>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extLst>
      <p:ext uri="{BB962C8B-B14F-4D97-AF65-F5344CB8AC3E}">
        <p14:creationId xmlns:p14="http://schemas.microsoft.com/office/powerpoint/2010/main" val="6198821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F8DB2762-146D-4C5D-82B1-91E93567FB57}" type="slidenum">
              <a:rPr lang="en-CA" altLang="en-US" sz="1200">
                <a:latin typeface="Tahoma" panose="020B0604030504040204" pitchFamily="34" charset="0"/>
              </a:rPr>
              <a:pPr eaLnBrk="1" hangingPunct="1"/>
              <a:t>56</a:t>
            </a:fld>
            <a:endParaRPr lang="en-CA" altLang="en-US" sz="1200">
              <a:latin typeface="Tahoma" panose="020B0604030504040204" pitchFamily="34" charset="0"/>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extLst>
      <p:ext uri="{BB962C8B-B14F-4D97-AF65-F5344CB8AC3E}">
        <p14:creationId xmlns:p14="http://schemas.microsoft.com/office/powerpoint/2010/main" val="1309982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CAD7B8D8-81E2-4B2E-BAD2-FD3C288D0658}" type="slidenum">
              <a:rPr lang="en-CA" altLang="en-US" sz="1200">
                <a:latin typeface="Tahoma" panose="020B0604030504040204" pitchFamily="34" charset="0"/>
              </a:rPr>
              <a:pPr eaLnBrk="1" hangingPunct="1"/>
              <a:t>57</a:t>
            </a:fld>
            <a:endParaRPr lang="en-CA" altLang="en-US" sz="1200">
              <a:latin typeface="Tahoma" panose="020B0604030504040204" pitchFamily="34" charset="0"/>
            </a:endParaRPr>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extLst>
      <p:ext uri="{BB962C8B-B14F-4D97-AF65-F5344CB8AC3E}">
        <p14:creationId xmlns:p14="http://schemas.microsoft.com/office/powerpoint/2010/main" val="17266337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3C3AEB2E-6E7E-4E48-ADF9-15798666EE3B}" type="slidenum">
              <a:rPr lang="en-CA" altLang="en-US" sz="1200">
                <a:latin typeface="Tahoma" panose="020B0604030504040204" pitchFamily="34" charset="0"/>
              </a:rPr>
              <a:pPr eaLnBrk="1" hangingPunct="1"/>
              <a:t>58</a:t>
            </a:fld>
            <a:endParaRPr lang="en-CA" altLang="en-US" sz="1200">
              <a:latin typeface="Tahoma" panose="020B0604030504040204" pitchFamily="34" charset="0"/>
            </a:endParaRPr>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extLst>
      <p:ext uri="{BB962C8B-B14F-4D97-AF65-F5344CB8AC3E}">
        <p14:creationId xmlns:p14="http://schemas.microsoft.com/office/powerpoint/2010/main" val="16232160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61BF6090-BBF1-45D4-A523-E5520D47C0A1}" type="slidenum">
              <a:rPr lang="en-CA" altLang="en-US" sz="1200">
                <a:latin typeface="Tahoma" panose="020B0604030504040204" pitchFamily="34" charset="0"/>
              </a:rPr>
              <a:pPr eaLnBrk="1" hangingPunct="1"/>
              <a:t>59</a:t>
            </a:fld>
            <a:endParaRPr lang="en-CA" altLang="en-US" sz="1200">
              <a:latin typeface="Tahoma" panose="020B0604030504040204" pitchFamily="34" charset="0"/>
            </a:endParaRPr>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extLst>
      <p:ext uri="{BB962C8B-B14F-4D97-AF65-F5344CB8AC3E}">
        <p14:creationId xmlns:p14="http://schemas.microsoft.com/office/powerpoint/2010/main" val="4492716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94023971"/>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428706"/>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000839786"/>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905000"/>
            <a:ext cx="4038600" cy="4289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1905000"/>
            <a:ext cx="4038600" cy="4289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32483253"/>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45896130"/>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051763087"/>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9284837"/>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441344329"/>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286978711"/>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87598812"/>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28600"/>
            <a:ext cx="2057400" cy="59658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228600"/>
            <a:ext cx="6019800" cy="59658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25685272"/>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709395649"/>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62548509"/>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918288227"/>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143000"/>
            <a:ext cx="4038600" cy="5038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1143000"/>
            <a:ext cx="4038600" cy="5038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4428207"/>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91351829"/>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59383777"/>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15715868"/>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039029272"/>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72330442"/>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8603752"/>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28600"/>
            <a:ext cx="2057400" cy="59531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228600"/>
            <a:ext cx="6019800" cy="5953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79223452"/>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354956450"/>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22809925"/>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30705310"/>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219200"/>
            <a:ext cx="1981200" cy="5334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514600" y="1219200"/>
            <a:ext cx="1981200" cy="5334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72882228"/>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17793311"/>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256327081"/>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36001733"/>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125469398"/>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560074013"/>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57967249"/>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28600"/>
            <a:ext cx="2057400" cy="6324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228600"/>
            <a:ext cx="6019800" cy="6324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79361243"/>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724724148"/>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75432932"/>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56233975"/>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143000"/>
            <a:ext cx="19812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514600" y="1143000"/>
            <a:ext cx="19812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21745436"/>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19357579"/>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516118824"/>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5071334"/>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097717593"/>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003474677"/>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40057125"/>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28600"/>
            <a:ext cx="2057400" cy="6324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228600"/>
            <a:ext cx="6019800" cy="6324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51318749"/>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4137727630"/>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78976742"/>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513244830"/>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85293747"/>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78562982"/>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326231357"/>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39383513"/>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114969172"/>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638743706"/>
      </p:ext>
    </p:extLst>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2978631"/>
      </p:ext>
    </p:extLst>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4717959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body" idx="1"/>
          </p:nvPr>
        </p:nvSpPr>
        <p:spPr bwMode="auto">
          <a:xfrm>
            <a:off x="381000" y="1905000"/>
            <a:ext cx="8229600" cy="428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CA" altLang="en-US" smtClean="0"/>
              <a:t>Click to edit Master text styles</a:t>
            </a:r>
          </a:p>
          <a:p>
            <a:pPr lvl="1"/>
            <a:r>
              <a:rPr lang="en-CA" altLang="en-US" smtClean="0"/>
              <a:t>Second level</a:t>
            </a:r>
            <a:r>
              <a:rPr lang="en-US" altLang="en-US" smtClean="0"/>
              <a:t> when second level runs longer than one line we want no hanging indent</a:t>
            </a:r>
          </a:p>
          <a:p>
            <a:pPr lvl="1"/>
            <a:r>
              <a:rPr lang="en-US" altLang="en-US" smtClean="0"/>
              <a:t>I’ve also set the gap between points at 0.5 lines.</a:t>
            </a:r>
            <a:endParaRPr lang="en-CA" altLang="en-US" smtClean="0"/>
          </a:p>
          <a:p>
            <a:pPr lvl="2"/>
            <a:r>
              <a:rPr lang="en-CA" altLang="en-US" smtClean="0"/>
              <a:t>Third level</a:t>
            </a:r>
          </a:p>
        </p:txBody>
      </p:sp>
      <p:sp>
        <p:nvSpPr>
          <p:cNvPr id="20483" name="Rectangle 3"/>
          <p:cNvSpPr>
            <a:spLocks noGrp="1" noChangeArrowheads="1"/>
          </p:cNvSpPr>
          <p:nvPr>
            <p:ph type="title"/>
          </p:nvPr>
        </p:nvSpPr>
        <p:spPr bwMode="auto">
          <a:xfrm>
            <a:off x="381000" y="2286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a:t>
            </a:r>
            <a:endParaRPr lang="en-CA" altLang="en-US" smtClean="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timing>
    <p:tnLst>
      <p:par>
        <p:cTn id="1" dur="indefinite" restart="never" nodeType="tmRoot"/>
      </p:par>
    </p:tnLst>
  </p:timing>
  <p:txStyles>
    <p:titleStyle>
      <a:lvl1pPr algn="ctr" rtl="0" eaLnBrk="0" fontAlgn="base" hangingPunct="0">
        <a:spcBef>
          <a:spcPct val="0"/>
        </a:spcBef>
        <a:spcAft>
          <a:spcPct val="0"/>
        </a:spcAft>
        <a:defRPr sz="2600" b="1">
          <a:solidFill>
            <a:schemeClr val="tx1"/>
          </a:solidFill>
          <a:latin typeface="+mj-lt"/>
          <a:ea typeface="+mj-ea"/>
          <a:cs typeface="+mj-cs"/>
        </a:defRPr>
      </a:lvl1pPr>
      <a:lvl2pPr algn="ctr" rtl="0" eaLnBrk="0" fontAlgn="base" hangingPunct="0">
        <a:spcBef>
          <a:spcPct val="0"/>
        </a:spcBef>
        <a:spcAft>
          <a:spcPct val="0"/>
        </a:spcAft>
        <a:defRPr sz="2600" b="1">
          <a:solidFill>
            <a:schemeClr val="tx1"/>
          </a:solidFill>
          <a:latin typeface="Times New Roman" pitchFamily="18" charset="0"/>
        </a:defRPr>
      </a:lvl2pPr>
      <a:lvl3pPr algn="ctr" rtl="0" eaLnBrk="0" fontAlgn="base" hangingPunct="0">
        <a:spcBef>
          <a:spcPct val="0"/>
        </a:spcBef>
        <a:spcAft>
          <a:spcPct val="0"/>
        </a:spcAft>
        <a:defRPr sz="2600" b="1">
          <a:solidFill>
            <a:schemeClr val="tx1"/>
          </a:solidFill>
          <a:latin typeface="Times New Roman" pitchFamily="18" charset="0"/>
        </a:defRPr>
      </a:lvl3pPr>
      <a:lvl4pPr algn="ctr" rtl="0" eaLnBrk="0" fontAlgn="base" hangingPunct="0">
        <a:spcBef>
          <a:spcPct val="0"/>
        </a:spcBef>
        <a:spcAft>
          <a:spcPct val="0"/>
        </a:spcAft>
        <a:defRPr sz="2600" b="1">
          <a:solidFill>
            <a:schemeClr val="tx1"/>
          </a:solidFill>
          <a:latin typeface="Times New Roman" pitchFamily="18" charset="0"/>
        </a:defRPr>
      </a:lvl4pPr>
      <a:lvl5pPr algn="ctr" rtl="0" eaLnBrk="0" fontAlgn="base" hangingPunct="0">
        <a:spcBef>
          <a:spcPct val="0"/>
        </a:spcBef>
        <a:spcAft>
          <a:spcPct val="0"/>
        </a:spcAft>
        <a:defRPr sz="2600" b="1">
          <a:solidFill>
            <a:schemeClr val="tx1"/>
          </a:solidFill>
          <a:latin typeface="Times New Roman" pitchFamily="18" charset="0"/>
        </a:defRPr>
      </a:lvl5pPr>
      <a:lvl6pPr marL="457200" algn="ctr" rtl="0" fontAlgn="base">
        <a:spcBef>
          <a:spcPct val="0"/>
        </a:spcBef>
        <a:spcAft>
          <a:spcPct val="0"/>
        </a:spcAft>
        <a:defRPr sz="2600" b="1">
          <a:solidFill>
            <a:schemeClr val="tx1"/>
          </a:solidFill>
          <a:latin typeface="Times New Roman" pitchFamily="18" charset="0"/>
        </a:defRPr>
      </a:lvl6pPr>
      <a:lvl7pPr marL="914400" algn="ctr" rtl="0" fontAlgn="base">
        <a:spcBef>
          <a:spcPct val="0"/>
        </a:spcBef>
        <a:spcAft>
          <a:spcPct val="0"/>
        </a:spcAft>
        <a:defRPr sz="2600" b="1">
          <a:solidFill>
            <a:schemeClr val="tx1"/>
          </a:solidFill>
          <a:latin typeface="Times New Roman" pitchFamily="18" charset="0"/>
        </a:defRPr>
      </a:lvl7pPr>
      <a:lvl8pPr marL="1371600" algn="ctr" rtl="0" fontAlgn="base">
        <a:spcBef>
          <a:spcPct val="0"/>
        </a:spcBef>
        <a:spcAft>
          <a:spcPct val="0"/>
        </a:spcAft>
        <a:defRPr sz="2600" b="1">
          <a:solidFill>
            <a:schemeClr val="tx1"/>
          </a:solidFill>
          <a:latin typeface="Times New Roman" pitchFamily="18" charset="0"/>
        </a:defRPr>
      </a:lvl8pPr>
      <a:lvl9pPr marL="1828800" algn="ctr" rtl="0" fontAlgn="base">
        <a:spcBef>
          <a:spcPct val="0"/>
        </a:spcBef>
        <a:spcAft>
          <a:spcPct val="0"/>
        </a:spcAft>
        <a:defRPr sz="2600" b="1">
          <a:solidFill>
            <a:schemeClr val="tx1"/>
          </a:solidFill>
          <a:latin typeface="Times New Roman" pitchFamily="18" charset="0"/>
        </a:defRPr>
      </a:lvl9pPr>
    </p:titleStyle>
    <p:bodyStyle>
      <a:lvl1pPr marL="342900" indent="-342900" algn="l" rtl="0" eaLnBrk="0" fontAlgn="base" hangingPunct="0">
        <a:spcBef>
          <a:spcPct val="20000"/>
        </a:spcBef>
        <a:spcAft>
          <a:spcPct val="0"/>
        </a:spcAft>
        <a:buClr>
          <a:srgbClr val="00468F"/>
        </a:buClr>
        <a:buSzPct val="120000"/>
        <a:buFont typeface="Webdings" panose="05030102010509060703" pitchFamily="18" charset="2"/>
        <a:buChar char="&lt;"/>
        <a:defRPr sz="2800" b="1">
          <a:solidFill>
            <a:schemeClr val="tx1"/>
          </a:solidFill>
          <a:latin typeface="+mn-lt"/>
          <a:ea typeface="+mn-ea"/>
          <a:cs typeface="+mn-cs"/>
        </a:defRPr>
      </a:lvl1pPr>
      <a:lvl2pPr marL="457200" algn="l" rtl="0" eaLnBrk="0" fontAlgn="base" hangingPunct="0">
        <a:lnSpc>
          <a:spcPct val="105000"/>
        </a:lnSpc>
        <a:spcBef>
          <a:spcPct val="50000"/>
        </a:spcBef>
        <a:spcAft>
          <a:spcPct val="0"/>
        </a:spcAft>
        <a:defRPr sz="2400">
          <a:solidFill>
            <a:schemeClr val="tx1"/>
          </a:solidFill>
          <a:latin typeface="+mn-lt"/>
        </a:defRPr>
      </a:lvl2pPr>
      <a:lvl3pPr marL="1143000" indent="-228600" algn="l" rtl="0" eaLnBrk="0" fontAlgn="base" hangingPunct="0">
        <a:spcBef>
          <a:spcPct val="20000"/>
        </a:spcBef>
        <a:spcAft>
          <a:spcPct val="0"/>
        </a:spcAft>
        <a:buClr>
          <a:srgbClr val="00468F"/>
        </a:buClr>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body" idx="1"/>
          </p:nvPr>
        </p:nvSpPr>
        <p:spPr bwMode="auto">
          <a:xfrm>
            <a:off x="381000" y="1143000"/>
            <a:ext cx="8229600" cy="503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When you have completed your study of this chapter, you will be able to</a:t>
            </a:r>
            <a:endParaRPr lang="en-CA" altLang="en-US" smtClean="0"/>
          </a:p>
          <a:p>
            <a:pPr lvl="1"/>
            <a:r>
              <a:rPr lang="en-US" altLang="en-US" smtClean="0"/>
              <a:t>This text is an example of a two line long checkpoint item</a:t>
            </a:r>
          </a:p>
        </p:txBody>
      </p:sp>
      <p:sp>
        <p:nvSpPr>
          <p:cNvPr id="21507" name="Rectangle 3"/>
          <p:cNvSpPr>
            <a:spLocks noGrp="1" noChangeArrowheads="1"/>
          </p:cNvSpPr>
          <p:nvPr>
            <p:ph type="title"/>
          </p:nvPr>
        </p:nvSpPr>
        <p:spPr bwMode="auto">
          <a:xfrm>
            <a:off x="381000" y="2286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 H A P T E R   C H E C K L I S T</a:t>
            </a:r>
            <a:endParaRPr lang="en-CA" altLang="en-US" smtClean="0"/>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ransition spd="med"/>
  <p:timing>
    <p:tnLst>
      <p:par>
        <p:cTn id="1" dur="indefinite" restart="never" nodeType="tmRoot"/>
      </p:par>
    </p:tnLst>
  </p:timing>
  <p:txStyles>
    <p:titleStyle>
      <a:lvl1pPr algn="ctr" rtl="0" eaLnBrk="0" fontAlgn="base" hangingPunct="0">
        <a:spcBef>
          <a:spcPct val="0"/>
        </a:spcBef>
        <a:spcAft>
          <a:spcPct val="0"/>
        </a:spcAft>
        <a:defRPr sz="2800" b="1">
          <a:solidFill>
            <a:schemeClr val="tx1"/>
          </a:solidFill>
          <a:latin typeface="+mj-lt"/>
          <a:ea typeface="+mj-ea"/>
          <a:cs typeface="+mj-cs"/>
        </a:defRPr>
      </a:lvl1pPr>
      <a:lvl2pPr algn="ctr" rtl="0" eaLnBrk="0" fontAlgn="base" hangingPunct="0">
        <a:spcBef>
          <a:spcPct val="0"/>
        </a:spcBef>
        <a:spcAft>
          <a:spcPct val="0"/>
        </a:spcAft>
        <a:defRPr sz="2800" b="1">
          <a:solidFill>
            <a:schemeClr val="tx1"/>
          </a:solidFill>
          <a:latin typeface="Times New Roman" pitchFamily="18" charset="0"/>
        </a:defRPr>
      </a:lvl2pPr>
      <a:lvl3pPr algn="ctr" rtl="0" eaLnBrk="0" fontAlgn="base" hangingPunct="0">
        <a:spcBef>
          <a:spcPct val="0"/>
        </a:spcBef>
        <a:spcAft>
          <a:spcPct val="0"/>
        </a:spcAft>
        <a:defRPr sz="2800" b="1">
          <a:solidFill>
            <a:schemeClr val="tx1"/>
          </a:solidFill>
          <a:latin typeface="Times New Roman" pitchFamily="18" charset="0"/>
        </a:defRPr>
      </a:lvl3pPr>
      <a:lvl4pPr algn="ctr" rtl="0" eaLnBrk="0" fontAlgn="base" hangingPunct="0">
        <a:spcBef>
          <a:spcPct val="0"/>
        </a:spcBef>
        <a:spcAft>
          <a:spcPct val="0"/>
        </a:spcAft>
        <a:defRPr sz="2800" b="1">
          <a:solidFill>
            <a:schemeClr val="tx1"/>
          </a:solidFill>
          <a:latin typeface="Times New Roman" pitchFamily="18" charset="0"/>
        </a:defRPr>
      </a:lvl4pPr>
      <a:lvl5pPr algn="ctr" rtl="0" eaLnBrk="0" fontAlgn="base" hangingPunct="0">
        <a:spcBef>
          <a:spcPct val="0"/>
        </a:spcBef>
        <a:spcAft>
          <a:spcPct val="0"/>
        </a:spcAft>
        <a:defRPr sz="2800" b="1">
          <a:solidFill>
            <a:schemeClr val="tx1"/>
          </a:solidFill>
          <a:latin typeface="Times New Roman" pitchFamily="18" charset="0"/>
        </a:defRPr>
      </a:lvl5pPr>
      <a:lvl6pPr marL="457200" algn="ctr" rtl="0" fontAlgn="base">
        <a:spcBef>
          <a:spcPct val="0"/>
        </a:spcBef>
        <a:spcAft>
          <a:spcPct val="0"/>
        </a:spcAft>
        <a:defRPr sz="2800" b="1">
          <a:solidFill>
            <a:schemeClr val="tx1"/>
          </a:solidFill>
          <a:latin typeface="Times New Roman" pitchFamily="18" charset="0"/>
        </a:defRPr>
      </a:lvl6pPr>
      <a:lvl7pPr marL="914400" algn="ctr" rtl="0" fontAlgn="base">
        <a:spcBef>
          <a:spcPct val="0"/>
        </a:spcBef>
        <a:spcAft>
          <a:spcPct val="0"/>
        </a:spcAft>
        <a:defRPr sz="2800" b="1">
          <a:solidFill>
            <a:schemeClr val="tx1"/>
          </a:solidFill>
          <a:latin typeface="Times New Roman" pitchFamily="18" charset="0"/>
        </a:defRPr>
      </a:lvl7pPr>
      <a:lvl8pPr marL="1371600" algn="ctr" rtl="0" fontAlgn="base">
        <a:spcBef>
          <a:spcPct val="0"/>
        </a:spcBef>
        <a:spcAft>
          <a:spcPct val="0"/>
        </a:spcAft>
        <a:defRPr sz="2800" b="1">
          <a:solidFill>
            <a:schemeClr val="tx1"/>
          </a:solidFill>
          <a:latin typeface="Times New Roman" pitchFamily="18" charset="0"/>
        </a:defRPr>
      </a:lvl8pPr>
      <a:lvl9pPr marL="1828800" algn="ctr" rtl="0" fontAlgn="base">
        <a:spcBef>
          <a:spcPct val="0"/>
        </a:spcBef>
        <a:spcAft>
          <a:spcPct val="0"/>
        </a:spcAft>
        <a:defRPr sz="2800" b="1">
          <a:solidFill>
            <a:schemeClr val="tx1"/>
          </a:solidFill>
          <a:latin typeface="Times New Roman" pitchFamily="18" charset="0"/>
        </a:defRPr>
      </a:lvl9pPr>
    </p:titleStyle>
    <p:bodyStyle>
      <a:lvl1pPr marL="342900" indent="-342900" algn="l" rtl="0" eaLnBrk="0" fontAlgn="base" hangingPunct="0">
        <a:spcBef>
          <a:spcPct val="20000"/>
        </a:spcBef>
        <a:spcAft>
          <a:spcPct val="0"/>
        </a:spcAft>
        <a:defRPr sz="2800" b="1">
          <a:solidFill>
            <a:schemeClr val="tx1"/>
          </a:solidFill>
          <a:latin typeface="+mn-lt"/>
          <a:ea typeface="+mn-ea"/>
          <a:cs typeface="+mn-cs"/>
        </a:defRPr>
      </a:lvl1pPr>
      <a:lvl2pPr marL="631825" indent="-174625" algn="l" rtl="0" eaLnBrk="0" fontAlgn="base" hangingPunct="0">
        <a:spcBef>
          <a:spcPct val="20000"/>
        </a:spcBef>
        <a:spcAft>
          <a:spcPct val="0"/>
        </a:spcAft>
        <a:defRPr sz="24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Arial" charset="0"/>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body" idx="1"/>
          </p:nvPr>
        </p:nvSpPr>
        <p:spPr bwMode="auto">
          <a:xfrm>
            <a:off x="381000" y="1219200"/>
            <a:ext cx="41148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CA" altLang="en-US" smtClean="0"/>
              <a:t>Click to edit Master text styles</a:t>
            </a:r>
          </a:p>
          <a:p>
            <a:pPr lvl="1"/>
            <a:r>
              <a:rPr lang="en-CA" altLang="en-US" smtClean="0"/>
              <a:t>Second level</a:t>
            </a:r>
            <a:r>
              <a:rPr lang="en-US" altLang="en-US" smtClean="0"/>
              <a:t> when second level runs longer than one line we want no hanging indent</a:t>
            </a:r>
          </a:p>
          <a:p>
            <a:pPr lvl="1"/>
            <a:r>
              <a:rPr lang="en-US" altLang="en-US" smtClean="0"/>
              <a:t>I’ve also set the gap between points at 0.5 lines.</a:t>
            </a:r>
            <a:endParaRPr lang="en-CA" altLang="en-US" smtClean="0"/>
          </a:p>
          <a:p>
            <a:pPr lvl="2"/>
            <a:r>
              <a:rPr lang="en-CA" altLang="en-US" smtClean="0"/>
              <a:t>Third level</a:t>
            </a:r>
          </a:p>
        </p:txBody>
      </p:sp>
      <p:sp>
        <p:nvSpPr>
          <p:cNvPr id="22531" name="Rectangle 3"/>
          <p:cNvSpPr>
            <a:spLocks noGrp="1" noChangeArrowheads="1"/>
          </p:cNvSpPr>
          <p:nvPr>
            <p:ph type="title"/>
          </p:nvPr>
        </p:nvSpPr>
        <p:spPr bwMode="auto">
          <a:xfrm>
            <a:off x="381000" y="2286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a:t>
            </a:r>
            <a:endParaRPr lang="en-CA" altLang="en-US" smtClean="0"/>
          </a:p>
        </p:txBody>
      </p:sp>
      <p:sp>
        <p:nvSpPr>
          <p:cNvPr id="3076" name="Rectangle 5"/>
          <p:cNvSpPr>
            <a:spLocks noChangeArrowheads="1"/>
          </p:cNvSpPr>
          <p:nvPr/>
        </p:nvSpPr>
        <p:spPr bwMode="auto">
          <a:xfrm>
            <a:off x="4610100" y="1892300"/>
            <a:ext cx="4114800" cy="4648200"/>
          </a:xfrm>
          <a:prstGeom prst="rect">
            <a:avLst/>
          </a:prstGeom>
          <a:noFill/>
          <a:ln w="9525">
            <a:noFill/>
            <a:miter lim="800000"/>
            <a:headEnd/>
            <a:tailEnd/>
          </a:ln>
        </p:spPr>
        <p:txBody>
          <a:bodyPr/>
          <a:lstStyle/>
          <a:p>
            <a:pPr marL="342900" indent="-342900">
              <a:spcBef>
                <a:spcPct val="20000"/>
              </a:spcBef>
              <a:buClr>
                <a:srgbClr val="00468F"/>
              </a:buClr>
              <a:buSzPct val="120000"/>
              <a:buFont typeface="Webdings" pitchFamily="18" charset="2"/>
              <a:buChar char="&lt;"/>
              <a:defRPr/>
            </a:pPr>
            <a:endParaRPr lang="en-CA" altLang="en-US" sz="2800" b="1"/>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ransition spd="med"/>
  <p:timing>
    <p:tnLst>
      <p:par>
        <p:cTn id="1" dur="indefinite" restart="never" nodeType="tmRoot"/>
      </p:par>
    </p:tnLst>
  </p:timing>
  <p:txStyles>
    <p:titleStyle>
      <a:lvl1pPr algn="ctr" rtl="0" eaLnBrk="0" fontAlgn="base" hangingPunct="0">
        <a:spcBef>
          <a:spcPct val="0"/>
        </a:spcBef>
        <a:spcAft>
          <a:spcPct val="0"/>
        </a:spcAft>
        <a:defRPr sz="2600" b="1">
          <a:solidFill>
            <a:schemeClr val="tx1"/>
          </a:solidFill>
          <a:latin typeface="+mj-lt"/>
          <a:ea typeface="+mj-ea"/>
          <a:cs typeface="+mj-cs"/>
        </a:defRPr>
      </a:lvl1pPr>
      <a:lvl2pPr algn="ctr" rtl="0" eaLnBrk="0" fontAlgn="base" hangingPunct="0">
        <a:spcBef>
          <a:spcPct val="0"/>
        </a:spcBef>
        <a:spcAft>
          <a:spcPct val="0"/>
        </a:spcAft>
        <a:defRPr sz="2600" b="1">
          <a:solidFill>
            <a:schemeClr val="tx1"/>
          </a:solidFill>
          <a:latin typeface="Times New Roman" pitchFamily="18" charset="0"/>
        </a:defRPr>
      </a:lvl2pPr>
      <a:lvl3pPr algn="ctr" rtl="0" eaLnBrk="0" fontAlgn="base" hangingPunct="0">
        <a:spcBef>
          <a:spcPct val="0"/>
        </a:spcBef>
        <a:spcAft>
          <a:spcPct val="0"/>
        </a:spcAft>
        <a:defRPr sz="2600" b="1">
          <a:solidFill>
            <a:schemeClr val="tx1"/>
          </a:solidFill>
          <a:latin typeface="Times New Roman" pitchFamily="18" charset="0"/>
        </a:defRPr>
      </a:lvl3pPr>
      <a:lvl4pPr algn="ctr" rtl="0" eaLnBrk="0" fontAlgn="base" hangingPunct="0">
        <a:spcBef>
          <a:spcPct val="0"/>
        </a:spcBef>
        <a:spcAft>
          <a:spcPct val="0"/>
        </a:spcAft>
        <a:defRPr sz="2600" b="1">
          <a:solidFill>
            <a:schemeClr val="tx1"/>
          </a:solidFill>
          <a:latin typeface="Times New Roman" pitchFamily="18" charset="0"/>
        </a:defRPr>
      </a:lvl4pPr>
      <a:lvl5pPr algn="ctr" rtl="0" eaLnBrk="0" fontAlgn="base" hangingPunct="0">
        <a:spcBef>
          <a:spcPct val="0"/>
        </a:spcBef>
        <a:spcAft>
          <a:spcPct val="0"/>
        </a:spcAft>
        <a:defRPr sz="2600" b="1">
          <a:solidFill>
            <a:schemeClr val="tx1"/>
          </a:solidFill>
          <a:latin typeface="Times New Roman" pitchFamily="18" charset="0"/>
        </a:defRPr>
      </a:lvl5pPr>
      <a:lvl6pPr marL="457200" algn="ctr" rtl="0" fontAlgn="base">
        <a:spcBef>
          <a:spcPct val="0"/>
        </a:spcBef>
        <a:spcAft>
          <a:spcPct val="0"/>
        </a:spcAft>
        <a:defRPr sz="2600" b="1">
          <a:solidFill>
            <a:schemeClr val="tx1"/>
          </a:solidFill>
          <a:latin typeface="Times New Roman" pitchFamily="18" charset="0"/>
        </a:defRPr>
      </a:lvl6pPr>
      <a:lvl7pPr marL="914400" algn="ctr" rtl="0" fontAlgn="base">
        <a:spcBef>
          <a:spcPct val="0"/>
        </a:spcBef>
        <a:spcAft>
          <a:spcPct val="0"/>
        </a:spcAft>
        <a:defRPr sz="2600" b="1">
          <a:solidFill>
            <a:schemeClr val="tx1"/>
          </a:solidFill>
          <a:latin typeface="Times New Roman" pitchFamily="18" charset="0"/>
        </a:defRPr>
      </a:lvl7pPr>
      <a:lvl8pPr marL="1371600" algn="ctr" rtl="0" fontAlgn="base">
        <a:spcBef>
          <a:spcPct val="0"/>
        </a:spcBef>
        <a:spcAft>
          <a:spcPct val="0"/>
        </a:spcAft>
        <a:defRPr sz="2600" b="1">
          <a:solidFill>
            <a:schemeClr val="tx1"/>
          </a:solidFill>
          <a:latin typeface="Times New Roman" pitchFamily="18" charset="0"/>
        </a:defRPr>
      </a:lvl8pPr>
      <a:lvl9pPr marL="1828800" algn="ctr" rtl="0" fontAlgn="base">
        <a:spcBef>
          <a:spcPct val="0"/>
        </a:spcBef>
        <a:spcAft>
          <a:spcPct val="0"/>
        </a:spcAft>
        <a:defRPr sz="2600" b="1">
          <a:solidFill>
            <a:schemeClr val="tx1"/>
          </a:solidFill>
          <a:latin typeface="Times New Roman" pitchFamily="18" charset="0"/>
        </a:defRPr>
      </a:lvl9pPr>
    </p:titleStyle>
    <p:bodyStyle>
      <a:lvl1pPr marL="342900" indent="-342900" algn="l" rtl="0" eaLnBrk="0" fontAlgn="base" hangingPunct="0">
        <a:spcBef>
          <a:spcPct val="20000"/>
        </a:spcBef>
        <a:spcAft>
          <a:spcPct val="0"/>
        </a:spcAft>
        <a:buClr>
          <a:srgbClr val="00468F"/>
        </a:buClr>
        <a:buSzPct val="120000"/>
        <a:buFont typeface="Webdings" panose="05030102010509060703" pitchFamily="18" charset="2"/>
        <a:buChar char="&lt;"/>
        <a:defRPr sz="2800" b="1">
          <a:solidFill>
            <a:schemeClr val="tx1"/>
          </a:solidFill>
          <a:latin typeface="+mn-lt"/>
          <a:ea typeface="+mn-ea"/>
          <a:cs typeface="+mn-cs"/>
        </a:defRPr>
      </a:lvl1pPr>
      <a:lvl2pPr marL="457200" algn="l" rtl="0" eaLnBrk="0" fontAlgn="base" hangingPunct="0">
        <a:lnSpc>
          <a:spcPct val="105000"/>
        </a:lnSpc>
        <a:spcBef>
          <a:spcPct val="50000"/>
        </a:spcBef>
        <a:spcAft>
          <a:spcPct val="0"/>
        </a:spcAft>
        <a:defRPr sz="2400">
          <a:solidFill>
            <a:schemeClr val="tx1"/>
          </a:solidFill>
          <a:latin typeface="+mn-lt"/>
        </a:defRPr>
      </a:lvl2pPr>
      <a:lvl3pPr marL="1143000" indent="-228600" algn="l" rtl="0" eaLnBrk="0" fontAlgn="base" hangingPunct="0">
        <a:spcBef>
          <a:spcPct val="20000"/>
        </a:spcBef>
        <a:spcAft>
          <a:spcPct val="0"/>
        </a:spcAft>
        <a:buClr>
          <a:srgbClr val="00468F"/>
        </a:buClr>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body" idx="1"/>
          </p:nvPr>
        </p:nvSpPr>
        <p:spPr bwMode="auto">
          <a:xfrm>
            <a:off x="381000" y="1143000"/>
            <a:ext cx="41148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CA" altLang="en-US" smtClean="0"/>
              <a:t>Click to edit Master text styles</a:t>
            </a:r>
          </a:p>
          <a:p>
            <a:pPr lvl="1"/>
            <a:r>
              <a:rPr lang="en-CA" altLang="en-US" smtClean="0"/>
              <a:t>Second level</a:t>
            </a:r>
            <a:r>
              <a:rPr lang="en-US" altLang="en-US" smtClean="0"/>
              <a:t> when second level runs longer than one line we want no hanging indent</a:t>
            </a:r>
          </a:p>
          <a:p>
            <a:pPr lvl="1"/>
            <a:r>
              <a:rPr lang="en-US" altLang="en-US" smtClean="0"/>
              <a:t>I’ve also set the gap between points at 0.5 lines.</a:t>
            </a:r>
            <a:endParaRPr lang="en-CA" altLang="en-US" smtClean="0"/>
          </a:p>
          <a:p>
            <a:pPr lvl="2"/>
            <a:r>
              <a:rPr lang="en-CA" altLang="en-US" smtClean="0"/>
              <a:t>Third level</a:t>
            </a:r>
          </a:p>
        </p:txBody>
      </p:sp>
      <p:sp>
        <p:nvSpPr>
          <p:cNvPr id="23555" name="Rectangle 3"/>
          <p:cNvSpPr>
            <a:spLocks noGrp="1" noChangeArrowheads="1"/>
          </p:cNvSpPr>
          <p:nvPr>
            <p:ph type="title"/>
          </p:nvPr>
        </p:nvSpPr>
        <p:spPr bwMode="auto">
          <a:xfrm>
            <a:off x="381000" y="2286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a:t>
            </a:r>
            <a:endParaRPr lang="en-CA" altLang="en-US" smtClean="0"/>
          </a:p>
        </p:txBody>
      </p:sp>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ransition spd="med"/>
  <p:timing>
    <p:tnLst>
      <p:par>
        <p:cTn id="1" dur="indefinite" restart="never" nodeType="tmRoot"/>
      </p:par>
    </p:tnLst>
  </p:timing>
  <p:txStyles>
    <p:titleStyle>
      <a:lvl1pPr algn="ctr" rtl="0" eaLnBrk="0" fontAlgn="base" hangingPunct="0">
        <a:spcBef>
          <a:spcPct val="0"/>
        </a:spcBef>
        <a:spcAft>
          <a:spcPct val="0"/>
        </a:spcAft>
        <a:defRPr sz="2600" b="1">
          <a:solidFill>
            <a:schemeClr val="tx1"/>
          </a:solidFill>
          <a:latin typeface="+mj-lt"/>
          <a:ea typeface="+mj-ea"/>
          <a:cs typeface="+mj-cs"/>
        </a:defRPr>
      </a:lvl1pPr>
      <a:lvl2pPr algn="ctr" rtl="0" eaLnBrk="0" fontAlgn="base" hangingPunct="0">
        <a:spcBef>
          <a:spcPct val="0"/>
        </a:spcBef>
        <a:spcAft>
          <a:spcPct val="0"/>
        </a:spcAft>
        <a:defRPr sz="2600" b="1">
          <a:solidFill>
            <a:schemeClr val="tx1"/>
          </a:solidFill>
          <a:latin typeface="Times New Roman" pitchFamily="18" charset="0"/>
        </a:defRPr>
      </a:lvl2pPr>
      <a:lvl3pPr algn="ctr" rtl="0" eaLnBrk="0" fontAlgn="base" hangingPunct="0">
        <a:spcBef>
          <a:spcPct val="0"/>
        </a:spcBef>
        <a:spcAft>
          <a:spcPct val="0"/>
        </a:spcAft>
        <a:defRPr sz="2600" b="1">
          <a:solidFill>
            <a:schemeClr val="tx1"/>
          </a:solidFill>
          <a:latin typeface="Times New Roman" pitchFamily="18" charset="0"/>
        </a:defRPr>
      </a:lvl3pPr>
      <a:lvl4pPr algn="ctr" rtl="0" eaLnBrk="0" fontAlgn="base" hangingPunct="0">
        <a:spcBef>
          <a:spcPct val="0"/>
        </a:spcBef>
        <a:spcAft>
          <a:spcPct val="0"/>
        </a:spcAft>
        <a:defRPr sz="2600" b="1">
          <a:solidFill>
            <a:schemeClr val="tx1"/>
          </a:solidFill>
          <a:latin typeface="Times New Roman" pitchFamily="18" charset="0"/>
        </a:defRPr>
      </a:lvl4pPr>
      <a:lvl5pPr algn="ctr" rtl="0" eaLnBrk="0" fontAlgn="base" hangingPunct="0">
        <a:spcBef>
          <a:spcPct val="0"/>
        </a:spcBef>
        <a:spcAft>
          <a:spcPct val="0"/>
        </a:spcAft>
        <a:defRPr sz="2600" b="1">
          <a:solidFill>
            <a:schemeClr val="tx1"/>
          </a:solidFill>
          <a:latin typeface="Times New Roman" pitchFamily="18" charset="0"/>
        </a:defRPr>
      </a:lvl5pPr>
      <a:lvl6pPr marL="457200" algn="ctr" rtl="0" fontAlgn="base">
        <a:spcBef>
          <a:spcPct val="0"/>
        </a:spcBef>
        <a:spcAft>
          <a:spcPct val="0"/>
        </a:spcAft>
        <a:defRPr sz="2600" b="1">
          <a:solidFill>
            <a:schemeClr val="tx1"/>
          </a:solidFill>
          <a:latin typeface="Times New Roman" pitchFamily="18" charset="0"/>
        </a:defRPr>
      </a:lvl6pPr>
      <a:lvl7pPr marL="914400" algn="ctr" rtl="0" fontAlgn="base">
        <a:spcBef>
          <a:spcPct val="0"/>
        </a:spcBef>
        <a:spcAft>
          <a:spcPct val="0"/>
        </a:spcAft>
        <a:defRPr sz="2600" b="1">
          <a:solidFill>
            <a:schemeClr val="tx1"/>
          </a:solidFill>
          <a:latin typeface="Times New Roman" pitchFamily="18" charset="0"/>
        </a:defRPr>
      </a:lvl7pPr>
      <a:lvl8pPr marL="1371600" algn="ctr" rtl="0" fontAlgn="base">
        <a:spcBef>
          <a:spcPct val="0"/>
        </a:spcBef>
        <a:spcAft>
          <a:spcPct val="0"/>
        </a:spcAft>
        <a:defRPr sz="2600" b="1">
          <a:solidFill>
            <a:schemeClr val="tx1"/>
          </a:solidFill>
          <a:latin typeface="Times New Roman" pitchFamily="18" charset="0"/>
        </a:defRPr>
      </a:lvl8pPr>
      <a:lvl9pPr marL="1828800" algn="ctr" rtl="0" fontAlgn="base">
        <a:spcBef>
          <a:spcPct val="0"/>
        </a:spcBef>
        <a:spcAft>
          <a:spcPct val="0"/>
        </a:spcAft>
        <a:defRPr sz="2600" b="1">
          <a:solidFill>
            <a:schemeClr val="tx1"/>
          </a:solidFill>
          <a:latin typeface="Times New Roman" pitchFamily="18" charset="0"/>
        </a:defRPr>
      </a:lvl9pPr>
    </p:titleStyle>
    <p:bodyStyle>
      <a:lvl1pPr marL="342900" indent="-342900" algn="l" rtl="0" eaLnBrk="0" fontAlgn="base" hangingPunct="0">
        <a:spcBef>
          <a:spcPct val="20000"/>
        </a:spcBef>
        <a:spcAft>
          <a:spcPct val="0"/>
        </a:spcAft>
        <a:buClr>
          <a:srgbClr val="00468F"/>
        </a:buClr>
        <a:buSzPct val="120000"/>
        <a:buFont typeface="Webdings" panose="05030102010509060703" pitchFamily="18" charset="2"/>
        <a:buChar char="&lt;"/>
        <a:defRPr sz="2800" b="1">
          <a:solidFill>
            <a:schemeClr val="tx1"/>
          </a:solidFill>
          <a:latin typeface="+mn-lt"/>
          <a:ea typeface="+mn-ea"/>
          <a:cs typeface="+mn-cs"/>
        </a:defRPr>
      </a:lvl1pPr>
      <a:lvl2pPr marL="457200" algn="l" rtl="0" eaLnBrk="0" fontAlgn="base" hangingPunct="0">
        <a:lnSpc>
          <a:spcPct val="105000"/>
        </a:lnSpc>
        <a:spcBef>
          <a:spcPct val="50000"/>
        </a:spcBef>
        <a:spcAft>
          <a:spcPct val="0"/>
        </a:spcAft>
        <a:defRPr sz="2400">
          <a:solidFill>
            <a:schemeClr val="tx1"/>
          </a:solidFill>
          <a:latin typeface="+mn-lt"/>
        </a:defRPr>
      </a:lvl2pPr>
      <a:lvl3pPr marL="1143000" indent="-228600" algn="l" rtl="0" eaLnBrk="0" fontAlgn="base" hangingPunct="0">
        <a:spcBef>
          <a:spcPct val="20000"/>
        </a:spcBef>
        <a:spcAft>
          <a:spcPct val="0"/>
        </a:spcAft>
        <a:buClr>
          <a:srgbClr val="00468F"/>
        </a:buClr>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ransition spd="med"/>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2.wmf"/><Relationship Id="rId5" Type="http://schemas.openxmlformats.org/officeDocument/2006/relationships/oleObject" Target="../embeddings/oleObject2.bin"/><Relationship Id="rId4" Type="http://schemas.openxmlformats.org/officeDocument/2006/relationships/image" Target="../media/image1.w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3.bin"/><Relationship Id="rId7"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5.wmf"/><Relationship Id="rId5" Type="http://schemas.openxmlformats.org/officeDocument/2006/relationships/oleObject" Target="../embeddings/oleObject4.bin"/><Relationship Id="rId4" Type="http://schemas.openxmlformats.org/officeDocument/2006/relationships/image" Target="../media/image4.w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xml"/><Relationship Id="rId1" Type="http://schemas.openxmlformats.org/officeDocument/2006/relationships/vmlDrawing" Target="../drawings/vmlDrawing3.vml"/><Relationship Id="rId5" Type="http://schemas.openxmlformats.org/officeDocument/2006/relationships/image" Target="../media/image3.png"/><Relationship Id="rId4" Type="http://schemas.openxmlformats.org/officeDocument/2006/relationships/image" Target="../media/image6.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8.wmf"/><Relationship Id="rId5" Type="http://schemas.openxmlformats.org/officeDocument/2006/relationships/oleObject" Target="../embeddings/oleObject7.bin"/><Relationship Id="rId4" Type="http://schemas.openxmlformats.org/officeDocument/2006/relationships/image" Target="../media/image7.wmf"/></Relationships>
</file>

<file path=ppt/slides/_rels/slide2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12.wmf"/><Relationship Id="rId13" Type="http://schemas.openxmlformats.org/officeDocument/2006/relationships/oleObject" Target="../embeddings/oleObject13.bin"/><Relationship Id="rId18" Type="http://schemas.openxmlformats.org/officeDocument/2006/relationships/image" Target="../media/image17.wmf"/><Relationship Id="rId26" Type="http://schemas.openxmlformats.org/officeDocument/2006/relationships/image" Target="../media/image21.wmf"/><Relationship Id="rId3" Type="http://schemas.openxmlformats.org/officeDocument/2006/relationships/oleObject" Target="../embeddings/oleObject8.bin"/><Relationship Id="rId21" Type="http://schemas.openxmlformats.org/officeDocument/2006/relationships/oleObject" Target="../embeddings/oleObject17.bin"/><Relationship Id="rId7" Type="http://schemas.openxmlformats.org/officeDocument/2006/relationships/oleObject" Target="../embeddings/oleObject10.bin"/><Relationship Id="rId12" Type="http://schemas.openxmlformats.org/officeDocument/2006/relationships/image" Target="../media/image14.wmf"/><Relationship Id="rId17" Type="http://schemas.openxmlformats.org/officeDocument/2006/relationships/oleObject" Target="../embeddings/oleObject15.bin"/><Relationship Id="rId25" Type="http://schemas.openxmlformats.org/officeDocument/2006/relationships/oleObject" Target="../embeddings/oleObject19.bin"/><Relationship Id="rId2" Type="http://schemas.openxmlformats.org/officeDocument/2006/relationships/slideLayout" Target="../slideLayouts/slideLayout2.xml"/><Relationship Id="rId16" Type="http://schemas.openxmlformats.org/officeDocument/2006/relationships/image" Target="../media/image16.wmf"/><Relationship Id="rId20" Type="http://schemas.openxmlformats.org/officeDocument/2006/relationships/image" Target="../media/image18.wmf"/><Relationship Id="rId1" Type="http://schemas.openxmlformats.org/officeDocument/2006/relationships/vmlDrawing" Target="../drawings/vmlDrawing5.vml"/><Relationship Id="rId6" Type="http://schemas.openxmlformats.org/officeDocument/2006/relationships/image" Target="../media/image11.wmf"/><Relationship Id="rId11" Type="http://schemas.openxmlformats.org/officeDocument/2006/relationships/oleObject" Target="../embeddings/oleObject12.bin"/><Relationship Id="rId24" Type="http://schemas.openxmlformats.org/officeDocument/2006/relationships/image" Target="../media/image20.wmf"/><Relationship Id="rId5" Type="http://schemas.openxmlformats.org/officeDocument/2006/relationships/oleObject" Target="../embeddings/oleObject9.bin"/><Relationship Id="rId15" Type="http://schemas.openxmlformats.org/officeDocument/2006/relationships/oleObject" Target="../embeddings/oleObject14.bin"/><Relationship Id="rId23" Type="http://schemas.openxmlformats.org/officeDocument/2006/relationships/oleObject" Target="../embeddings/oleObject18.bin"/><Relationship Id="rId10" Type="http://schemas.openxmlformats.org/officeDocument/2006/relationships/image" Target="../media/image13.wmf"/><Relationship Id="rId19" Type="http://schemas.openxmlformats.org/officeDocument/2006/relationships/oleObject" Target="../embeddings/oleObject16.bin"/><Relationship Id="rId4" Type="http://schemas.openxmlformats.org/officeDocument/2006/relationships/image" Target="../media/image10.wmf"/><Relationship Id="rId9" Type="http://schemas.openxmlformats.org/officeDocument/2006/relationships/oleObject" Target="../embeddings/oleObject11.bin"/><Relationship Id="rId14" Type="http://schemas.openxmlformats.org/officeDocument/2006/relationships/image" Target="../media/image15.wmf"/><Relationship Id="rId22" Type="http://schemas.openxmlformats.org/officeDocument/2006/relationships/image" Target="../media/image19.wmf"/><Relationship Id="rId27" Type="http://schemas.openxmlformats.org/officeDocument/2006/relationships/oleObject" Target="../embeddings/oleObject20.bin"/></Relationships>
</file>

<file path=ppt/slides/_rels/slide2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23.wmf"/><Relationship Id="rId4" Type="http://schemas.openxmlformats.org/officeDocument/2006/relationships/oleObject" Target="../embeddings/oleObject21.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24.wmf"/><Relationship Id="rId4" Type="http://schemas.openxmlformats.org/officeDocument/2006/relationships/oleObject" Target="../embeddings/oleObject22.bin"/></Relationships>
</file>

<file path=ppt/slides/_rels/slide41.xml.rels><?xml version="1.0" encoding="UTF-8" standalone="yes"?>
<Relationships xmlns="http://schemas.openxmlformats.org/package/2006/relationships"><Relationship Id="rId8" Type="http://schemas.openxmlformats.org/officeDocument/2006/relationships/oleObject" Target="../embeddings/oleObject25.bin"/><Relationship Id="rId3" Type="http://schemas.openxmlformats.org/officeDocument/2006/relationships/notesSlide" Target="../notesSlides/notesSlide8.xml"/><Relationship Id="rId7" Type="http://schemas.openxmlformats.org/officeDocument/2006/relationships/image" Target="../media/image26.w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24.bin"/><Relationship Id="rId5" Type="http://schemas.openxmlformats.org/officeDocument/2006/relationships/image" Target="../media/image25.wmf"/><Relationship Id="rId4" Type="http://schemas.openxmlformats.org/officeDocument/2006/relationships/oleObject" Target="../embeddings/oleObject23.bin"/><Relationship Id="rId9" Type="http://schemas.openxmlformats.org/officeDocument/2006/relationships/image" Target="../media/image27.wmf"/></Relationships>
</file>

<file path=ppt/slides/_rels/slide42.xml.rels><?xml version="1.0" encoding="UTF-8" standalone="yes"?>
<Relationships xmlns="http://schemas.openxmlformats.org/package/2006/relationships"><Relationship Id="rId8" Type="http://schemas.openxmlformats.org/officeDocument/2006/relationships/oleObject" Target="../embeddings/oleObject28.bin"/><Relationship Id="rId3" Type="http://schemas.openxmlformats.org/officeDocument/2006/relationships/notesSlide" Target="../notesSlides/notesSlide9.xml"/><Relationship Id="rId7" Type="http://schemas.openxmlformats.org/officeDocument/2006/relationships/image" Target="../media/image29.w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27.bin"/><Relationship Id="rId5" Type="http://schemas.openxmlformats.org/officeDocument/2006/relationships/image" Target="../media/image28.wmf"/><Relationship Id="rId4" Type="http://schemas.openxmlformats.org/officeDocument/2006/relationships/oleObject" Target="../embeddings/oleObject26.bin"/><Relationship Id="rId9" Type="http://schemas.openxmlformats.org/officeDocument/2006/relationships/image" Target="../media/image30.wmf"/></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32.wmf"/><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embeddings/oleObject30.bin"/><Relationship Id="rId5" Type="http://schemas.openxmlformats.org/officeDocument/2006/relationships/image" Target="../media/image31.wmf"/><Relationship Id="rId4" Type="http://schemas.openxmlformats.org/officeDocument/2006/relationships/oleObject" Target="../embeddings/oleObject29.bin"/></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34.wmf"/><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oleObject" Target="../embeddings/oleObject32.bin"/><Relationship Id="rId5" Type="http://schemas.openxmlformats.org/officeDocument/2006/relationships/image" Target="../media/image33.wmf"/><Relationship Id="rId4" Type="http://schemas.openxmlformats.org/officeDocument/2006/relationships/oleObject" Target="../embeddings/oleObject31.bin"/></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36.wmf"/><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oleObject" Target="../embeddings/oleObject34.bin"/><Relationship Id="rId5" Type="http://schemas.openxmlformats.org/officeDocument/2006/relationships/image" Target="../media/image35.wmf"/><Relationship Id="rId4" Type="http://schemas.openxmlformats.org/officeDocument/2006/relationships/oleObject" Target="../embeddings/oleObject33.bin"/></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38.wmf"/><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oleObject" Target="../embeddings/oleObject36.bin"/><Relationship Id="rId5" Type="http://schemas.openxmlformats.org/officeDocument/2006/relationships/image" Target="../media/image37.wmf"/><Relationship Id="rId4" Type="http://schemas.openxmlformats.org/officeDocument/2006/relationships/oleObject" Target="../embeddings/oleObject35.bin"/></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40.wmf"/><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oleObject" Target="../embeddings/oleObject38.bin"/><Relationship Id="rId5" Type="http://schemas.openxmlformats.org/officeDocument/2006/relationships/image" Target="../media/image39.wmf"/><Relationship Id="rId4" Type="http://schemas.openxmlformats.org/officeDocument/2006/relationships/oleObject" Target="../embeddings/oleObject37.bin"/></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42.wmf"/><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oleObject" Target="../embeddings/oleObject40.bin"/><Relationship Id="rId5" Type="http://schemas.openxmlformats.org/officeDocument/2006/relationships/image" Target="../media/image41.wmf"/><Relationship Id="rId4" Type="http://schemas.openxmlformats.org/officeDocument/2006/relationships/oleObject" Target="../embeddings/oleObject39.bin"/></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44.wmf"/><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oleObject" Target="../embeddings/oleObject42.bin"/><Relationship Id="rId5" Type="http://schemas.openxmlformats.org/officeDocument/2006/relationships/image" Target="../media/image43.wmf"/><Relationship Id="rId4" Type="http://schemas.openxmlformats.org/officeDocument/2006/relationships/oleObject" Target="../embeddings/oleObject41.bin"/></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openxmlformats.org/officeDocument/2006/relationships/image" Target="../media/image46.wmf"/><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oleObject" Target="../embeddings/oleObject44.bin"/><Relationship Id="rId5" Type="http://schemas.openxmlformats.org/officeDocument/2006/relationships/image" Target="../media/image45.wmf"/><Relationship Id="rId4" Type="http://schemas.openxmlformats.org/officeDocument/2006/relationships/oleObject" Target="../embeddings/oleObject43.bin"/></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26.xml"/><Relationship Id="rId7" Type="http://schemas.openxmlformats.org/officeDocument/2006/relationships/image" Target="../media/image48.wmf"/><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oleObject" Target="../embeddings/oleObject46.bin"/><Relationship Id="rId5" Type="http://schemas.openxmlformats.org/officeDocument/2006/relationships/image" Target="../media/image47.wmf"/><Relationship Id="rId4" Type="http://schemas.openxmlformats.org/officeDocument/2006/relationships/oleObject" Target="../embeddings/oleObject45.bin"/></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Layout" Target="../slideLayouts/slideLayout4.xml"/><Relationship Id="rId1" Type="http://schemas.openxmlformats.org/officeDocument/2006/relationships/vmlDrawing" Target="../drawings/vmlDrawing19.vml"/><Relationship Id="rId6" Type="http://schemas.openxmlformats.org/officeDocument/2006/relationships/image" Target="../media/image48.wmf"/><Relationship Id="rId5" Type="http://schemas.openxmlformats.org/officeDocument/2006/relationships/oleObject" Target="../embeddings/oleObject48.bin"/><Relationship Id="rId4" Type="http://schemas.openxmlformats.org/officeDocument/2006/relationships/image" Target="../media/image47.wmf"/></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slideLayout" Target="../slideLayouts/slideLayout4.xml"/><Relationship Id="rId1" Type="http://schemas.openxmlformats.org/officeDocument/2006/relationships/vmlDrawing" Target="../drawings/vmlDrawing20.vml"/><Relationship Id="rId6" Type="http://schemas.openxmlformats.org/officeDocument/2006/relationships/image" Target="../media/image48.wmf"/><Relationship Id="rId5" Type="http://schemas.openxmlformats.org/officeDocument/2006/relationships/oleObject" Target="../embeddings/oleObject50.bin"/><Relationship Id="rId4" Type="http://schemas.openxmlformats.org/officeDocument/2006/relationships/image" Target="../media/image47.wm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ctrTitle"/>
          </p:nvPr>
        </p:nvSpPr>
        <p:spPr>
          <a:xfrm>
            <a:off x="685800" y="381000"/>
            <a:ext cx="7772400" cy="533400"/>
          </a:xfrm>
        </p:spPr>
        <p:txBody>
          <a:bodyPr/>
          <a:lstStyle/>
          <a:p>
            <a:pPr eaLnBrk="1" hangingPunct="1"/>
            <a:r>
              <a:rPr lang="en-US" smtClean="0"/>
              <a:t>Microeconomics versus Macroeconomics</a:t>
            </a:r>
          </a:p>
        </p:txBody>
      </p:sp>
      <p:sp>
        <p:nvSpPr>
          <p:cNvPr id="814086" name="Rectangle 6"/>
          <p:cNvSpPr>
            <a:spLocks noChangeArrowheads="1"/>
          </p:cNvSpPr>
          <p:nvPr/>
        </p:nvSpPr>
        <p:spPr bwMode="auto">
          <a:xfrm>
            <a:off x="1066800" y="2362200"/>
            <a:ext cx="7086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371600" indent="-4572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lvl="2" eaLnBrk="1" hangingPunct="1">
              <a:spcBef>
                <a:spcPct val="20000"/>
              </a:spcBef>
              <a:buClr>
                <a:srgbClr val="00468F"/>
              </a:buClr>
              <a:buFontTx/>
              <a:buChar char="•"/>
            </a:pPr>
            <a:r>
              <a:rPr lang="en-US" sz="2000"/>
              <a:t>Billions of individuals have millions/billions of demand curves shifting around in their heads</a:t>
            </a:r>
          </a:p>
        </p:txBody>
      </p:sp>
      <p:sp>
        <p:nvSpPr>
          <p:cNvPr id="814087" name="Rectangle 7"/>
          <p:cNvSpPr>
            <a:spLocks noChangeArrowheads="1"/>
          </p:cNvSpPr>
          <p:nvPr/>
        </p:nvSpPr>
        <p:spPr bwMode="auto">
          <a:xfrm>
            <a:off x="1066800" y="3048000"/>
            <a:ext cx="7086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371600" indent="-4572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lvl="2" eaLnBrk="1" hangingPunct="1">
              <a:spcBef>
                <a:spcPct val="20000"/>
              </a:spcBef>
              <a:buClr>
                <a:srgbClr val="00468F"/>
              </a:buClr>
              <a:buFontTx/>
              <a:buChar char="•"/>
            </a:pPr>
            <a:r>
              <a:rPr lang="en-US" sz="2000"/>
              <a:t>Millions of firms have supply curves for the products they sell</a:t>
            </a:r>
            <a:endParaRPr lang="en-US" sz="2000" b="1"/>
          </a:p>
        </p:txBody>
      </p:sp>
      <p:sp>
        <p:nvSpPr>
          <p:cNvPr id="814088" name="Rectangle 8"/>
          <p:cNvSpPr>
            <a:spLocks noChangeArrowheads="1"/>
          </p:cNvSpPr>
          <p:nvPr/>
        </p:nvSpPr>
        <p:spPr bwMode="auto">
          <a:xfrm>
            <a:off x="1524000" y="4038600"/>
            <a:ext cx="7086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2000"/>
              <a:t>Macroeconomics – study of aggregate behavior</a:t>
            </a:r>
          </a:p>
        </p:txBody>
      </p:sp>
      <p:sp>
        <p:nvSpPr>
          <p:cNvPr id="24582" name="Rectangle 9"/>
          <p:cNvSpPr>
            <a:spLocks noChangeArrowheads="1"/>
          </p:cNvSpPr>
          <p:nvPr/>
        </p:nvSpPr>
        <p:spPr bwMode="auto">
          <a:xfrm>
            <a:off x="1524000" y="1828800"/>
            <a:ext cx="7086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2000"/>
              <a:t>Microeconomics – study of individual behavior</a:t>
            </a:r>
          </a:p>
        </p:txBody>
      </p:sp>
      <p:sp>
        <p:nvSpPr>
          <p:cNvPr id="814092" name="Rectangle 12"/>
          <p:cNvSpPr>
            <a:spLocks noChangeArrowheads="1"/>
          </p:cNvSpPr>
          <p:nvPr/>
        </p:nvSpPr>
        <p:spPr bwMode="auto">
          <a:xfrm>
            <a:off x="1066800" y="4495800"/>
            <a:ext cx="7086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371600" indent="-4572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lvl="2" eaLnBrk="1" hangingPunct="1">
              <a:spcBef>
                <a:spcPct val="20000"/>
              </a:spcBef>
              <a:buClr>
                <a:srgbClr val="00468F"/>
              </a:buClr>
              <a:buFontTx/>
              <a:buChar char="•"/>
            </a:pPr>
            <a:r>
              <a:rPr lang="en-US" sz="2000"/>
              <a:t>There is only one demand curve because in macro we ‘combine’ all demand curves into one</a:t>
            </a:r>
          </a:p>
          <a:p>
            <a:pPr lvl="2" eaLnBrk="1" hangingPunct="1">
              <a:spcBef>
                <a:spcPct val="20000"/>
              </a:spcBef>
              <a:buClr>
                <a:srgbClr val="00468F"/>
              </a:buClr>
              <a:buFontTx/>
              <a:buChar char="•"/>
            </a:pPr>
            <a:endParaRPr lang="en-US" sz="2000"/>
          </a:p>
        </p:txBody>
      </p:sp>
      <p:sp>
        <p:nvSpPr>
          <p:cNvPr id="814095" name="Rectangle 15"/>
          <p:cNvSpPr>
            <a:spLocks noChangeArrowheads="1"/>
          </p:cNvSpPr>
          <p:nvPr/>
        </p:nvSpPr>
        <p:spPr bwMode="auto">
          <a:xfrm>
            <a:off x="1066800" y="5257800"/>
            <a:ext cx="7086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371600" indent="-4572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lvl="2" eaLnBrk="1" hangingPunct="1">
              <a:spcBef>
                <a:spcPct val="20000"/>
              </a:spcBef>
              <a:buClr>
                <a:srgbClr val="00468F"/>
              </a:buClr>
              <a:buFontTx/>
              <a:buChar char="•"/>
            </a:pPr>
            <a:r>
              <a:rPr lang="en-US" sz="2000"/>
              <a:t>There is only one supply curve because in macro we ‘combine’ all supply curves into one</a:t>
            </a:r>
            <a:endParaRPr lang="en-US" sz="1800" b="1"/>
          </a:p>
          <a:p>
            <a:pPr eaLnBrk="1" hangingPunct="1">
              <a:spcBef>
                <a:spcPct val="20000"/>
              </a:spcBef>
              <a:buClr>
                <a:srgbClr val="00468F"/>
              </a:buClr>
              <a:buSzPct val="120000"/>
              <a:buFont typeface="Webdings" panose="05030102010509060703" pitchFamily="18" charset="2"/>
              <a:buNone/>
            </a:pPr>
            <a:endParaRPr lang="en-US" sz="2000"/>
          </a:p>
          <a:p>
            <a:pPr eaLnBrk="1" hangingPunct="1">
              <a:spcBef>
                <a:spcPct val="20000"/>
              </a:spcBef>
              <a:buClr>
                <a:srgbClr val="00468F"/>
              </a:buClr>
              <a:buSzPct val="120000"/>
              <a:buFont typeface="Webdings" panose="05030102010509060703" pitchFamily="18" charset="2"/>
              <a:buNone/>
            </a:pPr>
            <a:endParaRPr lang="en-US" sz="200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408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409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40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4088" grpId="0"/>
      <p:bldP spid="814092" grpId="0"/>
      <p:bldP spid="81409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ctrTitle"/>
          </p:nvPr>
        </p:nvSpPr>
        <p:spPr>
          <a:xfrm>
            <a:off x="685800" y="381000"/>
            <a:ext cx="7772400" cy="533400"/>
          </a:xfrm>
        </p:spPr>
        <p:txBody>
          <a:bodyPr/>
          <a:lstStyle/>
          <a:p>
            <a:pPr eaLnBrk="1" hangingPunct="1"/>
            <a:r>
              <a:rPr lang="en-US" smtClean="0"/>
              <a:t>The Demand Curve</a:t>
            </a:r>
          </a:p>
        </p:txBody>
      </p:sp>
      <p:sp>
        <p:nvSpPr>
          <p:cNvPr id="815107" name="Rectangle 3"/>
          <p:cNvSpPr>
            <a:spLocks noGrp="1" noChangeArrowheads="1"/>
          </p:cNvSpPr>
          <p:nvPr>
            <p:ph type="subTitle" idx="1"/>
          </p:nvPr>
        </p:nvSpPr>
        <p:spPr>
          <a:xfrm>
            <a:off x="685800" y="1027113"/>
            <a:ext cx="8077200" cy="5410200"/>
          </a:xfrm>
        </p:spPr>
        <p:txBody>
          <a:bodyPr/>
          <a:lstStyle/>
          <a:p>
            <a:pPr marL="533400" indent="-533400" algn="l" eaLnBrk="1" hangingPunct="1"/>
            <a:r>
              <a:rPr lang="en-US" sz="1800" b="0" smtClean="0"/>
              <a:t>A </a:t>
            </a:r>
            <a:r>
              <a:rPr lang="en-US" sz="1800" smtClean="0"/>
              <a:t>Demand</a:t>
            </a:r>
            <a:r>
              <a:rPr lang="en-US" sz="1800" b="0" smtClean="0"/>
              <a:t> </a:t>
            </a:r>
            <a:r>
              <a:rPr lang="en-US" sz="1800" smtClean="0"/>
              <a:t>Curve </a:t>
            </a:r>
            <a:r>
              <a:rPr lang="en-US" sz="1800" b="0" smtClean="0"/>
              <a:t>shows the quantity of a good that consumers will purchase at alternative prices, holding all else constant.</a:t>
            </a:r>
            <a:r>
              <a:rPr lang="en-US" sz="1800" smtClean="0"/>
              <a:t> </a:t>
            </a:r>
          </a:p>
          <a:p>
            <a:pPr marL="533400" indent="-533400" algn="l" eaLnBrk="1" hangingPunct="1"/>
            <a:endParaRPr lang="en-US" sz="1800" smtClean="0"/>
          </a:p>
          <a:p>
            <a:pPr marL="533400" indent="-533400" algn="l" eaLnBrk="1" hangingPunct="1"/>
            <a:r>
              <a:rPr lang="en-US" sz="1800" smtClean="0"/>
              <a:t>Quantity Demanded </a:t>
            </a:r>
            <a:r>
              <a:rPr lang="en-US" sz="1800" b="0" smtClean="0"/>
              <a:t>(</a:t>
            </a:r>
            <a:r>
              <a:rPr lang="en-US" sz="1800" b="0" i="1" smtClean="0"/>
              <a:t>Q</a:t>
            </a:r>
            <a:r>
              <a:rPr lang="en-US" sz="1800" b="0" i="1" baseline="-25000" smtClean="0"/>
              <a:t>D</a:t>
            </a:r>
            <a:r>
              <a:rPr lang="en-US" sz="1800" b="0" smtClean="0"/>
              <a:t>)</a:t>
            </a:r>
            <a:r>
              <a:rPr lang="en-US" sz="1800" smtClean="0"/>
              <a:t> </a:t>
            </a:r>
            <a:r>
              <a:rPr lang="en-US" sz="1800" b="0" smtClean="0"/>
              <a:t>is the amount of a good consumers will purchase at a given price (</a:t>
            </a:r>
            <a:r>
              <a:rPr lang="en-US" sz="1800" b="0" i="1" smtClean="0"/>
              <a:t>P</a:t>
            </a:r>
            <a:r>
              <a:rPr lang="en-US" sz="1800" b="0" smtClean="0"/>
              <a:t>)</a:t>
            </a:r>
            <a:r>
              <a:rPr lang="en-US" sz="1800" b="0" i="1" smtClean="0"/>
              <a:t>,</a:t>
            </a:r>
            <a:r>
              <a:rPr lang="en-US" sz="1800" b="0" smtClean="0"/>
              <a:t> holding all else constant.</a:t>
            </a:r>
          </a:p>
          <a:p>
            <a:pPr marL="533400" indent="-533400" algn="l" eaLnBrk="1" hangingPunct="1"/>
            <a:endParaRPr lang="en-US" sz="1800" b="0" smtClean="0"/>
          </a:p>
          <a:p>
            <a:pPr marL="533400" indent="-533400" algn="l" eaLnBrk="1" hangingPunct="1"/>
            <a:r>
              <a:rPr lang="en-US" sz="1800" b="0" smtClean="0"/>
              <a:t>A </a:t>
            </a:r>
            <a:r>
              <a:rPr lang="en-US" sz="1800" smtClean="0"/>
              <a:t>movement</a:t>
            </a:r>
            <a:r>
              <a:rPr lang="en-US" sz="1800" b="0" smtClean="0"/>
              <a:t> </a:t>
            </a:r>
            <a:r>
              <a:rPr lang="en-US" sz="1800" smtClean="0"/>
              <a:t>along</a:t>
            </a:r>
            <a:r>
              <a:rPr lang="en-US" sz="1800" b="0" smtClean="0"/>
              <a:t> a demand curve is the change in quantity demanded that occurs when its price changes, holding all else constant</a:t>
            </a:r>
            <a:r>
              <a:rPr lang="en-US" sz="1800" smtClean="0"/>
              <a:t> </a:t>
            </a:r>
          </a:p>
          <a:p>
            <a:pPr marL="533400" indent="-533400" algn="l" eaLnBrk="1" hangingPunct="1"/>
            <a:endParaRPr lang="en-US" sz="1800" smtClean="0"/>
          </a:p>
          <a:p>
            <a:pPr marL="533400" indent="-533400" algn="l" eaLnBrk="1" hangingPunct="1"/>
            <a:r>
              <a:rPr lang="en-US" sz="1800" b="0" smtClean="0"/>
              <a:t>The</a:t>
            </a:r>
            <a:r>
              <a:rPr lang="en-US" sz="1800" smtClean="0"/>
              <a:t> Law of Demand</a:t>
            </a:r>
            <a:r>
              <a:rPr lang="en-US" sz="1800" b="0" smtClean="0"/>
              <a:t> is the economic principle that says that the lower the price of a good the larger the quantity consumers wish to purchase, holding all else constant. </a:t>
            </a:r>
          </a:p>
          <a:p>
            <a:pPr marL="533400" indent="-533400" algn="l" eaLnBrk="1" hangingPunct="1"/>
            <a:endParaRPr lang="en-US" sz="1800" b="0" smtClean="0"/>
          </a:p>
          <a:p>
            <a:pPr marL="533400" indent="-533400" algn="l" eaLnBrk="1" hangingPunct="1"/>
            <a:r>
              <a:rPr lang="en-US" sz="1800" b="0" smtClean="0"/>
              <a:t>How do we test this theory? </a:t>
            </a:r>
          </a:p>
          <a:p>
            <a:pPr marL="533400" indent="-533400" algn="l" eaLnBrk="1" hangingPunct="1"/>
            <a:endParaRPr lang="en-US" sz="600" b="0" smtClean="0"/>
          </a:p>
          <a:p>
            <a:pPr marL="533400" indent="-533400" algn="l" eaLnBrk="1" hangingPunct="1"/>
            <a:r>
              <a:rPr lang="en-US" sz="1800" b="0" smtClean="0"/>
              <a:t>	We collect data by asking questions like: How many Big Macs will you buy per week when the price is </a:t>
            </a:r>
            <a:r>
              <a:rPr lang="en-US" sz="1800" b="0" i="1" smtClean="0"/>
              <a:t>P</a:t>
            </a:r>
            <a:r>
              <a:rPr lang="en-US" sz="1800" b="0" smtClean="0"/>
              <a:t> = $10.10? How many Big Macs will you buy per week when the price is </a:t>
            </a:r>
            <a:r>
              <a:rPr lang="en-US" sz="1800" b="0" i="1" smtClean="0"/>
              <a:t>P</a:t>
            </a:r>
            <a:r>
              <a:rPr lang="en-US" sz="1800" b="0" smtClean="0"/>
              <a:t> = $0.10?</a:t>
            </a:r>
          </a:p>
          <a:p>
            <a:pPr marL="533400" indent="-533400" algn="l" eaLnBrk="1" hangingPunct="1">
              <a:lnSpc>
                <a:spcPct val="90000"/>
              </a:lnSpc>
            </a:pPr>
            <a:endParaRPr lang="en-US" sz="1800"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15107">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15107">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15107">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15107">
                                            <p:txEl>
                                              <p:pRg st="8" end="8"/>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1510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6"/>
          <p:cNvSpPr>
            <a:spLocks noGrp="1" noChangeArrowheads="1"/>
          </p:cNvSpPr>
          <p:nvPr>
            <p:ph type="ctrTitle"/>
          </p:nvPr>
        </p:nvSpPr>
        <p:spPr>
          <a:xfrm>
            <a:off x="685800" y="381000"/>
            <a:ext cx="7772400" cy="533400"/>
          </a:xfrm>
          <a:noFill/>
        </p:spPr>
        <p:txBody>
          <a:bodyPr/>
          <a:lstStyle/>
          <a:p>
            <a:pPr eaLnBrk="1" hangingPunct="1"/>
            <a:r>
              <a:rPr lang="en-US" smtClean="0"/>
              <a:t>The Demand Curve</a:t>
            </a:r>
          </a:p>
        </p:txBody>
      </p:sp>
      <p:graphicFrame>
        <p:nvGraphicFramePr>
          <p:cNvPr id="817314" name="Group 162"/>
          <p:cNvGraphicFramePr>
            <a:graphicFrameLocks noGrp="1"/>
          </p:cNvGraphicFramePr>
          <p:nvPr>
            <p:extLst>
              <p:ext uri="{D42A27DB-BD31-4B8C-83A1-F6EECF244321}">
                <p14:modId xmlns:p14="http://schemas.microsoft.com/office/powerpoint/2010/main" val="250414841"/>
              </p:ext>
            </p:extLst>
          </p:nvPr>
        </p:nvGraphicFramePr>
        <p:xfrm>
          <a:off x="2057400" y="1068388"/>
          <a:ext cx="5562600" cy="5151432"/>
        </p:xfrm>
        <a:graphic>
          <a:graphicData uri="http://schemas.openxmlformats.org/drawingml/2006/table">
            <a:tbl>
              <a:tblPr/>
              <a:tblGrid>
                <a:gridCol w="1689100"/>
                <a:gridCol w="1892300"/>
                <a:gridCol w="1981200"/>
              </a:tblGrid>
              <a:tr h="39626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1" i="0" u="none" strike="noStrike" cap="none" normalizeH="0" baseline="0" dirty="0" smtClean="0">
                          <a:ln>
                            <a:noFill/>
                          </a:ln>
                          <a:solidFill>
                            <a:schemeClr val="tx1"/>
                          </a:solidFill>
                          <a:effectLst/>
                          <a:latin typeface="Times New Roman" pitchFamily="18" charset="0"/>
                          <a:cs typeface="Times New Roman" pitchFamily="18" charset="0"/>
                        </a:rPr>
                        <a:t>Individual</a:t>
                      </a:r>
                      <a:endParaRPr kumimoji="0" lang="en-CA" sz="2000" b="1" i="0" u="none" strike="noStrike" cap="none" normalizeH="0" baseline="0" dirty="0" smtClean="0">
                        <a:ln>
                          <a:noFill/>
                        </a:ln>
                        <a:solidFill>
                          <a:schemeClr val="tx1"/>
                        </a:solidFill>
                        <a:effectLst/>
                        <a:latin typeface="Times New Roman" pitchFamily="18" charset="0"/>
                      </a:endParaRP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1" i="1" u="none" strike="noStrike" cap="none" normalizeH="0" baseline="0" dirty="0" smtClean="0">
                          <a:ln>
                            <a:noFill/>
                          </a:ln>
                          <a:solidFill>
                            <a:schemeClr val="tx1"/>
                          </a:solidFill>
                          <a:effectLst/>
                          <a:latin typeface="Times New Roman" pitchFamily="18" charset="0"/>
                          <a:cs typeface="Times New Roman" pitchFamily="18" charset="0"/>
                        </a:rPr>
                        <a:t>P</a:t>
                      </a:r>
                      <a:r>
                        <a:rPr kumimoji="0" lang="en-CA" sz="2000" b="1" i="0" u="none" strike="noStrike" cap="none" normalizeH="0" baseline="-25000" dirty="0" smtClean="0">
                          <a:ln>
                            <a:noFill/>
                          </a:ln>
                          <a:solidFill>
                            <a:schemeClr val="tx1"/>
                          </a:solidFill>
                          <a:effectLst/>
                          <a:latin typeface="Times New Roman" pitchFamily="18" charset="0"/>
                          <a:cs typeface="Times New Roman" pitchFamily="18" charset="0"/>
                        </a:rPr>
                        <a:t>0</a:t>
                      </a:r>
                      <a:r>
                        <a:rPr kumimoji="0" lang="en-CA" sz="2000" b="1" i="0" u="none" strike="noStrike" cap="none" normalizeH="0" baseline="0" dirty="0" smtClean="0">
                          <a:ln>
                            <a:noFill/>
                          </a:ln>
                          <a:solidFill>
                            <a:schemeClr val="tx1"/>
                          </a:solidFill>
                          <a:effectLst/>
                          <a:latin typeface="Times New Roman" pitchFamily="18" charset="0"/>
                          <a:cs typeface="Times New Roman" pitchFamily="18" charset="0"/>
                        </a:rPr>
                        <a:t> = 10.10</a:t>
                      </a:r>
                      <a:endParaRPr kumimoji="0" lang="en-CA" sz="2000" b="1" i="0" u="none" strike="noStrike" cap="none" normalizeH="0" baseline="0" dirty="0" smtClean="0">
                        <a:ln>
                          <a:noFill/>
                        </a:ln>
                        <a:solidFill>
                          <a:schemeClr val="tx1"/>
                        </a:solidFill>
                        <a:effectLst/>
                        <a:latin typeface="Times New Roman" pitchFamily="18" charset="0"/>
                      </a:endParaRP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1" i="1" u="none" strike="noStrike" cap="none" normalizeH="0" baseline="0" dirty="0" smtClean="0">
                          <a:ln>
                            <a:noFill/>
                          </a:ln>
                          <a:solidFill>
                            <a:schemeClr val="tx1"/>
                          </a:solidFill>
                          <a:effectLst/>
                          <a:latin typeface="Times New Roman" pitchFamily="18" charset="0"/>
                          <a:cs typeface="Times New Roman" pitchFamily="18" charset="0"/>
                        </a:rPr>
                        <a:t>P</a:t>
                      </a:r>
                      <a:r>
                        <a:rPr kumimoji="0" lang="en-CA" sz="2000" b="1" i="0" u="none" strike="noStrike" cap="none" normalizeH="0" baseline="-25000" dirty="0" smtClean="0">
                          <a:ln>
                            <a:noFill/>
                          </a:ln>
                          <a:solidFill>
                            <a:schemeClr val="tx1"/>
                          </a:solidFill>
                          <a:effectLst/>
                          <a:latin typeface="Times New Roman" pitchFamily="18" charset="0"/>
                          <a:cs typeface="Times New Roman" pitchFamily="18" charset="0"/>
                        </a:rPr>
                        <a:t>1</a:t>
                      </a:r>
                      <a:r>
                        <a:rPr kumimoji="0" lang="en-CA" sz="2000" b="1" i="0" u="none" strike="noStrike" cap="none" normalizeH="0" baseline="0" dirty="0" smtClean="0">
                          <a:ln>
                            <a:noFill/>
                          </a:ln>
                          <a:solidFill>
                            <a:schemeClr val="tx1"/>
                          </a:solidFill>
                          <a:effectLst/>
                          <a:latin typeface="Times New Roman" pitchFamily="18" charset="0"/>
                          <a:cs typeface="Times New Roman" pitchFamily="18" charset="0"/>
                        </a:rPr>
                        <a:t> = 0.10</a:t>
                      </a:r>
                      <a:endParaRPr kumimoji="0" lang="en-CA" sz="2000" b="1" i="0" u="none" strike="noStrike" cap="none" normalizeH="0" baseline="0" dirty="0" smtClean="0">
                        <a:ln>
                          <a:noFill/>
                        </a:ln>
                        <a:solidFill>
                          <a:schemeClr val="tx1"/>
                        </a:solidFill>
                        <a:effectLst/>
                        <a:latin typeface="Times New Roman" pitchFamily="18" charset="0"/>
                      </a:endParaRP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6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en-CA" sz="2000" b="0" i="0" u="none" strike="noStrike" cap="none" normalizeH="0" baseline="0" smtClean="0">
                        <a:ln>
                          <a:noFill/>
                        </a:ln>
                        <a:solidFill>
                          <a:schemeClr val="tx1"/>
                        </a:solidFill>
                        <a:effectLst/>
                        <a:latin typeface="Times New Roman" pitchFamily="18" charset="0"/>
                      </a:endParaRP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cs typeface="Times New Roman" pitchFamily="18" charset="0"/>
                        </a:rPr>
                        <a:t>0</a:t>
                      </a:r>
                      <a:endParaRPr kumimoji="0" lang="en-CA" sz="2000" b="0" i="0" u="none" strike="noStrike" cap="none" normalizeH="0" baseline="0" smtClean="0">
                        <a:ln>
                          <a:noFill/>
                        </a:ln>
                        <a:solidFill>
                          <a:schemeClr val="tx1"/>
                        </a:solidFill>
                        <a:effectLst/>
                        <a:latin typeface="Times New Roman" pitchFamily="18" charset="0"/>
                      </a:endParaRP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15</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6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en-CA" sz="2000" b="0" i="0" u="none" strike="noStrike" cap="none" normalizeH="0" baseline="0" smtClean="0">
                        <a:ln>
                          <a:noFill/>
                        </a:ln>
                        <a:solidFill>
                          <a:schemeClr val="tx1"/>
                        </a:solidFill>
                        <a:effectLst/>
                        <a:latin typeface="Times New Roman" pitchFamily="18" charset="0"/>
                      </a:endParaRP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1</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10</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6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en-CA" sz="2000" b="0" i="0" u="none" strike="noStrike" cap="none" normalizeH="0" baseline="0" smtClean="0">
                        <a:ln>
                          <a:noFill/>
                        </a:ln>
                        <a:solidFill>
                          <a:schemeClr val="tx1"/>
                        </a:solidFill>
                        <a:effectLst/>
                        <a:latin typeface="Times New Roman" pitchFamily="18" charset="0"/>
                      </a:endParaRP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0</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2</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6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en-CA" sz="2000" b="0" i="0" u="none" strike="noStrike" cap="none" normalizeH="0" baseline="0" smtClean="0">
                        <a:ln>
                          <a:noFill/>
                        </a:ln>
                        <a:solidFill>
                          <a:schemeClr val="tx1"/>
                        </a:solidFill>
                        <a:effectLst/>
                        <a:latin typeface="Times New Roman" pitchFamily="18" charset="0"/>
                      </a:endParaRP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0</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3</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6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5</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0</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10</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6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6</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0</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3</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6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7</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1</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2</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6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8</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0</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10</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6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cs typeface="Times New Roman" pitchFamily="18" charset="0"/>
                        </a:rPr>
                        <a:t>9</a:t>
                      </a:r>
                      <a:endParaRPr kumimoji="0" lang="en-CA" sz="2000" b="0" i="0" u="none" strike="noStrike" cap="none" normalizeH="0" baseline="0" smtClean="0">
                        <a:ln>
                          <a:noFill/>
                        </a:ln>
                        <a:solidFill>
                          <a:schemeClr val="tx1"/>
                        </a:solidFill>
                        <a:effectLst/>
                        <a:latin typeface="Times New Roman" pitchFamily="18" charset="0"/>
                      </a:endParaRP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0</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15</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6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en-CA" sz="2000" b="0" i="0" u="none" strike="noStrike" cap="none" normalizeH="0" baseline="0" smtClean="0">
                        <a:ln>
                          <a:noFill/>
                        </a:ln>
                        <a:solidFill>
                          <a:schemeClr val="tx1"/>
                        </a:solidFill>
                        <a:effectLst/>
                        <a:latin typeface="Times New Roman" pitchFamily="18" charset="0"/>
                      </a:endParaRP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0</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20</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6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cs typeface="Times New Roman" pitchFamily="18" charset="0"/>
                        </a:rPr>
                        <a:t>11</a:t>
                      </a:r>
                      <a:endParaRPr kumimoji="0" lang="en-CA" sz="2000" b="0" i="0" u="none" strike="noStrike" cap="none" normalizeH="0" baseline="0" smtClean="0">
                        <a:ln>
                          <a:noFill/>
                        </a:ln>
                        <a:solidFill>
                          <a:schemeClr val="tx1"/>
                        </a:solidFill>
                        <a:effectLst/>
                        <a:latin typeface="Times New Roman" pitchFamily="18" charset="0"/>
                      </a:endParaRP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10</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22</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6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cs typeface="Times New Roman" pitchFamily="18" charset="0"/>
                        </a:rPr>
                        <a:t>Total</a:t>
                      </a:r>
                      <a:endParaRPr kumimoji="0" lang="en-CA" sz="2000" b="0" i="0" u="none" strike="noStrike" cap="none" normalizeH="0" baseline="0" smtClean="0">
                        <a:ln>
                          <a:noFill/>
                        </a:ln>
                        <a:solidFill>
                          <a:schemeClr val="tx1"/>
                        </a:solidFill>
                        <a:effectLst/>
                        <a:latin typeface="Times New Roman" pitchFamily="18" charset="0"/>
                      </a:endParaRP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12</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112</a:t>
                      </a:r>
                    </a:p>
                  </a:txBody>
                  <a:tcPr marT="45723" marB="45723"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bl>
          </a:graphicData>
        </a:graphic>
      </p:graphicFrame>
      <p:sp>
        <p:nvSpPr>
          <p:cNvPr id="817231" name="Rectangle 79"/>
          <p:cNvSpPr>
            <a:spLocks noChangeArrowheads="1"/>
          </p:cNvSpPr>
          <p:nvPr/>
        </p:nvSpPr>
        <p:spPr bwMode="auto">
          <a:xfrm>
            <a:off x="4114800" y="1520825"/>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232" name="Rectangle 80"/>
          <p:cNvSpPr>
            <a:spLocks noChangeArrowheads="1"/>
          </p:cNvSpPr>
          <p:nvPr/>
        </p:nvSpPr>
        <p:spPr bwMode="auto">
          <a:xfrm>
            <a:off x="6005513" y="1508125"/>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15" name="Rectangle 163"/>
          <p:cNvSpPr>
            <a:spLocks noChangeArrowheads="1"/>
          </p:cNvSpPr>
          <p:nvPr/>
        </p:nvSpPr>
        <p:spPr bwMode="auto">
          <a:xfrm>
            <a:off x="4114800" y="1889125"/>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16" name="Rectangle 164"/>
          <p:cNvSpPr>
            <a:spLocks noChangeArrowheads="1"/>
          </p:cNvSpPr>
          <p:nvPr/>
        </p:nvSpPr>
        <p:spPr bwMode="auto">
          <a:xfrm>
            <a:off x="6005513" y="1876425"/>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17" name="Rectangle 165"/>
          <p:cNvSpPr>
            <a:spLocks noChangeArrowheads="1"/>
          </p:cNvSpPr>
          <p:nvPr/>
        </p:nvSpPr>
        <p:spPr bwMode="auto">
          <a:xfrm>
            <a:off x="4114800" y="2279650"/>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18" name="Rectangle 166"/>
          <p:cNvSpPr>
            <a:spLocks noChangeArrowheads="1"/>
          </p:cNvSpPr>
          <p:nvPr/>
        </p:nvSpPr>
        <p:spPr bwMode="auto">
          <a:xfrm>
            <a:off x="6005513" y="2266950"/>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19" name="Rectangle 167"/>
          <p:cNvSpPr>
            <a:spLocks noChangeArrowheads="1"/>
          </p:cNvSpPr>
          <p:nvPr/>
        </p:nvSpPr>
        <p:spPr bwMode="auto">
          <a:xfrm>
            <a:off x="4108450" y="2686050"/>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20" name="Rectangle 168"/>
          <p:cNvSpPr>
            <a:spLocks noChangeArrowheads="1"/>
          </p:cNvSpPr>
          <p:nvPr/>
        </p:nvSpPr>
        <p:spPr bwMode="auto">
          <a:xfrm>
            <a:off x="5999163" y="2673350"/>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21" name="Rectangle 169"/>
          <p:cNvSpPr>
            <a:spLocks noChangeArrowheads="1"/>
          </p:cNvSpPr>
          <p:nvPr/>
        </p:nvSpPr>
        <p:spPr bwMode="auto">
          <a:xfrm>
            <a:off x="4117975" y="3092450"/>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22" name="Rectangle 170"/>
          <p:cNvSpPr>
            <a:spLocks noChangeArrowheads="1"/>
          </p:cNvSpPr>
          <p:nvPr/>
        </p:nvSpPr>
        <p:spPr bwMode="auto">
          <a:xfrm>
            <a:off x="6008688" y="3079750"/>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23" name="Rectangle 171"/>
          <p:cNvSpPr>
            <a:spLocks noChangeArrowheads="1"/>
          </p:cNvSpPr>
          <p:nvPr/>
        </p:nvSpPr>
        <p:spPr bwMode="auto">
          <a:xfrm>
            <a:off x="4111625" y="3482975"/>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24" name="Rectangle 172"/>
          <p:cNvSpPr>
            <a:spLocks noChangeArrowheads="1"/>
          </p:cNvSpPr>
          <p:nvPr/>
        </p:nvSpPr>
        <p:spPr bwMode="auto">
          <a:xfrm>
            <a:off x="6002338" y="3470275"/>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25" name="Rectangle 173"/>
          <p:cNvSpPr>
            <a:spLocks noChangeArrowheads="1"/>
          </p:cNvSpPr>
          <p:nvPr/>
        </p:nvSpPr>
        <p:spPr bwMode="auto">
          <a:xfrm>
            <a:off x="4121150" y="3889375"/>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26" name="Rectangle 174"/>
          <p:cNvSpPr>
            <a:spLocks noChangeArrowheads="1"/>
          </p:cNvSpPr>
          <p:nvPr/>
        </p:nvSpPr>
        <p:spPr bwMode="auto">
          <a:xfrm>
            <a:off x="6011863" y="3876675"/>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27" name="Rectangle 175"/>
          <p:cNvSpPr>
            <a:spLocks noChangeArrowheads="1"/>
          </p:cNvSpPr>
          <p:nvPr/>
        </p:nvSpPr>
        <p:spPr bwMode="auto">
          <a:xfrm>
            <a:off x="4114800" y="4264025"/>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28" name="Rectangle 176"/>
          <p:cNvSpPr>
            <a:spLocks noChangeArrowheads="1"/>
          </p:cNvSpPr>
          <p:nvPr/>
        </p:nvSpPr>
        <p:spPr bwMode="auto">
          <a:xfrm>
            <a:off x="6005513" y="4251325"/>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29" name="Rectangle 177"/>
          <p:cNvSpPr>
            <a:spLocks noChangeArrowheads="1"/>
          </p:cNvSpPr>
          <p:nvPr/>
        </p:nvSpPr>
        <p:spPr bwMode="auto">
          <a:xfrm>
            <a:off x="4108450" y="4654550"/>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30" name="Rectangle 178"/>
          <p:cNvSpPr>
            <a:spLocks noChangeArrowheads="1"/>
          </p:cNvSpPr>
          <p:nvPr/>
        </p:nvSpPr>
        <p:spPr bwMode="auto">
          <a:xfrm>
            <a:off x="5999163" y="4641850"/>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31" name="Rectangle 179"/>
          <p:cNvSpPr>
            <a:spLocks noChangeArrowheads="1"/>
          </p:cNvSpPr>
          <p:nvPr/>
        </p:nvSpPr>
        <p:spPr bwMode="auto">
          <a:xfrm>
            <a:off x="4102100" y="5060950"/>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32" name="Rectangle 180"/>
          <p:cNvSpPr>
            <a:spLocks noChangeArrowheads="1"/>
          </p:cNvSpPr>
          <p:nvPr/>
        </p:nvSpPr>
        <p:spPr bwMode="auto">
          <a:xfrm>
            <a:off x="5992813" y="5048250"/>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33" name="Rectangle 181"/>
          <p:cNvSpPr>
            <a:spLocks noChangeArrowheads="1"/>
          </p:cNvSpPr>
          <p:nvPr/>
        </p:nvSpPr>
        <p:spPr bwMode="auto">
          <a:xfrm>
            <a:off x="4095750" y="5451475"/>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34" name="Rectangle 182"/>
          <p:cNvSpPr>
            <a:spLocks noChangeArrowheads="1"/>
          </p:cNvSpPr>
          <p:nvPr/>
        </p:nvSpPr>
        <p:spPr bwMode="auto">
          <a:xfrm>
            <a:off x="5986463" y="5438775"/>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35" name="Rectangle 183"/>
          <p:cNvSpPr>
            <a:spLocks noChangeArrowheads="1"/>
          </p:cNvSpPr>
          <p:nvPr/>
        </p:nvSpPr>
        <p:spPr bwMode="auto">
          <a:xfrm>
            <a:off x="4105275" y="5889625"/>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17336" name="Rectangle 184"/>
          <p:cNvSpPr>
            <a:spLocks noChangeArrowheads="1"/>
          </p:cNvSpPr>
          <p:nvPr/>
        </p:nvSpPr>
        <p:spPr bwMode="auto">
          <a:xfrm>
            <a:off x="5995988" y="5876925"/>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17231"/>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17232"/>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17315"/>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817316"/>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817317"/>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817318"/>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817319"/>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817320"/>
                                        </p:tgtEl>
                                        <p:attrNameLst>
                                          <p:attrName>style.visibility</p:attrName>
                                        </p:attrNameLst>
                                      </p:cBhvr>
                                      <p:to>
                                        <p:strVal val="hidden"/>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817321"/>
                                        </p:tgtEl>
                                        <p:attrNameLst>
                                          <p:attrName>style.visibility</p:attrName>
                                        </p:attrNameLst>
                                      </p:cBhvr>
                                      <p:to>
                                        <p:strVal val="hidden"/>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817322"/>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817323"/>
                                        </p:tgtEl>
                                        <p:attrNameLst>
                                          <p:attrName>style.visibility</p:attrName>
                                        </p:attrNameLst>
                                      </p:cBhvr>
                                      <p:to>
                                        <p:strVal val="hidden"/>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xit" presetSubtype="0" fill="hold" grpId="0" nodeType="clickEffect">
                                  <p:stCondLst>
                                    <p:cond delay="0"/>
                                  </p:stCondLst>
                                  <p:childTnLst>
                                    <p:set>
                                      <p:cBhvr>
                                        <p:cTn id="50" dur="1" fill="hold">
                                          <p:stCondLst>
                                            <p:cond delay="0"/>
                                          </p:stCondLst>
                                        </p:cTn>
                                        <p:tgtEl>
                                          <p:spTgt spid="817324"/>
                                        </p:tgtEl>
                                        <p:attrNameLst>
                                          <p:attrName>style.visibility</p:attrName>
                                        </p:attrNameLst>
                                      </p:cBhvr>
                                      <p:to>
                                        <p:strVal val="hidden"/>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xit" presetSubtype="0" fill="hold" grpId="0" nodeType="clickEffect">
                                  <p:stCondLst>
                                    <p:cond delay="0"/>
                                  </p:stCondLst>
                                  <p:childTnLst>
                                    <p:set>
                                      <p:cBhvr>
                                        <p:cTn id="54" dur="1" fill="hold">
                                          <p:stCondLst>
                                            <p:cond delay="0"/>
                                          </p:stCondLst>
                                        </p:cTn>
                                        <p:tgtEl>
                                          <p:spTgt spid="817325"/>
                                        </p:tgtEl>
                                        <p:attrNameLst>
                                          <p:attrName>style.visibility</p:attrName>
                                        </p:attrNameLst>
                                      </p:cBhvr>
                                      <p:to>
                                        <p:strVal val="hidden"/>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xit" presetSubtype="0" fill="hold" grpId="0" nodeType="clickEffect">
                                  <p:stCondLst>
                                    <p:cond delay="0"/>
                                  </p:stCondLst>
                                  <p:childTnLst>
                                    <p:set>
                                      <p:cBhvr>
                                        <p:cTn id="58" dur="1" fill="hold">
                                          <p:stCondLst>
                                            <p:cond delay="0"/>
                                          </p:stCondLst>
                                        </p:cTn>
                                        <p:tgtEl>
                                          <p:spTgt spid="817326"/>
                                        </p:tgtEl>
                                        <p:attrNameLst>
                                          <p:attrName>style.visibility</p:attrName>
                                        </p:attrNameLst>
                                      </p:cBhvr>
                                      <p:to>
                                        <p:strVal val="hidden"/>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xit" presetSubtype="0" fill="hold" grpId="0" nodeType="clickEffect">
                                  <p:stCondLst>
                                    <p:cond delay="0"/>
                                  </p:stCondLst>
                                  <p:childTnLst>
                                    <p:set>
                                      <p:cBhvr>
                                        <p:cTn id="62" dur="1" fill="hold">
                                          <p:stCondLst>
                                            <p:cond delay="0"/>
                                          </p:stCondLst>
                                        </p:cTn>
                                        <p:tgtEl>
                                          <p:spTgt spid="817327"/>
                                        </p:tgtEl>
                                        <p:attrNameLst>
                                          <p:attrName>style.visibility</p:attrName>
                                        </p:attrNameLst>
                                      </p:cBhvr>
                                      <p:to>
                                        <p:strVal val="hidden"/>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xit" presetSubtype="0" fill="hold" grpId="0" nodeType="clickEffect">
                                  <p:stCondLst>
                                    <p:cond delay="0"/>
                                  </p:stCondLst>
                                  <p:childTnLst>
                                    <p:set>
                                      <p:cBhvr>
                                        <p:cTn id="66" dur="1" fill="hold">
                                          <p:stCondLst>
                                            <p:cond delay="0"/>
                                          </p:stCondLst>
                                        </p:cTn>
                                        <p:tgtEl>
                                          <p:spTgt spid="817328"/>
                                        </p:tgtEl>
                                        <p:attrNameLst>
                                          <p:attrName>style.visibility</p:attrName>
                                        </p:attrNameLst>
                                      </p:cBhvr>
                                      <p:to>
                                        <p:strVal val="hidden"/>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xit" presetSubtype="0" fill="hold" grpId="0" nodeType="clickEffect">
                                  <p:stCondLst>
                                    <p:cond delay="0"/>
                                  </p:stCondLst>
                                  <p:childTnLst>
                                    <p:set>
                                      <p:cBhvr>
                                        <p:cTn id="70" dur="1" fill="hold">
                                          <p:stCondLst>
                                            <p:cond delay="0"/>
                                          </p:stCondLst>
                                        </p:cTn>
                                        <p:tgtEl>
                                          <p:spTgt spid="817329"/>
                                        </p:tgtEl>
                                        <p:attrNameLst>
                                          <p:attrName>style.visibility</p:attrName>
                                        </p:attrNameLst>
                                      </p:cBhvr>
                                      <p:to>
                                        <p:strVal val="hidden"/>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xit" presetSubtype="0" fill="hold" grpId="0" nodeType="clickEffect">
                                  <p:stCondLst>
                                    <p:cond delay="0"/>
                                  </p:stCondLst>
                                  <p:childTnLst>
                                    <p:set>
                                      <p:cBhvr>
                                        <p:cTn id="74" dur="1" fill="hold">
                                          <p:stCondLst>
                                            <p:cond delay="0"/>
                                          </p:stCondLst>
                                        </p:cTn>
                                        <p:tgtEl>
                                          <p:spTgt spid="817330"/>
                                        </p:tgtEl>
                                        <p:attrNameLst>
                                          <p:attrName>style.visibility</p:attrName>
                                        </p:attrNameLst>
                                      </p:cBhvr>
                                      <p:to>
                                        <p:strVal val="hidden"/>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xit" presetSubtype="0" fill="hold" grpId="0" nodeType="clickEffect">
                                  <p:stCondLst>
                                    <p:cond delay="0"/>
                                  </p:stCondLst>
                                  <p:childTnLst>
                                    <p:set>
                                      <p:cBhvr>
                                        <p:cTn id="78" dur="1" fill="hold">
                                          <p:stCondLst>
                                            <p:cond delay="0"/>
                                          </p:stCondLst>
                                        </p:cTn>
                                        <p:tgtEl>
                                          <p:spTgt spid="817331"/>
                                        </p:tgtEl>
                                        <p:attrNameLst>
                                          <p:attrName>style.visibility</p:attrName>
                                        </p:attrNameLst>
                                      </p:cBhvr>
                                      <p:to>
                                        <p:strVal val="hidden"/>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1" presetClass="exit" presetSubtype="0" fill="hold" grpId="0" nodeType="clickEffect">
                                  <p:stCondLst>
                                    <p:cond delay="0"/>
                                  </p:stCondLst>
                                  <p:childTnLst>
                                    <p:set>
                                      <p:cBhvr>
                                        <p:cTn id="82" dur="1" fill="hold">
                                          <p:stCondLst>
                                            <p:cond delay="0"/>
                                          </p:stCondLst>
                                        </p:cTn>
                                        <p:tgtEl>
                                          <p:spTgt spid="817332"/>
                                        </p:tgtEl>
                                        <p:attrNameLst>
                                          <p:attrName>style.visibility</p:attrName>
                                        </p:attrNameLst>
                                      </p:cBhvr>
                                      <p:to>
                                        <p:strVal val="hidden"/>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1" presetClass="exit" presetSubtype="0" fill="hold" grpId="0" nodeType="clickEffect">
                                  <p:stCondLst>
                                    <p:cond delay="0"/>
                                  </p:stCondLst>
                                  <p:childTnLst>
                                    <p:set>
                                      <p:cBhvr>
                                        <p:cTn id="86" dur="1" fill="hold">
                                          <p:stCondLst>
                                            <p:cond delay="0"/>
                                          </p:stCondLst>
                                        </p:cTn>
                                        <p:tgtEl>
                                          <p:spTgt spid="817333"/>
                                        </p:tgtEl>
                                        <p:attrNameLst>
                                          <p:attrName>style.visibility</p:attrName>
                                        </p:attrNameLst>
                                      </p:cBhvr>
                                      <p:to>
                                        <p:strVal val="hidden"/>
                                      </p:to>
                                    </p:set>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xit" presetSubtype="0" fill="hold" grpId="0" nodeType="clickEffect">
                                  <p:stCondLst>
                                    <p:cond delay="0"/>
                                  </p:stCondLst>
                                  <p:childTnLst>
                                    <p:set>
                                      <p:cBhvr>
                                        <p:cTn id="90" dur="1" fill="hold">
                                          <p:stCondLst>
                                            <p:cond delay="0"/>
                                          </p:stCondLst>
                                        </p:cTn>
                                        <p:tgtEl>
                                          <p:spTgt spid="817334"/>
                                        </p:tgtEl>
                                        <p:attrNameLst>
                                          <p:attrName>style.visibility</p:attrName>
                                        </p:attrNameLst>
                                      </p:cBhvr>
                                      <p:to>
                                        <p:strVal val="hidden"/>
                                      </p:to>
                                    </p:set>
                                  </p:childTnLst>
                                </p:cTn>
                              </p:par>
                            </p:childTnLst>
                          </p:cTn>
                        </p:par>
                      </p:childTnLst>
                    </p:cTn>
                  </p:par>
                  <p:par>
                    <p:cTn id="91" fill="hold" nodeType="clickPar">
                      <p:stCondLst>
                        <p:cond delay="indefinite"/>
                      </p:stCondLst>
                      <p:childTnLst>
                        <p:par>
                          <p:cTn id="92" fill="hold" nodeType="withGroup">
                            <p:stCondLst>
                              <p:cond delay="0"/>
                            </p:stCondLst>
                            <p:childTnLst>
                              <p:par>
                                <p:cTn id="93" presetID="1" presetClass="exit" presetSubtype="0" fill="hold" grpId="0" nodeType="clickEffect">
                                  <p:stCondLst>
                                    <p:cond delay="0"/>
                                  </p:stCondLst>
                                  <p:childTnLst>
                                    <p:set>
                                      <p:cBhvr>
                                        <p:cTn id="94" dur="1" fill="hold">
                                          <p:stCondLst>
                                            <p:cond delay="0"/>
                                          </p:stCondLst>
                                        </p:cTn>
                                        <p:tgtEl>
                                          <p:spTgt spid="817335"/>
                                        </p:tgtEl>
                                        <p:attrNameLst>
                                          <p:attrName>style.visibility</p:attrName>
                                        </p:attrNameLst>
                                      </p:cBhvr>
                                      <p:to>
                                        <p:strVal val="hidden"/>
                                      </p:to>
                                    </p:set>
                                  </p:childTnLst>
                                </p:cTn>
                              </p:par>
                            </p:childTnLst>
                          </p:cTn>
                        </p:par>
                      </p:childTnLst>
                    </p:cTn>
                  </p:par>
                  <p:par>
                    <p:cTn id="95" fill="hold" nodeType="clickPar">
                      <p:stCondLst>
                        <p:cond delay="indefinite"/>
                      </p:stCondLst>
                      <p:childTnLst>
                        <p:par>
                          <p:cTn id="96" fill="hold" nodeType="withGroup">
                            <p:stCondLst>
                              <p:cond delay="0"/>
                            </p:stCondLst>
                            <p:childTnLst>
                              <p:par>
                                <p:cTn id="97" presetID="1" presetClass="exit" presetSubtype="0" fill="hold" grpId="0" nodeType="clickEffect">
                                  <p:stCondLst>
                                    <p:cond delay="0"/>
                                  </p:stCondLst>
                                  <p:childTnLst>
                                    <p:set>
                                      <p:cBhvr>
                                        <p:cTn id="98" dur="1" fill="hold">
                                          <p:stCondLst>
                                            <p:cond delay="0"/>
                                          </p:stCondLst>
                                        </p:cTn>
                                        <p:tgtEl>
                                          <p:spTgt spid="8173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7231" grpId="0" animBg="1"/>
      <p:bldP spid="817232" grpId="0" animBg="1"/>
      <p:bldP spid="817315" grpId="0" animBg="1"/>
      <p:bldP spid="817316" grpId="0" animBg="1"/>
      <p:bldP spid="817317" grpId="0" animBg="1"/>
      <p:bldP spid="817318" grpId="0" animBg="1"/>
      <p:bldP spid="817319" grpId="0" animBg="1"/>
      <p:bldP spid="817320" grpId="0" animBg="1"/>
      <p:bldP spid="817321" grpId="0" animBg="1"/>
      <p:bldP spid="817322" grpId="0" animBg="1"/>
      <p:bldP spid="817323" grpId="0" animBg="1"/>
      <p:bldP spid="817324" grpId="0" animBg="1"/>
      <p:bldP spid="817325" grpId="0" animBg="1"/>
      <p:bldP spid="817326" grpId="0" animBg="1"/>
      <p:bldP spid="817327" grpId="0" animBg="1"/>
      <p:bldP spid="817328" grpId="0" animBg="1"/>
      <p:bldP spid="817329" grpId="0" animBg="1"/>
      <p:bldP spid="817330" grpId="0" animBg="1"/>
      <p:bldP spid="817331" grpId="0" animBg="1"/>
      <p:bldP spid="817332" grpId="0" animBg="1"/>
      <p:bldP spid="817333" grpId="0" animBg="1"/>
      <p:bldP spid="817334" grpId="0" animBg="1"/>
      <p:bldP spid="817335" grpId="0" animBg="1"/>
      <p:bldP spid="81733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4" name="Rectangle 8"/>
          <p:cNvSpPr>
            <a:spLocks noChangeArrowheads="1"/>
          </p:cNvSpPr>
          <p:nvPr/>
        </p:nvSpPr>
        <p:spPr bwMode="auto">
          <a:xfrm>
            <a:off x="685800" y="1157288"/>
            <a:ext cx="2241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According to our data,</a:t>
            </a:r>
          </a:p>
        </p:txBody>
      </p:sp>
      <p:sp>
        <p:nvSpPr>
          <p:cNvPr id="821257" name="Rectangle 9"/>
          <p:cNvSpPr>
            <a:spLocks noChangeArrowheads="1"/>
          </p:cNvSpPr>
          <p:nvPr/>
        </p:nvSpPr>
        <p:spPr bwMode="auto">
          <a:xfrm>
            <a:off x="609600" y="1524000"/>
            <a:ext cx="807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dirty="0"/>
              <a:t>When </a:t>
            </a:r>
            <a:r>
              <a:rPr lang="en-US" sz="1800" i="1" dirty="0" smtClean="0"/>
              <a:t>P</a:t>
            </a:r>
            <a:r>
              <a:rPr lang="en-US" sz="1800" baseline="-25000" dirty="0" smtClean="0"/>
              <a:t>0</a:t>
            </a:r>
            <a:r>
              <a:rPr lang="en-US" sz="1800" dirty="0" smtClean="0"/>
              <a:t> </a:t>
            </a:r>
            <a:r>
              <a:rPr lang="en-US" sz="1800" dirty="0"/>
              <a:t>= $0.10, </a:t>
            </a:r>
            <a:r>
              <a:rPr lang="en-US" sz="1800" i="1" dirty="0"/>
              <a:t>Q</a:t>
            </a:r>
            <a:r>
              <a:rPr lang="en-US" sz="1800" i="1" baseline="-25000" dirty="0"/>
              <a:t>D</a:t>
            </a:r>
            <a:r>
              <a:rPr lang="en-US" sz="1800" dirty="0"/>
              <a:t> = 112</a:t>
            </a:r>
          </a:p>
        </p:txBody>
      </p:sp>
      <p:sp>
        <p:nvSpPr>
          <p:cNvPr id="27666" name="Rectangle 21"/>
          <p:cNvSpPr>
            <a:spLocks noGrp="1" noChangeArrowheads="1"/>
          </p:cNvSpPr>
          <p:nvPr>
            <p:ph type="ctrTitle"/>
          </p:nvPr>
        </p:nvSpPr>
        <p:spPr>
          <a:xfrm>
            <a:off x="685800" y="381000"/>
            <a:ext cx="7772400" cy="533400"/>
          </a:xfrm>
          <a:noFill/>
        </p:spPr>
        <p:txBody>
          <a:bodyPr/>
          <a:lstStyle/>
          <a:p>
            <a:pPr eaLnBrk="1" hangingPunct="1"/>
            <a:r>
              <a:rPr lang="en-US" smtClean="0"/>
              <a:t>The Demand Curve</a:t>
            </a:r>
          </a:p>
        </p:txBody>
      </p:sp>
      <p:sp>
        <p:nvSpPr>
          <p:cNvPr id="19" name="Line 9"/>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0" name="Line 10"/>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5" name="Line 15"/>
          <p:cNvSpPr>
            <a:spLocks noChangeShapeType="1"/>
          </p:cNvSpPr>
          <p:nvPr/>
        </p:nvSpPr>
        <p:spPr bwMode="auto">
          <a:xfrm>
            <a:off x="2133600" y="3443288"/>
            <a:ext cx="5334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26" name="Line 16"/>
          <p:cNvSpPr>
            <a:spLocks noChangeShapeType="1"/>
          </p:cNvSpPr>
          <p:nvPr/>
        </p:nvSpPr>
        <p:spPr bwMode="auto">
          <a:xfrm>
            <a:off x="2667000" y="3443288"/>
            <a:ext cx="0" cy="260985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7" name="Rectangle 17"/>
          <p:cNvSpPr>
            <a:spLocks noChangeArrowheads="1"/>
          </p:cNvSpPr>
          <p:nvPr/>
        </p:nvSpPr>
        <p:spPr bwMode="auto">
          <a:xfrm>
            <a:off x="1371600" y="3251200"/>
            <a:ext cx="990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dirty="0"/>
              <a:t>10.10</a:t>
            </a:r>
          </a:p>
        </p:txBody>
      </p:sp>
      <p:sp>
        <p:nvSpPr>
          <p:cNvPr id="28" name="Rectangle 18"/>
          <p:cNvSpPr>
            <a:spLocks noChangeArrowheads="1"/>
          </p:cNvSpPr>
          <p:nvPr/>
        </p:nvSpPr>
        <p:spPr bwMode="auto">
          <a:xfrm>
            <a:off x="2317750" y="6116638"/>
            <a:ext cx="685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dirty="0"/>
              <a:t>12</a:t>
            </a:r>
          </a:p>
        </p:txBody>
      </p:sp>
      <p:sp>
        <p:nvSpPr>
          <p:cNvPr id="29" name="Rectangle 19"/>
          <p:cNvSpPr>
            <a:spLocks noChangeArrowheads="1"/>
          </p:cNvSpPr>
          <p:nvPr/>
        </p:nvSpPr>
        <p:spPr bwMode="auto">
          <a:xfrm>
            <a:off x="4121150" y="6491288"/>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Quantity</a:t>
            </a:r>
          </a:p>
        </p:txBody>
      </p:sp>
      <p:sp>
        <p:nvSpPr>
          <p:cNvPr id="30" name="Rectangle 20"/>
          <p:cNvSpPr>
            <a:spLocks noChangeArrowheads="1"/>
          </p:cNvSpPr>
          <p:nvPr/>
        </p:nvSpPr>
        <p:spPr bwMode="auto">
          <a:xfrm>
            <a:off x="1174750" y="4281488"/>
            <a:ext cx="654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par>
                          <p:cTn id="7" fill="hold">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down)">
                                      <p:cBhvr>
                                        <p:cTn id="10" dur="500"/>
                                        <p:tgtEl>
                                          <p:spTgt spid="26"/>
                                        </p:tgtEl>
                                      </p:cBhvr>
                                    </p:animEffect>
                                  </p:childTnLst>
                                </p:cTn>
                              </p:par>
                            </p:childTnLst>
                          </p:cTn>
                        </p:par>
                        <p:par>
                          <p:cTn id="11" fill="hold">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wipe(right)">
                                      <p:cBhvr>
                                        <p:cTn id="14" dur="500"/>
                                        <p:tgtEl>
                                          <p:spTgt spid="25"/>
                                        </p:tgtEl>
                                      </p:cBhvr>
                                    </p:animEffec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4" name="Rectangle 8"/>
          <p:cNvSpPr>
            <a:spLocks noChangeArrowheads="1"/>
          </p:cNvSpPr>
          <p:nvPr/>
        </p:nvSpPr>
        <p:spPr bwMode="auto">
          <a:xfrm>
            <a:off x="685800" y="1157288"/>
            <a:ext cx="2241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According to our data,</a:t>
            </a:r>
          </a:p>
        </p:txBody>
      </p:sp>
      <p:sp>
        <p:nvSpPr>
          <p:cNvPr id="27666" name="Rectangle 21"/>
          <p:cNvSpPr>
            <a:spLocks noGrp="1" noChangeArrowheads="1"/>
          </p:cNvSpPr>
          <p:nvPr>
            <p:ph type="ctrTitle"/>
          </p:nvPr>
        </p:nvSpPr>
        <p:spPr>
          <a:xfrm>
            <a:off x="685800" y="381000"/>
            <a:ext cx="7772400" cy="533400"/>
          </a:xfrm>
          <a:noFill/>
        </p:spPr>
        <p:txBody>
          <a:bodyPr/>
          <a:lstStyle/>
          <a:p>
            <a:pPr eaLnBrk="1" hangingPunct="1"/>
            <a:r>
              <a:rPr lang="en-US" smtClean="0"/>
              <a:t>The Demand Curve</a:t>
            </a:r>
          </a:p>
        </p:txBody>
      </p:sp>
      <p:sp>
        <p:nvSpPr>
          <p:cNvPr id="19" name="Line 9"/>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0" name="Line 10"/>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1" name="Line 11"/>
          <p:cNvSpPr>
            <a:spLocks noChangeShapeType="1"/>
          </p:cNvSpPr>
          <p:nvPr/>
        </p:nvSpPr>
        <p:spPr bwMode="auto">
          <a:xfrm>
            <a:off x="2133600" y="5656263"/>
            <a:ext cx="32004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22" name="Line 12"/>
          <p:cNvSpPr>
            <a:spLocks noChangeShapeType="1"/>
          </p:cNvSpPr>
          <p:nvPr/>
        </p:nvSpPr>
        <p:spPr bwMode="auto">
          <a:xfrm>
            <a:off x="5334000" y="5672138"/>
            <a:ext cx="0" cy="38100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3" name="Rectangle 13"/>
          <p:cNvSpPr>
            <a:spLocks noChangeArrowheads="1"/>
          </p:cNvSpPr>
          <p:nvPr/>
        </p:nvSpPr>
        <p:spPr bwMode="auto">
          <a:xfrm>
            <a:off x="1447800" y="5499100"/>
            <a:ext cx="990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0.10</a:t>
            </a:r>
          </a:p>
        </p:txBody>
      </p:sp>
      <p:sp>
        <p:nvSpPr>
          <p:cNvPr id="24" name="Rectangle 14"/>
          <p:cNvSpPr>
            <a:spLocks noChangeArrowheads="1"/>
          </p:cNvSpPr>
          <p:nvPr/>
        </p:nvSpPr>
        <p:spPr bwMode="auto">
          <a:xfrm>
            <a:off x="5105400" y="6110288"/>
            <a:ext cx="2209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dirty="0"/>
              <a:t>112</a:t>
            </a:r>
          </a:p>
        </p:txBody>
      </p:sp>
      <p:sp>
        <p:nvSpPr>
          <p:cNvPr id="25" name="Line 15"/>
          <p:cNvSpPr>
            <a:spLocks noChangeShapeType="1"/>
          </p:cNvSpPr>
          <p:nvPr/>
        </p:nvSpPr>
        <p:spPr bwMode="auto">
          <a:xfrm>
            <a:off x="2133600" y="3443288"/>
            <a:ext cx="5334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26" name="Line 16"/>
          <p:cNvSpPr>
            <a:spLocks noChangeShapeType="1"/>
          </p:cNvSpPr>
          <p:nvPr/>
        </p:nvSpPr>
        <p:spPr bwMode="auto">
          <a:xfrm>
            <a:off x="2667000" y="3443288"/>
            <a:ext cx="0" cy="260985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7" name="Rectangle 17"/>
          <p:cNvSpPr>
            <a:spLocks noChangeArrowheads="1"/>
          </p:cNvSpPr>
          <p:nvPr/>
        </p:nvSpPr>
        <p:spPr bwMode="auto">
          <a:xfrm>
            <a:off x="1371600" y="3251200"/>
            <a:ext cx="990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dirty="0"/>
              <a:t>10.10</a:t>
            </a:r>
          </a:p>
        </p:txBody>
      </p:sp>
      <p:sp>
        <p:nvSpPr>
          <p:cNvPr id="28" name="Rectangle 18"/>
          <p:cNvSpPr>
            <a:spLocks noChangeArrowheads="1"/>
          </p:cNvSpPr>
          <p:nvPr/>
        </p:nvSpPr>
        <p:spPr bwMode="auto">
          <a:xfrm>
            <a:off x="2317750" y="6116638"/>
            <a:ext cx="685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dirty="0"/>
              <a:t>12</a:t>
            </a:r>
          </a:p>
        </p:txBody>
      </p:sp>
      <p:sp>
        <p:nvSpPr>
          <p:cNvPr id="29" name="Rectangle 19"/>
          <p:cNvSpPr>
            <a:spLocks noChangeArrowheads="1"/>
          </p:cNvSpPr>
          <p:nvPr/>
        </p:nvSpPr>
        <p:spPr bwMode="auto">
          <a:xfrm>
            <a:off x="4121150" y="6491288"/>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Quantity</a:t>
            </a:r>
          </a:p>
        </p:txBody>
      </p:sp>
      <p:sp>
        <p:nvSpPr>
          <p:cNvPr id="30" name="Rectangle 20"/>
          <p:cNvSpPr>
            <a:spLocks noChangeArrowheads="1"/>
          </p:cNvSpPr>
          <p:nvPr/>
        </p:nvSpPr>
        <p:spPr bwMode="auto">
          <a:xfrm>
            <a:off x="1174750" y="4281488"/>
            <a:ext cx="654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31" name="Line 21"/>
          <p:cNvSpPr>
            <a:spLocks noChangeAspect="1" noChangeShapeType="1"/>
          </p:cNvSpPr>
          <p:nvPr/>
        </p:nvSpPr>
        <p:spPr bwMode="auto">
          <a:xfrm>
            <a:off x="2317750" y="3152775"/>
            <a:ext cx="3244850" cy="26939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2" name="Rectangle 22"/>
          <p:cNvSpPr>
            <a:spLocks noChangeArrowheads="1"/>
          </p:cNvSpPr>
          <p:nvPr/>
        </p:nvSpPr>
        <p:spPr bwMode="auto">
          <a:xfrm>
            <a:off x="5514975" y="5672138"/>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34" name="Rectangle 13"/>
          <p:cNvSpPr>
            <a:spLocks noChangeArrowheads="1"/>
          </p:cNvSpPr>
          <p:nvPr/>
        </p:nvSpPr>
        <p:spPr bwMode="auto">
          <a:xfrm>
            <a:off x="614363" y="1524000"/>
            <a:ext cx="807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dirty="0"/>
              <a:t>When </a:t>
            </a:r>
            <a:r>
              <a:rPr lang="en-US" sz="1800" i="1" dirty="0" smtClean="0"/>
              <a:t>P</a:t>
            </a:r>
            <a:r>
              <a:rPr lang="en-US" sz="1800" baseline="-25000" dirty="0" smtClean="0"/>
              <a:t>1</a:t>
            </a:r>
            <a:r>
              <a:rPr lang="en-US" sz="1800" dirty="0" smtClean="0"/>
              <a:t> </a:t>
            </a:r>
            <a:r>
              <a:rPr lang="en-US" sz="1800" dirty="0"/>
              <a:t>= $10.10,</a:t>
            </a:r>
            <a:r>
              <a:rPr lang="en-US" sz="1800" i="1" dirty="0"/>
              <a:t> Q</a:t>
            </a:r>
            <a:r>
              <a:rPr lang="en-US" sz="1800" i="1" baseline="-25000" dirty="0"/>
              <a:t>D</a:t>
            </a:r>
            <a:r>
              <a:rPr lang="en-US" sz="1800" dirty="0"/>
              <a:t> = 12</a:t>
            </a:r>
          </a:p>
        </p:txBody>
      </p:sp>
    </p:spTree>
    <p:extLst>
      <p:ext uri="{BB962C8B-B14F-4D97-AF65-F5344CB8AC3E}">
        <p14:creationId xmlns:p14="http://schemas.microsoft.com/office/powerpoint/2010/main" val="84066652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par>
                          <p:cTn id="7" fill="hold">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down)">
                                      <p:cBhvr>
                                        <p:cTn id="10" dur="500"/>
                                        <p:tgtEl>
                                          <p:spTgt spid="22"/>
                                        </p:tgtEl>
                                      </p:cBhvr>
                                    </p:animEffect>
                                  </p:childTnLst>
                                </p:cTn>
                              </p:par>
                            </p:childTnLst>
                          </p:cTn>
                        </p:par>
                        <p:par>
                          <p:cTn id="11" fill="hold">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ipe(right)">
                                      <p:cBhvr>
                                        <p:cTn id="14" dur="500"/>
                                        <p:tgtEl>
                                          <p:spTgt spid="21"/>
                                        </p:tgtEl>
                                      </p:cBhvr>
                                    </p:animEffec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4" grpId="0"/>
      <p:bldP spid="31" grpId="0" animBg="1"/>
      <p:bldP spid="3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5"/>
          <p:cNvSpPr>
            <a:spLocks noChangeArrowheads="1"/>
          </p:cNvSpPr>
          <p:nvPr/>
        </p:nvSpPr>
        <p:spPr bwMode="auto">
          <a:xfrm>
            <a:off x="685800" y="1157288"/>
            <a:ext cx="43781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dirty="0" smtClean="0"/>
              <a:t>The following equation fits these two points. </a:t>
            </a:r>
            <a:endParaRPr lang="en-US" sz="1800" dirty="0"/>
          </a:p>
        </p:txBody>
      </p:sp>
      <p:sp>
        <p:nvSpPr>
          <p:cNvPr id="30724" name="Rectangle 6"/>
          <p:cNvSpPr>
            <a:spLocks noChangeArrowheads="1"/>
          </p:cNvSpPr>
          <p:nvPr/>
        </p:nvSpPr>
        <p:spPr bwMode="auto">
          <a:xfrm>
            <a:off x="3657600" y="1587500"/>
            <a:ext cx="2209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110000"/>
              </a:lnSpc>
            </a:pPr>
            <a:r>
              <a:rPr lang="en-US" sz="1800" i="1" dirty="0"/>
              <a:t>P =</a:t>
            </a:r>
            <a:r>
              <a:rPr lang="en-US" sz="1800" dirty="0"/>
              <a:t> 11.3 </a:t>
            </a:r>
            <a:r>
              <a:rPr lang="en-US" sz="1800" dirty="0">
                <a:latin typeface="Symbol" panose="05050102010706020507" pitchFamily="18" charset="2"/>
              </a:rPr>
              <a:t>- 0.1</a:t>
            </a:r>
            <a:r>
              <a:rPr lang="en-US" sz="1800" i="1" dirty="0"/>
              <a:t>Q</a:t>
            </a:r>
            <a:endParaRPr lang="en-US" sz="1800" dirty="0"/>
          </a:p>
        </p:txBody>
      </p:sp>
      <p:sp>
        <p:nvSpPr>
          <p:cNvPr id="30727" name="Line 9"/>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0728" name="Line 10"/>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8427" name="Line 11"/>
          <p:cNvSpPr>
            <a:spLocks noChangeShapeType="1"/>
          </p:cNvSpPr>
          <p:nvPr/>
        </p:nvSpPr>
        <p:spPr bwMode="auto">
          <a:xfrm>
            <a:off x="2133600" y="5656263"/>
            <a:ext cx="32004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828428" name="Line 12"/>
          <p:cNvSpPr>
            <a:spLocks noChangeShapeType="1"/>
          </p:cNvSpPr>
          <p:nvPr/>
        </p:nvSpPr>
        <p:spPr bwMode="auto">
          <a:xfrm>
            <a:off x="5334000" y="5672138"/>
            <a:ext cx="0" cy="38100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8429" name="Rectangle 13"/>
          <p:cNvSpPr>
            <a:spLocks noChangeArrowheads="1"/>
          </p:cNvSpPr>
          <p:nvPr/>
        </p:nvSpPr>
        <p:spPr bwMode="auto">
          <a:xfrm>
            <a:off x="1447800" y="5499100"/>
            <a:ext cx="990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0.10</a:t>
            </a:r>
          </a:p>
        </p:txBody>
      </p:sp>
      <p:sp>
        <p:nvSpPr>
          <p:cNvPr id="828430" name="Rectangle 14"/>
          <p:cNvSpPr>
            <a:spLocks noChangeArrowheads="1"/>
          </p:cNvSpPr>
          <p:nvPr/>
        </p:nvSpPr>
        <p:spPr bwMode="auto">
          <a:xfrm>
            <a:off x="5105400" y="6110288"/>
            <a:ext cx="2209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112</a:t>
            </a:r>
          </a:p>
        </p:txBody>
      </p:sp>
      <p:sp>
        <p:nvSpPr>
          <p:cNvPr id="30733" name="Line 15"/>
          <p:cNvSpPr>
            <a:spLocks noChangeShapeType="1"/>
          </p:cNvSpPr>
          <p:nvPr/>
        </p:nvSpPr>
        <p:spPr bwMode="auto">
          <a:xfrm>
            <a:off x="2133600" y="3443288"/>
            <a:ext cx="5334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30734" name="Line 16"/>
          <p:cNvSpPr>
            <a:spLocks noChangeShapeType="1"/>
          </p:cNvSpPr>
          <p:nvPr/>
        </p:nvSpPr>
        <p:spPr bwMode="auto">
          <a:xfrm>
            <a:off x="2667000" y="3443288"/>
            <a:ext cx="0" cy="260985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0735" name="Rectangle 17"/>
          <p:cNvSpPr>
            <a:spLocks noChangeArrowheads="1"/>
          </p:cNvSpPr>
          <p:nvPr/>
        </p:nvSpPr>
        <p:spPr bwMode="auto">
          <a:xfrm>
            <a:off x="1371600" y="3251200"/>
            <a:ext cx="990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10.10</a:t>
            </a:r>
          </a:p>
        </p:txBody>
      </p:sp>
      <p:sp>
        <p:nvSpPr>
          <p:cNvPr id="30736" name="Rectangle 18"/>
          <p:cNvSpPr>
            <a:spLocks noChangeArrowheads="1"/>
          </p:cNvSpPr>
          <p:nvPr/>
        </p:nvSpPr>
        <p:spPr bwMode="auto">
          <a:xfrm>
            <a:off x="2317750" y="6116638"/>
            <a:ext cx="685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a:t>12</a:t>
            </a:r>
          </a:p>
        </p:txBody>
      </p:sp>
      <p:sp>
        <p:nvSpPr>
          <p:cNvPr id="30737" name="Rectangle 19"/>
          <p:cNvSpPr>
            <a:spLocks noChangeArrowheads="1"/>
          </p:cNvSpPr>
          <p:nvPr/>
        </p:nvSpPr>
        <p:spPr bwMode="auto">
          <a:xfrm>
            <a:off x="4121150" y="6491288"/>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Quantity</a:t>
            </a:r>
          </a:p>
        </p:txBody>
      </p:sp>
      <p:sp>
        <p:nvSpPr>
          <p:cNvPr id="30738" name="Rectangle 20"/>
          <p:cNvSpPr>
            <a:spLocks noChangeArrowheads="1"/>
          </p:cNvSpPr>
          <p:nvPr/>
        </p:nvSpPr>
        <p:spPr bwMode="auto">
          <a:xfrm>
            <a:off x="1174750" y="4281488"/>
            <a:ext cx="654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828437" name="Line 21"/>
          <p:cNvSpPr>
            <a:spLocks noChangeAspect="1" noChangeShapeType="1"/>
          </p:cNvSpPr>
          <p:nvPr/>
        </p:nvSpPr>
        <p:spPr bwMode="auto">
          <a:xfrm>
            <a:off x="2317750" y="3152775"/>
            <a:ext cx="3244850" cy="26939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8438" name="Rectangle 22"/>
          <p:cNvSpPr>
            <a:spLocks noChangeArrowheads="1"/>
          </p:cNvSpPr>
          <p:nvPr/>
        </p:nvSpPr>
        <p:spPr bwMode="auto">
          <a:xfrm>
            <a:off x="5514975" y="5672138"/>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828439" name="Rectangle 23"/>
          <p:cNvSpPr>
            <a:spLocks noChangeArrowheads="1"/>
          </p:cNvSpPr>
          <p:nvPr/>
        </p:nvSpPr>
        <p:spPr bwMode="auto">
          <a:xfrm>
            <a:off x="3200400" y="2551113"/>
            <a:ext cx="349885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u="sng" dirty="0"/>
              <a:t>Big Mac Demand</a:t>
            </a:r>
          </a:p>
          <a:p>
            <a:pPr eaLnBrk="1" hangingPunct="1">
              <a:lnSpc>
                <a:spcPct val="90000"/>
              </a:lnSpc>
              <a:spcBef>
                <a:spcPct val="20000"/>
              </a:spcBef>
              <a:buClr>
                <a:srgbClr val="00468F"/>
              </a:buClr>
              <a:buSzPct val="120000"/>
              <a:buFont typeface="Webdings" panose="05030102010509060703" pitchFamily="18" charset="2"/>
              <a:buNone/>
            </a:pPr>
            <a:endParaRPr lang="en-US" sz="1800" dirty="0"/>
          </a:p>
        </p:txBody>
      </p:sp>
      <p:sp>
        <p:nvSpPr>
          <p:cNvPr id="828440" name="AutoShape 24"/>
          <p:cNvSpPr>
            <a:spLocks noChangeArrowheads="1"/>
          </p:cNvSpPr>
          <p:nvPr/>
        </p:nvSpPr>
        <p:spPr bwMode="auto">
          <a:xfrm>
            <a:off x="6062663" y="2743200"/>
            <a:ext cx="2286000" cy="895350"/>
          </a:xfrm>
          <a:prstGeom prst="wedgeRoundRectCallout">
            <a:avLst>
              <a:gd name="adj1" fmla="val -191042"/>
              <a:gd name="adj2" fmla="val 30319"/>
              <a:gd name="adj3" fmla="val 16667"/>
            </a:avLst>
          </a:prstGeom>
          <a:solidFill>
            <a:srgbClr val="FFFF00"/>
          </a:solidFill>
          <a:ln w="9525">
            <a:solidFill>
              <a:schemeClr val="tx1"/>
            </a:solidFill>
            <a:miter lim="800000"/>
            <a:headEnd/>
            <a:tailEnd/>
          </a:ln>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sz="800"/>
          </a:p>
          <a:p>
            <a:pPr algn="ctr" eaLnBrk="1" hangingPunct="1"/>
            <a:r>
              <a:rPr lang="en-US" sz="1800"/>
              <a:t>Moving from this point …</a:t>
            </a:r>
          </a:p>
        </p:txBody>
      </p:sp>
      <p:sp>
        <p:nvSpPr>
          <p:cNvPr id="828441" name="AutoShape 25"/>
          <p:cNvSpPr>
            <a:spLocks noChangeArrowheads="1"/>
          </p:cNvSpPr>
          <p:nvPr/>
        </p:nvSpPr>
        <p:spPr bwMode="auto">
          <a:xfrm>
            <a:off x="6062663" y="2743200"/>
            <a:ext cx="2286000" cy="893763"/>
          </a:xfrm>
          <a:prstGeom prst="wedgeRoundRectCallout">
            <a:avLst>
              <a:gd name="adj1" fmla="val -79306"/>
              <a:gd name="adj2" fmla="val 264032"/>
              <a:gd name="adj3" fmla="val 16667"/>
            </a:avLst>
          </a:prstGeom>
          <a:solidFill>
            <a:srgbClr val="FFFF00"/>
          </a:solidFill>
          <a:ln w="9525">
            <a:solidFill>
              <a:schemeClr val="tx1"/>
            </a:solidFill>
            <a:miter lim="800000"/>
            <a:headEnd/>
            <a:tailEnd/>
          </a:ln>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1800"/>
              <a:t>… to  this point is a</a:t>
            </a:r>
            <a:r>
              <a:rPr lang="en-US" sz="1800" b="1"/>
              <a:t> </a:t>
            </a:r>
            <a:r>
              <a:rPr lang="en-US" sz="1800" b="1" u="sng"/>
              <a:t>movement along</a:t>
            </a:r>
            <a:r>
              <a:rPr lang="en-US" sz="1800" b="1"/>
              <a:t> </a:t>
            </a:r>
            <a:r>
              <a:rPr lang="en-US" sz="1800"/>
              <a:t>a demand curve</a:t>
            </a:r>
          </a:p>
        </p:txBody>
      </p:sp>
      <p:sp>
        <p:nvSpPr>
          <p:cNvPr id="30744" name="Rectangle 27"/>
          <p:cNvSpPr>
            <a:spLocks noGrp="1" noChangeArrowheads="1"/>
          </p:cNvSpPr>
          <p:nvPr>
            <p:ph type="ctrTitle"/>
          </p:nvPr>
        </p:nvSpPr>
        <p:spPr>
          <a:xfrm>
            <a:off x="685800" y="381000"/>
            <a:ext cx="7772400" cy="533400"/>
          </a:xfrm>
          <a:noFill/>
        </p:spPr>
        <p:txBody>
          <a:bodyPr/>
          <a:lstStyle/>
          <a:p>
            <a:pPr eaLnBrk="1" hangingPunct="1"/>
            <a:r>
              <a:rPr lang="en-US" smtClean="0"/>
              <a:t>The Demand Curve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2844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828440"/>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8284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8440" grpId="0" animBg="1"/>
      <p:bldP spid="828440" grpId="1" animBg="1"/>
      <p:bldP spid="82844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7" name="Line 9"/>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0728" name="Line 10"/>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8427" name="Line 11"/>
          <p:cNvSpPr>
            <a:spLocks noChangeShapeType="1"/>
          </p:cNvSpPr>
          <p:nvPr/>
        </p:nvSpPr>
        <p:spPr bwMode="auto">
          <a:xfrm>
            <a:off x="2133600" y="5656263"/>
            <a:ext cx="32004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828428" name="Line 12"/>
          <p:cNvSpPr>
            <a:spLocks noChangeShapeType="1"/>
          </p:cNvSpPr>
          <p:nvPr/>
        </p:nvSpPr>
        <p:spPr bwMode="auto">
          <a:xfrm>
            <a:off x="5334000" y="5672138"/>
            <a:ext cx="0" cy="38100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8429" name="Rectangle 13"/>
          <p:cNvSpPr>
            <a:spLocks noChangeArrowheads="1"/>
          </p:cNvSpPr>
          <p:nvPr/>
        </p:nvSpPr>
        <p:spPr bwMode="auto">
          <a:xfrm>
            <a:off x="1447800" y="5499100"/>
            <a:ext cx="990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0.10</a:t>
            </a:r>
          </a:p>
        </p:txBody>
      </p:sp>
      <p:sp>
        <p:nvSpPr>
          <p:cNvPr id="828430" name="Rectangle 14"/>
          <p:cNvSpPr>
            <a:spLocks noChangeArrowheads="1"/>
          </p:cNvSpPr>
          <p:nvPr/>
        </p:nvSpPr>
        <p:spPr bwMode="auto">
          <a:xfrm>
            <a:off x="5105400" y="6110288"/>
            <a:ext cx="2209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112</a:t>
            </a:r>
          </a:p>
        </p:txBody>
      </p:sp>
      <p:sp>
        <p:nvSpPr>
          <p:cNvPr id="30733" name="Line 15"/>
          <p:cNvSpPr>
            <a:spLocks noChangeShapeType="1"/>
          </p:cNvSpPr>
          <p:nvPr/>
        </p:nvSpPr>
        <p:spPr bwMode="auto">
          <a:xfrm>
            <a:off x="2133600" y="3443288"/>
            <a:ext cx="5334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30734" name="Line 16"/>
          <p:cNvSpPr>
            <a:spLocks noChangeShapeType="1"/>
          </p:cNvSpPr>
          <p:nvPr/>
        </p:nvSpPr>
        <p:spPr bwMode="auto">
          <a:xfrm>
            <a:off x="2667000" y="3443288"/>
            <a:ext cx="0" cy="260985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0735" name="Rectangle 17"/>
          <p:cNvSpPr>
            <a:spLocks noChangeArrowheads="1"/>
          </p:cNvSpPr>
          <p:nvPr/>
        </p:nvSpPr>
        <p:spPr bwMode="auto">
          <a:xfrm>
            <a:off x="1371600" y="3251200"/>
            <a:ext cx="990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10.10</a:t>
            </a:r>
          </a:p>
        </p:txBody>
      </p:sp>
      <p:sp>
        <p:nvSpPr>
          <p:cNvPr id="30736" name="Rectangle 18"/>
          <p:cNvSpPr>
            <a:spLocks noChangeArrowheads="1"/>
          </p:cNvSpPr>
          <p:nvPr/>
        </p:nvSpPr>
        <p:spPr bwMode="auto">
          <a:xfrm>
            <a:off x="2317750" y="6116638"/>
            <a:ext cx="685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dirty="0"/>
              <a:t>12</a:t>
            </a:r>
          </a:p>
        </p:txBody>
      </p:sp>
      <p:sp>
        <p:nvSpPr>
          <p:cNvPr id="30737" name="Rectangle 19"/>
          <p:cNvSpPr>
            <a:spLocks noChangeArrowheads="1"/>
          </p:cNvSpPr>
          <p:nvPr/>
        </p:nvSpPr>
        <p:spPr bwMode="auto">
          <a:xfrm>
            <a:off x="4121150" y="6491288"/>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Quantity</a:t>
            </a:r>
          </a:p>
        </p:txBody>
      </p:sp>
      <p:sp>
        <p:nvSpPr>
          <p:cNvPr id="30738" name="Rectangle 20"/>
          <p:cNvSpPr>
            <a:spLocks noChangeArrowheads="1"/>
          </p:cNvSpPr>
          <p:nvPr/>
        </p:nvSpPr>
        <p:spPr bwMode="auto">
          <a:xfrm>
            <a:off x="1174750" y="4281488"/>
            <a:ext cx="654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828437" name="Line 21"/>
          <p:cNvSpPr>
            <a:spLocks noChangeAspect="1" noChangeShapeType="1"/>
          </p:cNvSpPr>
          <p:nvPr/>
        </p:nvSpPr>
        <p:spPr bwMode="auto">
          <a:xfrm>
            <a:off x="2317750" y="3152775"/>
            <a:ext cx="3244850" cy="26939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8438" name="Rectangle 22"/>
          <p:cNvSpPr>
            <a:spLocks noChangeArrowheads="1"/>
          </p:cNvSpPr>
          <p:nvPr/>
        </p:nvSpPr>
        <p:spPr bwMode="auto">
          <a:xfrm>
            <a:off x="5514975" y="5672138"/>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828439" name="Rectangle 23"/>
          <p:cNvSpPr>
            <a:spLocks noChangeArrowheads="1"/>
          </p:cNvSpPr>
          <p:nvPr/>
        </p:nvSpPr>
        <p:spPr bwMode="auto">
          <a:xfrm>
            <a:off x="3200400" y="2551113"/>
            <a:ext cx="349885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u="sng"/>
              <a:t>Big Mac Demand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30744" name="Rectangle 27"/>
          <p:cNvSpPr>
            <a:spLocks noGrp="1" noChangeArrowheads="1"/>
          </p:cNvSpPr>
          <p:nvPr>
            <p:ph type="ctrTitle"/>
          </p:nvPr>
        </p:nvSpPr>
        <p:spPr>
          <a:xfrm>
            <a:off x="685800" y="381000"/>
            <a:ext cx="7772400" cy="533400"/>
          </a:xfrm>
          <a:noFill/>
        </p:spPr>
        <p:txBody>
          <a:bodyPr/>
          <a:lstStyle/>
          <a:p>
            <a:pPr eaLnBrk="1" hangingPunct="1"/>
            <a:r>
              <a:rPr lang="en-US" smtClean="0"/>
              <a:t>The Demand Curve</a:t>
            </a:r>
          </a:p>
        </p:txBody>
      </p:sp>
      <p:graphicFrame>
        <p:nvGraphicFramePr>
          <p:cNvPr id="3" name="Object 2"/>
          <p:cNvGraphicFramePr>
            <a:graphicFrameLocks noChangeAspect="1"/>
          </p:cNvGraphicFramePr>
          <p:nvPr>
            <p:extLst>
              <p:ext uri="{D42A27DB-BD31-4B8C-83A1-F6EECF244321}">
                <p14:modId xmlns:p14="http://schemas.microsoft.com/office/powerpoint/2010/main" val="3464660669"/>
              </p:ext>
            </p:extLst>
          </p:nvPr>
        </p:nvGraphicFramePr>
        <p:xfrm>
          <a:off x="5256213" y="3092450"/>
          <a:ext cx="3167062" cy="620713"/>
        </p:xfrm>
        <a:graphic>
          <a:graphicData uri="http://schemas.openxmlformats.org/presentationml/2006/ole">
            <mc:AlternateContent xmlns:mc="http://schemas.openxmlformats.org/markup-compatibility/2006">
              <mc:Choice xmlns:v="urn:schemas-microsoft-com:vml" Requires="v">
                <p:oleObj spid="_x0000_s163860" name="Equation" r:id="rId3" imgW="2222280" imgH="431640" progId="Equation.3">
                  <p:embed/>
                </p:oleObj>
              </mc:Choice>
              <mc:Fallback>
                <p:oleObj name="Equation" r:id="rId3" imgW="2222280" imgH="431640" progId="Equation.3">
                  <p:embed/>
                  <p:pic>
                    <p:nvPicPr>
                      <p:cNvPr id="0" name=""/>
                      <p:cNvPicPr>
                        <a:picLocks noChangeAspect="1" noChangeArrowheads="1"/>
                      </p:cNvPicPr>
                      <p:nvPr/>
                    </p:nvPicPr>
                    <p:blipFill>
                      <a:blip r:embed="rId4"/>
                      <a:srcRect/>
                      <a:stretch>
                        <a:fillRect/>
                      </a:stretch>
                    </p:blipFill>
                    <p:spPr bwMode="auto">
                      <a:xfrm>
                        <a:off x="5256213" y="3092450"/>
                        <a:ext cx="3167062" cy="6207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4128527948"/>
              </p:ext>
            </p:extLst>
          </p:nvPr>
        </p:nvGraphicFramePr>
        <p:xfrm>
          <a:off x="3786181" y="1716088"/>
          <a:ext cx="1250950" cy="569912"/>
        </p:xfrm>
        <a:graphic>
          <a:graphicData uri="http://schemas.openxmlformats.org/presentationml/2006/ole">
            <mc:AlternateContent xmlns:mc="http://schemas.openxmlformats.org/markup-compatibility/2006">
              <mc:Choice xmlns:v="urn:schemas-microsoft-com:vml" Requires="v">
                <p:oleObj spid="_x0000_s163861" name="Equation" r:id="rId5" imgW="876240" imgH="393480" progId="Equation.3">
                  <p:embed/>
                </p:oleObj>
              </mc:Choice>
              <mc:Fallback>
                <p:oleObj name="Equation" r:id="rId5" imgW="876240" imgH="393480" progId="Equation.3">
                  <p:embed/>
                  <p:pic>
                    <p:nvPicPr>
                      <p:cNvPr id="0" name=""/>
                      <p:cNvPicPr>
                        <a:picLocks noChangeAspect="1" noChangeArrowheads="1"/>
                      </p:cNvPicPr>
                      <p:nvPr/>
                    </p:nvPicPr>
                    <p:blipFill>
                      <a:blip r:embed="rId6"/>
                      <a:srcRect/>
                      <a:stretch>
                        <a:fillRect/>
                      </a:stretch>
                    </p:blipFill>
                    <p:spPr bwMode="auto">
                      <a:xfrm>
                        <a:off x="3786181" y="1716088"/>
                        <a:ext cx="1250950" cy="5699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 name="Picture 3"/>
          <p:cNvPicPr>
            <a:picLocks noChangeAspect="1"/>
          </p:cNvPicPr>
          <p:nvPr/>
        </p:nvPicPr>
        <p:blipFill>
          <a:blip r:embed="rId7"/>
          <a:stretch>
            <a:fillRect/>
          </a:stretch>
        </p:blipFill>
        <p:spPr>
          <a:xfrm>
            <a:off x="5185171" y="3034430"/>
            <a:ext cx="1567656" cy="716119"/>
          </a:xfrm>
          <a:prstGeom prst="rect">
            <a:avLst/>
          </a:prstGeom>
        </p:spPr>
      </p:pic>
      <p:pic>
        <p:nvPicPr>
          <p:cNvPr id="5" name="Picture 4"/>
          <p:cNvPicPr>
            <a:picLocks noChangeAspect="1"/>
          </p:cNvPicPr>
          <p:nvPr/>
        </p:nvPicPr>
        <p:blipFill>
          <a:blip r:embed="rId7"/>
          <a:stretch>
            <a:fillRect/>
          </a:stretch>
        </p:blipFill>
        <p:spPr>
          <a:xfrm>
            <a:off x="4376728" y="1776415"/>
            <a:ext cx="676275" cy="485775"/>
          </a:xfrm>
          <a:prstGeom prst="rect">
            <a:avLst/>
          </a:prstGeom>
        </p:spPr>
      </p:pic>
      <p:pic>
        <p:nvPicPr>
          <p:cNvPr id="26" name="Picture 25"/>
          <p:cNvPicPr>
            <a:picLocks noChangeAspect="1"/>
          </p:cNvPicPr>
          <p:nvPr/>
        </p:nvPicPr>
        <p:blipFill>
          <a:blip r:embed="rId7"/>
          <a:stretch>
            <a:fillRect/>
          </a:stretch>
        </p:blipFill>
        <p:spPr>
          <a:xfrm>
            <a:off x="7627144" y="3004981"/>
            <a:ext cx="933448" cy="716119"/>
          </a:xfrm>
          <a:prstGeom prst="rect">
            <a:avLst/>
          </a:prstGeom>
        </p:spPr>
      </p:pic>
      <p:pic>
        <p:nvPicPr>
          <p:cNvPr id="27" name="Picture 26"/>
          <p:cNvPicPr>
            <a:picLocks noChangeAspect="1"/>
          </p:cNvPicPr>
          <p:nvPr/>
        </p:nvPicPr>
        <p:blipFill>
          <a:blip r:embed="rId7"/>
          <a:stretch>
            <a:fillRect/>
          </a:stretch>
        </p:blipFill>
        <p:spPr>
          <a:xfrm>
            <a:off x="6681784" y="3056934"/>
            <a:ext cx="1567656" cy="716119"/>
          </a:xfrm>
          <a:prstGeom prst="rect">
            <a:avLst/>
          </a:prstGeom>
        </p:spPr>
      </p:pic>
      <p:sp>
        <p:nvSpPr>
          <p:cNvPr id="28" name="Rectangle 5"/>
          <p:cNvSpPr>
            <a:spLocks noChangeArrowheads="1"/>
          </p:cNvSpPr>
          <p:nvPr/>
        </p:nvSpPr>
        <p:spPr bwMode="auto">
          <a:xfrm>
            <a:off x="685800" y="1157288"/>
            <a:ext cx="55707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dirty="0" smtClean="0"/>
              <a:t>The elasticity of Big Mac demand is computed as follows.</a:t>
            </a:r>
            <a:endParaRPr lang="en-US" sz="1800" dirty="0"/>
          </a:p>
        </p:txBody>
      </p:sp>
      <p:sp>
        <p:nvSpPr>
          <p:cNvPr id="29" name="Rectangle 14"/>
          <p:cNvSpPr>
            <a:spLocks noChangeArrowheads="1"/>
          </p:cNvSpPr>
          <p:nvPr/>
        </p:nvSpPr>
        <p:spPr bwMode="auto">
          <a:xfrm>
            <a:off x="5105401" y="6110288"/>
            <a:ext cx="2209800" cy="533400"/>
          </a:xfrm>
          <a:prstGeom prst="rect">
            <a:avLst/>
          </a:prstGeom>
          <a:solidFill>
            <a:schemeClr val="bg1"/>
          </a:solidFill>
          <a:ln>
            <a:noFill/>
          </a:ln>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dirty="0">
                <a:solidFill>
                  <a:srgbClr val="FF0000"/>
                </a:solidFill>
              </a:rPr>
              <a:t>112</a:t>
            </a:r>
          </a:p>
        </p:txBody>
      </p:sp>
      <p:sp>
        <p:nvSpPr>
          <p:cNvPr id="31" name="Rectangle 18"/>
          <p:cNvSpPr>
            <a:spLocks noChangeArrowheads="1"/>
          </p:cNvSpPr>
          <p:nvPr/>
        </p:nvSpPr>
        <p:spPr bwMode="auto">
          <a:xfrm>
            <a:off x="2317752" y="6115051"/>
            <a:ext cx="685800" cy="533400"/>
          </a:xfrm>
          <a:prstGeom prst="rect">
            <a:avLst/>
          </a:prstGeom>
          <a:solidFill>
            <a:schemeClr val="bg1"/>
          </a:solidFill>
          <a:ln>
            <a:noFill/>
          </a:ln>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dirty="0">
                <a:solidFill>
                  <a:srgbClr val="FF0000"/>
                </a:solidFill>
              </a:rPr>
              <a:t>12</a:t>
            </a:r>
          </a:p>
        </p:txBody>
      </p:sp>
    </p:spTree>
    <p:extLst>
      <p:ext uri="{BB962C8B-B14F-4D97-AF65-F5344CB8AC3E}">
        <p14:creationId xmlns:p14="http://schemas.microsoft.com/office/powerpoint/2010/main" val="76898439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7"/>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7" name="Line 9"/>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0728" name="Line 10"/>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8427" name="Line 11"/>
          <p:cNvSpPr>
            <a:spLocks noChangeShapeType="1"/>
          </p:cNvSpPr>
          <p:nvPr/>
        </p:nvSpPr>
        <p:spPr bwMode="auto">
          <a:xfrm>
            <a:off x="2133600" y="5656263"/>
            <a:ext cx="32004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828428" name="Line 12"/>
          <p:cNvSpPr>
            <a:spLocks noChangeShapeType="1"/>
          </p:cNvSpPr>
          <p:nvPr/>
        </p:nvSpPr>
        <p:spPr bwMode="auto">
          <a:xfrm>
            <a:off x="5334000" y="5672138"/>
            <a:ext cx="0" cy="38100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8429" name="Rectangle 13"/>
          <p:cNvSpPr>
            <a:spLocks noChangeArrowheads="1"/>
          </p:cNvSpPr>
          <p:nvPr/>
        </p:nvSpPr>
        <p:spPr bwMode="auto">
          <a:xfrm>
            <a:off x="1447800" y="5499100"/>
            <a:ext cx="990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0.10</a:t>
            </a:r>
          </a:p>
        </p:txBody>
      </p:sp>
      <p:sp>
        <p:nvSpPr>
          <p:cNvPr id="828430" name="Rectangle 14"/>
          <p:cNvSpPr>
            <a:spLocks noChangeArrowheads="1"/>
          </p:cNvSpPr>
          <p:nvPr/>
        </p:nvSpPr>
        <p:spPr bwMode="auto">
          <a:xfrm>
            <a:off x="5105400" y="6110288"/>
            <a:ext cx="2209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112</a:t>
            </a:r>
          </a:p>
        </p:txBody>
      </p:sp>
      <p:sp>
        <p:nvSpPr>
          <p:cNvPr id="30733" name="Line 15"/>
          <p:cNvSpPr>
            <a:spLocks noChangeShapeType="1"/>
          </p:cNvSpPr>
          <p:nvPr/>
        </p:nvSpPr>
        <p:spPr bwMode="auto">
          <a:xfrm>
            <a:off x="2133600" y="3443288"/>
            <a:ext cx="5334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30734" name="Line 16"/>
          <p:cNvSpPr>
            <a:spLocks noChangeShapeType="1"/>
          </p:cNvSpPr>
          <p:nvPr/>
        </p:nvSpPr>
        <p:spPr bwMode="auto">
          <a:xfrm>
            <a:off x="2667000" y="3443288"/>
            <a:ext cx="0" cy="260985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0735" name="Rectangle 17"/>
          <p:cNvSpPr>
            <a:spLocks noChangeArrowheads="1"/>
          </p:cNvSpPr>
          <p:nvPr/>
        </p:nvSpPr>
        <p:spPr bwMode="auto">
          <a:xfrm>
            <a:off x="1371600" y="3251200"/>
            <a:ext cx="990600" cy="344488"/>
          </a:xfrm>
          <a:prstGeom prst="rect">
            <a:avLst/>
          </a:prstGeom>
          <a:noFill/>
          <a:ln>
            <a:noFill/>
          </a:ln>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dirty="0"/>
              <a:t>10.10</a:t>
            </a:r>
          </a:p>
        </p:txBody>
      </p:sp>
      <p:sp>
        <p:nvSpPr>
          <p:cNvPr id="30736" name="Rectangle 18"/>
          <p:cNvSpPr>
            <a:spLocks noChangeArrowheads="1"/>
          </p:cNvSpPr>
          <p:nvPr/>
        </p:nvSpPr>
        <p:spPr bwMode="auto">
          <a:xfrm>
            <a:off x="2317750" y="6116638"/>
            <a:ext cx="685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a:t>12</a:t>
            </a:r>
          </a:p>
        </p:txBody>
      </p:sp>
      <p:sp>
        <p:nvSpPr>
          <p:cNvPr id="30737" name="Rectangle 19"/>
          <p:cNvSpPr>
            <a:spLocks noChangeArrowheads="1"/>
          </p:cNvSpPr>
          <p:nvPr/>
        </p:nvSpPr>
        <p:spPr bwMode="auto">
          <a:xfrm>
            <a:off x="4121150" y="6491288"/>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Quantity</a:t>
            </a:r>
          </a:p>
        </p:txBody>
      </p:sp>
      <p:sp>
        <p:nvSpPr>
          <p:cNvPr id="30738" name="Rectangle 20"/>
          <p:cNvSpPr>
            <a:spLocks noChangeArrowheads="1"/>
          </p:cNvSpPr>
          <p:nvPr/>
        </p:nvSpPr>
        <p:spPr bwMode="auto">
          <a:xfrm>
            <a:off x="1174750" y="4281488"/>
            <a:ext cx="654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828437" name="Line 21"/>
          <p:cNvSpPr>
            <a:spLocks noChangeAspect="1" noChangeShapeType="1"/>
          </p:cNvSpPr>
          <p:nvPr/>
        </p:nvSpPr>
        <p:spPr bwMode="auto">
          <a:xfrm>
            <a:off x="2317750" y="3152775"/>
            <a:ext cx="3244850" cy="26939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8438" name="Rectangle 22"/>
          <p:cNvSpPr>
            <a:spLocks noChangeArrowheads="1"/>
          </p:cNvSpPr>
          <p:nvPr/>
        </p:nvSpPr>
        <p:spPr bwMode="auto">
          <a:xfrm>
            <a:off x="5514975" y="5672138"/>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828439" name="Rectangle 23"/>
          <p:cNvSpPr>
            <a:spLocks noChangeArrowheads="1"/>
          </p:cNvSpPr>
          <p:nvPr/>
        </p:nvSpPr>
        <p:spPr bwMode="auto">
          <a:xfrm>
            <a:off x="3200400" y="2551113"/>
            <a:ext cx="349885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u="sng"/>
              <a:t>Big Mac Demand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30744" name="Rectangle 27"/>
          <p:cNvSpPr>
            <a:spLocks noGrp="1" noChangeArrowheads="1"/>
          </p:cNvSpPr>
          <p:nvPr>
            <p:ph type="ctrTitle"/>
          </p:nvPr>
        </p:nvSpPr>
        <p:spPr>
          <a:xfrm>
            <a:off x="685800" y="381000"/>
            <a:ext cx="7772400" cy="533400"/>
          </a:xfrm>
          <a:noFill/>
        </p:spPr>
        <p:txBody>
          <a:bodyPr/>
          <a:lstStyle/>
          <a:p>
            <a:pPr eaLnBrk="1" hangingPunct="1"/>
            <a:r>
              <a:rPr lang="en-US" smtClean="0"/>
              <a:t>The Demand Curve</a:t>
            </a:r>
          </a:p>
        </p:txBody>
      </p:sp>
      <p:graphicFrame>
        <p:nvGraphicFramePr>
          <p:cNvPr id="2" name="Object 1"/>
          <p:cNvGraphicFramePr>
            <a:graphicFrameLocks noChangeAspect="1"/>
          </p:cNvGraphicFramePr>
          <p:nvPr>
            <p:extLst>
              <p:ext uri="{D42A27DB-BD31-4B8C-83A1-F6EECF244321}">
                <p14:modId xmlns:p14="http://schemas.microsoft.com/office/powerpoint/2010/main" val="2586933517"/>
              </p:ext>
            </p:extLst>
          </p:nvPr>
        </p:nvGraphicFramePr>
        <p:xfrm>
          <a:off x="5262563" y="3089435"/>
          <a:ext cx="3497262" cy="622300"/>
        </p:xfrm>
        <a:graphic>
          <a:graphicData uri="http://schemas.openxmlformats.org/presentationml/2006/ole">
            <mc:AlternateContent xmlns:mc="http://schemas.openxmlformats.org/markup-compatibility/2006">
              <mc:Choice xmlns:v="urn:schemas-microsoft-com:vml" Requires="v">
                <p:oleObj spid="_x0000_s164885" name="Equation" r:id="rId3" imgW="2438280" imgH="431640" progId="Equation.3">
                  <p:embed/>
                </p:oleObj>
              </mc:Choice>
              <mc:Fallback>
                <p:oleObj name="Equation" r:id="rId3" imgW="2438280" imgH="431640" progId="Equation.3">
                  <p:embed/>
                  <p:pic>
                    <p:nvPicPr>
                      <p:cNvPr id="0" name=""/>
                      <p:cNvPicPr>
                        <a:picLocks noChangeAspect="1" noChangeArrowheads="1"/>
                      </p:cNvPicPr>
                      <p:nvPr/>
                    </p:nvPicPr>
                    <p:blipFill>
                      <a:blip r:embed="rId4"/>
                      <a:srcRect/>
                      <a:stretch>
                        <a:fillRect/>
                      </a:stretch>
                    </p:blipFill>
                    <p:spPr bwMode="auto">
                      <a:xfrm>
                        <a:off x="5262563" y="3089435"/>
                        <a:ext cx="3497262" cy="622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2322215264"/>
              </p:ext>
            </p:extLst>
          </p:nvPr>
        </p:nvGraphicFramePr>
        <p:xfrm>
          <a:off x="3733800" y="1716088"/>
          <a:ext cx="1341437" cy="569912"/>
        </p:xfrm>
        <a:graphic>
          <a:graphicData uri="http://schemas.openxmlformats.org/presentationml/2006/ole">
            <mc:AlternateContent xmlns:mc="http://schemas.openxmlformats.org/markup-compatibility/2006">
              <mc:Choice xmlns:v="urn:schemas-microsoft-com:vml" Requires="v">
                <p:oleObj spid="_x0000_s164886" name="Equation" r:id="rId5" imgW="939600" imgH="393480" progId="Equation.3">
                  <p:embed/>
                </p:oleObj>
              </mc:Choice>
              <mc:Fallback>
                <p:oleObj name="Equation" r:id="rId5" imgW="939600" imgH="393480" progId="Equation.3">
                  <p:embed/>
                  <p:pic>
                    <p:nvPicPr>
                      <p:cNvPr id="0" name=""/>
                      <p:cNvPicPr>
                        <a:picLocks noChangeAspect="1" noChangeArrowheads="1"/>
                      </p:cNvPicPr>
                      <p:nvPr/>
                    </p:nvPicPr>
                    <p:blipFill>
                      <a:blip r:embed="rId6"/>
                      <a:srcRect/>
                      <a:stretch>
                        <a:fillRect/>
                      </a:stretch>
                    </p:blipFill>
                    <p:spPr bwMode="auto">
                      <a:xfrm>
                        <a:off x="3733800" y="1716088"/>
                        <a:ext cx="1341437" cy="5699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 name="Picture 3"/>
          <p:cNvPicPr>
            <a:picLocks noChangeAspect="1"/>
          </p:cNvPicPr>
          <p:nvPr/>
        </p:nvPicPr>
        <p:blipFill>
          <a:blip r:embed="rId7"/>
          <a:stretch>
            <a:fillRect/>
          </a:stretch>
        </p:blipFill>
        <p:spPr>
          <a:xfrm>
            <a:off x="7905752" y="3035300"/>
            <a:ext cx="996950" cy="716119"/>
          </a:xfrm>
          <a:prstGeom prst="rect">
            <a:avLst/>
          </a:prstGeom>
        </p:spPr>
      </p:pic>
      <p:pic>
        <p:nvPicPr>
          <p:cNvPr id="5" name="Picture 4"/>
          <p:cNvPicPr>
            <a:picLocks noChangeAspect="1"/>
          </p:cNvPicPr>
          <p:nvPr/>
        </p:nvPicPr>
        <p:blipFill>
          <a:blip r:embed="rId7"/>
          <a:stretch>
            <a:fillRect/>
          </a:stretch>
        </p:blipFill>
        <p:spPr>
          <a:xfrm>
            <a:off x="4400549" y="1765299"/>
            <a:ext cx="676275" cy="485775"/>
          </a:xfrm>
          <a:prstGeom prst="rect">
            <a:avLst/>
          </a:prstGeom>
        </p:spPr>
      </p:pic>
      <p:pic>
        <p:nvPicPr>
          <p:cNvPr id="26" name="Picture 25"/>
          <p:cNvPicPr>
            <a:picLocks noChangeAspect="1"/>
          </p:cNvPicPr>
          <p:nvPr/>
        </p:nvPicPr>
        <p:blipFill>
          <a:blip r:embed="rId7"/>
          <a:stretch>
            <a:fillRect/>
          </a:stretch>
        </p:blipFill>
        <p:spPr>
          <a:xfrm>
            <a:off x="6597648" y="3044820"/>
            <a:ext cx="1560514" cy="716119"/>
          </a:xfrm>
          <a:prstGeom prst="rect">
            <a:avLst/>
          </a:prstGeom>
        </p:spPr>
      </p:pic>
      <p:sp>
        <p:nvSpPr>
          <p:cNvPr id="27" name="Rectangle 5"/>
          <p:cNvSpPr>
            <a:spLocks noChangeArrowheads="1"/>
          </p:cNvSpPr>
          <p:nvPr/>
        </p:nvSpPr>
        <p:spPr bwMode="auto">
          <a:xfrm>
            <a:off x="685800" y="1157288"/>
            <a:ext cx="55707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dirty="0" smtClean="0"/>
              <a:t>The elasticity of Big Mac demand is computed as follows.</a:t>
            </a:r>
            <a:endParaRPr lang="en-US" sz="1800" dirty="0"/>
          </a:p>
        </p:txBody>
      </p:sp>
      <p:sp>
        <p:nvSpPr>
          <p:cNvPr id="28" name="Rectangle 14"/>
          <p:cNvSpPr>
            <a:spLocks noChangeArrowheads="1"/>
          </p:cNvSpPr>
          <p:nvPr/>
        </p:nvSpPr>
        <p:spPr bwMode="auto">
          <a:xfrm>
            <a:off x="1371600" y="3251200"/>
            <a:ext cx="717552" cy="533400"/>
          </a:xfrm>
          <a:prstGeom prst="rect">
            <a:avLst/>
          </a:prstGeom>
          <a:solidFill>
            <a:schemeClr val="bg1"/>
          </a:solidFill>
          <a:ln>
            <a:noFill/>
          </a:ln>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dirty="0" smtClean="0">
                <a:solidFill>
                  <a:srgbClr val="FF0000"/>
                </a:solidFill>
              </a:rPr>
              <a:t>10.10</a:t>
            </a:r>
            <a:endParaRPr lang="en-US" sz="1800" dirty="0">
              <a:solidFill>
                <a:srgbClr val="FF0000"/>
              </a:solidFill>
            </a:endParaRPr>
          </a:p>
        </p:txBody>
      </p:sp>
      <p:sp>
        <p:nvSpPr>
          <p:cNvPr id="29" name="Rectangle 18"/>
          <p:cNvSpPr>
            <a:spLocks noChangeArrowheads="1"/>
          </p:cNvSpPr>
          <p:nvPr/>
        </p:nvSpPr>
        <p:spPr bwMode="auto">
          <a:xfrm>
            <a:off x="1447800" y="5496832"/>
            <a:ext cx="641350" cy="533400"/>
          </a:xfrm>
          <a:prstGeom prst="rect">
            <a:avLst/>
          </a:prstGeom>
          <a:solidFill>
            <a:schemeClr val="accent3"/>
          </a:solidFill>
          <a:ln>
            <a:noFill/>
          </a:ln>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dirty="0" smtClean="0">
                <a:solidFill>
                  <a:srgbClr val="FF0000"/>
                </a:solidFill>
              </a:rPr>
              <a:t>0.10</a:t>
            </a:r>
            <a:endParaRPr lang="en-US" sz="1800" dirty="0">
              <a:solidFill>
                <a:srgbClr val="FF0000"/>
              </a:solidFill>
            </a:endParaRPr>
          </a:p>
        </p:txBody>
      </p:sp>
    </p:spTree>
    <p:extLst>
      <p:ext uri="{BB962C8B-B14F-4D97-AF65-F5344CB8AC3E}">
        <p14:creationId xmlns:p14="http://schemas.microsoft.com/office/powerpoint/2010/main" val="339721706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6"/>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7" name="Line 9"/>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0728" name="Line 10"/>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8427" name="Line 11"/>
          <p:cNvSpPr>
            <a:spLocks noChangeShapeType="1"/>
          </p:cNvSpPr>
          <p:nvPr/>
        </p:nvSpPr>
        <p:spPr bwMode="auto">
          <a:xfrm>
            <a:off x="2133600" y="5656263"/>
            <a:ext cx="32004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828428" name="Line 12"/>
          <p:cNvSpPr>
            <a:spLocks noChangeShapeType="1"/>
          </p:cNvSpPr>
          <p:nvPr/>
        </p:nvSpPr>
        <p:spPr bwMode="auto">
          <a:xfrm>
            <a:off x="5334000" y="5672138"/>
            <a:ext cx="0" cy="38100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8429" name="Rectangle 13"/>
          <p:cNvSpPr>
            <a:spLocks noChangeArrowheads="1"/>
          </p:cNvSpPr>
          <p:nvPr/>
        </p:nvSpPr>
        <p:spPr bwMode="auto">
          <a:xfrm>
            <a:off x="1447800" y="5499100"/>
            <a:ext cx="990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0.10</a:t>
            </a:r>
          </a:p>
        </p:txBody>
      </p:sp>
      <p:sp>
        <p:nvSpPr>
          <p:cNvPr id="828430" name="Rectangle 14"/>
          <p:cNvSpPr>
            <a:spLocks noChangeArrowheads="1"/>
          </p:cNvSpPr>
          <p:nvPr/>
        </p:nvSpPr>
        <p:spPr bwMode="auto">
          <a:xfrm>
            <a:off x="5105400" y="6110288"/>
            <a:ext cx="2209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112</a:t>
            </a:r>
          </a:p>
        </p:txBody>
      </p:sp>
      <p:sp>
        <p:nvSpPr>
          <p:cNvPr id="30733" name="Line 15"/>
          <p:cNvSpPr>
            <a:spLocks noChangeShapeType="1"/>
          </p:cNvSpPr>
          <p:nvPr/>
        </p:nvSpPr>
        <p:spPr bwMode="auto">
          <a:xfrm>
            <a:off x="2133600" y="3443288"/>
            <a:ext cx="5334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30734" name="Line 16"/>
          <p:cNvSpPr>
            <a:spLocks noChangeShapeType="1"/>
          </p:cNvSpPr>
          <p:nvPr/>
        </p:nvSpPr>
        <p:spPr bwMode="auto">
          <a:xfrm>
            <a:off x="2667000" y="3443288"/>
            <a:ext cx="0" cy="260985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0735" name="Rectangle 17"/>
          <p:cNvSpPr>
            <a:spLocks noChangeArrowheads="1"/>
          </p:cNvSpPr>
          <p:nvPr/>
        </p:nvSpPr>
        <p:spPr bwMode="auto">
          <a:xfrm>
            <a:off x="1371600" y="3251200"/>
            <a:ext cx="990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10.10</a:t>
            </a:r>
          </a:p>
        </p:txBody>
      </p:sp>
      <p:sp>
        <p:nvSpPr>
          <p:cNvPr id="30736" name="Rectangle 18"/>
          <p:cNvSpPr>
            <a:spLocks noChangeArrowheads="1"/>
          </p:cNvSpPr>
          <p:nvPr/>
        </p:nvSpPr>
        <p:spPr bwMode="auto">
          <a:xfrm>
            <a:off x="2317750" y="6116638"/>
            <a:ext cx="685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a:t>12</a:t>
            </a:r>
          </a:p>
        </p:txBody>
      </p:sp>
      <p:sp>
        <p:nvSpPr>
          <p:cNvPr id="30737" name="Rectangle 19"/>
          <p:cNvSpPr>
            <a:spLocks noChangeArrowheads="1"/>
          </p:cNvSpPr>
          <p:nvPr/>
        </p:nvSpPr>
        <p:spPr bwMode="auto">
          <a:xfrm>
            <a:off x="4121150" y="6491288"/>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Quantity</a:t>
            </a:r>
          </a:p>
        </p:txBody>
      </p:sp>
      <p:sp>
        <p:nvSpPr>
          <p:cNvPr id="30738" name="Rectangle 20"/>
          <p:cNvSpPr>
            <a:spLocks noChangeArrowheads="1"/>
          </p:cNvSpPr>
          <p:nvPr/>
        </p:nvSpPr>
        <p:spPr bwMode="auto">
          <a:xfrm>
            <a:off x="1174750" y="4281488"/>
            <a:ext cx="654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828437" name="Line 21"/>
          <p:cNvSpPr>
            <a:spLocks noChangeAspect="1" noChangeShapeType="1"/>
          </p:cNvSpPr>
          <p:nvPr/>
        </p:nvSpPr>
        <p:spPr bwMode="auto">
          <a:xfrm>
            <a:off x="2317750" y="3152775"/>
            <a:ext cx="3244850" cy="26939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8438" name="Rectangle 22"/>
          <p:cNvSpPr>
            <a:spLocks noChangeArrowheads="1"/>
          </p:cNvSpPr>
          <p:nvPr/>
        </p:nvSpPr>
        <p:spPr bwMode="auto">
          <a:xfrm>
            <a:off x="5514975" y="5672138"/>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828439" name="Rectangle 23"/>
          <p:cNvSpPr>
            <a:spLocks noChangeArrowheads="1"/>
          </p:cNvSpPr>
          <p:nvPr/>
        </p:nvSpPr>
        <p:spPr bwMode="auto">
          <a:xfrm>
            <a:off x="3200400" y="2551113"/>
            <a:ext cx="349885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u="sng"/>
              <a:t>Big Mac Demand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30744" name="Rectangle 27"/>
          <p:cNvSpPr>
            <a:spLocks noGrp="1" noChangeArrowheads="1"/>
          </p:cNvSpPr>
          <p:nvPr>
            <p:ph type="ctrTitle"/>
          </p:nvPr>
        </p:nvSpPr>
        <p:spPr>
          <a:xfrm>
            <a:off x="685800" y="381000"/>
            <a:ext cx="7772400" cy="533400"/>
          </a:xfrm>
          <a:noFill/>
        </p:spPr>
        <p:txBody>
          <a:bodyPr/>
          <a:lstStyle/>
          <a:p>
            <a:pPr eaLnBrk="1" hangingPunct="1"/>
            <a:r>
              <a:rPr lang="en-US" smtClean="0"/>
              <a:t>The Demand Curve</a:t>
            </a:r>
          </a:p>
        </p:txBody>
      </p:sp>
      <p:graphicFrame>
        <p:nvGraphicFramePr>
          <p:cNvPr id="30" name="Object 29"/>
          <p:cNvGraphicFramePr>
            <a:graphicFrameLocks noChangeAspect="1"/>
          </p:cNvGraphicFramePr>
          <p:nvPr>
            <p:extLst>
              <p:ext uri="{D42A27DB-BD31-4B8C-83A1-F6EECF244321}">
                <p14:modId xmlns:p14="http://schemas.microsoft.com/office/powerpoint/2010/main" val="913078294"/>
              </p:ext>
            </p:extLst>
          </p:nvPr>
        </p:nvGraphicFramePr>
        <p:xfrm>
          <a:off x="3724272" y="1716088"/>
          <a:ext cx="1343025" cy="569912"/>
        </p:xfrm>
        <a:graphic>
          <a:graphicData uri="http://schemas.openxmlformats.org/presentationml/2006/ole">
            <mc:AlternateContent xmlns:mc="http://schemas.openxmlformats.org/markup-compatibility/2006">
              <mc:Choice xmlns:v="urn:schemas-microsoft-com:vml" Requires="v">
                <p:oleObj spid="_x0000_s165897" name="Equation" r:id="rId3" imgW="939600" imgH="393480" progId="Equation.3">
                  <p:embed/>
                </p:oleObj>
              </mc:Choice>
              <mc:Fallback>
                <p:oleObj name="Equation" r:id="rId3" imgW="939600" imgH="393480" progId="Equation.3">
                  <p:embed/>
                  <p:pic>
                    <p:nvPicPr>
                      <p:cNvPr id="0" name=""/>
                      <p:cNvPicPr>
                        <a:picLocks noChangeAspect="1" noChangeArrowheads="1"/>
                      </p:cNvPicPr>
                      <p:nvPr/>
                    </p:nvPicPr>
                    <p:blipFill>
                      <a:blip r:embed="rId4"/>
                      <a:srcRect/>
                      <a:stretch>
                        <a:fillRect/>
                      </a:stretch>
                    </p:blipFill>
                    <p:spPr bwMode="auto">
                      <a:xfrm>
                        <a:off x="3724272" y="1716088"/>
                        <a:ext cx="1343025" cy="5699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 name="Picture 4"/>
          <p:cNvPicPr>
            <a:picLocks noChangeAspect="1"/>
          </p:cNvPicPr>
          <p:nvPr/>
        </p:nvPicPr>
        <p:blipFill>
          <a:blip r:embed="rId5"/>
          <a:stretch>
            <a:fillRect/>
          </a:stretch>
        </p:blipFill>
        <p:spPr>
          <a:xfrm>
            <a:off x="4394189" y="1771656"/>
            <a:ext cx="676275" cy="485775"/>
          </a:xfrm>
          <a:prstGeom prst="rect">
            <a:avLst/>
          </a:prstGeom>
        </p:spPr>
      </p:pic>
      <p:sp>
        <p:nvSpPr>
          <p:cNvPr id="27" name="Rectangle 5"/>
          <p:cNvSpPr>
            <a:spLocks noChangeArrowheads="1"/>
          </p:cNvSpPr>
          <p:nvPr/>
        </p:nvSpPr>
        <p:spPr bwMode="auto">
          <a:xfrm>
            <a:off x="685800" y="1157288"/>
            <a:ext cx="55707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dirty="0" smtClean="0"/>
              <a:t>The elasticity of Big Mac demand is computed as follows.</a:t>
            </a:r>
            <a:endParaRPr lang="en-US" sz="1800" dirty="0"/>
          </a:p>
        </p:txBody>
      </p:sp>
    </p:spTree>
    <p:extLst>
      <p:ext uri="{BB962C8B-B14F-4D97-AF65-F5344CB8AC3E}">
        <p14:creationId xmlns:p14="http://schemas.microsoft.com/office/powerpoint/2010/main" val="34970026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0"/>
          <p:cNvSpPr>
            <a:spLocks noChangeArrowheads="1"/>
          </p:cNvSpPr>
          <p:nvPr/>
        </p:nvSpPr>
        <p:spPr bwMode="auto">
          <a:xfrm>
            <a:off x="685800" y="1066800"/>
            <a:ext cx="80772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a:t>A </a:t>
            </a:r>
            <a:r>
              <a:rPr lang="en-US" sz="1800" b="1"/>
              <a:t>shift</a:t>
            </a:r>
            <a:r>
              <a:rPr lang="en-US" sz="1800"/>
              <a:t> of a demand curve is a change in the location of the demand curve</a:t>
            </a:r>
            <a:endParaRPr lang="en-US" sz="2800" b="1"/>
          </a:p>
        </p:txBody>
      </p:sp>
      <p:sp>
        <p:nvSpPr>
          <p:cNvPr id="31747" name="Line 21"/>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1748" name="Line 22"/>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1749" name="Line 23"/>
          <p:cNvSpPr>
            <a:spLocks noChangeShapeType="1"/>
          </p:cNvSpPr>
          <p:nvPr/>
        </p:nvSpPr>
        <p:spPr bwMode="auto">
          <a:xfrm>
            <a:off x="2147888" y="5105400"/>
            <a:ext cx="2500312"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31750" name="Line 24"/>
          <p:cNvSpPr>
            <a:spLocks noChangeShapeType="1"/>
          </p:cNvSpPr>
          <p:nvPr/>
        </p:nvSpPr>
        <p:spPr bwMode="auto">
          <a:xfrm>
            <a:off x="4648200" y="5105400"/>
            <a:ext cx="0" cy="1004888"/>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1751" name="Rectangle 25"/>
          <p:cNvSpPr>
            <a:spLocks noChangeArrowheads="1"/>
          </p:cNvSpPr>
          <p:nvPr/>
        </p:nvSpPr>
        <p:spPr bwMode="auto">
          <a:xfrm>
            <a:off x="1524000" y="4913313"/>
            <a:ext cx="990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2.30</a:t>
            </a:r>
          </a:p>
        </p:txBody>
      </p:sp>
      <p:sp>
        <p:nvSpPr>
          <p:cNvPr id="31752" name="Rectangle 26"/>
          <p:cNvSpPr>
            <a:spLocks noChangeArrowheads="1"/>
          </p:cNvSpPr>
          <p:nvPr/>
        </p:nvSpPr>
        <p:spPr bwMode="auto">
          <a:xfrm>
            <a:off x="4419600" y="6110288"/>
            <a:ext cx="2209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90</a:t>
            </a:r>
          </a:p>
        </p:txBody>
      </p:sp>
      <p:sp>
        <p:nvSpPr>
          <p:cNvPr id="31753" name="Rectangle 31"/>
          <p:cNvSpPr>
            <a:spLocks noChangeArrowheads="1"/>
          </p:cNvSpPr>
          <p:nvPr/>
        </p:nvSpPr>
        <p:spPr bwMode="auto">
          <a:xfrm>
            <a:off x="4113213" y="6488113"/>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Quantity</a:t>
            </a:r>
          </a:p>
        </p:txBody>
      </p:sp>
      <p:sp>
        <p:nvSpPr>
          <p:cNvPr id="31754" name="Rectangle 32"/>
          <p:cNvSpPr>
            <a:spLocks noChangeArrowheads="1"/>
          </p:cNvSpPr>
          <p:nvPr/>
        </p:nvSpPr>
        <p:spPr bwMode="auto">
          <a:xfrm>
            <a:off x="1174750" y="4281488"/>
            <a:ext cx="654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31755" name="Line 33"/>
          <p:cNvSpPr>
            <a:spLocks noChangeAspect="1" noChangeShapeType="1"/>
          </p:cNvSpPr>
          <p:nvPr/>
        </p:nvSpPr>
        <p:spPr bwMode="auto">
          <a:xfrm>
            <a:off x="2317750" y="3152775"/>
            <a:ext cx="3244850" cy="26939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1756" name="Rectangle 34"/>
          <p:cNvSpPr>
            <a:spLocks noChangeArrowheads="1"/>
          </p:cNvSpPr>
          <p:nvPr/>
        </p:nvSpPr>
        <p:spPr bwMode="auto">
          <a:xfrm>
            <a:off x="5514975" y="5672138"/>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31757" name="Rectangle 35"/>
          <p:cNvSpPr>
            <a:spLocks noChangeArrowheads="1"/>
          </p:cNvSpPr>
          <p:nvPr/>
        </p:nvSpPr>
        <p:spPr bwMode="auto">
          <a:xfrm>
            <a:off x="3200400" y="2551113"/>
            <a:ext cx="349885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u="sng"/>
              <a:t>Big Mac Demand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820260" name="Rectangle 36"/>
          <p:cNvSpPr>
            <a:spLocks noChangeArrowheads="1"/>
          </p:cNvSpPr>
          <p:nvPr/>
        </p:nvSpPr>
        <p:spPr bwMode="auto">
          <a:xfrm>
            <a:off x="1174750" y="1539875"/>
            <a:ext cx="65976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If demand of a good increases when income increases, the good is a</a:t>
            </a:r>
            <a:r>
              <a:rPr lang="en-US" sz="1800" b="1"/>
              <a:t> normal good</a:t>
            </a:r>
            <a:r>
              <a:rPr lang="en-US" sz="1800"/>
              <a:t> </a:t>
            </a:r>
          </a:p>
        </p:txBody>
      </p:sp>
      <p:sp>
        <p:nvSpPr>
          <p:cNvPr id="820261" name="Line 37"/>
          <p:cNvSpPr>
            <a:spLocks noChangeShapeType="1"/>
          </p:cNvSpPr>
          <p:nvPr/>
        </p:nvSpPr>
        <p:spPr bwMode="auto">
          <a:xfrm>
            <a:off x="4648200" y="1847850"/>
            <a:ext cx="1535113"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0262" name="Line 38"/>
          <p:cNvSpPr>
            <a:spLocks noChangeShapeType="1"/>
          </p:cNvSpPr>
          <p:nvPr/>
        </p:nvSpPr>
        <p:spPr bwMode="auto">
          <a:xfrm>
            <a:off x="1308100" y="2135188"/>
            <a:ext cx="1206500"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0263" name="Line 39"/>
          <p:cNvSpPr>
            <a:spLocks noChangeAspect="1" noChangeShapeType="1"/>
          </p:cNvSpPr>
          <p:nvPr/>
        </p:nvSpPr>
        <p:spPr bwMode="auto">
          <a:xfrm>
            <a:off x="2328863" y="3163888"/>
            <a:ext cx="3244850" cy="2693987"/>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0264" name="Line 40"/>
          <p:cNvSpPr>
            <a:spLocks noChangeShapeType="1"/>
          </p:cNvSpPr>
          <p:nvPr/>
        </p:nvSpPr>
        <p:spPr bwMode="auto">
          <a:xfrm>
            <a:off x="4648200" y="5105400"/>
            <a:ext cx="10668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820265" name="Line 41"/>
          <p:cNvSpPr>
            <a:spLocks noChangeShapeType="1"/>
          </p:cNvSpPr>
          <p:nvPr/>
        </p:nvSpPr>
        <p:spPr bwMode="auto">
          <a:xfrm>
            <a:off x="5715000" y="5105400"/>
            <a:ext cx="0" cy="1004888"/>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0266" name="Rectangle 42"/>
          <p:cNvSpPr>
            <a:spLocks noChangeArrowheads="1"/>
          </p:cNvSpPr>
          <p:nvPr/>
        </p:nvSpPr>
        <p:spPr bwMode="auto">
          <a:xfrm>
            <a:off x="5486400" y="6110288"/>
            <a:ext cx="2209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135</a:t>
            </a:r>
          </a:p>
        </p:txBody>
      </p:sp>
      <p:sp>
        <p:nvSpPr>
          <p:cNvPr id="820267" name="Rectangle 43"/>
          <p:cNvSpPr>
            <a:spLocks noChangeArrowheads="1"/>
          </p:cNvSpPr>
          <p:nvPr/>
        </p:nvSpPr>
        <p:spPr bwMode="auto">
          <a:xfrm>
            <a:off x="5514975" y="5675313"/>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31766" name="Rectangle 45"/>
          <p:cNvSpPr>
            <a:spLocks noGrp="1" noChangeArrowheads="1"/>
          </p:cNvSpPr>
          <p:nvPr>
            <p:ph type="ctrTitle"/>
          </p:nvPr>
        </p:nvSpPr>
        <p:spPr>
          <a:xfrm>
            <a:off x="685800" y="381000"/>
            <a:ext cx="7772400" cy="533400"/>
          </a:xfrm>
          <a:noFill/>
        </p:spPr>
        <p:txBody>
          <a:bodyPr/>
          <a:lstStyle/>
          <a:p>
            <a:pPr eaLnBrk="1" hangingPunct="1"/>
            <a:r>
              <a:rPr lang="en-US" smtClean="0"/>
              <a:t>The Demand Curve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2026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820261"/>
                                        </p:tgtEl>
                                        <p:attrNameLst>
                                          <p:attrName>style.visibility</p:attrName>
                                        </p:attrNameLst>
                                      </p:cBhvr>
                                      <p:to>
                                        <p:strVal val="visible"/>
                                      </p:to>
                                    </p:set>
                                    <p:animEffect transition="in" filter="wipe(left)">
                                      <p:cBhvr>
                                        <p:cTn id="11" dur="500"/>
                                        <p:tgtEl>
                                          <p:spTgt spid="820261"/>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20262"/>
                                        </p:tgtEl>
                                        <p:attrNameLst>
                                          <p:attrName>style.visibility</p:attrName>
                                        </p:attrNameLst>
                                      </p:cBhvr>
                                      <p:to>
                                        <p:strVal val="visible"/>
                                      </p:to>
                                    </p:set>
                                    <p:animEffect transition="in" filter="wipe(left)">
                                      <p:cBhvr>
                                        <p:cTn id="16" dur="500"/>
                                        <p:tgtEl>
                                          <p:spTgt spid="820262"/>
                                        </p:tgtEl>
                                      </p:cBhvr>
                                    </p:animEffect>
                                  </p:childTnLst>
                                </p:cTn>
                              </p:par>
                            </p:childTnLst>
                          </p:cTn>
                        </p:par>
                        <p:par>
                          <p:cTn id="17" fill="hold" nodeType="afterGroup">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820263"/>
                                        </p:tgtEl>
                                        <p:attrNameLst>
                                          <p:attrName>style.visibility</p:attrName>
                                        </p:attrNameLst>
                                      </p:cBhvr>
                                      <p:to>
                                        <p:strVal val="visible"/>
                                      </p:to>
                                    </p:set>
                                  </p:childTnLst>
                                </p:cTn>
                              </p:par>
                            </p:childTnLst>
                          </p:cTn>
                        </p:par>
                        <p:par>
                          <p:cTn id="20" fill="hold" nodeType="afterGroup">
                            <p:stCondLst>
                              <p:cond delay="500"/>
                            </p:stCondLst>
                            <p:childTnLst>
                              <p:par>
                                <p:cTn id="21" presetID="0" presetClass="path" presetSubtype="0" accel="50000" decel="50000" fill="hold" grpId="1" nodeType="afterEffect">
                                  <p:stCondLst>
                                    <p:cond delay="0"/>
                                  </p:stCondLst>
                                  <p:childTnLst>
                                    <p:animMotion origin="layout" path="M -1.94444E-6 9.24855E-7 L 0.11667 9.24855E-7 " pathEditMode="relative" ptsTypes="AA">
                                      <p:cBhvr>
                                        <p:cTn id="22" dur="2000" fill="hold"/>
                                        <p:tgtEl>
                                          <p:spTgt spid="820263"/>
                                        </p:tgtEl>
                                        <p:attrNameLst>
                                          <p:attrName>ppt_x</p:attrName>
                                          <p:attrName>ppt_y</p:attrName>
                                        </p:attrNameLst>
                                      </p:cBhvr>
                                    </p:animMotion>
                                  </p:childTnLst>
                                </p:cTn>
                              </p:par>
                              <p:par>
                                <p:cTn id="23" presetID="1" presetClass="entr" presetSubtype="0" fill="hold" grpId="1" nodeType="withEffect">
                                  <p:stCondLst>
                                    <p:cond delay="0"/>
                                  </p:stCondLst>
                                  <p:childTnLst>
                                    <p:set>
                                      <p:cBhvr>
                                        <p:cTn id="24" dur="1" fill="hold">
                                          <p:stCondLst>
                                            <p:cond delay="0"/>
                                          </p:stCondLst>
                                        </p:cTn>
                                        <p:tgtEl>
                                          <p:spTgt spid="820267"/>
                                        </p:tgtEl>
                                        <p:attrNameLst>
                                          <p:attrName>style.visibility</p:attrName>
                                        </p:attrNameLst>
                                      </p:cBhvr>
                                      <p:to>
                                        <p:strVal val="visible"/>
                                      </p:to>
                                    </p:set>
                                  </p:childTnLst>
                                </p:cTn>
                              </p:par>
                              <p:par>
                                <p:cTn id="25" presetID="0" presetClass="path" presetSubtype="0" accel="50000" decel="50000" fill="hold" grpId="0" nodeType="withEffect">
                                  <p:stCondLst>
                                    <p:cond delay="0"/>
                                  </p:stCondLst>
                                  <p:childTnLst>
                                    <p:animMotion origin="layout" path="M 0 0 L 0.11666 0 " pathEditMode="relative" ptsTypes="AA">
                                      <p:cBhvr>
                                        <p:cTn id="26" dur="2000" fill="hold"/>
                                        <p:tgtEl>
                                          <p:spTgt spid="820267"/>
                                        </p:tgtEl>
                                        <p:attrNameLst>
                                          <p:attrName>ppt_x</p:attrName>
                                          <p:attrName>ppt_y</p:attrName>
                                        </p:attrNameLst>
                                      </p:cBhvr>
                                    </p:animMotion>
                                  </p:childTnLst>
                                </p:cTn>
                              </p:par>
                            </p:childTnLst>
                          </p:cTn>
                        </p:par>
                        <p:par>
                          <p:cTn id="27" fill="hold" nodeType="afterGroup">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820264"/>
                                        </p:tgtEl>
                                        <p:attrNameLst>
                                          <p:attrName>style.visibility</p:attrName>
                                        </p:attrNameLst>
                                      </p:cBhvr>
                                      <p:to>
                                        <p:strVal val="visible"/>
                                      </p:to>
                                    </p:set>
                                    <p:animEffect transition="in" filter="wipe(left)">
                                      <p:cBhvr>
                                        <p:cTn id="30" dur="500"/>
                                        <p:tgtEl>
                                          <p:spTgt spid="820264"/>
                                        </p:tgtEl>
                                      </p:cBhvr>
                                    </p:animEffect>
                                  </p:childTnLst>
                                </p:cTn>
                              </p:par>
                            </p:childTnLst>
                          </p:cTn>
                        </p:par>
                        <p:par>
                          <p:cTn id="31" fill="hold" nodeType="afterGroup">
                            <p:stCondLst>
                              <p:cond delay="3000"/>
                            </p:stCondLst>
                            <p:childTnLst>
                              <p:par>
                                <p:cTn id="32" presetID="22" presetClass="entr" presetSubtype="1" fill="hold" grpId="0" nodeType="afterEffect">
                                  <p:stCondLst>
                                    <p:cond delay="0"/>
                                  </p:stCondLst>
                                  <p:childTnLst>
                                    <p:set>
                                      <p:cBhvr>
                                        <p:cTn id="33" dur="1" fill="hold">
                                          <p:stCondLst>
                                            <p:cond delay="0"/>
                                          </p:stCondLst>
                                        </p:cTn>
                                        <p:tgtEl>
                                          <p:spTgt spid="820265"/>
                                        </p:tgtEl>
                                        <p:attrNameLst>
                                          <p:attrName>style.visibility</p:attrName>
                                        </p:attrNameLst>
                                      </p:cBhvr>
                                      <p:to>
                                        <p:strVal val="visible"/>
                                      </p:to>
                                    </p:set>
                                    <p:animEffect transition="in" filter="wipe(up)">
                                      <p:cBhvr>
                                        <p:cTn id="34" dur="500"/>
                                        <p:tgtEl>
                                          <p:spTgt spid="820265"/>
                                        </p:tgtEl>
                                      </p:cBhvr>
                                    </p:animEffect>
                                  </p:childTnLst>
                                </p:cTn>
                              </p:par>
                            </p:childTnLst>
                          </p:cTn>
                        </p:par>
                        <p:par>
                          <p:cTn id="35" fill="hold" nodeType="afterGroup">
                            <p:stCondLst>
                              <p:cond delay="3500"/>
                            </p:stCondLst>
                            <p:childTnLst>
                              <p:par>
                                <p:cTn id="36" presetID="1" presetClass="entr" presetSubtype="0" fill="hold" grpId="0" nodeType="afterEffect">
                                  <p:stCondLst>
                                    <p:cond delay="0"/>
                                  </p:stCondLst>
                                  <p:childTnLst>
                                    <p:set>
                                      <p:cBhvr>
                                        <p:cTn id="37" dur="1" fill="hold">
                                          <p:stCondLst>
                                            <p:cond delay="0"/>
                                          </p:stCondLst>
                                        </p:cTn>
                                        <p:tgtEl>
                                          <p:spTgt spid="8202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260" grpId="0"/>
      <p:bldP spid="820261" grpId="0" animBg="1"/>
      <p:bldP spid="820262" grpId="0" animBg="1"/>
      <p:bldP spid="820263" grpId="0" animBg="1"/>
      <p:bldP spid="820263" grpId="1" animBg="1"/>
      <p:bldP spid="820264" grpId="0" animBg="1"/>
      <p:bldP spid="820265" grpId="0" animBg="1"/>
      <p:bldP spid="820266" grpId="0"/>
      <p:bldP spid="820267" grpId="0"/>
      <p:bldP spid="820267"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4"/>
          <p:cNvSpPr>
            <a:spLocks noChangeArrowheads="1"/>
          </p:cNvSpPr>
          <p:nvPr/>
        </p:nvSpPr>
        <p:spPr bwMode="auto">
          <a:xfrm>
            <a:off x="685800" y="1066800"/>
            <a:ext cx="80772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a:t>A </a:t>
            </a:r>
            <a:r>
              <a:rPr lang="en-US" sz="1800" b="1"/>
              <a:t>shift</a:t>
            </a:r>
            <a:r>
              <a:rPr lang="en-US" sz="1800"/>
              <a:t> of a demand curve is a change in the location of the demand curve</a:t>
            </a:r>
            <a:endParaRPr lang="en-US" sz="2800" b="1"/>
          </a:p>
        </p:txBody>
      </p:sp>
      <p:sp>
        <p:nvSpPr>
          <p:cNvPr id="32771" name="Line 6"/>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2772" name="Line 7"/>
          <p:cNvSpPr>
            <a:spLocks noChangeShapeType="1"/>
          </p:cNvSpPr>
          <p:nvPr/>
        </p:nvSpPr>
        <p:spPr bwMode="auto">
          <a:xfrm>
            <a:off x="2147888" y="5105400"/>
            <a:ext cx="2500312"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32773" name="Line 8"/>
          <p:cNvSpPr>
            <a:spLocks noChangeShapeType="1"/>
          </p:cNvSpPr>
          <p:nvPr/>
        </p:nvSpPr>
        <p:spPr bwMode="auto">
          <a:xfrm>
            <a:off x="4648200" y="5105400"/>
            <a:ext cx="0" cy="1004888"/>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2774" name="Rectangle 9"/>
          <p:cNvSpPr>
            <a:spLocks noChangeArrowheads="1"/>
          </p:cNvSpPr>
          <p:nvPr/>
        </p:nvSpPr>
        <p:spPr bwMode="auto">
          <a:xfrm>
            <a:off x="1524000" y="4913313"/>
            <a:ext cx="990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2.30</a:t>
            </a:r>
          </a:p>
        </p:txBody>
      </p:sp>
      <p:sp>
        <p:nvSpPr>
          <p:cNvPr id="32775" name="Rectangle 10"/>
          <p:cNvSpPr>
            <a:spLocks noChangeArrowheads="1"/>
          </p:cNvSpPr>
          <p:nvPr/>
        </p:nvSpPr>
        <p:spPr bwMode="auto">
          <a:xfrm>
            <a:off x="4419600" y="6110288"/>
            <a:ext cx="2209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90</a:t>
            </a:r>
          </a:p>
        </p:txBody>
      </p:sp>
      <p:sp>
        <p:nvSpPr>
          <p:cNvPr id="32776" name="Rectangle 11"/>
          <p:cNvSpPr>
            <a:spLocks noChangeArrowheads="1"/>
          </p:cNvSpPr>
          <p:nvPr/>
        </p:nvSpPr>
        <p:spPr bwMode="auto">
          <a:xfrm>
            <a:off x="4113213" y="6488113"/>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Quantity</a:t>
            </a:r>
          </a:p>
        </p:txBody>
      </p:sp>
      <p:sp>
        <p:nvSpPr>
          <p:cNvPr id="32777" name="Rectangle 12"/>
          <p:cNvSpPr>
            <a:spLocks noChangeArrowheads="1"/>
          </p:cNvSpPr>
          <p:nvPr/>
        </p:nvSpPr>
        <p:spPr bwMode="auto">
          <a:xfrm>
            <a:off x="1174750" y="4281488"/>
            <a:ext cx="654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32778" name="Line 13"/>
          <p:cNvSpPr>
            <a:spLocks noChangeAspect="1" noChangeShapeType="1"/>
          </p:cNvSpPr>
          <p:nvPr/>
        </p:nvSpPr>
        <p:spPr bwMode="auto">
          <a:xfrm>
            <a:off x="2317750" y="3152775"/>
            <a:ext cx="3244850" cy="26939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2779" name="Rectangle 14"/>
          <p:cNvSpPr>
            <a:spLocks noChangeArrowheads="1"/>
          </p:cNvSpPr>
          <p:nvPr/>
        </p:nvSpPr>
        <p:spPr bwMode="auto">
          <a:xfrm>
            <a:off x="5514975" y="5672138"/>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32780" name="Rectangle 15"/>
          <p:cNvSpPr>
            <a:spLocks noChangeArrowheads="1"/>
          </p:cNvSpPr>
          <p:nvPr/>
        </p:nvSpPr>
        <p:spPr bwMode="auto">
          <a:xfrm>
            <a:off x="3200400" y="2551113"/>
            <a:ext cx="349885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u="sng"/>
              <a:t>Big Mac Demand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829456" name="Rectangle 16"/>
          <p:cNvSpPr>
            <a:spLocks noChangeArrowheads="1"/>
          </p:cNvSpPr>
          <p:nvPr/>
        </p:nvSpPr>
        <p:spPr bwMode="auto">
          <a:xfrm>
            <a:off x="1174750" y="1539875"/>
            <a:ext cx="65976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If demand of a good decreases when income increases, the good is an</a:t>
            </a:r>
            <a:r>
              <a:rPr lang="en-US" sz="1800" b="1"/>
              <a:t> inferior good</a:t>
            </a:r>
            <a:r>
              <a:rPr lang="en-US" sz="1800"/>
              <a:t> </a:t>
            </a:r>
          </a:p>
        </p:txBody>
      </p:sp>
      <p:sp>
        <p:nvSpPr>
          <p:cNvPr id="829457" name="Line 17"/>
          <p:cNvSpPr>
            <a:spLocks noChangeShapeType="1"/>
          </p:cNvSpPr>
          <p:nvPr/>
        </p:nvSpPr>
        <p:spPr bwMode="auto">
          <a:xfrm>
            <a:off x="4713288" y="1847850"/>
            <a:ext cx="1535112"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9458" name="Line 18"/>
          <p:cNvSpPr>
            <a:spLocks noChangeShapeType="1"/>
          </p:cNvSpPr>
          <p:nvPr/>
        </p:nvSpPr>
        <p:spPr bwMode="auto">
          <a:xfrm>
            <a:off x="1260475" y="2135188"/>
            <a:ext cx="1254125"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9459" name="Line 19"/>
          <p:cNvSpPr>
            <a:spLocks noChangeAspect="1" noChangeShapeType="1"/>
          </p:cNvSpPr>
          <p:nvPr/>
        </p:nvSpPr>
        <p:spPr bwMode="auto">
          <a:xfrm>
            <a:off x="2328863" y="3163888"/>
            <a:ext cx="3244850" cy="2693987"/>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9461" name="Line 21"/>
          <p:cNvSpPr>
            <a:spLocks noChangeShapeType="1"/>
          </p:cNvSpPr>
          <p:nvPr/>
        </p:nvSpPr>
        <p:spPr bwMode="auto">
          <a:xfrm>
            <a:off x="3581400" y="5105400"/>
            <a:ext cx="0" cy="1004888"/>
          </a:xfrm>
          <a:prstGeom prst="line">
            <a:avLst/>
          </a:prstGeom>
          <a:noFill/>
          <a:ln w="9525">
            <a:solidFill>
              <a:schemeClr val="tx1"/>
            </a:solidFill>
            <a:prstDash val="dash"/>
            <a:miter lim="800000"/>
            <a:headEnd type="oval" w="lg" len="lg"/>
            <a:tailEnd/>
          </a:ln>
          <a:extLst>
            <a:ext uri="{909E8E84-426E-40DD-AFC4-6F175D3DCCD1}">
              <a14:hiddenFill xmlns:a14="http://schemas.microsoft.com/office/drawing/2010/main">
                <a:noFill/>
              </a14:hiddenFill>
            </a:ext>
          </a:extLst>
        </p:spPr>
        <p:txBody>
          <a:bodyPr wrap="none"/>
          <a:lstStyle/>
          <a:p>
            <a:endParaRPr lang="en-US"/>
          </a:p>
        </p:txBody>
      </p:sp>
      <p:sp>
        <p:nvSpPr>
          <p:cNvPr id="829462" name="Rectangle 22"/>
          <p:cNvSpPr>
            <a:spLocks noChangeArrowheads="1"/>
          </p:cNvSpPr>
          <p:nvPr/>
        </p:nvSpPr>
        <p:spPr bwMode="auto">
          <a:xfrm>
            <a:off x="3381375" y="6110288"/>
            <a:ext cx="2209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65</a:t>
            </a:r>
          </a:p>
        </p:txBody>
      </p:sp>
      <p:sp>
        <p:nvSpPr>
          <p:cNvPr id="829463" name="Rectangle 23"/>
          <p:cNvSpPr>
            <a:spLocks noChangeArrowheads="1"/>
          </p:cNvSpPr>
          <p:nvPr/>
        </p:nvSpPr>
        <p:spPr bwMode="auto">
          <a:xfrm>
            <a:off x="5638800" y="5675313"/>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32788" name="Rectangle 24"/>
          <p:cNvSpPr>
            <a:spLocks noChangeArrowheads="1"/>
          </p:cNvSpPr>
          <p:nvPr/>
        </p:nvSpPr>
        <p:spPr bwMode="auto">
          <a:xfrm>
            <a:off x="457200" y="2776538"/>
            <a:ext cx="1676400" cy="13382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32789" name="Line 5"/>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2790" name="Rectangle 26"/>
          <p:cNvSpPr>
            <a:spLocks noGrp="1" noChangeArrowheads="1"/>
          </p:cNvSpPr>
          <p:nvPr>
            <p:ph type="ctrTitle"/>
          </p:nvPr>
        </p:nvSpPr>
        <p:spPr>
          <a:xfrm>
            <a:off x="685800" y="381000"/>
            <a:ext cx="7772400" cy="533400"/>
          </a:xfrm>
          <a:noFill/>
        </p:spPr>
        <p:txBody>
          <a:bodyPr/>
          <a:lstStyle/>
          <a:p>
            <a:pPr eaLnBrk="1" hangingPunct="1"/>
            <a:r>
              <a:rPr lang="en-US" smtClean="0"/>
              <a:t>The Demand Curve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2945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829457"/>
                                        </p:tgtEl>
                                        <p:attrNameLst>
                                          <p:attrName>style.visibility</p:attrName>
                                        </p:attrNameLst>
                                      </p:cBhvr>
                                      <p:to>
                                        <p:strVal val="visible"/>
                                      </p:to>
                                    </p:set>
                                    <p:animEffect transition="in" filter="wipe(left)">
                                      <p:cBhvr>
                                        <p:cTn id="11" dur="500"/>
                                        <p:tgtEl>
                                          <p:spTgt spid="82945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29458"/>
                                        </p:tgtEl>
                                        <p:attrNameLst>
                                          <p:attrName>style.visibility</p:attrName>
                                        </p:attrNameLst>
                                      </p:cBhvr>
                                      <p:to>
                                        <p:strVal val="visible"/>
                                      </p:to>
                                    </p:set>
                                    <p:animEffect transition="in" filter="wipe(left)">
                                      <p:cBhvr>
                                        <p:cTn id="16" dur="500"/>
                                        <p:tgtEl>
                                          <p:spTgt spid="829458"/>
                                        </p:tgtEl>
                                      </p:cBhvr>
                                    </p:animEffect>
                                  </p:childTnLst>
                                </p:cTn>
                              </p:par>
                            </p:childTnLst>
                          </p:cTn>
                        </p:par>
                        <p:par>
                          <p:cTn id="17" fill="hold" nodeType="afterGroup">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829459"/>
                                        </p:tgtEl>
                                        <p:attrNameLst>
                                          <p:attrName>style.visibility</p:attrName>
                                        </p:attrNameLst>
                                      </p:cBhvr>
                                      <p:to>
                                        <p:strVal val="visible"/>
                                      </p:to>
                                    </p:set>
                                  </p:childTnLst>
                                </p:cTn>
                              </p:par>
                            </p:childTnLst>
                          </p:cTn>
                        </p:par>
                        <p:par>
                          <p:cTn id="20" fill="hold" nodeType="afterGroup">
                            <p:stCondLst>
                              <p:cond delay="500"/>
                            </p:stCondLst>
                            <p:childTnLst>
                              <p:par>
                                <p:cTn id="21" presetID="0" presetClass="path" presetSubtype="0" accel="50000" decel="50000" fill="hold" grpId="1" nodeType="afterEffect">
                                  <p:stCondLst>
                                    <p:cond delay="0"/>
                                  </p:stCondLst>
                                  <p:childTnLst>
                                    <p:animMotion origin="layout" path="M -0.11545 1.11111E-6 L 0.00121 1.11111E-6 " pathEditMode="relative" rAng="0" ptsTypes="AA">
                                      <p:cBhvr>
                                        <p:cTn id="22" dur="2000" spd="-100000" fill="hold"/>
                                        <p:tgtEl>
                                          <p:spTgt spid="829459"/>
                                        </p:tgtEl>
                                        <p:attrNameLst>
                                          <p:attrName>ppt_x</p:attrName>
                                          <p:attrName>ppt_y</p:attrName>
                                        </p:attrNameLst>
                                      </p:cBhvr>
                                      <p:rCtr x="5833" y="0"/>
                                    </p:animMotion>
                                  </p:childTnLst>
                                </p:cTn>
                              </p:par>
                              <p:par>
                                <p:cTn id="23" presetID="1" presetClass="entr" presetSubtype="0" fill="hold" grpId="1" nodeType="withEffect">
                                  <p:stCondLst>
                                    <p:cond delay="0"/>
                                  </p:stCondLst>
                                  <p:childTnLst>
                                    <p:set>
                                      <p:cBhvr>
                                        <p:cTn id="24" dur="1" fill="hold">
                                          <p:stCondLst>
                                            <p:cond delay="0"/>
                                          </p:stCondLst>
                                        </p:cTn>
                                        <p:tgtEl>
                                          <p:spTgt spid="829463"/>
                                        </p:tgtEl>
                                        <p:attrNameLst>
                                          <p:attrName>style.visibility</p:attrName>
                                        </p:attrNameLst>
                                      </p:cBhvr>
                                      <p:to>
                                        <p:strVal val="visible"/>
                                      </p:to>
                                    </p:set>
                                  </p:childTnLst>
                                </p:cTn>
                              </p:par>
                              <p:par>
                                <p:cTn id="25" presetID="0" presetClass="path" presetSubtype="0" accel="50000" decel="50000" fill="hold" grpId="0" nodeType="withEffect">
                                  <p:stCondLst>
                                    <p:cond delay="0"/>
                                  </p:stCondLst>
                                  <p:childTnLst>
                                    <p:animMotion origin="layout" path="M -0.12813 3.7037E-6 L -0.01146 3.7037E-6 " pathEditMode="relative" rAng="0" ptsTypes="AA">
                                      <p:cBhvr>
                                        <p:cTn id="26" dur="2000" spd="-100000" fill="hold"/>
                                        <p:tgtEl>
                                          <p:spTgt spid="829463"/>
                                        </p:tgtEl>
                                        <p:attrNameLst>
                                          <p:attrName>ppt_x</p:attrName>
                                          <p:attrName>ppt_y</p:attrName>
                                        </p:attrNameLst>
                                      </p:cBhvr>
                                      <p:rCtr x="5833" y="0"/>
                                    </p:animMotion>
                                  </p:childTnLst>
                                </p:cTn>
                              </p:par>
                            </p:childTnLst>
                          </p:cTn>
                        </p:par>
                        <p:par>
                          <p:cTn id="27" fill="hold" nodeType="afterGroup">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829461"/>
                                        </p:tgtEl>
                                        <p:attrNameLst>
                                          <p:attrName>style.visibility</p:attrName>
                                        </p:attrNameLst>
                                      </p:cBhvr>
                                      <p:to>
                                        <p:strVal val="visible"/>
                                      </p:to>
                                    </p:set>
                                    <p:animEffect transition="in" filter="wipe(up)">
                                      <p:cBhvr>
                                        <p:cTn id="30" dur="500"/>
                                        <p:tgtEl>
                                          <p:spTgt spid="829461"/>
                                        </p:tgtEl>
                                      </p:cBhvr>
                                    </p:animEffect>
                                  </p:childTnLst>
                                </p:cTn>
                              </p:par>
                            </p:childTnLst>
                          </p:cTn>
                        </p:par>
                        <p:par>
                          <p:cTn id="31" fill="hold" nodeType="afterGroup">
                            <p:stCondLst>
                              <p:cond delay="3000"/>
                            </p:stCondLst>
                            <p:childTnLst>
                              <p:par>
                                <p:cTn id="32" presetID="1" presetClass="entr" presetSubtype="0" fill="hold" grpId="0" nodeType="afterEffect">
                                  <p:stCondLst>
                                    <p:cond delay="0"/>
                                  </p:stCondLst>
                                  <p:childTnLst>
                                    <p:set>
                                      <p:cBhvr>
                                        <p:cTn id="33" dur="1" fill="hold">
                                          <p:stCondLst>
                                            <p:cond delay="0"/>
                                          </p:stCondLst>
                                        </p:cTn>
                                        <p:tgtEl>
                                          <p:spTgt spid="8294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56" grpId="0"/>
      <p:bldP spid="829457" grpId="0" animBg="1"/>
      <p:bldP spid="829458" grpId="0" animBg="1"/>
      <p:bldP spid="829459" grpId="0" animBg="1"/>
      <p:bldP spid="829459" grpId="1" animBg="1"/>
      <p:bldP spid="829461" grpId="0" animBg="1"/>
      <p:bldP spid="829462" grpId="0"/>
      <p:bldP spid="829463" grpId="0"/>
      <p:bldP spid="829463"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4"/>
          <p:cNvSpPr>
            <a:spLocks noChangeArrowheads="1"/>
          </p:cNvSpPr>
          <p:nvPr/>
        </p:nvSpPr>
        <p:spPr bwMode="auto">
          <a:xfrm>
            <a:off x="685800" y="1066800"/>
            <a:ext cx="80772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a:t>A </a:t>
            </a:r>
            <a:r>
              <a:rPr lang="en-US" sz="1800" b="1"/>
              <a:t>shift</a:t>
            </a:r>
            <a:r>
              <a:rPr lang="en-US" sz="1800"/>
              <a:t> of a demand curve is a change in the location of the demand curve</a:t>
            </a:r>
            <a:endParaRPr lang="en-US" sz="2800" b="1"/>
          </a:p>
        </p:txBody>
      </p:sp>
      <p:sp>
        <p:nvSpPr>
          <p:cNvPr id="33795" name="Line 5"/>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3796" name="Line 6"/>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3797" name="Line 7"/>
          <p:cNvSpPr>
            <a:spLocks noChangeShapeType="1"/>
          </p:cNvSpPr>
          <p:nvPr/>
        </p:nvSpPr>
        <p:spPr bwMode="auto">
          <a:xfrm>
            <a:off x="2147888" y="5105400"/>
            <a:ext cx="2500312"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33798" name="Line 8"/>
          <p:cNvSpPr>
            <a:spLocks noChangeShapeType="1"/>
          </p:cNvSpPr>
          <p:nvPr/>
        </p:nvSpPr>
        <p:spPr bwMode="auto">
          <a:xfrm>
            <a:off x="4648200" y="5105400"/>
            <a:ext cx="0" cy="1004888"/>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3799" name="Rectangle 9"/>
          <p:cNvSpPr>
            <a:spLocks noChangeArrowheads="1"/>
          </p:cNvSpPr>
          <p:nvPr/>
        </p:nvSpPr>
        <p:spPr bwMode="auto">
          <a:xfrm>
            <a:off x="1524000" y="4913313"/>
            <a:ext cx="990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2.30</a:t>
            </a:r>
          </a:p>
        </p:txBody>
      </p:sp>
      <p:sp>
        <p:nvSpPr>
          <p:cNvPr id="33800" name="Rectangle 10"/>
          <p:cNvSpPr>
            <a:spLocks noChangeArrowheads="1"/>
          </p:cNvSpPr>
          <p:nvPr/>
        </p:nvSpPr>
        <p:spPr bwMode="auto">
          <a:xfrm>
            <a:off x="4419600" y="6110288"/>
            <a:ext cx="2209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90</a:t>
            </a:r>
          </a:p>
        </p:txBody>
      </p:sp>
      <p:sp>
        <p:nvSpPr>
          <p:cNvPr id="33801" name="Rectangle 11"/>
          <p:cNvSpPr>
            <a:spLocks noChangeArrowheads="1"/>
          </p:cNvSpPr>
          <p:nvPr/>
        </p:nvSpPr>
        <p:spPr bwMode="auto">
          <a:xfrm>
            <a:off x="4113213" y="6488113"/>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Quantity</a:t>
            </a:r>
          </a:p>
        </p:txBody>
      </p:sp>
      <p:sp>
        <p:nvSpPr>
          <p:cNvPr id="33802" name="Rectangle 12"/>
          <p:cNvSpPr>
            <a:spLocks noChangeArrowheads="1"/>
          </p:cNvSpPr>
          <p:nvPr/>
        </p:nvSpPr>
        <p:spPr bwMode="auto">
          <a:xfrm>
            <a:off x="1174750" y="4281488"/>
            <a:ext cx="654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33803" name="Line 13"/>
          <p:cNvSpPr>
            <a:spLocks noChangeAspect="1" noChangeShapeType="1"/>
          </p:cNvSpPr>
          <p:nvPr/>
        </p:nvSpPr>
        <p:spPr bwMode="auto">
          <a:xfrm>
            <a:off x="2317750" y="3152775"/>
            <a:ext cx="3244850" cy="26939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3804" name="Rectangle 14"/>
          <p:cNvSpPr>
            <a:spLocks noChangeArrowheads="1"/>
          </p:cNvSpPr>
          <p:nvPr/>
        </p:nvSpPr>
        <p:spPr bwMode="auto">
          <a:xfrm>
            <a:off x="5514975" y="5672138"/>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33805" name="Rectangle 15"/>
          <p:cNvSpPr>
            <a:spLocks noChangeArrowheads="1"/>
          </p:cNvSpPr>
          <p:nvPr/>
        </p:nvSpPr>
        <p:spPr bwMode="auto">
          <a:xfrm>
            <a:off x="3200400" y="2551113"/>
            <a:ext cx="349885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u="sng"/>
              <a:t>Big Mac Demand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831507" name="Line 19"/>
          <p:cNvSpPr>
            <a:spLocks noChangeAspect="1" noChangeShapeType="1"/>
          </p:cNvSpPr>
          <p:nvPr/>
        </p:nvSpPr>
        <p:spPr bwMode="auto">
          <a:xfrm>
            <a:off x="2328863" y="3163888"/>
            <a:ext cx="3244850" cy="2693987"/>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1508" name="Line 20"/>
          <p:cNvSpPr>
            <a:spLocks noChangeShapeType="1"/>
          </p:cNvSpPr>
          <p:nvPr/>
        </p:nvSpPr>
        <p:spPr bwMode="auto">
          <a:xfrm>
            <a:off x="4648200" y="5105400"/>
            <a:ext cx="10668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831509" name="Line 21"/>
          <p:cNvSpPr>
            <a:spLocks noChangeShapeType="1"/>
          </p:cNvSpPr>
          <p:nvPr/>
        </p:nvSpPr>
        <p:spPr bwMode="auto">
          <a:xfrm>
            <a:off x="5715000" y="5105400"/>
            <a:ext cx="0" cy="1004888"/>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1510" name="Rectangle 22"/>
          <p:cNvSpPr>
            <a:spLocks noChangeArrowheads="1"/>
          </p:cNvSpPr>
          <p:nvPr/>
        </p:nvSpPr>
        <p:spPr bwMode="auto">
          <a:xfrm>
            <a:off x="5486400" y="6110288"/>
            <a:ext cx="2209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145</a:t>
            </a:r>
          </a:p>
        </p:txBody>
      </p:sp>
      <p:sp>
        <p:nvSpPr>
          <p:cNvPr id="831511" name="Rectangle 23"/>
          <p:cNvSpPr>
            <a:spLocks noChangeArrowheads="1"/>
          </p:cNvSpPr>
          <p:nvPr/>
        </p:nvSpPr>
        <p:spPr bwMode="auto">
          <a:xfrm>
            <a:off x="5514975" y="5675313"/>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831512" name="Rectangle 24"/>
          <p:cNvSpPr>
            <a:spLocks noChangeArrowheads="1"/>
          </p:cNvSpPr>
          <p:nvPr/>
        </p:nvSpPr>
        <p:spPr bwMode="auto">
          <a:xfrm>
            <a:off x="1174750" y="1671638"/>
            <a:ext cx="75882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If the price of McDonald’s fries falls (</a:t>
            </a:r>
            <a:r>
              <a:rPr lang="en-US" sz="1800" i="1"/>
              <a:t>Q</a:t>
            </a:r>
            <a:r>
              <a:rPr lang="en-US" sz="1800" i="1" baseline="-25000"/>
              <a:t>D</a:t>
            </a:r>
            <a:r>
              <a:rPr lang="en-US" sz="1800"/>
              <a:t> for fries would increase), demand</a:t>
            </a:r>
            <a:br>
              <a:rPr lang="en-US" sz="1800"/>
            </a:br>
            <a:r>
              <a:rPr lang="en-US" sz="1800"/>
              <a:t>for Big Macs </a:t>
            </a:r>
            <a:r>
              <a:rPr lang="en-US" sz="1800" b="1"/>
              <a:t>increases</a:t>
            </a:r>
            <a:r>
              <a:rPr lang="en-US" sz="1800"/>
              <a:t>. Big Macs and fries are </a:t>
            </a:r>
            <a:r>
              <a:rPr lang="en-US" sz="1800" b="1"/>
              <a:t>complements</a:t>
            </a:r>
            <a:r>
              <a:rPr lang="en-US" sz="1800"/>
              <a:t>.</a:t>
            </a:r>
          </a:p>
        </p:txBody>
      </p:sp>
      <p:sp>
        <p:nvSpPr>
          <p:cNvPr id="831513" name="Line 25"/>
          <p:cNvSpPr>
            <a:spLocks noChangeShapeType="1"/>
          </p:cNvSpPr>
          <p:nvPr/>
        </p:nvSpPr>
        <p:spPr bwMode="auto">
          <a:xfrm>
            <a:off x="2557463" y="2255838"/>
            <a:ext cx="866775"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1514" name="Line 26"/>
          <p:cNvSpPr>
            <a:spLocks noChangeShapeType="1"/>
          </p:cNvSpPr>
          <p:nvPr/>
        </p:nvSpPr>
        <p:spPr bwMode="auto">
          <a:xfrm>
            <a:off x="5689600" y="2241550"/>
            <a:ext cx="1250950"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3814" name="Rectangle 28"/>
          <p:cNvSpPr>
            <a:spLocks noGrp="1" noChangeArrowheads="1"/>
          </p:cNvSpPr>
          <p:nvPr>
            <p:ph type="ctrTitle"/>
          </p:nvPr>
        </p:nvSpPr>
        <p:spPr>
          <a:xfrm>
            <a:off x="685800" y="381000"/>
            <a:ext cx="7772400" cy="533400"/>
          </a:xfrm>
          <a:noFill/>
        </p:spPr>
        <p:txBody>
          <a:bodyPr/>
          <a:lstStyle/>
          <a:p>
            <a:pPr eaLnBrk="1" hangingPunct="1"/>
            <a:r>
              <a:rPr lang="en-US" smtClean="0"/>
              <a:t>The Demand Curve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15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831513"/>
                                        </p:tgtEl>
                                        <p:attrNameLst>
                                          <p:attrName>style.visibility</p:attrName>
                                        </p:attrNameLst>
                                      </p:cBhvr>
                                      <p:to>
                                        <p:strVal val="visible"/>
                                      </p:to>
                                    </p:set>
                                    <p:animEffect transition="in" filter="wipe(left)">
                                      <p:cBhvr>
                                        <p:cTn id="11" dur="500"/>
                                        <p:tgtEl>
                                          <p:spTgt spid="83151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31514"/>
                                        </p:tgtEl>
                                        <p:attrNameLst>
                                          <p:attrName>style.visibility</p:attrName>
                                        </p:attrNameLst>
                                      </p:cBhvr>
                                      <p:to>
                                        <p:strVal val="visible"/>
                                      </p:to>
                                    </p:set>
                                    <p:animEffect transition="in" filter="wipe(left)">
                                      <p:cBhvr>
                                        <p:cTn id="16" dur="500"/>
                                        <p:tgtEl>
                                          <p:spTgt spid="831514"/>
                                        </p:tgtEl>
                                      </p:cBhvr>
                                    </p:animEffect>
                                  </p:childTnLst>
                                </p:cTn>
                              </p:par>
                            </p:childTnLst>
                          </p:cTn>
                        </p:par>
                        <p:par>
                          <p:cTn id="17" fill="hold" nodeType="afterGroup">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831507"/>
                                        </p:tgtEl>
                                        <p:attrNameLst>
                                          <p:attrName>style.visibility</p:attrName>
                                        </p:attrNameLst>
                                      </p:cBhvr>
                                      <p:to>
                                        <p:strVal val="visible"/>
                                      </p:to>
                                    </p:set>
                                  </p:childTnLst>
                                </p:cTn>
                              </p:par>
                            </p:childTnLst>
                          </p:cTn>
                        </p:par>
                        <p:par>
                          <p:cTn id="20" fill="hold" nodeType="afterGroup">
                            <p:stCondLst>
                              <p:cond delay="500"/>
                            </p:stCondLst>
                            <p:childTnLst>
                              <p:par>
                                <p:cTn id="21" presetID="0" presetClass="path" presetSubtype="0" accel="50000" decel="50000" fill="hold" grpId="1" nodeType="afterEffect">
                                  <p:stCondLst>
                                    <p:cond delay="0"/>
                                  </p:stCondLst>
                                  <p:childTnLst>
                                    <p:animMotion origin="layout" path="M -1.94444E-6 9.24855E-7 L 0.11667 9.24855E-7 " pathEditMode="relative" ptsTypes="AA">
                                      <p:cBhvr>
                                        <p:cTn id="22" dur="2000" fill="hold"/>
                                        <p:tgtEl>
                                          <p:spTgt spid="831507"/>
                                        </p:tgtEl>
                                        <p:attrNameLst>
                                          <p:attrName>ppt_x</p:attrName>
                                          <p:attrName>ppt_y</p:attrName>
                                        </p:attrNameLst>
                                      </p:cBhvr>
                                    </p:animMotion>
                                  </p:childTnLst>
                                </p:cTn>
                              </p:par>
                              <p:par>
                                <p:cTn id="23" presetID="1" presetClass="entr" presetSubtype="0" fill="hold" grpId="1" nodeType="withEffect">
                                  <p:stCondLst>
                                    <p:cond delay="0"/>
                                  </p:stCondLst>
                                  <p:childTnLst>
                                    <p:set>
                                      <p:cBhvr>
                                        <p:cTn id="24" dur="1" fill="hold">
                                          <p:stCondLst>
                                            <p:cond delay="0"/>
                                          </p:stCondLst>
                                        </p:cTn>
                                        <p:tgtEl>
                                          <p:spTgt spid="831511"/>
                                        </p:tgtEl>
                                        <p:attrNameLst>
                                          <p:attrName>style.visibility</p:attrName>
                                        </p:attrNameLst>
                                      </p:cBhvr>
                                      <p:to>
                                        <p:strVal val="visible"/>
                                      </p:to>
                                    </p:set>
                                  </p:childTnLst>
                                </p:cTn>
                              </p:par>
                              <p:par>
                                <p:cTn id="25" presetID="0" presetClass="path" presetSubtype="0" accel="50000" decel="50000" fill="hold" grpId="0" nodeType="withEffect">
                                  <p:stCondLst>
                                    <p:cond delay="0"/>
                                  </p:stCondLst>
                                  <p:childTnLst>
                                    <p:animMotion origin="layout" path="M 0 0 L 0.11666 0 " pathEditMode="relative" ptsTypes="AA">
                                      <p:cBhvr>
                                        <p:cTn id="26" dur="2000" fill="hold"/>
                                        <p:tgtEl>
                                          <p:spTgt spid="831511"/>
                                        </p:tgtEl>
                                        <p:attrNameLst>
                                          <p:attrName>ppt_x</p:attrName>
                                          <p:attrName>ppt_y</p:attrName>
                                        </p:attrNameLst>
                                      </p:cBhvr>
                                    </p:animMotion>
                                  </p:childTnLst>
                                </p:cTn>
                              </p:par>
                            </p:childTnLst>
                          </p:cTn>
                        </p:par>
                        <p:par>
                          <p:cTn id="27" fill="hold" nodeType="afterGroup">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831508"/>
                                        </p:tgtEl>
                                        <p:attrNameLst>
                                          <p:attrName>style.visibility</p:attrName>
                                        </p:attrNameLst>
                                      </p:cBhvr>
                                      <p:to>
                                        <p:strVal val="visible"/>
                                      </p:to>
                                    </p:set>
                                    <p:animEffect transition="in" filter="wipe(left)">
                                      <p:cBhvr>
                                        <p:cTn id="30" dur="500"/>
                                        <p:tgtEl>
                                          <p:spTgt spid="831508"/>
                                        </p:tgtEl>
                                      </p:cBhvr>
                                    </p:animEffect>
                                  </p:childTnLst>
                                </p:cTn>
                              </p:par>
                            </p:childTnLst>
                          </p:cTn>
                        </p:par>
                        <p:par>
                          <p:cTn id="31" fill="hold" nodeType="afterGroup">
                            <p:stCondLst>
                              <p:cond delay="3000"/>
                            </p:stCondLst>
                            <p:childTnLst>
                              <p:par>
                                <p:cTn id="32" presetID="22" presetClass="entr" presetSubtype="1" fill="hold" grpId="0" nodeType="afterEffect">
                                  <p:stCondLst>
                                    <p:cond delay="0"/>
                                  </p:stCondLst>
                                  <p:childTnLst>
                                    <p:set>
                                      <p:cBhvr>
                                        <p:cTn id="33" dur="1" fill="hold">
                                          <p:stCondLst>
                                            <p:cond delay="0"/>
                                          </p:stCondLst>
                                        </p:cTn>
                                        <p:tgtEl>
                                          <p:spTgt spid="831509"/>
                                        </p:tgtEl>
                                        <p:attrNameLst>
                                          <p:attrName>style.visibility</p:attrName>
                                        </p:attrNameLst>
                                      </p:cBhvr>
                                      <p:to>
                                        <p:strVal val="visible"/>
                                      </p:to>
                                    </p:set>
                                    <p:animEffect transition="in" filter="wipe(up)">
                                      <p:cBhvr>
                                        <p:cTn id="34" dur="500"/>
                                        <p:tgtEl>
                                          <p:spTgt spid="831509"/>
                                        </p:tgtEl>
                                      </p:cBhvr>
                                    </p:animEffect>
                                  </p:childTnLst>
                                </p:cTn>
                              </p:par>
                            </p:childTnLst>
                          </p:cTn>
                        </p:par>
                        <p:par>
                          <p:cTn id="35" fill="hold" nodeType="afterGroup">
                            <p:stCondLst>
                              <p:cond delay="3500"/>
                            </p:stCondLst>
                            <p:childTnLst>
                              <p:par>
                                <p:cTn id="36" presetID="1" presetClass="entr" presetSubtype="0" fill="hold" grpId="0" nodeType="afterEffect">
                                  <p:stCondLst>
                                    <p:cond delay="0"/>
                                  </p:stCondLst>
                                  <p:childTnLst>
                                    <p:set>
                                      <p:cBhvr>
                                        <p:cTn id="37" dur="1" fill="hold">
                                          <p:stCondLst>
                                            <p:cond delay="0"/>
                                          </p:stCondLst>
                                        </p:cTn>
                                        <p:tgtEl>
                                          <p:spTgt spid="8315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1507" grpId="0" animBg="1"/>
      <p:bldP spid="831507" grpId="1" animBg="1"/>
      <p:bldP spid="831508" grpId="0" animBg="1"/>
      <p:bldP spid="831509" grpId="0" animBg="1"/>
      <p:bldP spid="831510" grpId="0"/>
      <p:bldP spid="831511" grpId="0"/>
      <p:bldP spid="831511" grpId="1"/>
      <p:bldP spid="831512" grpId="0"/>
      <p:bldP spid="831513" grpId="0" animBg="1"/>
      <p:bldP spid="8315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4"/>
          <p:cNvSpPr>
            <a:spLocks noChangeArrowheads="1"/>
          </p:cNvSpPr>
          <p:nvPr/>
        </p:nvSpPr>
        <p:spPr bwMode="auto">
          <a:xfrm>
            <a:off x="685800" y="1066800"/>
            <a:ext cx="80772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a:t>A </a:t>
            </a:r>
            <a:r>
              <a:rPr lang="en-US" sz="1800" b="1"/>
              <a:t>shift</a:t>
            </a:r>
            <a:r>
              <a:rPr lang="en-US" sz="1800"/>
              <a:t> of a demand curve is a change in the location of the demand curve</a:t>
            </a:r>
            <a:endParaRPr lang="en-US" sz="2800" b="1"/>
          </a:p>
        </p:txBody>
      </p:sp>
      <p:sp>
        <p:nvSpPr>
          <p:cNvPr id="34819" name="Line 5"/>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4820" name="Line 6"/>
          <p:cNvSpPr>
            <a:spLocks noChangeShapeType="1"/>
          </p:cNvSpPr>
          <p:nvPr/>
        </p:nvSpPr>
        <p:spPr bwMode="auto">
          <a:xfrm>
            <a:off x="2147888" y="5105400"/>
            <a:ext cx="2500312"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34821" name="Line 7"/>
          <p:cNvSpPr>
            <a:spLocks noChangeShapeType="1"/>
          </p:cNvSpPr>
          <p:nvPr/>
        </p:nvSpPr>
        <p:spPr bwMode="auto">
          <a:xfrm>
            <a:off x="4648200" y="5105400"/>
            <a:ext cx="0" cy="1004888"/>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4822" name="Rectangle 8"/>
          <p:cNvSpPr>
            <a:spLocks noChangeArrowheads="1"/>
          </p:cNvSpPr>
          <p:nvPr/>
        </p:nvSpPr>
        <p:spPr bwMode="auto">
          <a:xfrm>
            <a:off x="1524000" y="4913313"/>
            <a:ext cx="990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2.30</a:t>
            </a:r>
          </a:p>
        </p:txBody>
      </p:sp>
      <p:sp>
        <p:nvSpPr>
          <p:cNvPr id="34823" name="Rectangle 9"/>
          <p:cNvSpPr>
            <a:spLocks noChangeArrowheads="1"/>
          </p:cNvSpPr>
          <p:nvPr/>
        </p:nvSpPr>
        <p:spPr bwMode="auto">
          <a:xfrm>
            <a:off x="4419600" y="6110288"/>
            <a:ext cx="2209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90</a:t>
            </a:r>
          </a:p>
        </p:txBody>
      </p:sp>
      <p:sp>
        <p:nvSpPr>
          <p:cNvPr id="34824" name="Rectangle 10"/>
          <p:cNvSpPr>
            <a:spLocks noChangeArrowheads="1"/>
          </p:cNvSpPr>
          <p:nvPr/>
        </p:nvSpPr>
        <p:spPr bwMode="auto">
          <a:xfrm>
            <a:off x="4113213" y="6488113"/>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Quantity</a:t>
            </a:r>
          </a:p>
        </p:txBody>
      </p:sp>
      <p:sp>
        <p:nvSpPr>
          <p:cNvPr id="34825" name="Rectangle 11"/>
          <p:cNvSpPr>
            <a:spLocks noChangeArrowheads="1"/>
          </p:cNvSpPr>
          <p:nvPr/>
        </p:nvSpPr>
        <p:spPr bwMode="auto">
          <a:xfrm>
            <a:off x="1174750" y="4281488"/>
            <a:ext cx="654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34826" name="Line 12"/>
          <p:cNvSpPr>
            <a:spLocks noChangeAspect="1" noChangeShapeType="1"/>
          </p:cNvSpPr>
          <p:nvPr/>
        </p:nvSpPr>
        <p:spPr bwMode="auto">
          <a:xfrm>
            <a:off x="2317750" y="3152775"/>
            <a:ext cx="3244850" cy="26939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4827" name="Rectangle 13"/>
          <p:cNvSpPr>
            <a:spLocks noChangeArrowheads="1"/>
          </p:cNvSpPr>
          <p:nvPr/>
        </p:nvSpPr>
        <p:spPr bwMode="auto">
          <a:xfrm>
            <a:off x="5514975" y="5672138"/>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34828" name="Rectangle 14"/>
          <p:cNvSpPr>
            <a:spLocks noChangeArrowheads="1"/>
          </p:cNvSpPr>
          <p:nvPr/>
        </p:nvSpPr>
        <p:spPr bwMode="auto">
          <a:xfrm>
            <a:off x="3200400" y="2551113"/>
            <a:ext cx="349885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u="sng"/>
              <a:t>Big Mac Demand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830479" name="Rectangle 15"/>
          <p:cNvSpPr>
            <a:spLocks noChangeArrowheads="1"/>
          </p:cNvSpPr>
          <p:nvPr/>
        </p:nvSpPr>
        <p:spPr bwMode="auto">
          <a:xfrm>
            <a:off x="1174750" y="1535113"/>
            <a:ext cx="659765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If the price of Burger King Whoppers falls (</a:t>
            </a:r>
            <a:r>
              <a:rPr lang="en-US" sz="1800" i="1"/>
              <a:t>Q</a:t>
            </a:r>
            <a:r>
              <a:rPr lang="en-US" sz="1800" i="1" baseline="-25000"/>
              <a:t>D</a:t>
            </a:r>
            <a:r>
              <a:rPr lang="en-US" sz="1800"/>
              <a:t> for Whoppers increases), demand for Big Macs </a:t>
            </a:r>
            <a:r>
              <a:rPr lang="en-US" sz="1800" b="1"/>
              <a:t>decreases</a:t>
            </a:r>
            <a:r>
              <a:rPr lang="en-US" sz="1800"/>
              <a:t>. Big Macs and Whoppers are </a:t>
            </a:r>
            <a:r>
              <a:rPr lang="en-US" sz="1800" b="1"/>
              <a:t>substitutes</a:t>
            </a:r>
            <a:r>
              <a:rPr lang="en-US" sz="1800"/>
              <a:t>.</a:t>
            </a:r>
          </a:p>
        </p:txBody>
      </p:sp>
      <p:sp>
        <p:nvSpPr>
          <p:cNvPr id="830480" name="Line 16"/>
          <p:cNvSpPr>
            <a:spLocks noChangeShapeType="1"/>
          </p:cNvSpPr>
          <p:nvPr/>
        </p:nvSpPr>
        <p:spPr bwMode="auto">
          <a:xfrm>
            <a:off x="4371975" y="2116138"/>
            <a:ext cx="866775"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0481" name="Line 17"/>
          <p:cNvSpPr>
            <a:spLocks noChangeShapeType="1"/>
          </p:cNvSpPr>
          <p:nvPr/>
        </p:nvSpPr>
        <p:spPr bwMode="auto">
          <a:xfrm>
            <a:off x="1582738" y="2389188"/>
            <a:ext cx="1038225"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0482" name="Line 18"/>
          <p:cNvSpPr>
            <a:spLocks noChangeAspect="1" noChangeShapeType="1"/>
          </p:cNvSpPr>
          <p:nvPr/>
        </p:nvSpPr>
        <p:spPr bwMode="auto">
          <a:xfrm>
            <a:off x="2328863" y="3163888"/>
            <a:ext cx="3244850" cy="2693987"/>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0483" name="Line 19"/>
          <p:cNvSpPr>
            <a:spLocks noChangeShapeType="1"/>
          </p:cNvSpPr>
          <p:nvPr/>
        </p:nvSpPr>
        <p:spPr bwMode="auto">
          <a:xfrm>
            <a:off x="3581400" y="5105400"/>
            <a:ext cx="0" cy="1004888"/>
          </a:xfrm>
          <a:prstGeom prst="line">
            <a:avLst/>
          </a:prstGeom>
          <a:noFill/>
          <a:ln w="9525">
            <a:solidFill>
              <a:schemeClr val="tx1"/>
            </a:solidFill>
            <a:prstDash val="dash"/>
            <a:miter lim="800000"/>
            <a:headEnd type="oval" w="lg" len="lg"/>
            <a:tailEnd/>
          </a:ln>
          <a:extLst>
            <a:ext uri="{909E8E84-426E-40DD-AFC4-6F175D3DCCD1}">
              <a14:hiddenFill xmlns:a14="http://schemas.microsoft.com/office/drawing/2010/main">
                <a:noFill/>
              </a14:hiddenFill>
            </a:ext>
          </a:extLst>
        </p:spPr>
        <p:txBody>
          <a:bodyPr wrap="none"/>
          <a:lstStyle/>
          <a:p>
            <a:endParaRPr lang="en-US"/>
          </a:p>
        </p:txBody>
      </p:sp>
      <p:sp>
        <p:nvSpPr>
          <p:cNvPr id="830484" name="Rectangle 20"/>
          <p:cNvSpPr>
            <a:spLocks noChangeArrowheads="1"/>
          </p:cNvSpPr>
          <p:nvPr/>
        </p:nvSpPr>
        <p:spPr bwMode="auto">
          <a:xfrm>
            <a:off x="3381375" y="6110288"/>
            <a:ext cx="2209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75</a:t>
            </a:r>
          </a:p>
        </p:txBody>
      </p:sp>
      <p:sp>
        <p:nvSpPr>
          <p:cNvPr id="830485" name="Rectangle 21"/>
          <p:cNvSpPr>
            <a:spLocks noChangeArrowheads="1"/>
          </p:cNvSpPr>
          <p:nvPr/>
        </p:nvSpPr>
        <p:spPr bwMode="auto">
          <a:xfrm>
            <a:off x="5638800" y="5675313"/>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34836" name="Rectangle 22"/>
          <p:cNvSpPr>
            <a:spLocks noChangeArrowheads="1"/>
          </p:cNvSpPr>
          <p:nvPr/>
        </p:nvSpPr>
        <p:spPr bwMode="auto">
          <a:xfrm>
            <a:off x="457200" y="2776538"/>
            <a:ext cx="1676400" cy="13382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34837" name="Line 23"/>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4838" name="Rectangle 25"/>
          <p:cNvSpPr>
            <a:spLocks noGrp="1" noChangeArrowheads="1"/>
          </p:cNvSpPr>
          <p:nvPr>
            <p:ph type="ctrTitle"/>
          </p:nvPr>
        </p:nvSpPr>
        <p:spPr>
          <a:xfrm>
            <a:off x="685800" y="381000"/>
            <a:ext cx="7772400" cy="533400"/>
          </a:xfrm>
          <a:noFill/>
        </p:spPr>
        <p:txBody>
          <a:bodyPr/>
          <a:lstStyle/>
          <a:p>
            <a:pPr eaLnBrk="1" hangingPunct="1"/>
            <a:r>
              <a:rPr lang="en-US" smtClean="0"/>
              <a:t>The Demand Curve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047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830480"/>
                                        </p:tgtEl>
                                        <p:attrNameLst>
                                          <p:attrName>style.visibility</p:attrName>
                                        </p:attrNameLst>
                                      </p:cBhvr>
                                      <p:to>
                                        <p:strVal val="visible"/>
                                      </p:to>
                                    </p:set>
                                    <p:animEffect transition="in" filter="wipe(left)">
                                      <p:cBhvr>
                                        <p:cTn id="11" dur="500"/>
                                        <p:tgtEl>
                                          <p:spTgt spid="83048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30481"/>
                                        </p:tgtEl>
                                        <p:attrNameLst>
                                          <p:attrName>style.visibility</p:attrName>
                                        </p:attrNameLst>
                                      </p:cBhvr>
                                      <p:to>
                                        <p:strVal val="visible"/>
                                      </p:to>
                                    </p:set>
                                    <p:animEffect transition="in" filter="wipe(left)">
                                      <p:cBhvr>
                                        <p:cTn id="16" dur="500"/>
                                        <p:tgtEl>
                                          <p:spTgt spid="830481"/>
                                        </p:tgtEl>
                                      </p:cBhvr>
                                    </p:animEffect>
                                  </p:childTnLst>
                                </p:cTn>
                              </p:par>
                            </p:childTnLst>
                          </p:cTn>
                        </p:par>
                        <p:par>
                          <p:cTn id="17" fill="hold" nodeType="afterGroup">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830482"/>
                                        </p:tgtEl>
                                        <p:attrNameLst>
                                          <p:attrName>style.visibility</p:attrName>
                                        </p:attrNameLst>
                                      </p:cBhvr>
                                      <p:to>
                                        <p:strVal val="visible"/>
                                      </p:to>
                                    </p:set>
                                  </p:childTnLst>
                                </p:cTn>
                              </p:par>
                            </p:childTnLst>
                          </p:cTn>
                        </p:par>
                        <p:par>
                          <p:cTn id="20" fill="hold" nodeType="afterGroup">
                            <p:stCondLst>
                              <p:cond delay="500"/>
                            </p:stCondLst>
                            <p:childTnLst>
                              <p:par>
                                <p:cTn id="21" presetID="0" presetClass="path" presetSubtype="0" accel="50000" decel="50000" fill="hold" grpId="1" nodeType="afterEffect">
                                  <p:stCondLst>
                                    <p:cond delay="0"/>
                                  </p:stCondLst>
                                  <p:childTnLst>
                                    <p:animMotion origin="layout" path="M -0.11545 1.11111E-6 L 0.00121 1.11111E-6 " pathEditMode="relative" rAng="0" ptsTypes="AA">
                                      <p:cBhvr>
                                        <p:cTn id="22" dur="2000" spd="-100000" fill="hold"/>
                                        <p:tgtEl>
                                          <p:spTgt spid="830482"/>
                                        </p:tgtEl>
                                        <p:attrNameLst>
                                          <p:attrName>ppt_x</p:attrName>
                                          <p:attrName>ppt_y</p:attrName>
                                        </p:attrNameLst>
                                      </p:cBhvr>
                                      <p:rCtr x="5833" y="0"/>
                                    </p:animMotion>
                                  </p:childTnLst>
                                </p:cTn>
                              </p:par>
                              <p:par>
                                <p:cTn id="23" presetID="1" presetClass="entr" presetSubtype="0" fill="hold" grpId="1" nodeType="withEffect">
                                  <p:stCondLst>
                                    <p:cond delay="0"/>
                                  </p:stCondLst>
                                  <p:childTnLst>
                                    <p:set>
                                      <p:cBhvr>
                                        <p:cTn id="24" dur="1" fill="hold">
                                          <p:stCondLst>
                                            <p:cond delay="0"/>
                                          </p:stCondLst>
                                        </p:cTn>
                                        <p:tgtEl>
                                          <p:spTgt spid="830485"/>
                                        </p:tgtEl>
                                        <p:attrNameLst>
                                          <p:attrName>style.visibility</p:attrName>
                                        </p:attrNameLst>
                                      </p:cBhvr>
                                      <p:to>
                                        <p:strVal val="visible"/>
                                      </p:to>
                                    </p:set>
                                  </p:childTnLst>
                                </p:cTn>
                              </p:par>
                              <p:par>
                                <p:cTn id="25" presetID="0" presetClass="path" presetSubtype="0" accel="50000" decel="50000" fill="hold" grpId="0" nodeType="withEffect">
                                  <p:stCondLst>
                                    <p:cond delay="0"/>
                                  </p:stCondLst>
                                  <p:childTnLst>
                                    <p:animMotion origin="layout" path="M -0.12813 3.7037E-6 L -0.01146 3.7037E-6 " pathEditMode="relative" rAng="0" ptsTypes="AA">
                                      <p:cBhvr>
                                        <p:cTn id="26" dur="2000" spd="-100000" fill="hold"/>
                                        <p:tgtEl>
                                          <p:spTgt spid="830485"/>
                                        </p:tgtEl>
                                        <p:attrNameLst>
                                          <p:attrName>ppt_x</p:attrName>
                                          <p:attrName>ppt_y</p:attrName>
                                        </p:attrNameLst>
                                      </p:cBhvr>
                                      <p:rCtr x="5833" y="0"/>
                                    </p:animMotion>
                                  </p:childTnLst>
                                </p:cTn>
                              </p:par>
                            </p:childTnLst>
                          </p:cTn>
                        </p:par>
                        <p:par>
                          <p:cTn id="27" fill="hold" nodeType="afterGroup">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830483"/>
                                        </p:tgtEl>
                                        <p:attrNameLst>
                                          <p:attrName>style.visibility</p:attrName>
                                        </p:attrNameLst>
                                      </p:cBhvr>
                                      <p:to>
                                        <p:strVal val="visible"/>
                                      </p:to>
                                    </p:set>
                                    <p:animEffect transition="in" filter="wipe(up)">
                                      <p:cBhvr>
                                        <p:cTn id="30" dur="500"/>
                                        <p:tgtEl>
                                          <p:spTgt spid="830483"/>
                                        </p:tgtEl>
                                      </p:cBhvr>
                                    </p:animEffect>
                                  </p:childTnLst>
                                </p:cTn>
                              </p:par>
                            </p:childTnLst>
                          </p:cTn>
                        </p:par>
                        <p:par>
                          <p:cTn id="31" fill="hold" nodeType="afterGroup">
                            <p:stCondLst>
                              <p:cond delay="3000"/>
                            </p:stCondLst>
                            <p:childTnLst>
                              <p:par>
                                <p:cTn id="32" presetID="1" presetClass="entr" presetSubtype="0" fill="hold" grpId="0" nodeType="afterEffect">
                                  <p:stCondLst>
                                    <p:cond delay="0"/>
                                  </p:stCondLst>
                                  <p:childTnLst>
                                    <p:set>
                                      <p:cBhvr>
                                        <p:cTn id="33" dur="1" fill="hold">
                                          <p:stCondLst>
                                            <p:cond delay="0"/>
                                          </p:stCondLst>
                                        </p:cTn>
                                        <p:tgtEl>
                                          <p:spTgt spid="8304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0479" grpId="0"/>
      <p:bldP spid="830480" grpId="0" animBg="1"/>
      <p:bldP spid="830481" grpId="0" animBg="1"/>
      <p:bldP spid="830482" grpId="0" animBg="1"/>
      <p:bldP spid="830482" grpId="1" animBg="1"/>
      <p:bldP spid="830483" grpId="0" animBg="1"/>
      <p:bldP spid="830484" grpId="0"/>
      <p:bldP spid="830485" grpId="0"/>
      <p:bldP spid="830485"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p:cNvSpPr>
            <a:spLocks noChangeArrowheads="1"/>
          </p:cNvSpPr>
          <p:nvPr/>
        </p:nvSpPr>
        <p:spPr bwMode="auto">
          <a:xfrm>
            <a:off x="685800" y="1066800"/>
            <a:ext cx="80772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a:t>A </a:t>
            </a:r>
            <a:r>
              <a:rPr lang="en-US" sz="1800" b="1"/>
              <a:t>shift</a:t>
            </a:r>
            <a:r>
              <a:rPr lang="en-US" sz="1800"/>
              <a:t> of a demand curve is a change in the location of the demand curve</a:t>
            </a:r>
            <a:endParaRPr lang="en-US" sz="2800" b="1"/>
          </a:p>
        </p:txBody>
      </p:sp>
      <p:sp>
        <p:nvSpPr>
          <p:cNvPr id="35843" name="Line 5"/>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5844" name="Line 6"/>
          <p:cNvSpPr>
            <a:spLocks noChangeShapeType="1"/>
          </p:cNvSpPr>
          <p:nvPr/>
        </p:nvSpPr>
        <p:spPr bwMode="auto">
          <a:xfrm>
            <a:off x="2147888" y="5105400"/>
            <a:ext cx="2500312"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35845" name="Line 7"/>
          <p:cNvSpPr>
            <a:spLocks noChangeShapeType="1"/>
          </p:cNvSpPr>
          <p:nvPr/>
        </p:nvSpPr>
        <p:spPr bwMode="auto">
          <a:xfrm>
            <a:off x="4648200" y="5105400"/>
            <a:ext cx="0" cy="1004888"/>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5846" name="Rectangle 8"/>
          <p:cNvSpPr>
            <a:spLocks noChangeArrowheads="1"/>
          </p:cNvSpPr>
          <p:nvPr/>
        </p:nvSpPr>
        <p:spPr bwMode="auto">
          <a:xfrm>
            <a:off x="1524000" y="4913313"/>
            <a:ext cx="990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2.30</a:t>
            </a:r>
          </a:p>
        </p:txBody>
      </p:sp>
      <p:sp>
        <p:nvSpPr>
          <p:cNvPr id="35847" name="Rectangle 9"/>
          <p:cNvSpPr>
            <a:spLocks noChangeArrowheads="1"/>
          </p:cNvSpPr>
          <p:nvPr/>
        </p:nvSpPr>
        <p:spPr bwMode="auto">
          <a:xfrm>
            <a:off x="4419600" y="6110288"/>
            <a:ext cx="2209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90</a:t>
            </a:r>
          </a:p>
        </p:txBody>
      </p:sp>
      <p:sp>
        <p:nvSpPr>
          <p:cNvPr id="35848" name="Rectangle 10"/>
          <p:cNvSpPr>
            <a:spLocks noChangeArrowheads="1"/>
          </p:cNvSpPr>
          <p:nvPr/>
        </p:nvSpPr>
        <p:spPr bwMode="auto">
          <a:xfrm>
            <a:off x="4113213" y="6488113"/>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Quantity</a:t>
            </a:r>
          </a:p>
        </p:txBody>
      </p:sp>
      <p:sp>
        <p:nvSpPr>
          <p:cNvPr id="35849" name="Rectangle 11"/>
          <p:cNvSpPr>
            <a:spLocks noChangeArrowheads="1"/>
          </p:cNvSpPr>
          <p:nvPr/>
        </p:nvSpPr>
        <p:spPr bwMode="auto">
          <a:xfrm>
            <a:off x="1174750" y="4281488"/>
            <a:ext cx="654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35850" name="Line 12"/>
          <p:cNvSpPr>
            <a:spLocks noChangeAspect="1" noChangeShapeType="1"/>
          </p:cNvSpPr>
          <p:nvPr/>
        </p:nvSpPr>
        <p:spPr bwMode="auto">
          <a:xfrm>
            <a:off x="2317750" y="3152775"/>
            <a:ext cx="3244850" cy="26939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5851" name="Rectangle 13"/>
          <p:cNvSpPr>
            <a:spLocks noChangeArrowheads="1"/>
          </p:cNvSpPr>
          <p:nvPr/>
        </p:nvSpPr>
        <p:spPr bwMode="auto">
          <a:xfrm>
            <a:off x="5514975" y="5672138"/>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35852" name="Rectangle 14"/>
          <p:cNvSpPr>
            <a:spLocks noChangeArrowheads="1"/>
          </p:cNvSpPr>
          <p:nvPr/>
        </p:nvSpPr>
        <p:spPr bwMode="auto">
          <a:xfrm>
            <a:off x="3200400" y="2551113"/>
            <a:ext cx="349885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u="sng"/>
              <a:t>Big Mac Demand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832527" name="Rectangle 15"/>
          <p:cNvSpPr>
            <a:spLocks noChangeArrowheads="1"/>
          </p:cNvSpPr>
          <p:nvPr/>
        </p:nvSpPr>
        <p:spPr bwMode="auto">
          <a:xfrm>
            <a:off x="1174750" y="1671638"/>
            <a:ext cx="75882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b="1" u="sng"/>
              <a:t>Taste/preference shifts:</a:t>
            </a:r>
            <a:r>
              <a:rPr lang="en-US" sz="1800"/>
              <a:t> The low carbohydrate diet craze might have changed how people felt about eating foods high in carbohydrates and calories.</a:t>
            </a:r>
          </a:p>
        </p:txBody>
      </p:sp>
      <p:sp>
        <p:nvSpPr>
          <p:cNvPr id="832530" name="Line 18"/>
          <p:cNvSpPr>
            <a:spLocks noChangeAspect="1" noChangeShapeType="1"/>
          </p:cNvSpPr>
          <p:nvPr/>
        </p:nvSpPr>
        <p:spPr bwMode="auto">
          <a:xfrm>
            <a:off x="2328863" y="3163888"/>
            <a:ext cx="3244850" cy="2693987"/>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2531" name="Line 19"/>
          <p:cNvSpPr>
            <a:spLocks noChangeShapeType="1"/>
          </p:cNvSpPr>
          <p:nvPr/>
        </p:nvSpPr>
        <p:spPr bwMode="auto">
          <a:xfrm>
            <a:off x="3581400" y="5105400"/>
            <a:ext cx="0" cy="1004888"/>
          </a:xfrm>
          <a:prstGeom prst="line">
            <a:avLst/>
          </a:prstGeom>
          <a:noFill/>
          <a:ln w="9525">
            <a:solidFill>
              <a:schemeClr val="tx1"/>
            </a:solidFill>
            <a:prstDash val="dash"/>
            <a:miter lim="800000"/>
            <a:headEnd type="oval" w="lg" len="lg"/>
            <a:tailEnd/>
          </a:ln>
          <a:extLst>
            <a:ext uri="{909E8E84-426E-40DD-AFC4-6F175D3DCCD1}">
              <a14:hiddenFill xmlns:a14="http://schemas.microsoft.com/office/drawing/2010/main">
                <a:noFill/>
              </a14:hiddenFill>
            </a:ext>
          </a:extLst>
        </p:spPr>
        <p:txBody>
          <a:bodyPr wrap="none"/>
          <a:lstStyle/>
          <a:p>
            <a:endParaRPr lang="en-US"/>
          </a:p>
        </p:txBody>
      </p:sp>
      <p:sp>
        <p:nvSpPr>
          <p:cNvPr id="832532" name="Rectangle 20"/>
          <p:cNvSpPr>
            <a:spLocks noChangeArrowheads="1"/>
          </p:cNvSpPr>
          <p:nvPr/>
        </p:nvSpPr>
        <p:spPr bwMode="auto">
          <a:xfrm>
            <a:off x="3381375" y="6110288"/>
            <a:ext cx="2209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75</a:t>
            </a:r>
          </a:p>
        </p:txBody>
      </p:sp>
      <p:sp>
        <p:nvSpPr>
          <p:cNvPr id="832533" name="Rectangle 21"/>
          <p:cNvSpPr>
            <a:spLocks noChangeArrowheads="1"/>
          </p:cNvSpPr>
          <p:nvPr/>
        </p:nvSpPr>
        <p:spPr bwMode="auto">
          <a:xfrm>
            <a:off x="5638800" y="5675313"/>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35858" name="Rectangle 22"/>
          <p:cNvSpPr>
            <a:spLocks noChangeArrowheads="1"/>
          </p:cNvSpPr>
          <p:nvPr/>
        </p:nvSpPr>
        <p:spPr bwMode="auto">
          <a:xfrm>
            <a:off x="457200" y="2776538"/>
            <a:ext cx="1676400" cy="13382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35859" name="Line 23"/>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5860" name="Rectangle 25"/>
          <p:cNvSpPr>
            <a:spLocks noGrp="1" noChangeArrowheads="1"/>
          </p:cNvSpPr>
          <p:nvPr>
            <p:ph type="ctrTitle"/>
          </p:nvPr>
        </p:nvSpPr>
        <p:spPr>
          <a:xfrm>
            <a:off x="685800" y="381000"/>
            <a:ext cx="7772400" cy="533400"/>
          </a:xfrm>
          <a:noFill/>
        </p:spPr>
        <p:txBody>
          <a:bodyPr/>
          <a:lstStyle/>
          <a:p>
            <a:pPr eaLnBrk="1" hangingPunct="1"/>
            <a:r>
              <a:rPr lang="en-US" smtClean="0"/>
              <a:t>The Demand Curve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252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32530"/>
                                        </p:tgtEl>
                                        <p:attrNameLst>
                                          <p:attrName>style.visibility</p:attrName>
                                        </p:attrNameLst>
                                      </p:cBhvr>
                                      <p:to>
                                        <p:strVal val="visible"/>
                                      </p:to>
                                    </p:set>
                                  </p:childTnLst>
                                </p:cTn>
                              </p:par>
                            </p:childTnLst>
                          </p:cTn>
                        </p:par>
                        <p:par>
                          <p:cTn id="11" fill="hold" nodeType="afterGroup">
                            <p:stCondLst>
                              <p:cond delay="0"/>
                            </p:stCondLst>
                            <p:childTnLst>
                              <p:par>
                                <p:cTn id="12" presetID="0" presetClass="path" presetSubtype="0" accel="50000" decel="50000" fill="hold" grpId="1" nodeType="afterEffect">
                                  <p:stCondLst>
                                    <p:cond delay="0"/>
                                  </p:stCondLst>
                                  <p:childTnLst>
                                    <p:animMotion origin="layout" path="M -0.11545 1.11111E-6 L 0.00121 1.11111E-6 " pathEditMode="relative" rAng="0" ptsTypes="AA">
                                      <p:cBhvr>
                                        <p:cTn id="13" dur="2000" spd="-100000" fill="hold"/>
                                        <p:tgtEl>
                                          <p:spTgt spid="832530"/>
                                        </p:tgtEl>
                                        <p:attrNameLst>
                                          <p:attrName>ppt_x</p:attrName>
                                          <p:attrName>ppt_y</p:attrName>
                                        </p:attrNameLst>
                                      </p:cBhvr>
                                      <p:rCtr x="5833" y="0"/>
                                    </p:animMotion>
                                  </p:childTnLst>
                                </p:cTn>
                              </p:par>
                              <p:par>
                                <p:cTn id="14" presetID="1" presetClass="entr" presetSubtype="0" fill="hold" grpId="1" nodeType="withEffect">
                                  <p:stCondLst>
                                    <p:cond delay="0"/>
                                  </p:stCondLst>
                                  <p:childTnLst>
                                    <p:set>
                                      <p:cBhvr>
                                        <p:cTn id="15" dur="1" fill="hold">
                                          <p:stCondLst>
                                            <p:cond delay="0"/>
                                          </p:stCondLst>
                                        </p:cTn>
                                        <p:tgtEl>
                                          <p:spTgt spid="832533"/>
                                        </p:tgtEl>
                                        <p:attrNameLst>
                                          <p:attrName>style.visibility</p:attrName>
                                        </p:attrNameLst>
                                      </p:cBhvr>
                                      <p:to>
                                        <p:strVal val="visible"/>
                                      </p:to>
                                    </p:set>
                                  </p:childTnLst>
                                </p:cTn>
                              </p:par>
                              <p:par>
                                <p:cTn id="16" presetID="0" presetClass="path" presetSubtype="0" accel="50000" decel="50000" fill="hold" grpId="0" nodeType="withEffect">
                                  <p:stCondLst>
                                    <p:cond delay="0"/>
                                  </p:stCondLst>
                                  <p:childTnLst>
                                    <p:animMotion origin="layout" path="M -0.12813 3.7037E-6 L -0.01146 3.7037E-6 " pathEditMode="relative" rAng="0" ptsTypes="AA">
                                      <p:cBhvr>
                                        <p:cTn id="17" dur="2000" spd="-100000" fill="hold"/>
                                        <p:tgtEl>
                                          <p:spTgt spid="832533"/>
                                        </p:tgtEl>
                                        <p:attrNameLst>
                                          <p:attrName>ppt_x</p:attrName>
                                          <p:attrName>ppt_y</p:attrName>
                                        </p:attrNameLst>
                                      </p:cBhvr>
                                      <p:rCtr x="5833" y="0"/>
                                    </p:animMotion>
                                  </p:childTnLst>
                                </p:cTn>
                              </p:par>
                            </p:childTnLst>
                          </p:cTn>
                        </p:par>
                        <p:par>
                          <p:cTn id="18" fill="hold" nodeType="afterGroup">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832531"/>
                                        </p:tgtEl>
                                        <p:attrNameLst>
                                          <p:attrName>style.visibility</p:attrName>
                                        </p:attrNameLst>
                                      </p:cBhvr>
                                      <p:to>
                                        <p:strVal val="visible"/>
                                      </p:to>
                                    </p:set>
                                    <p:animEffect transition="in" filter="wipe(up)">
                                      <p:cBhvr>
                                        <p:cTn id="21" dur="500"/>
                                        <p:tgtEl>
                                          <p:spTgt spid="832531"/>
                                        </p:tgtEl>
                                      </p:cBhvr>
                                    </p:animEffect>
                                  </p:childTnLst>
                                </p:cTn>
                              </p:par>
                            </p:childTnLst>
                          </p:cTn>
                        </p:par>
                        <p:par>
                          <p:cTn id="22" fill="hold" nodeType="afterGroup">
                            <p:stCondLst>
                              <p:cond delay="2500"/>
                            </p:stCondLst>
                            <p:childTnLst>
                              <p:par>
                                <p:cTn id="23" presetID="1" presetClass="entr" presetSubtype="0" fill="hold" grpId="0" nodeType="afterEffect">
                                  <p:stCondLst>
                                    <p:cond delay="0"/>
                                  </p:stCondLst>
                                  <p:childTnLst>
                                    <p:set>
                                      <p:cBhvr>
                                        <p:cTn id="24" dur="1" fill="hold">
                                          <p:stCondLst>
                                            <p:cond delay="0"/>
                                          </p:stCondLst>
                                        </p:cTn>
                                        <p:tgtEl>
                                          <p:spTgt spid="8325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2527" grpId="0"/>
      <p:bldP spid="832530" grpId="0" animBg="1"/>
      <p:bldP spid="832530" grpId="1" animBg="1"/>
      <p:bldP spid="832531" grpId="0" animBg="1"/>
      <p:bldP spid="832532" grpId="0"/>
      <p:bldP spid="832533" grpId="0"/>
      <p:bldP spid="832533"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4"/>
          <p:cNvSpPr>
            <a:spLocks noChangeArrowheads="1"/>
          </p:cNvSpPr>
          <p:nvPr/>
        </p:nvSpPr>
        <p:spPr bwMode="auto">
          <a:xfrm>
            <a:off x="685800" y="1066800"/>
            <a:ext cx="80772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a:t>A </a:t>
            </a:r>
            <a:r>
              <a:rPr lang="en-US" sz="1800" b="1"/>
              <a:t>shift</a:t>
            </a:r>
            <a:r>
              <a:rPr lang="en-US" sz="1800"/>
              <a:t> of a demand curve is a change in the location of the demand curve</a:t>
            </a:r>
            <a:endParaRPr lang="en-US" sz="2800" b="1"/>
          </a:p>
        </p:txBody>
      </p:sp>
      <p:sp>
        <p:nvSpPr>
          <p:cNvPr id="36867" name="Line 5"/>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6868" name="Line 6"/>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6869" name="Line 7"/>
          <p:cNvSpPr>
            <a:spLocks noChangeShapeType="1"/>
          </p:cNvSpPr>
          <p:nvPr/>
        </p:nvSpPr>
        <p:spPr bwMode="auto">
          <a:xfrm>
            <a:off x="2147888" y="5105400"/>
            <a:ext cx="2500312"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36870" name="Line 8"/>
          <p:cNvSpPr>
            <a:spLocks noChangeShapeType="1"/>
          </p:cNvSpPr>
          <p:nvPr/>
        </p:nvSpPr>
        <p:spPr bwMode="auto">
          <a:xfrm>
            <a:off x="4648200" y="5105400"/>
            <a:ext cx="0" cy="1004888"/>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6871" name="Rectangle 9"/>
          <p:cNvSpPr>
            <a:spLocks noChangeArrowheads="1"/>
          </p:cNvSpPr>
          <p:nvPr/>
        </p:nvSpPr>
        <p:spPr bwMode="auto">
          <a:xfrm>
            <a:off x="1524000" y="4913313"/>
            <a:ext cx="990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2.30</a:t>
            </a:r>
          </a:p>
        </p:txBody>
      </p:sp>
      <p:sp>
        <p:nvSpPr>
          <p:cNvPr id="36872" name="Rectangle 10"/>
          <p:cNvSpPr>
            <a:spLocks noChangeArrowheads="1"/>
          </p:cNvSpPr>
          <p:nvPr/>
        </p:nvSpPr>
        <p:spPr bwMode="auto">
          <a:xfrm>
            <a:off x="4419600" y="6110288"/>
            <a:ext cx="2209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90</a:t>
            </a:r>
          </a:p>
        </p:txBody>
      </p:sp>
      <p:sp>
        <p:nvSpPr>
          <p:cNvPr id="36873" name="Rectangle 11"/>
          <p:cNvSpPr>
            <a:spLocks noChangeArrowheads="1"/>
          </p:cNvSpPr>
          <p:nvPr/>
        </p:nvSpPr>
        <p:spPr bwMode="auto">
          <a:xfrm>
            <a:off x="4113213" y="6488113"/>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Quantity</a:t>
            </a:r>
          </a:p>
        </p:txBody>
      </p:sp>
      <p:sp>
        <p:nvSpPr>
          <p:cNvPr id="36874" name="Rectangle 12"/>
          <p:cNvSpPr>
            <a:spLocks noChangeArrowheads="1"/>
          </p:cNvSpPr>
          <p:nvPr/>
        </p:nvSpPr>
        <p:spPr bwMode="auto">
          <a:xfrm>
            <a:off x="1174750" y="4281488"/>
            <a:ext cx="654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36875" name="Line 13"/>
          <p:cNvSpPr>
            <a:spLocks noChangeAspect="1" noChangeShapeType="1"/>
          </p:cNvSpPr>
          <p:nvPr/>
        </p:nvSpPr>
        <p:spPr bwMode="auto">
          <a:xfrm>
            <a:off x="2317750" y="3152775"/>
            <a:ext cx="3244850" cy="26939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6876" name="Rectangle 14"/>
          <p:cNvSpPr>
            <a:spLocks noChangeArrowheads="1"/>
          </p:cNvSpPr>
          <p:nvPr/>
        </p:nvSpPr>
        <p:spPr bwMode="auto">
          <a:xfrm>
            <a:off x="5514975" y="5672138"/>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36877" name="Rectangle 15"/>
          <p:cNvSpPr>
            <a:spLocks noChangeArrowheads="1"/>
          </p:cNvSpPr>
          <p:nvPr/>
        </p:nvSpPr>
        <p:spPr bwMode="auto">
          <a:xfrm>
            <a:off x="3200400" y="2551113"/>
            <a:ext cx="349885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u="sng"/>
              <a:t>Big Mac Demand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833552" name="Rectangle 16"/>
          <p:cNvSpPr>
            <a:spLocks noChangeArrowheads="1"/>
          </p:cNvSpPr>
          <p:nvPr/>
        </p:nvSpPr>
        <p:spPr bwMode="auto">
          <a:xfrm>
            <a:off x="1174750" y="1676400"/>
            <a:ext cx="7283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If the population </a:t>
            </a:r>
            <a:r>
              <a:rPr lang="en-US" sz="1800" b="1"/>
              <a:t>increases</a:t>
            </a:r>
            <a:r>
              <a:rPr lang="en-US" sz="1800"/>
              <a:t>, demand for Big Macs might </a:t>
            </a:r>
            <a:r>
              <a:rPr lang="en-US" sz="1800" b="1"/>
              <a:t>increase </a:t>
            </a:r>
            <a:r>
              <a:rPr lang="en-US" sz="1800"/>
              <a:t>as well. </a:t>
            </a:r>
          </a:p>
        </p:txBody>
      </p:sp>
      <p:sp>
        <p:nvSpPr>
          <p:cNvPr id="833553" name="Line 17"/>
          <p:cNvSpPr>
            <a:spLocks noChangeShapeType="1"/>
          </p:cNvSpPr>
          <p:nvPr/>
        </p:nvSpPr>
        <p:spPr bwMode="auto">
          <a:xfrm>
            <a:off x="2868613" y="1984375"/>
            <a:ext cx="849312"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3554" name="Line 18"/>
          <p:cNvSpPr>
            <a:spLocks noChangeShapeType="1"/>
          </p:cNvSpPr>
          <p:nvPr/>
        </p:nvSpPr>
        <p:spPr bwMode="auto">
          <a:xfrm>
            <a:off x="6521450" y="1981200"/>
            <a:ext cx="749300"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3555" name="Line 19"/>
          <p:cNvSpPr>
            <a:spLocks noChangeAspect="1" noChangeShapeType="1"/>
          </p:cNvSpPr>
          <p:nvPr/>
        </p:nvSpPr>
        <p:spPr bwMode="auto">
          <a:xfrm>
            <a:off x="2328863" y="3163888"/>
            <a:ext cx="3244850" cy="2693987"/>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3556" name="Line 20"/>
          <p:cNvSpPr>
            <a:spLocks noChangeShapeType="1"/>
          </p:cNvSpPr>
          <p:nvPr/>
        </p:nvSpPr>
        <p:spPr bwMode="auto">
          <a:xfrm>
            <a:off x="4648200" y="5105400"/>
            <a:ext cx="10668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833557" name="Line 21"/>
          <p:cNvSpPr>
            <a:spLocks noChangeShapeType="1"/>
          </p:cNvSpPr>
          <p:nvPr/>
        </p:nvSpPr>
        <p:spPr bwMode="auto">
          <a:xfrm>
            <a:off x="5715000" y="5105400"/>
            <a:ext cx="0" cy="1004888"/>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3558" name="Rectangle 22"/>
          <p:cNvSpPr>
            <a:spLocks noChangeArrowheads="1"/>
          </p:cNvSpPr>
          <p:nvPr/>
        </p:nvSpPr>
        <p:spPr bwMode="auto">
          <a:xfrm>
            <a:off x="5486400" y="6110288"/>
            <a:ext cx="2209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105</a:t>
            </a:r>
          </a:p>
        </p:txBody>
      </p:sp>
      <p:sp>
        <p:nvSpPr>
          <p:cNvPr id="833559" name="Rectangle 23"/>
          <p:cNvSpPr>
            <a:spLocks noChangeArrowheads="1"/>
          </p:cNvSpPr>
          <p:nvPr/>
        </p:nvSpPr>
        <p:spPr bwMode="auto">
          <a:xfrm>
            <a:off x="5514975" y="5675313"/>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36886" name="Rectangle 25"/>
          <p:cNvSpPr>
            <a:spLocks noGrp="1" noChangeArrowheads="1"/>
          </p:cNvSpPr>
          <p:nvPr>
            <p:ph type="ctrTitle"/>
          </p:nvPr>
        </p:nvSpPr>
        <p:spPr>
          <a:xfrm>
            <a:off x="685800" y="381000"/>
            <a:ext cx="7772400" cy="533400"/>
          </a:xfrm>
          <a:noFill/>
        </p:spPr>
        <p:txBody>
          <a:bodyPr/>
          <a:lstStyle/>
          <a:p>
            <a:pPr eaLnBrk="1" hangingPunct="1"/>
            <a:r>
              <a:rPr lang="en-US" smtClean="0"/>
              <a:t>The Demand Curve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355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833553"/>
                                        </p:tgtEl>
                                        <p:attrNameLst>
                                          <p:attrName>style.visibility</p:attrName>
                                        </p:attrNameLst>
                                      </p:cBhvr>
                                      <p:to>
                                        <p:strVal val="visible"/>
                                      </p:to>
                                    </p:set>
                                    <p:animEffect transition="in" filter="wipe(left)">
                                      <p:cBhvr>
                                        <p:cTn id="11" dur="500"/>
                                        <p:tgtEl>
                                          <p:spTgt spid="83355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33554"/>
                                        </p:tgtEl>
                                        <p:attrNameLst>
                                          <p:attrName>style.visibility</p:attrName>
                                        </p:attrNameLst>
                                      </p:cBhvr>
                                      <p:to>
                                        <p:strVal val="visible"/>
                                      </p:to>
                                    </p:set>
                                    <p:animEffect transition="in" filter="wipe(left)">
                                      <p:cBhvr>
                                        <p:cTn id="16" dur="500"/>
                                        <p:tgtEl>
                                          <p:spTgt spid="833554"/>
                                        </p:tgtEl>
                                      </p:cBhvr>
                                    </p:animEffect>
                                  </p:childTnLst>
                                </p:cTn>
                              </p:par>
                            </p:childTnLst>
                          </p:cTn>
                        </p:par>
                        <p:par>
                          <p:cTn id="17" fill="hold" nodeType="afterGroup">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833555"/>
                                        </p:tgtEl>
                                        <p:attrNameLst>
                                          <p:attrName>style.visibility</p:attrName>
                                        </p:attrNameLst>
                                      </p:cBhvr>
                                      <p:to>
                                        <p:strVal val="visible"/>
                                      </p:to>
                                    </p:set>
                                  </p:childTnLst>
                                </p:cTn>
                              </p:par>
                            </p:childTnLst>
                          </p:cTn>
                        </p:par>
                        <p:par>
                          <p:cTn id="20" fill="hold" nodeType="afterGroup">
                            <p:stCondLst>
                              <p:cond delay="500"/>
                            </p:stCondLst>
                            <p:childTnLst>
                              <p:par>
                                <p:cTn id="21" presetID="0" presetClass="path" presetSubtype="0" accel="50000" decel="50000" fill="hold" grpId="1" nodeType="afterEffect">
                                  <p:stCondLst>
                                    <p:cond delay="0"/>
                                  </p:stCondLst>
                                  <p:childTnLst>
                                    <p:animMotion origin="layout" path="M -1.94444E-6 9.24855E-7 L 0.11667 9.24855E-7 " pathEditMode="relative" ptsTypes="AA">
                                      <p:cBhvr>
                                        <p:cTn id="22" dur="2000" fill="hold"/>
                                        <p:tgtEl>
                                          <p:spTgt spid="833555"/>
                                        </p:tgtEl>
                                        <p:attrNameLst>
                                          <p:attrName>ppt_x</p:attrName>
                                          <p:attrName>ppt_y</p:attrName>
                                        </p:attrNameLst>
                                      </p:cBhvr>
                                    </p:animMotion>
                                  </p:childTnLst>
                                </p:cTn>
                              </p:par>
                              <p:par>
                                <p:cTn id="23" presetID="1" presetClass="entr" presetSubtype="0" fill="hold" grpId="1" nodeType="withEffect">
                                  <p:stCondLst>
                                    <p:cond delay="0"/>
                                  </p:stCondLst>
                                  <p:childTnLst>
                                    <p:set>
                                      <p:cBhvr>
                                        <p:cTn id="24" dur="1" fill="hold">
                                          <p:stCondLst>
                                            <p:cond delay="0"/>
                                          </p:stCondLst>
                                        </p:cTn>
                                        <p:tgtEl>
                                          <p:spTgt spid="833559"/>
                                        </p:tgtEl>
                                        <p:attrNameLst>
                                          <p:attrName>style.visibility</p:attrName>
                                        </p:attrNameLst>
                                      </p:cBhvr>
                                      <p:to>
                                        <p:strVal val="visible"/>
                                      </p:to>
                                    </p:set>
                                  </p:childTnLst>
                                </p:cTn>
                              </p:par>
                              <p:par>
                                <p:cTn id="25" presetID="0" presetClass="path" presetSubtype="0" accel="50000" decel="50000" fill="hold" grpId="0" nodeType="withEffect">
                                  <p:stCondLst>
                                    <p:cond delay="0"/>
                                  </p:stCondLst>
                                  <p:childTnLst>
                                    <p:animMotion origin="layout" path="M 0 0 L 0.11666 0 " pathEditMode="relative" ptsTypes="AA">
                                      <p:cBhvr>
                                        <p:cTn id="26" dur="2000" fill="hold"/>
                                        <p:tgtEl>
                                          <p:spTgt spid="833559"/>
                                        </p:tgtEl>
                                        <p:attrNameLst>
                                          <p:attrName>ppt_x</p:attrName>
                                          <p:attrName>ppt_y</p:attrName>
                                        </p:attrNameLst>
                                      </p:cBhvr>
                                    </p:animMotion>
                                  </p:childTnLst>
                                </p:cTn>
                              </p:par>
                            </p:childTnLst>
                          </p:cTn>
                        </p:par>
                        <p:par>
                          <p:cTn id="27" fill="hold" nodeType="afterGroup">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833556"/>
                                        </p:tgtEl>
                                        <p:attrNameLst>
                                          <p:attrName>style.visibility</p:attrName>
                                        </p:attrNameLst>
                                      </p:cBhvr>
                                      <p:to>
                                        <p:strVal val="visible"/>
                                      </p:to>
                                    </p:set>
                                    <p:animEffect transition="in" filter="wipe(left)">
                                      <p:cBhvr>
                                        <p:cTn id="30" dur="500"/>
                                        <p:tgtEl>
                                          <p:spTgt spid="833556"/>
                                        </p:tgtEl>
                                      </p:cBhvr>
                                    </p:animEffect>
                                  </p:childTnLst>
                                </p:cTn>
                              </p:par>
                            </p:childTnLst>
                          </p:cTn>
                        </p:par>
                        <p:par>
                          <p:cTn id="31" fill="hold" nodeType="afterGroup">
                            <p:stCondLst>
                              <p:cond delay="3000"/>
                            </p:stCondLst>
                            <p:childTnLst>
                              <p:par>
                                <p:cTn id="32" presetID="22" presetClass="entr" presetSubtype="1" fill="hold" grpId="0" nodeType="afterEffect">
                                  <p:stCondLst>
                                    <p:cond delay="0"/>
                                  </p:stCondLst>
                                  <p:childTnLst>
                                    <p:set>
                                      <p:cBhvr>
                                        <p:cTn id="33" dur="1" fill="hold">
                                          <p:stCondLst>
                                            <p:cond delay="0"/>
                                          </p:stCondLst>
                                        </p:cTn>
                                        <p:tgtEl>
                                          <p:spTgt spid="833557"/>
                                        </p:tgtEl>
                                        <p:attrNameLst>
                                          <p:attrName>style.visibility</p:attrName>
                                        </p:attrNameLst>
                                      </p:cBhvr>
                                      <p:to>
                                        <p:strVal val="visible"/>
                                      </p:to>
                                    </p:set>
                                    <p:animEffect transition="in" filter="wipe(up)">
                                      <p:cBhvr>
                                        <p:cTn id="34" dur="500"/>
                                        <p:tgtEl>
                                          <p:spTgt spid="833557"/>
                                        </p:tgtEl>
                                      </p:cBhvr>
                                    </p:animEffect>
                                  </p:childTnLst>
                                </p:cTn>
                              </p:par>
                            </p:childTnLst>
                          </p:cTn>
                        </p:par>
                        <p:par>
                          <p:cTn id="35" fill="hold" nodeType="afterGroup">
                            <p:stCondLst>
                              <p:cond delay="3500"/>
                            </p:stCondLst>
                            <p:childTnLst>
                              <p:par>
                                <p:cTn id="36" presetID="1" presetClass="entr" presetSubtype="0" fill="hold" grpId="0" nodeType="afterEffect">
                                  <p:stCondLst>
                                    <p:cond delay="0"/>
                                  </p:stCondLst>
                                  <p:childTnLst>
                                    <p:set>
                                      <p:cBhvr>
                                        <p:cTn id="37" dur="1" fill="hold">
                                          <p:stCondLst>
                                            <p:cond delay="0"/>
                                          </p:stCondLst>
                                        </p:cTn>
                                        <p:tgtEl>
                                          <p:spTgt spid="8335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3552" grpId="0"/>
      <p:bldP spid="833553" grpId="0" animBg="1"/>
      <p:bldP spid="833554" grpId="0" animBg="1"/>
      <p:bldP spid="833555" grpId="0" animBg="1"/>
      <p:bldP spid="833555" grpId="1" animBg="1"/>
      <p:bldP spid="833556" grpId="0" animBg="1"/>
      <p:bldP spid="833557" grpId="0" animBg="1"/>
      <p:bldP spid="833558" grpId="0"/>
      <p:bldP spid="833559" grpId="0"/>
      <p:bldP spid="833559"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2275" name="Rectangle 3"/>
          <p:cNvSpPr>
            <a:spLocks noGrp="1" noChangeArrowheads="1"/>
          </p:cNvSpPr>
          <p:nvPr>
            <p:ph type="subTitle" idx="1"/>
          </p:nvPr>
        </p:nvSpPr>
        <p:spPr>
          <a:xfrm>
            <a:off x="685800" y="1027113"/>
            <a:ext cx="8077200" cy="5602287"/>
          </a:xfrm>
        </p:spPr>
        <p:txBody>
          <a:bodyPr/>
          <a:lstStyle/>
          <a:p>
            <a:pPr marL="533400" indent="-533400" algn="l" eaLnBrk="1" hangingPunct="1">
              <a:lnSpc>
                <a:spcPct val="80000"/>
              </a:lnSpc>
            </a:pPr>
            <a:r>
              <a:rPr lang="en-US" sz="1800" b="0" smtClean="0"/>
              <a:t>A </a:t>
            </a:r>
            <a:r>
              <a:rPr lang="en-US" sz="1800" smtClean="0"/>
              <a:t>Supply Curve </a:t>
            </a:r>
            <a:r>
              <a:rPr lang="en-US" sz="1800" b="0" smtClean="0"/>
              <a:t>(or simply supply) shows the quantity of a good that firms will produce at alternative prices, holding all else constant. </a:t>
            </a:r>
          </a:p>
          <a:p>
            <a:pPr marL="533400" indent="-533400" algn="l" eaLnBrk="1" hangingPunct="1">
              <a:lnSpc>
                <a:spcPct val="80000"/>
              </a:lnSpc>
            </a:pPr>
            <a:endParaRPr lang="en-US" sz="1800" b="0" smtClean="0"/>
          </a:p>
          <a:p>
            <a:pPr marL="533400" indent="-533400" algn="l" eaLnBrk="1" hangingPunct="1">
              <a:lnSpc>
                <a:spcPct val="80000"/>
              </a:lnSpc>
            </a:pPr>
            <a:r>
              <a:rPr lang="en-US" sz="1800" smtClean="0"/>
              <a:t>Quantity Supplied (</a:t>
            </a:r>
            <a:r>
              <a:rPr lang="en-US" sz="1800" i="1" smtClean="0"/>
              <a:t>Q</a:t>
            </a:r>
            <a:r>
              <a:rPr lang="en-US" sz="1800" i="1" baseline="-25000" smtClean="0"/>
              <a:t>S</a:t>
            </a:r>
            <a:r>
              <a:rPr lang="en-US" sz="1800" smtClean="0"/>
              <a:t>) </a:t>
            </a:r>
            <a:r>
              <a:rPr lang="en-US" sz="1800" b="0" smtClean="0"/>
              <a:t>is the amount of a particular type of good firms will want to produce at a given price, holding all else constant.</a:t>
            </a:r>
            <a:r>
              <a:rPr lang="en-US" sz="1800" smtClean="0"/>
              <a:t> </a:t>
            </a:r>
            <a:endParaRPr lang="en-US" sz="1800" b="0" smtClean="0"/>
          </a:p>
          <a:p>
            <a:pPr marL="533400" indent="-533400" algn="l" eaLnBrk="1" hangingPunct="1">
              <a:lnSpc>
                <a:spcPct val="80000"/>
              </a:lnSpc>
            </a:pPr>
            <a:endParaRPr lang="en-US" sz="1800" b="0" smtClean="0"/>
          </a:p>
          <a:p>
            <a:pPr marL="533400" indent="-533400" algn="l" eaLnBrk="1" hangingPunct="1">
              <a:lnSpc>
                <a:spcPct val="80000"/>
              </a:lnSpc>
            </a:pPr>
            <a:r>
              <a:rPr lang="en-US" sz="1800" b="0" smtClean="0"/>
              <a:t>A </a:t>
            </a:r>
            <a:r>
              <a:rPr lang="en-US" sz="1800" smtClean="0"/>
              <a:t>movement along</a:t>
            </a:r>
            <a:r>
              <a:rPr lang="en-US" sz="1800" b="0" smtClean="0"/>
              <a:t> a supply curve is the change in quantity supplied that occurs when its price changes, holding all else constant.</a:t>
            </a:r>
            <a:r>
              <a:rPr lang="en-US" sz="1800" smtClean="0"/>
              <a:t> </a:t>
            </a:r>
          </a:p>
          <a:p>
            <a:pPr marL="533400" indent="-533400" algn="l" eaLnBrk="1" hangingPunct="1">
              <a:lnSpc>
                <a:spcPct val="80000"/>
              </a:lnSpc>
            </a:pPr>
            <a:endParaRPr lang="en-US" sz="1800" smtClean="0"/>
          </a:p>
          <a:p>
            <a:pPr marL="533400" indent="-533400" algn="l" eaLnBrk="1" hangingPunct="1">
              <a:lnSpc>
                <a:spcPct val="80000"/>
              </a:lnSpc>
            </a:pPr>
            <a:r>
              <a:rPr lang="en-US" sz="1800" b="0" smtClean="0"/>
              <a:t>The </a:t>
            </a:r>
            <a:r>
              <a:rPr lang="en-US" sz="1800" smtClean="0"/>
              <a:t>Law of Supply</a:t>
            </a:r>
            <a:r>
              <a:rPr lang="en-US" sz="1800" b="0" smtClean="0"/>
              <a:t> is the economic principle that says that the higher the price of a good the larger the quantity firms wish to produce, holding all else constant.</a:t>
            </a:r>
            <a:r>
              <a:rPr lang="en-US" sz="1800" smtClean="0"/>
              <a:t> </a:t>
            </a:r>
            <a:r>
              <a:rPr lang="en-US" sz="1800" b="0" smtClean="0"/>
              <a:t> </a:t>
            </a:r>
          </a:p>
          <a:p>
            <a:pPr marL="533400" indent="-533400" algn="l" eaLnBrk="1" hangingPunct="1">
              <a:lnSpc>
                <a:spcPct val="80000"/>
              </a:lnSpc>
            </a:pPr>
            <a:endParaRPr lang="en-US" sz="1800" b="0" smtClean="0"/>
          </a:p>
          <a:p>
            <a:pPr marL="533400" indent="-533400" algn="l" eaLnBrk="1" hangingPunct="1">
              <a:lnSpc>
                <a:spcPct val="80000"/>
              </a:lnSpc>
            </a:pPr>
            <a:r>
              <a:rPr lang="en-US" sz="1800" b="0" smtClean="0"/>
              <a:t>We test this theory by asking questions. </a:t>
            </a:r>
          </a:p>
          <a:p>
            <a:pPr marL="533400" indent="-533400" algn="l" eaLnBrk="1" hangingPunct="1">
              <a:lnSpc>
                <a:spcPct val="80000"/>
              </a:lnSpc>
            </a:pPr>
            <a:endParaRPr lang="en-US" sz="1800" b="0" smtClean="0"/>
          </a:p>
          <a:p>
            <a:pPr marL="533400" indent="-533400" algn="l" eaLnBrk="1" hangingPunct="1">
              <a:lnSpc>
                <a:spcPct val="80000"/>
              </a:lnSpc>
            </a:pPr>
            <a:r>
              <a:rPr lang="en-US" sz="1800" b="0" smtClean="0"/>
              <a:t>	You have on old oil well in Mississippi which produces 10,000 barrels per year. There are 9 other people in the area that have identical oil wells. How many barrels of oil will you pump out of the ground if the crude oil price is </a:t>
            </a:r>
            <a:br>
              <a:rPr lang="en-US" sz="1800" b="0" smtClean="0"/>
            </a:br>
            <a:r>
              <a:rPr lang="en-US" sz="1800" b="0" i="1" smtClean="0"/>
              <a:t>P</a:t>
            </a:r>
            <a:r>
              <a:rPr lang="en-US" sz="1800" b="0" smtClean="0"/>
              <a:t> = $15? How many barrels of oil will you pump out of the ground if the crude oil price is </a:t>
            </a:r>
            <a:r>
              <a:rPr lang="en-US" sz="1800" b="0" i="1" smtClean="0"/>
              <a:t>P</a:t>
            </a:r>
            <a:r>
              <a:rPr lang="en-US" sz="1800" b="0" smtClean="0"/>
              <a:t> = $115? </a:t>
            </a:r>
          </a:p>
          <a:p>
            <a:pPr marL="533400" indent="-533400" algn="l" eaLnBrk="1" hangingPunct="1">
              <a:lnSpc>
                <a:spcPct val="90000"/>
              </a:lnSpc>
            </a:pPr>
            <a:endParaRPr lang="en-US" sz="1800" smtClean="0"/>
          </a:p>
        </p:txBody>
      </p:sp>
      <p:sp>
        <p:nvSpPr>
          <p:cNvPr id="37891" name="Rectangle 6"/>
          <p:cNvSpPr>
            <a:spLocks noGrp="1" noChangeArrowheads="1"/>
          </p:cNvSpPr>
          <p:nvPr>
            <p:ph type="ctrTitle"/>
          </p:nvPr>
        </p:nvSpPr>
        <p:spPr>
          <a:xfrm>
            <a:off x="685800" y="381000"/>
            <a:ext cx="7772400" cy="533400"/>
          </a:xfrm>
          <a:noFill/>
        </p:spPr>
        <p:txBody>
          <a:bodyPr/>
          <a:lstStyle/>
          <a:p>
            <a:pPr eaLnBrk="1" hangingPunct="1"/>
            <a:r>
              <a:rPr lang="en-US" smtClean="0"/>
              <a:t>The Supply Curve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22275">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22275">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22275">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22275">
                                            <p:txEl>
                                              <p:pRg st="8" end="8"/>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2227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5"/>
          <p:cNvSpPr>
            <a:spLocks noGrp="1" noChangeArrowheads="1"/>
          </p:cNvSpPr>
          <p:nvPr>
            <p:ph type="ctrTitle"/>
          </p:nvPr>
        </p:nvSpPr>
        <p:spPr>
          <a:xfrm>
            <a:off x="685800" y="381000"/>
            <a:ext cx="7772400" cy="533400"/>
          </a:xfrm>
          <a:noFill/>
        </p:spPr>
        <p:txBody>
          <a:bodyPr/>
          <a:lstStyle/>
          <a:p>
            <a:pPr eaLnBrk="1" hangingPunct="1"/>
            <a:r>
              <a:rPr lang="en-US" smtClean="0"/>
              <a:t>The Supply Curve</a:t>
            </a:r>
          </a:p>
        </p:txBody>
      </p:sp>
      <p:graphicFrame>
        <p:nvGraphicFramePr>
          <p:cNvPr id="823414" name="Group 118"/>
          <p:cNvGraphicFramePr>
            <a:graphicFrameLocks noGrp="1"/>
          </p:cNvGraphicFramePr>
          <p:nvPr/>
        </p:nvGraphicFramePr>
        <p:xfrm>
          <a:off x="2209800" y="1220788"/>
          <a:ext cx="5562600" cy="4754664"/>
        </p:xfrm>
        <a:graphic>
          <a:graphicData uri="http://schemas.openxmlformats.org/drawingml/2006/table">
            <a:tbl>
              <a:tblPr/>
              <a:tblGrid>
                <a:gridCol w="1689100"/>
                <a:gridCol w="1892300"/>
                <a:gridCol w="1981200"/>
              </a:tblGrid>
              <a:tr h="39621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1" i="0" u="none" strike="noStrike" cap="none" normalizeH="0" baseline="0" smtClean="0">
                          <a:ln>
                            <a:noFill/>
                          </a:ln>
                          <a:solidFill>
                            <a:schemeClr val="tx1"/>
                          </a:solidFill>
                          <a:effectLst/>
                          <a:latin typeface="Times New Roman" pitchFamily="18" charset="0"/>
                          <a:cs typeface="Times New Roman" pitchFamily="18" charset="0"/>
                        </a:rPr>
                        <a:t>Individual</a:t>
                      </a:r>
                      <a:endParaRPr kumimoji="0" lang="en-CA" sz="2000" b="1" i="0" u="none" strike="noStrike" cap="none" normalizeH="0" baseline="0" smtClean="0">
                        <a:ln>
                          <a:noFill/>
                        </a:ln>
                        <a:solidFill>
                          <a:schemeClr val="tx1"/>
                        </a:solidFill>
                        <a:effectLst/>
                        <a:latin typeface="Times New Roman" pitchFamily="18" charset="0"/>
                      </a:endParaRP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1" i="1" u="none" strike="noStrike" cap="none" normalizeH="0" baseline="0" smtClean="0">
                          <a:ln>
                            <a:noFill/>
                          </a:ln>
                          <a:solidFill>
                            <a:schemeClr val="tx1"/>
                          </a:solidFill>
                          <a:effectLst/>
                          <a:latin typeface="Times New Roman" pitchFamily="18" charset="0"/>
                          <a:cs typeface="Times New Roman" pitchFamily="18" charset="0"/>
                        </a:rPr>
                        <a:t>P</a:t>
                      </a:r>
                      <a:r>
                        <a:rPr kumimoji="0" lang="en-CA" sz="2000" b="1" i="0" u="none" strike="noStrike" cap="none" normalizeH="0" baseline="0" smtClean="0">
                          <a:ln>
                            <a:noFill/>
                          </a:ln>
                          <a:solidFill>
                            <a:schemeClr val="tx1"/>
                          </a:solidFill>
                          <a:effectLst/>
                          <a:latin typeface="Times New Roman" pitchFamily="18" charset="0"/>
                          <a:cs typeface="Times New Roman" pitchFamily="18" charset="0"/>
                        </a:rPr>
                        <a:t> = 15</a:t>
                      </a:r>
                      <a:endParaRPr kumimoji="0" lang="en-CA" sz="2000" b="1" i="0" u="none" strike="noStrike" cap="none" normalizeH="0" baseline="0" smtClean="0">
                        <a:ln>
                          <a:noFill/>
                        </a:ln>
                        <a:solidFill>
                          <a:schemeClr val="tx1"/>
                        </a:solidFill>
                        <a:effectLst/>
                        <a:latin typeface="Times New Roman" pitchFamily="18" charset="0"/>
                      </a:endParaRP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1" i="1" u="none" strike="noStrike" cap="none" normalizeH="0" baseline="0" smtClean="0">
                          <a:ln>
                            <a:noFill/>
                          </a:ln>
                          <a:solidFill>
                            <a:schemeClr val="tx1"/>
                          </a:solidFill>
                          <a:effectLst/>
                          <a:latin typeface="Times New Roman" pitchFamily="18" charset="0"/>
                          <a:cs typeface="Times New Roman" pitchFamily="18" charset="0"/>
                        </a:rPr>
                        <a:t>P</a:t>
                      </a:r>
                      <a:r>
                        <a:rPr kumimoji="0" lang="en-CA" sz="2000" b="1" i="0" u="none" strike="noStrike" cap="none" normalizeH="0" baseline="0" smtClean="0">
                          <a:ln>
                            <a:noFill/>
                          </a:ln>
                          <a:solidFill>
                            <a:schemeClr val="tx1"/>
                          </a:solidFill>
                          <a:effectLst/>
                          <a:latin typeface="Times New Roman" pitchFamily="18" charset="0"/>
                          <a:cs typeface="Times New Roman" pitchFamily="18" charset="0"/>
                        </a:rPr>
                        <a:t> = 115</a:t>
                      </a:r>
                      <a:endParaRPr kumimoji="0" lang="en-CA" sz="2000" b="1" i="0" u="none" strike="noStrike" cap="none" normalizeH="0" baseline="0" smtClean="0">
                        <a:ln>
                          <a:noFill/>
                        </a:ln>
                        <a:solidFill>
                          <a:schemeClr val="tx1"/>
                        </a:solidFill>
                        <a:effectLst/>
                        <a:latin typeface="Times New Roman" pitchFamily="18" charset="0"/>
                      </a:endParaRP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1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en-CA" sz="2000" b="0" i="0" u="none" strike="noStrike" cap="none" normalizeH="0" baseline="0" smtClean="0">
                        <a:ln>
                          <a:noFill/>
                        </a:ln>
                        <a:solidFill>
                          <a:schemeClr val="tx1"/>
                        </a:solidFill>
                        <a:effectLst/>
                        <a:latin typeface="Times New Roman" pitchFamily="18" charset="0"/>
                      </a:endParaRP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cs typeface="Times New Roman" pitchFamily="18" charset="0"/>
                        </a:rPr>
                        <a:t>0</a:t>
                      </a:r>
                      <a:endParaRPr kumimoji="0" lang="en-CA" sz="2000" b="0" i="0" u="none" strike="noStrike" cap="none" normalizeH="0" baseline="0" smtClean="0">
                        <a:ln>
                          <a:noFill/>
                        </a:ln>
                        <a:solidFill>
                          <a:schemeClr val="tx1"/>
                        </a:solidFill>
                        <a:effectLst/>
                        <a:latin typeface="Times New Roman" pitchFamily="18" charset="0"/>
                      </a:endParaRP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10,000</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1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en-CA" sz="2000" b="0" i="0" u="none" strike="noStrike" cap="none" normalizeH="0" baseline="0" smtClean="0">
                        <a:ln>
                          <a:noFill/>
                        </a:ln>
                        <a:solidFill>
                          <a:schemeClr val="tx1"/>
                        </a:solidFill>
                        <a:effectLst/>
                        <a:latin typeface="Times New Roman" pitchFamily="18" charset="0"/>
                      </a:endParaRP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0</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10,000</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1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en-CA" sz="2000" b="0" i="0" u="none" strike="noStrike" cap="none" normalizeH="0" baseline="0" smtClean="0">
                        <a:ln>
                          <a:noFill/>
                        </a:ln>
                        <a:solidFill>
                          <a:schemeClr val="tx1"/>
                        </a:solidFill>
                        <a:effectLst/>
                        <a:latin typeface="Times New Roman" pitchFamily="18" charset="0"/>
                      </a:endParaRP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0</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10,000</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1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en-CA" sz="2000" b="0" i="0" u="none" strike="noStrike" cap="none" normalizeH="0" baseline="0" smtClean="0">
                        <a:ln>
                          <a:noFill/>
                        </a:ln>
                        <a:solidFill>
                          <a:schemeClr val="tx1"/>
                        </a:solidFill>
                        <a:effectLst/>
                        <a:latin typeface="Times New Roman" pitchFamily="18" charset="0"/>
                      </a:endParaRP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0</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10,000</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1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5</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0</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10,000</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1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6</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0</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10,000</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1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7</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0</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10,000</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1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8</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0</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10,000</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1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cs typeface="Times New Roman" pitchFamily="18" charset="0"/>
                        </a:rPr>
                        <a:t>9</a:t>
                      </a:r>
                      <a:endParaRPr kumimoji="0" lang="en-CA" sz="2000" b="0" i="0" u="none" strike="noStrike" cap="none" normalizeH="0" baseline="0" smtClean="0">
                        <a:ln>
                          <a:noFill/>
                        </a:ln>
                        <a:solidFill>
                          <a:schemeClr val="tx1"/>
                        </a:solidFill>
                        <a:effectLst/>
                        <a:latin typeface="Times New Roman" pitchFamily="18" charset="0"/>
                      </a:endParaRP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0</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10,000</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1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en-CA" sz="2000" b="0" i="0" u="none" strike="noStrike" cap="none" normalizeH="0" baseline="0" smtClean="0">
                        <a:ln>
                          <a:noFill/>
                        </a:ln>
                        <a:solidFill>
                          <a:schemeClr val="tx1"/>
                        </a:solidFill>
                        <a:effectLst/>
                        <a:latin typeface="Times New Roman" pitchFamily="18" charset="0"/>
                      </a:endParaRP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0</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10,000</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96214">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cs typeface="Times New Roman" pitchFamily="18" charset="0"/>
                        </a:rPr>
                        <a:t>Total</a:t>
                      </a:r>
                      <a:endParaRPr kumimoji="0" lang="en-CA" sz="2000" b="0" i="0" u="none" strike="noStrike" cap="none" normalizeH="0" baseline="0" smtClean="0">
                        <a:ln>
                          <a:noFill/>
                        </a:ln>
                        <a:solidFill>
                          <a:schemeClr val="tx1"/>
                        </a:solidFill>
                        <a:effectLst/>
                        <a:latin typeface="Times New Roman" pitchFamily="18" charset="0"/>
                      </a:endParaRP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0</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Pct val="120000"/>
                        <a:buFont typeface="Times New Roman" pitchFamily="18" charset="0"/>
                        <a:buNone/>
                        <a:tabLst/>
                      </a:pPr>
                      <a:r>
                        <a:rPr kumimoji="0" lang="en-CA" sz="2000" b="0" i="0" u="none" strike="noStrike" cap="none" normalizeH="0" baseline="0" smtClean="0">
                          <a:ln>
                            <a:noFill/>
                          </a:ln>
                          <a:solidFill>
                            <a:schemeClr val="tx1"/>
                          </a:solidFill>
                          <a:effectLst/>
                          <a:latin typeface="Times New Roman" pitchFamily="18" charset="0"/>
                        </a:rPr>
                        <a:t>100,000</a:t>
                      </a:r>
                    </a:p>
                  </a:txBody>
                  <a:tcPr marT="45711" marB="45711"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bl>
          </a:graphicData>
        </a:graphic>
      </p:graphicFrame>
      <p:sp>
        <p:nvSpPr>
          <p:cNvPr id="823390" name="Rectangle 94"/>
          <p:cNvSpPr>
            <a:spLocks noChangeArrowheads="1"/>
          </p:cNvSpPr>
          <p:nvPr/>
        </p:nvSpPr>
        <p:spPr bwMode="auto">
          <a:xfrm>
            <a:off x="4267200" y="1673225"/>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391" name="Rectangle 95"/>
          <p:cNvSpPr>
            <a:spLocks noChangeArrowheads="1"/>
          </p:cNvSpPr>
          <p:nvPr/>
        </p:nvSpPr>
        <p:spPr bwMode="auto">
          <a:xfrm>
            <a:off x="6157913" y="1660525"/>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392" name="Rectangle 96"/>
          <p:cNvSpPr>
            <a:spLocks noChangeArrowheads="1"/>
          </p:cNvSpPr>
          <p:nvPr/>
        </p:nvSpPr>
        <p:spPr bwMode="auto">
          <a:xfrm>
            <a:off x="4267200" y="2041525"/>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393" name="Rectangle 97"/>
          <p:cNvSpPr>
            <a:spLocks noChangeArrowheads="1"/>
          </p:cNvSpPr>
          <p:nvPr/>
        </p:nvSpPr>
        <p:spPr bwMode="auto">
          <a:xfrm>
            <a:off x="6157913" y="2057400"/>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394" name="Rectangle 98"/>
          <p:cNvSpPr>
            <a:spLocks noChangeArrowheads="1"/>
          </p:cNvSpPr>
          <p:nvPr/>
        </p:nvSpPr>
        <p:spPr bwMode="auto">
          <a:xfrm>
            <a:off x="4267200" y="2432050"/>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395" name="Rectangle 99"/>
          <p:cNvSpPr>
            <a:spLocks noChangeArrowheads="1"/>
          </p:cNvSpPr>
          <p:nvPr/>
        </p:nvSpPr>
        <p:spPr bwMode="auto">
          <a:xfrm>
            <a:off x="6157913" y="2435225"/>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396" name="Rectangle 100"/>
          <p:cNvSpPr>
            <a:spLocks noChangeArrowheads="1"/>
          </p:cNvSpPr>
          <p:nvPr/>
        </p:nvSpPr>
        <p:spPr bwMode="auto">
          <a:xfrm>
            <a:off x="4260850" y="2838450"/>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397" name="Rectangle 101"/>
          <p:cNvSpPr>
            <a:spLocks noChangeArrowheads="1"/>
          </p:cNvSpPr>
          <p:nvPr/>
        </p:nvSpPr>
        <p:spPr bwMode="auto">
          <a:xfrm>
            <a:off x="6151563" y="2825750"/>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398" name="Rectangle 102"/>
          <p:cNvSpPr>
            <a:spLocks noChangeArrowheads="1"/>
          </p:cNvSpPr>
          <p:nvPr/>
        </p:nvSpPr>
        <p:spPr bwMode="auto">
          <a:xfrm>
            <a:off x="4270375" y="3244850"/>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399" name="Rectangle 103"/>
          <p:cNvSpPr>
            <a:spLocks noChangeArrowheads="1"/>
          </p:cNvSpPr>
          <p:nvPr/>
        </p:nvSpPr>
        <p:spPr bwMode="auto">
          <a:xfrm>
            <a:off x="6161088" y="3232150"/>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400" name="Rectangle 104"/>
          <p:cNvSpPr>
            <a:spLocks noChangeArrowheads="1"/>
          </p:cNvSpPr>
          <p:nvPr/>
        </p:nvSpPr>
        <p:spPr bwMode="auto">
          <a:xfrm>
            <a:off x="4264025" y="3635375"/>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401" name="Rectangle 105"/>
          <p:cNvSpPr>
            <a:spLocks noChangeArrowheads="1"/>
          </p:cNvSpPr>
          <p:nvPr/>
        </p:nvSpPr>
        <p:spPr bwMode="auto">
          <a:xfrm>
            <a:off x="6154738" y="3622675"/>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402" name="Rectangle 106"/>
          <p:cNvSpPr>
            <a:spLocks noChangeArrowheads="1"/>
          </p:cNvSpPr>
          <p:nvPr/>
        </p:nvSpPr>
        <p:spPr bwMode="auto">
          <a:xfrm>
            <a:off x="4273550" y="4041775"/>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403" name="Rectangle 107"/>
          <p:cNvSpPr>
            <a:spLocks noChangeArrowheads="1"/>
          </p:cNvSpPr>
          <p:nvPr/>
        </p:nvSpPr>
        <p:spPr bwMode="auto">
          <a:xfrm>
            <a:off x="6164263" y="4029075"/>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404" name="Rectangle 108"/>
          <p:cNvSpPr>
            <a:spLocks noChangeArrowheads="1"/>
          </p:cNvSpPr>
          <p:nvPr/>
        </p:nvSpPr>
        <p:spPr bwMode="auto">
          <a:xfrm>
            <a:off x="4267200" y="4416425"/>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405" name="Rectangle 109"/>
          <p:cNvSpPr>
            <a:spLocks noChangeArrowheads="1"/>
          </p:cNvSpPr>
          <p:nvPr/>
        </p:nvSpPr>
        <p:spPr bwMode="auto">
          <a:xfrm>
            <a:off x="6157913" y="4403725"/>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406" name="Rectangle 110"/>
          <p:cNvSpPr>
            <a:spLocks noChangeArrowheads="1"/>
          </p:cNvSpPr>
          <p:nvPr/>
        </p:nvSpPr>
        <p:spPr bwMode="auto">
          <a:xfrm>
            <a:off x="4260850" y="4806950"/>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407" name="Rectangle 111"/>
          <p:cNvSpPr>
            <a:spLocks noChangeArrowheads="1"/>
          </p:cNvSpPr>
          <p:nvPr/>
        </p:nvSpPr>
        <p:spPr bwMode="auto">
          <a:xfrm>
            <a:off x="6151563" y="4810125"/>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408" name="Rectangle 112"/>
          <p:cNvSpPr>
            <a:spLocks noChangeArrowheads="1"/>
          </p:cNvSpPr>
          <p:nvPr/>
        </p:nvSpPr>
        <p:spPr bwMode="auto">
          <a:xfrm>
            <a:off x="4254500" y="5213350"/>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409" name="Rectangle 113"/>
          <p:cNvSpPr>
            <a:spLocks noChangeArrowheads="1"/>
          </p:cNvSpPr>
          <p:nvPr/>
        </p:nvSpPr>
        <p:spPr bwMode="auto">
          <a:xfrm>
            <a:off x="6145213" y="5200650"/>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410" name="Rectangle 114"/>
          <p:cNvSpPr>
            <a:spLocks noChangeArrowheads="1"/>
          </p:cNvSpPr>
          <p:nvPr/>
        </p:nvSpPr>
        <p:spPr bwMode="auto">
          <a:xfrm>
            <a:off x="4248150" y="5603875"/>
            <a:ext cx="1189038"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23411" name="Rectangle 115"/>
          <p:cNvSpPr>
            <a:spLocks noChangeArrowheads="1"/>
          </p:cNvSpPr>
          <p:nvPr/>
        </p:nvSpPr>
        <p:spPr bwMode="auto">
          <a:xfrm>
            <a:off x="6138863" y="5591175"/>
            <a:ext cx="1189037"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23390"/>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23391"/>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23392"/>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823393"/>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823394"/>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823395"/>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823396"/>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823397"/>
                                        </p:tgtEl>
                                        <p:attrNameLst>
                                          <p:attrName>style.visibility</p:attrName>
                                        </p:attrNameLst>
                                      </p:cBhvr>
                                      <p:to>
                                        <p:strVal val="hidden"/>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823398"/>
                                        </p:tgtEl>
                                        <p:attrNameLst>
                                          <p:attrName>style.visibility</p:attrName>
                                        </p:attrNameLst>
                                      </p:cBhvr>
                                      <p:to>
                                        <p:strVal val="hidden"/>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823399"/>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823400"/>
                                        </p:tgtEl>
                                        <p:attrNameLst>
                                          <p:attrName>style.visibility</p:attrName>
                                        </p:attrNameLst>
                                      </p:cBhvr>
                                      <p:to>
                                        <p:strVal val="hidden"/>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xit" presetSubtype="0" fill="hold" grpId="0" nodeType="clickEffect">
                                  <p:stCondLst>
                                    <p:cond delay="0"/>
                                  </p:stCondLst>
                                  <p:childTnLst>
                                    <p:set>
                                      <p:cBhvr>
                                        <p:cTn id="50" dur="1" fill="hold">
                                          <p:stCondLst>
                                            <p:cond delay="0"/>
                                          </p:stCondLst>
                                        </p:cTn>
                                        <p:tgtEl>
                                          <p:spTgt spid="823401"/>
                                        </p:tgtEl>
                                        <p:attrNameLst>
                                          <p:attrName>style.visibility</p:attrName>
                                        </p:attrNameLst>
                                      </p:cBhvr>
                                      <p:to>
                                        <p:strVal val="hidden"/>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xit" presetSubtype="0" fill="hold" grpId="0" nodeType="clickEffect">
                                  <p:stCondLst>
                                    <p:cond delay="0"/>
                                  </p:stCondLst>
                                  <p:childTnLst>
                                    <p:set>
                                      <p:cBhvr>
                                        <p:cTn id="54" dur="1" fill="hold">
                                          <p:stCondLst>
                                            <p:cond delay="0"/>
                                          </p:stCondLst>
                                        </p:cTn>
                                        <p:tgtEl>
                                          <p:spTgt spid="823402"/>
                                        </p:tgtEl>
                                        <p:attrNameLst>
                                          <p:attrName>style.visibility</p:attrName>
                                        </p:attrNameLst>
                                      </p:cBhvr>
                                      <p:to>
                                        <p:strVal val="hidden"/>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xit" presetSubtype="0" fill="hold" grpId="0" nodeType="clickEffect">
                                  <p:stCondLst>
                                    <p:cond delay="0"/>
                                  </p:stCondLst>
                                  <p:childTnLst>
                                    <p:set>
                                      <p:cBhvr>
                                        <p:cTn id="58" dur="1" fill="hold">
                                          <p:stCondLst>
                                            <p:cond delay="0"/>
                                          </p:stCondLst>
                                        </p:cTn>
                                        <p:tgtEl>
                                          <p:spTgt spid="823403"/>
                                        </p:tgtEl>
                                        <p:attrNameLst>
                                          <p:attrName>style.visibility</p:attrName>
                                        </p:attrNameLst>
                                      </p:cBhvr>
                                      <p:to>
                                        <p:strVal val="hidden"/>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xit" presetSubtype="0" fill="hold" grpId="0" nodeType="clickEffect">
                                  <p:stCondLst>
                                    <p:cond delay="0"/>
                                  </p:stCondLst>
                                  <p:childTnLst>
                                    <p:set>
                                      <p:cBhvr>
                                        <p:cTn id="62" dur="1" fill="hold">
                                          <p:stCondLst>
                                            <p:cond delay="0"/>
                                          </p:stCondLst>
                                        </p:cTn>
                                        <p:tgtEl>
                                          <p:spTgt spid="823404"/>
                                        </p:tgtEl>
                                        <p:attrNameLst>
                                          <p:attrName>style.visibility</p:attrName>
                                        </p:attrNameLst>
                                      </p:cBhvr>
                                      <p:to>
                                        <p:strVal val="hidden"/>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xit" presetSubtype="0" fill="hold" grpId="0" nodeType="clickEffect">
                                  <p:stCondLst>
                                    <p:cond delay="0"/>
                                  </p:stCondLst>
                                  <p:childTnLst>
                                    <p:set>
                                      <p:cBhvr>
                                        <p:cTn id="66" dur="1" fill="hold">
                                          <p:stCondLst>
                                            <p:cond delay="0"/>
                                          </p:stCondLst>
                                        </p:cTn>
                                        <p:tgtEl>
                                          <p:spTgt spid="823405"/>
                                        </p:tgtEl>
                                        <p:attrNameLst>
                                          <p:attrName>style.visibility</p:attrName>
                                        </p:attrNameLst>
                                      </p:cBhvr>
                                      <p:to>
                                        <p:strVal val="hidden"/>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xit" presetSubtype="0" fill="hold" grpId="0" nodeType="clickEffect">
                                  <p:stCondLst>
                                    <p:cond delay="0"/>
                                  </p:stCondLst>
                                  <p:childTnLst>
                                    <p:set>
                                      <p:cBhvr>
                                        <p:cTn id="70" dur="1" fill="hold">
                                          <p:stCondLst>
                                            <p:cond delay="0"/>
                                          </p:stCondLst>
                                        </p:cTn>
                                        <p:tgtEl>
                                          <p:spTgt spid="823406"/>
                                        </p:tgtEl>
                                        <p:attrNameLst>
                                          <p:attrName>style.visibility</p:attrName>
                                        </p:attrNameLst>
                                      </p:cBhvr>
                                      <p:to>
                                        <p:strVal val="hidden"/>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xit" presetSubtype="0" fill="hold" grpId="0" nodeType="clickEffect">
                                  <p:stCondLst>
                                    <p:cond delay="0"/>
                                  </p:stCondLst>
                                  <p:childTnLst>
                                    <p:set>
                                      <p:cBhvr>
                                        <p:cTn id="74" dur="1" fill="hold">
                                          <p:stCondLst>
                                            <p:cond delay="0"/>
                                          </p:stCondLst>
                                        </p:cTn>
                                        <p:tgtEl>
                                          <p:spTgt spid="823407"/>
                                        </p:tgtEl>
                                        <p:attrNameLst>
                                          <p:attrName>style.visibility</p:attrName>
                                        </p:attrNameLst>
                                      </p:cBhvr>
                                      <p:to>
                                        <p:strVal val="hidden"/>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xit" presetSubtype="0" fill="hold" grpId="0" nodeType="clickEffect">
                                  <p:stCondLst>
                                    <p:cond delay="0"/>
                                  </p:stCondLst>
                                  <p:childTnLst>
                                    <p:set>
                                      <p:cBhvr>
                                        <p:cTn id="78" dur="1" fill="hold">
                                          <p:stCondLst>
                                            <p:cond delay="0"/>
                                          </p:stCondLst>
                                        </p:cTn>
                                        <p:tgtEl>
                                          <p:spTgt spid="823408"/>
                                        </p:tgtEl>
                                        <p:attrNameLst>
                                          <p:attrName>style.visibility</p:attrName>
                                        </p:attrNameLst>
                                      </p:cBhvr>
                                      <p:to>
                                        <p:strVal val="hidden"/>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1" presetClass="exit" presetSubtype="0" fill="hold" grpId="0" nodeType="clickEffect">
                                  <p:stCondLst>
                                    <p:cond delay="0"/>
                                  </p:stCondLst>
                                  <p:childTnLst>
                                    <p:set>
                                      <p:cBhvr>
                                        <p:cTn id="82" dur="1" fill="hold">
                                          <p:stCondLst>
                                            <p:cond delay="0"/>
                                          </p:stCondLst>
                                        </p:cTn>
                                        <p:tgtEl>
                                          <p:spTgt spid="823409"/>
                                        </p:tgtEl>
                                        <p:attrNameLst>
                                          <p:attrName>style.visibility</p:attrName>
                                        </p:attrNameLst>
                                      </p:cBhvr>
                                      <p:to>
                                        <p:strVal val="hidden"/>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1" presetClass="exit" presetSubtype="0" fill="hold" grpId="0" nodeType="clickEffect">
                                  <p:stCondLst>
                                    <p:cond delay="0"/>
                                  </p:stCondLst>
                                  <p:childTnLst>
                                    <p:set>
                                      <p:cBhvr>
                                        <p:cTn id="86" dur="1" fill="hold">
                                          <p:stCondLst>
                                            <p:cond delay="0"/>
                                          </p:stCondLst>
                                        </p:cTn>
                                        <p:tgtEl>
                                          <p:spTgt spid="823410"/>
                                        </p:tgtEl>
                                        <p:attrNameLst>
                                          <p:attrName>style.visibility</p:attrName>
                                        </p:attrNameLst>
                                      </p:cBhvr>
                                      <p:to>
                                        <p:strVal val="hidden"/>
                                      </p:to>
                                    </p:set>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xit" presetSubtype="0" fill="hold" grpId="0" nodeType="clickEffect">
                                  <p:stCondLst>
                                    <p:cond delay="0"/>
                                  </p:stCondLst>
                                  <p:childTnLst>
                                    <p:set>
                                      <p:cBhvr>
                                        <p:cTn id="90" dur="1" fill="hold">
                                          <p:stCondLst>
                                            <p:cond delay="0"/>
                                          </p:stCondLst>
                                        </p:cTn>
                                        <p:tgtEl>
                                          <p:spTgt spid="8234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3390" grpId="0" animBg="1"/>
      <p:bldP spid="823391" grpId="0" animBg="1"/>
      <p:bldP spid="823392" grpId="0" animBg="1"/>
      <p:bldP spid="823393" grpId="0" animBg="1"/>
      <p:bldP spid="823394" grpId="0" animBg="1"/>
      <p:bldP spid="823395" grpId="0" animBg="1"/>
      <p:bldP spid="823396" grpId="0" animBg="1"/>
      <p:bldP spid="823397" grpId="0" animBg="1"/>
      <p:bldP spid="823398" grpId="0" animBg="1"/>
      <p:bldP spid="823399" grpId="0" animBg="1"/>
      <p:bldP spid="823400" grpId="0" animBg="1"/>
      <p:bldP spid="823401" grpId="0" animBg="1"/>
      <p:bldP spid="823402" grpId="0" animBg="1"/>
      <p:bldP spid="823403" grpId="0" animBg="1"/>
      <p:bldP spid="823404" grpId="0" animBg="1"/>
      <p:bldP spid="823405" grpId="0" animBg="1"/>
      <p:bldP spid="823406" grpId="0" animBg="1"/>
      <p:bldP spid="823407" grpId="0" animBg="1"/>
      <p:bldP spid="823408" grpId="0" animBg="1"/>
      <p:bldP spid="823409" grpId="0" animBg="1"/>
      <p:bldP spid="823410" grpId="0" animBg="1"/>
      <p:bldP spid="8234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1" name="Line 9"/>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1992" name="Line 10"/>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6381" name="Rectangle 13"/>
          <p:cNvSpPr>
            <a:spLocks noChangeArrowheads="1"/>
          </p:cNvSpPr>
          <p:nvPr/>
        </p:nvSpPr>
        <p:spPr bwMode="auto">
          <a:xfrm>
            <a:off x="1524000" y="5461000"/>
            <a:ext cx="481013"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spcBef>
                <a:spcPct val="20000"/>
              </a:spcBef>
              <a:buClr>
                <a:srgbClr val="00468F"/>
              </a:buClr>
              <a:buSzPct val="120000"/>
              <a:buFont typeface="Webdings" panose="05030102010509060703" pitchFamily="18" charset="2"/>
              <a:buNone/>
            </a:pPr>
            <a:r>
              <a:rPr lang="en-US" sz="1800"/>
              <a:t>15</a:t>
            </a:r>
          </a:p>
        </p:txBody>
      </p:sp>
      <p:sp>
        <p:nvSpPr>
          <p:cNvPr id="826382" name="Rectangle 14"/>
          <p:cNvSpPr>
            <a:spLocks noChangeArrowheads="1"/>
          </p:cNvSpPr>
          <p:nvPr/>
        </p:nvSpPr>
        <p:spPr bwMode="auto">
          <a:xfrm>
            <a:off x="1781175" y="6116638"/>
            <a:ext cx="685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a:t>0</a:t>
            </a:r>
          </a:p>
        </p:txBody>
      </p:sp>
      <p:sp>
        <p:nvSpPr>
          <p:cNvPr id="41995" name="Rectangle 15"/>
          <p:cNvSpPr>
            <a:spLocks noChangeArrowheads="1"/>
          </p:cNvSpPr>
          <p:nvPr/>
        </p:nvSpPr>
        <p:spPr bwMode="auto">
          <a:xfrm>
            <a:off x="4121150" y="6338888"/>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Quantity</a:t>
            </a:r>
          </a:p>
        </p:txBody>
      </p:sp>
      <p:sp>
        <p:nvSpPr>
          <p:cNvPr id="41996" name="Rectangle 16"/>
          <p:cNvSpPr>
            <a:spLocks noChangeArrowheads="1"/>
          </p:cNvSpPr>
          <p:nvPr/>
        </p:nvSpPr>
        <p:spPr bwMode="auto">
          <a:xfrm>
            <a:off x="1174750" y="4281488"/>
            <a:ext cx="654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826379" name="Line 11"/>
          <p:cNvSpPr>
            <a:spLocks noChangeShapeType="1"/>
          </p:cNvSpPr>
          <p:nvPr/>
        </p:nvSpPr>
        <p:spPr bwMode="auto">
          <a:xfrm>
            <a:off x="2095500" y="5653088"/>
            <a:ext cx="46038"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41998" name="Rectangle 20"/>
          <p:cNvSpPr>
            <a:spLocks noGrp="1" noChangeArrowheads="1"/>
          </p:cNvSpPr>
          <p:nvPr>
            <p:ph type="ctrTitle"/>
          </p:nvPr>
        </p:nvSpPr>
        <p:spPr>
          <a:xfrm>
            <a:off x="685800" y="381000"/>
            <a:ext cx="7772400" cy="533400"/>
          </a:xfrm>
          <a:noFill/>
        </p:spPr>
        <p:txBody>
          <a:bodyPr/>
          <a:lstStyle/>
          <a:p>
            <a:pPr eaLnBrk="1" hangingPunct="1"/>
            <a:r>
              <a:rPr lang="en-US" smtClean="0"/>
              <a:t>The Supply Curve</a:t>
            </a:r>
          </a:p>
        </p:txBody>
      </p:sp>
      <p:sp>
        <p:nvSpPr>
          <p:cNvPr id="12" name="Rectangle 8"/>
          <p:cNvSpPr>
            <a:spLocks noChangeArrowheads="1"/>
          </p:cNvSpPr>
          <p:nvPr/>
        </p:nvSpPr>
        <p:spPr bwMode="auto">
          <a:xfrm>
            <a:off x="685800" y="1157288"/>
            <a:ext cx="2241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According to our data,</a:t>
            </a:r>
          </a:p>
        </p:txBody>
      </p:sp>
      <p:sp>
        <p:nvSpPr>
          <p:cNvPr id="13" name="Rectangle 9"/>
          <p:cNvSpPr>
            <a:spLocks noChangeArrowheads="1"/>
          </p:cNvSpPr>
          <p:nvPr/>
        </p:nvSpPr>
        <p:spPr bwMode="auto">
          <a:xfrm>
            <a:off x="609600" y="1524000"/>
            <a:ext cx="807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dirty="0"/>
              <a:t>When </a:t>
            </a:r>
            <a:r>
              <a:rPr lang="en-US" sz="1800" i="1" dirty="0"/>
              <a:t>P</a:t>
            </a:r>
            <a:r>
              <a:rPr lang="en-US" sz="1800" dirty="0"/>
              <a:t> = $15, </a:t>
            </a:r>
            <a:r>
              <a:rPr lang="en-US" sz="1800" i="1" dirty="0"/>
              <a:t>Q</a:t>
            </a:r>
            <a:r>
              <a:rPr lang="en-US" sz="1800" i="1" baseline="-25000" dirty="0"/>
              <a:t>S</a:t>
            </a:r>
            <a:r>
              <a:rPr lang="en-US" sz="1800" dirty="0"/>
              <a:t> = 0</a:t>
            </a:r>
          </a:p>
        </p:txBody>
      </p:sp>
      <p:sp>
        <p:nvSpPr>
          <p:cNvPr id="14" name="Rectangle 9"/>
          <p:cNvSpPr>
            <a:spLocks noChangeArrowheads="1"/>
          </p:cNvSpPr>
          <p:nvPr/>
        </p:nvSpPr>
        <p:spPr bwMode="auto">
          <a:xfrm>
            <a:off x="609600" y="1954211"/>
            <a:ext cx="8077200" cy="484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dirty="0" smtClean="0"/>
              <a:t>Revenue = </a:t>
            </a:r>
            <a:r>
              <a:rPr lang="en-US" sz="1800" i="1" dirty="0" smtClean="0"/>
              <a:t>P</a:t>
            </a:r>
            <a:r>
              <a:rPr lang="en-US" sz="1800" dirty="0" smtClean="0"/>
              <a:t>·</a:t>
            </a:r>
            <a:r>
              <a:rPr lang="en-US" sz="1800" i="1" dirty="0" smtClean="0"/>
              <a:t>Q</a:t>
            </a:r>
            <a:r>
              <a:rPr lang="en-US" sz="1800" dirty="0" smtClean="0"/>
              <a:t> = 0</a:t>
            </a:r>
            <a:endParaRPr lang="en-US" sz="1800" dirty="0"/>
          </a:p>
        </p:txBody>
      </p:sp>
    </p:spTree>
    <p:extLst>
      <p:ext uri="{BB962C8B-B14F-4D97-AF65-F5344CB8AC3E}">
        <p14:creationId xmlns:p14="http://schemas.microsoft.com/office/powerpoint/2010/main" val="78977500"/>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26382"/>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826379"/>
                                        </p:tgtEl>
                                        <p:attrNameLst>
                                          <p:attrName>style.visibility</p:attrName>
                                        </p:attrNameLst>
                                      </p:cBhvr>
                                      <p:to>
                                        <p:strVal val="visible"/>
                                      </p:to>
                                    </p:set>
                                  </p:childTnLst>
                                </p:cTn>
                              </p:par>
                            </p:childTnLst>
                          </p:cTn>
                        </p:par>
                        <p:par>
                          <p:cTn id="10" fill="hold" nodeType="afterGroup">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82638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6381" grpId="0"/>
      <p:bldP spid="826382" grpId="0"/>
      <p:bldP spid="826379" grpId="0" animBg="1"/>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413" name="Line 21"/>
          <p:cNvSpPr>
            <a:spLocks noChangeAspect="1" noChangeShapeType="1"/>
          </p:cNvSpPr>
          <p:nvPr/>
        </p:nvSpPr>
        <p:spPr bwMode="auto">
          <a:xfrm flipV="1">
            <a:off x="2136775" y="3317875"/>
            <a:ext cx="3378200" cy="23383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7414" name="Rectangle 22"/>
          <p:cNvSpPr>
            <a:spLocks noChangeArrowheads="1"/>
          </p:cNvSpPr>
          <p:nvPr/>
        </p:nvSpPr>
        <p:spPr bwMode="auto">
          <a:xfrm>
            <a:off x="5514975" y="309880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dirty="0"/>
              <a:t>S</a:t>
            </a:r>
          </a:p>
          <a:p>
            <a:pPr eaLnBrk="1" hangingPunct="1">
              <a:lnSpc>
                <a:spcPct val="90000"/>
              </a:lnSpc>
              <a:spcBef>
                <a:spcPct val="20000"/>
              </a:spcBef>
              <a:buClr>
                <a:srgbClr val="00468F"/>
              </a:buClr>
              <a:buSzPct val="120000"/>
              <a:buFont typeface="Webdings" panose="05030102010509060703" pitchFamily="18" charset="2"/>
              <a:buNone/>
            </a:pPr>
            <a:endParaRPr lang="en-US" sz="1800" dirty="0"/>
          </a:p>
        </p:txBody>
      </p:sp>
      <p:sp>
        <p:nvSpPr>
          <p:cNvPr id="43015" name="Line 26"/>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3016" name="Line 27"/>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7423" name="Line 31"/>
          <p:cNvSpPr>
            <a:spLocks noChangeShapeType="1"/>
          </p:cNvSpPr>
          <p:nvPr/>
        </p:nvSpPr>
        <p:spPr bwMode="auto">
          <a:xfrm>
            <a:off x="2133600" y="3443288"/>
            <a:ext cx="32004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827424" name="Line 32"/>
          <p:cNvSpPr>
            <a:spLocks noChangeShapeType="1"/>
          </p:cNvSpPr>
          <p:nvPr/>
        </p:nvSpPr>
        <p:spPr bwMode="auto">
          <a:xfrm>
            <a:off x="5324475" y="3506788"/>
            <a:ext cx="0" cy="260985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7425" name="Rectangle 33"/>
          <p:cNvSpPr>
            <a:spLocks noChangeArrowheads="1"/>
          </p:cNvSpPr>
          <p:nvPr/>
        </p:nvSpPr>
        <p:spPr bwMode="auto">
          <a:xfrm>
            <a:off x="1600200" y="3251200"/>
            <a:ext cx="990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115</a:t>
            </a:r>
          </a:p>
        </p:txBody>
      </p:sp>
      <p:sp>
        <p:nvSpPr>
          <p:cNvPr id="827426" name="Rectangle 34"/>
          <p:cNvSpPr>
            <a:spLocks noChangeArrowheads="1"/>
          </p:cNvSpPr>
          <p:nvPr/>
        </p:nvSpPr>
        <p:spPr bwMode="auto">
          <a:xfrm>
            <a:off x="4343400" y="6116638"/>
            <a:ext cx="1981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dirty="0"/>
              <a:t>100,000</a:t>
            </a:r>
          </a:p>
        </p:txBody>
      </p:sp>
      <p:sp>
        <p:nvSpPr>
          <p:cNvPr id="43021" name="Rectangle 35"/>
          <p:cNvSpPr>
            <a:spLocks noChangeArrowheads="1"/>
          </p:cNvSpPr>
          <p:nvPr/>
        </p:nvSpPr>
        <p:spPr bwMode="auto">
          <a:xfrm>
            <a:off x="3663950" y="6338888"/>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Quantity</a:t>
            </a:r>
          </a:p>
        </p:txBody>
      </p:sp>
      <p:sp>
        <p:nvSpPr>
          <p:cNvPr id="43022" name="Rectangle 36"/>
          <p:cNvSpPr>
            <a:spLocks noChangeArrowheads="1"/>
          </p:cNvSpPr>
          <p:nvPr/>
        </p:nvSpPr>
        <p:spPr bwMode="auto">
          <a:xfrm>
            <a:off x="1174750" y="4281488"/>
            <a:ext cx="654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43027" name="Rectangle 42"/>
          <p:cNvSpPr>
            <a:spLocks noChangeArrowheads="1"/>
          </p:cNvSpPr>
          <p:nvPr/>
        </p:nvSpPr>
        <p:spPr bwMode="auto">
          <a:xfrm>
            <a:off x="1781175" y="6116638"/>
            <a:ext cx="685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a:t>0</a:t>
            </a:r>
          </a:p>
        </p:txBody>
      </p:sp>
      <p:sp>
        <p:nvSpPr>
          <p:cNvPr id="43028" name="Line 43"/>
          <p:cNvSpPr>
            <a:spLocks noChangeShapeType="1"/>
          </p:cNvSpPr>
          <p:nvPr/>
        </p:nvSpPr>
        <p:spPr bwMode="auto">
          <a:xfrm>
            <a:off x="2095500" y="5653088"/>
            <a:ext cx="46038"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43030" name="Rectangle 49"/>
          <p:cNvSpPr>
            <a:spLocks noGrp="1" noChangeArrowheads="1"/>
          </p:cNvSpPr>
          <p:nvPr>
            <p:ph type="ctrTitle"/>
          </p:nvPr>
        </p:nvSpPr>
        <p:spPr>
          <a:xfrm>
            <a:off x="685800" y="381000"/>
            <a:ext cx="7772400" cy="533400"/>
          </a:xfrm>
          <a:noFill/>
        </p:spPr>
        <p:txBody>
          <a:bodyPr/>
          <a:lstStyle/>
          <a:p>
            <a:pPr eaLnBrk="1" hangingPunct="1"/>
            <a:r>
              <a:rPr lang="en-US" smtClean="0"/>
              <a:t>The Supply Curve</a:t>
            </a:r>
          </a:p>
        </p:txBody>
      </p:sp>
      <p:sp>
        <p:nvSpPr>
          <p:cNvPr id="43031" name="Rectangle 50"/>
          <p:cNvSpPr>
            <a:spLocks noChangeArrowheads="1"/>
          </p:cNvSpPr>
          <p:nvPr/>
        </p:nvSpPr>
        <p:spPr bwMode="auto">
          <a:xfrm>
            <a:off x="1524000" y="5461000"/>
            <a:ext cx="481013"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spcBef>
                <a:spcPct val="20000"/>
              </a:spcBef>
              <a:buClr>
                <a:srgbClr val="00468F"/>
              </a:buClr>
              <a:buSzPct val="120000"/>
              <a:buFont typeface="Webdings" panose="05030102010509060703" pitchFamily="18" charset="2"/>
              <a:buNone/>
            </a:pPr>
            <a:r>
              <a:rPr lang="en-US" sz="1800"/>
              <a:t>15</a:t>
            </a:r>
          </a:p>
        </p:txBody>
      </p:sp>
      <p:sp>
        <p:nvSpPr>
          <p:cNvPr id="24" name="Rectangle 8"/>
          <p:cNvSpPr>
            <a:spLocks noChangeArrowheads="1"/>
          </p:cNvSpPr>
          <p:nvPr/>
        </p:nvSpPr>
        <p:spPr bwMode="auto">
          <a:xfrm>
            <a:off x="685800" y="1157288"/>
            <a:ext cx="2241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According to our data,</a:t>
            </a:r>
          </a:p>
        </p:txBody>
      </p:sp>
      <p:sp>
        <p:nvSpPr>
          <p:cNvPr id="25" name="Rectangle 13"/>
          <p:cNvSpPr>
            <a:spLocks noChangeArrowheads="1"/>
          </p:cNvSpPr>
          <p:nvPr/>
        </p:nvSpPr>
        <p:spPr bwMode="auto">
          <a:xfrm>
            <a:off x="609600" y="1524000"/>
            <a:ext cx="807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dirty="0"/>
              <a:t>When </a:t>
            </a:r>
            <a:r>
              <a:rPr lang="en-US" sz="1800" i="1" dirty="0"/>
              <a:t>P</a:t>
            </a:r>
            <a:r>
              <a:rPr lang="en-US" sz="1800" dirty="0"/>
              <a:t> = $115,</a:t>
            </a:r>
            <a:r>
              <a:rPr lang="en-US" sz="1800" i="1" dirty="0"/>
              <a:t> Q</a:t>
            </a:r>
            <a:r>
              <a:rPr lang="en-US" sz="1800" i="1" baseline="-25000" dirty="0"/>
              <a:t>S</a:t>
            </a:r>
            <a:r>
              <a:rPr lang="en-US" sz="1800" dirty="0"/>
              <a:t> = 100,000</a:t>
            </a:r>
          </a:p>
        </p:txBody>
      </p:sp>
      <p:sp>
        <p:nvSpPr>
          <p:cNvPr id="26" name="Rectangle 23"/>
          <p:cNvSpPr>
            <a:spLocks noChangeArrowheads="1"/>
          </p:cNvSpPr>
          <p:nvPr/>
        </p:nvSpPr>
        <p:spPr bwMode="auto">
          <a:xfrm>
            <a:off x="3200400" y="2667000"/>
            <a:ext cx="349885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u="sng" dirty="0"/>
              <a:t>Crude Oil Supply</a:t>
            </a:r>
            <a:endParaRPr lang="en-US" sz="1800" dirty="0"/>
          </a:p>
        </p:txBody>
      </p:sp>
      <p:sp>
        <p:nvSpPr>
          <p:cNvPr id="19" name="Rectangle 9"/>
          <p:cNvSpPr>
            <a:spLocks noChangeArrowheads="1"/>
          </p:cNvSpPr>
          <p:nvPr/>
        </p:nvSpPr>
        <p:spPr bwMode="auto">
          <a:xfrm>
            <a:off x="609600" y="1954211"/>
            <a:ext cx="8077200" cy="484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pPr>
            <a:r>
              <a:rPr lang="en-US" sz="1800" dirty="0" smtClean="0"/>
              <a:t>Revenue = </a:t>
            </a:r>
            <a:r>
              <a:rPr lang="en-US" sz="1800" i="1" dirty="0" smtClean="0"/>
              <a:t>P</a:t>
            </a:r>
            <a:r>
              <a:rPr lang="en-US" sz="1800" dirty="0" smtClean="0"/>
              <a:t>·</a:t>
            </a:r>
            <a:r>
              <a:rPr lang="en-US" sz="1800" i="1" dirty="0" smtClean="0"/>
              <a:t>Q</a:t>
            </a:r>
            <a:r>
              <a:rPr lang="en-US" sz="1800" dirty="0" smtClean="0"/>
              <a:t> </a:t>
            </a:r>
            <a:r>
              <a:rPr lang="en-US" sz="1800" dirty="0"/>
              <a:t>= </a:t>
            </a:r>
            <a:r>
              <a:rPr lang="en-US" sz="1800" dirty="0" smtClean="0"/>
              <a:t>$11,500,000</a:t>
            </a:r>
            <a:endParaRPr lang="en-US" sz="1800" dirty="0"/>
          </a:p>
          <a:p>
            <a:pPr algn="ctr" eaLnBrk="1" hangingPunct="1">
              <a:spcBef>
                <a:spcPct val="20000"/>
              </a:spcBef>
              <a:buClr>
                <a:srgbClr val="00468F"/>
              </a:buClr>
              <a:buSzPct val="120000"/>
              <a:buFont typeface="Webdings" panose="05030102010509060703" pitchFamily="18" charset="2"/>
              <a:buNone/>
            </a:pPr>
            <a:endParaRPr lang="en-US" sz="1800" dirty="0"/>
          </a:p>
        </p:txBody>
      </p:sp>
    </p:spTree>
    <p:extLst>
      <p:ext uri="{BB962C8B-B14F-4D97-AF65-F5344CB8AC3E}">
        <p14:creationId xmlns:p14="http://schemas.microsoft.com/office/powerpoint/2010/main" val="376122356"/>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27426"/>
                                        </p:tgtEl>
                                        <p:attrNameLst>
                                          <p:attrName>style.visibility</p:attrName>
                                        </p:attrNameLst>
                                      </p:cBhvr>
                                      <p:to>
                                        <p:strVal val="visible"/>
                                      </p:to>
                                    </p:set>
                                  </p:childTnLst>
                                </p:cTn>
                              </p:par>
                            </p:childTnLst>
                          </p:cTn>
                        </p:par>
                        <p:par>
                          <p:cTn id="7" fill="hold" nodeType="afterGroup">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827424"/>
                                        </p:tgtEl>
                                        <p:attrNameLst>
                                          <p:attrName>style.visibility</p:attrName>
                                        </p:attrNameLst>
                                      </p:cBhvr>
                                      <p:to>
                                        <p:strVal val="visible"/>
                                      </p:to>
                                    </p:set>
                                    <p:animEffect transition="in" filter="wipe(down)">
                                      <p:cBhvr>
                                        <p:cTn id="10" dur="500"/>
                                        <p:tgtEl>
                                          <p:spTgt spid="827424"/>
                                        </p:tgtEl>
                                      </p:cBhvr>
                                    </p:animEffect>
                                  </p:childTnLst>
                                </p:cTn>
                              </p:par>
                            </p:childTnLst>
                          </p:cTn>
                        </p:par>
                        <p:par>
                          <p:cTn id="11" fill="hold" nodeType="afterGroup">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827423"/>
                                        </p:tgtEl>
                                        <p:attrNameLst>
                                          <p:attrName>style.visibility</p:attrName>
                                        </p:attrNameLst>
                                      </p:cBhvr>
                                      <p:to>
                                        <p:strVal val="visible"/>
                                      </p:to>
                                    </p:set>
                                    <p:animEffect transition="in" filter="wipe(right)">
                                      <p:cBhvr>
                                        <p:cTn id="14" dur="500"/>
                                        <p:tgtEl>
                                          <p:spTgt spid="827423"/>
                                        </p:tgtEl>
                                      </p:cBhvr>
                                    </p:animEffect>
                                  </p:childTnLst>
                                </p:cTn>
                              </p:par>
                            </p:childTnLst>
                          </p:cTn>
                        </p:par>
                        <p:par>
                          <p:cTn id="15" fill="hold" nodeType="afterGroup">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827425"/>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27413"/>
                                        </p:tgtEl>
                                        <p:attrNameLst>
                                          <p:attrName>style.visibility</p:attrName>
                                        </p:attrNameLst>
                                      </p:cBhvr>
                                      <p:to>
                                        <p:strVal val="visible"/>
                                      </p:to>
                                    </p:set>
                                    <p:animEffect transition="in" filter="wipe(left)">
                                      <p:cBhvr>
                                        <p:cTn id="22" dur="500"/>
                                        <p:tgtEl>
                                          <p:spTgt spid="827413"/>
                                        </p:tgtEl>
                                      </p:cBhvr>
                                    </p:animEffect>
                                  </p:childTnLst>
                                </p:cTn>
                              </p:par>
                            </p:childTnLst>
                          </p:cTn>
                        </p:par>
                        <p:par>
                          <p:cTn id="23" fill="hold" nodeType="afterGroup">
                            <p:stCondLst>
                              <p:cond delay="500"/>
                            </p:stCondLst>
                            <p:childTnLst>
                              <p:par>
                                <p:cTn id="24" presetID="1" presetClass="entr" presetSubtype="0" fill="hold" grpId="0" nodeType="afterEffect">
                                  <p:stCondLst>
                                    <p:cond delay="0"/>
                                  </p:stCondLst>
                                  <p:childTnLst>
                                    <p:set>
                                      <p:cBhvr>
                                        <p:cTn id="25" dur="1" fill="hold">
                                          <p:stCondLst>
                                            <p:cond delay="0"/>
                                          </p:stCondLst>
                                        </p:cTn>
                                        <p:tgtEl>
                                          <p:spTgt spid="827414"/>
                                        </p:tgtEl>
                                        <p:attrNameLst>
                                          <p:attrName>style.visibility</p:attrName>
                                        </p:attrNameLst>
                                      </p:cBhvr>
                                      <p:to>
                                        <p:strVal val="visible"/>
                                      </p:to>
                                    </p:set>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7413" grpId="0" animBg="1"/>
      <p:bldP spid="827414" grpId="0"/>
      <p:bldP spid="827423" grpId="0" animBg="1"/>
      <p:bldP spid="827424" grpId="0" animBg="1"/>
      <p:bldP spid="827425" grpId="0"/>
      <p:bldP spid="827426" grpId="0"/>
      <p:bldP spid="26"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437" name="AutoShape 45"/>
          <p:cNvSpPr>
            <a:spLocks noChangeArrowheads="1"/>
          </p:cNvSpPr>
          <p:nvPr/>
        </p:nvSpPr>
        <p:spPr bwMode="auto">
          <a:xfrm>
            <a:off x="6324600" y="3595688"/>
            <a:ext cx="2286000" cy="895350"/>
          </a:xfrm>
          <a:prstGeom prst="wedgeRoundRectCallout">
            <a:avLst>
              <a:gd name="adj1" fmla="val -227639"/>
              <a:gd name="adj2" fmla="val 180144"/>
              <a:gd name="adj3" fmla="val 16667"/>
            </a:avLst>
          </a:prstGeom>
          <a:solidFill>
            <a:srgbClr val="FFFF00"/>
          </a:solidFill>
          <a:ln w="9525">
            <a:solidFill>
              <a:schemeClr val="tx1"/>
            </a:solidFill>
            <a:miter lim="800000"/>
            <a:headEnd/>
            <a:tailEnd/>
          </a:ln>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sz="800"/>
          </a:p>
          <a:p>
            <a:pPr algn="ctr" eaLnBrk="1" hangingPunct="1"/>
            <a:r>
              <a:rPr lang="en-US" sz="1800"/>
              <a:t>Moving from this point …</a:t>
            </a:r>
          </a:p>
        </p:txBody>
      </p:sp>
      <p:sp>
        <p:nvSpPr>
          <p:cNvPr id="827413" name="Line 21"/>
          <p:cNvSpPr>
            <a:spLocks noChangeAspect="1" noChangeShapeType="1"/>
          </p:cNvSpPr>
          <p:nvPr/>
        </p:nvSpPr>
        <p:spPr bwMode="auto">
          <a:xfrm flipV="1">
            <a:off x="2136775" y="3317875"/>
            <a:ext cx="3378200" cy="23383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7414" name="Rectangle 22"/>
          <p:cNvSpPr>
            <a:spLocks noChangeArrowheads="1"/>
          </p:cNvSpPr>
          <p:nvPr/>
        </p:nvSpPr>
        <p:spPr bwMode="auto">
          <a:xfrm>
            <a:off x="5514975" y="309880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S</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827415" name="Rectangle 23"/>
          <p:cNvSpPr>
            <a:spLocks noChangeArrowheads="1"/>
          </p:cNvSpPr>
          <p:nvPr/>
        </p:nvSpPr>
        <p:spPr bwMode="auto">
          <a:xfrm>
            <a:off x="3200400" y="2667000"/>
            <a:ext cx="349885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u="sng" dirty="0"/>
              <a:t>Crude Oil Supply</a:t>
            </a:r>
            <a:endParaRPr lang="en-US" sz="1800" dirty="0"/>
          </a:p>
        </p:txBody>
      </p:sp>
      <p:sp>
        <p:nvSpPr>
          <p:cNvPr id="43015" name="Line 26"/>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3016" name="Line 27"/>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7423" name="Line 31"/>
          <p:cNvSpPr>
            <a:spLocks noChangeShapeType="1"/>
          </p:cNvSpPr>
          <p:nvPr/>
        </p:nvSpPr>
        <p:spPr bwMode="auto">
          <a:xfrm>
            <a:off x="2133600" y="3443288"/>
            <a:ext cx="32004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827424" name="Line 32"/>
          <p:cNvSpPr>
            <a:spLocks noChangeShapeType="1"/>
          </p:cNvSpPr>
          <p:nvPr/>
        </p:nvSpPr>
        <p:spPr bwMode="auto">
          <a:xfrm>
            <a:off x="5324475" y="3443288"/>
            <a:ext cx="0" cy="260985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7425" name="Rectangle 33"/>
          <p:cNvSpPr>
            <a:spLocks noChangeArrowheads="1"/>
          </p:cNvSpPr>
          <p:nvPr/>
        </p:nvSpPr>
        <p:spPr bwMode="auto">
          <a:xfrm>
            <a:off x="1600200" y="3251200"/>
            <a:ext cx="990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115</a:t>
            </a:r>
          </a:p>
        </p:txBody>
      </p:sp>
      <p:sp>
        <p:nvSpPr>
          <p:cNvPr id="827426" name="Rectangle 34"/>
          <p:cNvSpPr>
            <a:spLocks noChangeArrowheads="1"/>
          </p:cNvSpPr>
          <p:nvPr/>
        </p:nvSpPr>
        <p:spPr bwMode="auto">
          <a:xfrm>
            <a:off x="4343400" y="6116638"/>
            <a:ext cx="1981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a:t>100,000</a:t>
            </a:r>
          </a:p>
        </p:txBody>
      </p:sp>
      <p:sp>
        <p:nvSpPr>
          <p:cNvPr id="43021" name="Rectangle 35"/>
          <p:cNvSpPr>
            <a:spLocks noChangeArrowheads="1"/>
          </p:cNvSpPr>
          <p:nvPr/>
        </p:nvSpPr>
        <p:spPr bwMode="auto">
          <a:xfrm>
            <a:off x="3663950" y="6338888"/>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Quantity</a:t>
            </a:r>
          </a:p>
        </p:txBody>
      </p:sp>
      <p:sp>
        <p:nvSpPr>
          <p:cNvPr id="43022" name="Rectangle 36"/>
          <p:cNvSpPr>
            <a:spLocks noChangeArrowheads="1"/>
          </p:cNvSpPr>
          <p:nvPr/>
        </p:nvSpPr>
        <p:spPr bwMode="auto">
          <a:xfrm>
            <a:off x="1174750" y="4281488"/>
            <a:ext cx="654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43027" name="Rectangle 42"/>
          <p:cNvSpPr>
            <a:spLocks noChangeArrowheads="1"/>
          </p:cNvSpPr>
          <p:nvPr/>
        </p:nvSpPr>
        <p:spPr bwMode="auto">
          <a:xfrm>
            <a:off x="1781175" y="6116638"/>
            <a:ext cx="685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a:t>0</a:t>
            </a:r>
          </a:p>
        </p:txBody>
      </p:sp>
      <p:sp>
        <p:nvSpPr>
          <p:cNvPr id="43028" name="Line 43"/>
          <p:cNvSpPr>
            <a:spLocks noChangeShapeType="1"/>
          </p:cNvSpPr>
          <p:nvPr/>
        </p:nvSpPr>
        <p:spPr bwMode="auto">
          <a:xfrm>
            <a:off x="2095500" y="5653088"/>
            <a:ext cx="46038"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827436" name="AutoShape 44"/>
          <p:cNvSpPr>
            <a:spLocks noChangeArrowheads="1"/>
          </p:cNvSpPr>
          <p:nvPr/>
        </p:nvSpPr>
        <p:spPr bwMode="auto">
          <a:xfrm>
            <a:off x="6324600" y="3595688"/>
            <a:ext cx="2286000" cy="893762"/>
          </a:xfrm>
          <a:prstGeom prst="wedgeRoundRectCallout">
            <a:avLst>
              <a:gd name="adj1" fmla="val -88611"/>
              <a:gd name="adj2" fmla="val -55861"/>
              <a:gd name="adj3" fmla="val 16667"/>
            </a:avLst>
          </a:prstGeom>
          <a:solidFill>
            <a:srgbClr val="FFFF00"/>
          </a:solidFill>
          <a:ln w="9525">
            <a:solidFill>
              <a:schemeClr val="tx1"/>
            </a:solidFill>
            <a:miter lim="800000"/>
            <a:headEnd/>
            <a:tailEnd/>
          </a:ln>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1800" dirty="0"/>
              <a:t>…to this point is a</a:t>
            </a:r>
            <a:r>
              <a:rPr lang="en-US" sz="1800" b="1" dirty="0"/>
              <a:t> </a:t>
            </a:r>
            <a:r>
              <a:rPr lang="en-US" sz="1800" b="1" u="sng" dirty="0"/>
              <a:t>movement along</a:t>
            </a:r>
            <a:r>
              <a:rPr lang="en-US" sz="1800" b="1" dirty="0"/>
              <a:t> </a:t>
            </a:r>
            <a:r>
              <a:rPr lang="en-US" sz="1800" dirty="0"/>
              <a:t>a supply curve</a:t>
            </a:r>
          </a:p>
        </p:txBody>
      </p:sp>
      <p:sp>
        <p:nvSpPr>
          <p:cNvPr id="43030" name="Rectangle 49"/>
          <p:cNvSpPr>
            <a:spLocks noGrp="1" noChangeArrowheads="1"/>
          </p:cNvSpPr>
          <p:nvPr>
            <p:ph type="ctrTitle"/>
          </p:nvPr>
        </p:nvSpPr>
        <p:spPr>
          <a:xfrm>
            <a:off x="685800" y="381000"/>
            <a:ext cx="7772400" cy="533400"/>
          </a:xfrm>
          <a:noFill/>
        </p:spPr>
        <p:txBody>
          <a:bodyPr/>
          <a:lstStyle/>
          <a:p>
            <a:pPr eaLnBrk="1" hangingPunct="1"/>
            <a:r>
              <a:rPr lang="en-US" smtClean="0"/>
              <a:t>The Supply Curve</a:t>
            </a:r>
          </a:p>
        </p:txBody>
      </p:sp>
      <p:sp>
        <p:nvSpPr>
          <p:cNvPr id="43031" name="Rectangle 50"/>
          <p:cNvSpPr>
            <a:spLocks noChangeArrowheads="1"/>
          </p:cNvSpPr>
          <p:nvPr/>
        </p:nvSpPr>
        <p:spPr bwMode="auto">
          <a:xfrm>
            <a:off x="1524000" y="5461000"/>
            <a:ext cx="481013"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spcBef>
                <a:spcPct val="20000"/>
              </a:spcBef>
              <a:buClr>
                <a:srgbClr val="00468F"/>
              </a:buClr>
              <a:buSzPct val="120000"/>
              <a:buFont typeface="Webdings" panose="05030102010509060703" pitchFamily="18" charset="2"/>
              <a:buNone/>
            </a:pPr>
            <a:r>
              <a:rPr lang="en-US" sz="1800"/>
              <a:t>15</a:t>
            </a:r>
          </a:p>
        </p:txBody>
      </p:sp>
      <p:sp>
        <p:nvSpPr>
          <p:cNvPr id="24" name="Rectangle 6"/>
          <p:cNvSpPr>
            <a:spLocks noChangeArrowheads="1"/>
          </p:cNvSpPr>
          <p:nvPr/>
        </p:nvSpPr>
        <p:spPr bwMode="auto">
          <a:xfrm>
            <a:off x="3657600" y="1622426"/>
            <a:ext cx="2209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110000"/>
              </a:lnSpc>
            </a:pPr>
            <a:r>
              <a:rPr lang="en-US" sz="1800" i="1" dirty="0"/>
              <a:t>P =</a:t>
            </a:r>
            <a:r>
              <a:rPr lang="en-US" sz="1800" dirty="0"/>
              <a:t> 15 </a:t>
            </a:r>
            <a:r>
              <a:rPr lang="en-US" sz="1800" dirty="0">
                <a:latin typeface="Symbol" panose="05050102010706020507" pitchFamily="18" charset="2"/>
              </a:rPr>
              <a:t>+ 0.001</a:t>
            </a:r>
            <a:r>
              <a:rPr lang="en-US" sz="1800" i="1" dirty="0"/>
              <a:t>Q</a:t>
            </a:r>
            <a:endParaRPr lang="en-US" sz="1800" dirty="0"/>
          </a:p>
        </p:txBody>
      </p:sp>
      <p:sp>
        <p:nvSpPr>
          <p:cNvPr id="25" name="Rectangle 5"/>
          <p:cNvSpPr>
            <a:spLocks noChangeArrowheads="1"/>
          </p:cNvSpPr>
          <p:nvPr/>
        </p:nvSpPr>
        <p:spPr bwMode="auto">
          <a:xfrm>
            <a:off x="685800" y="1157288"/>
            <a:ext cx="43781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dirty="0" smtClean="0"/>
              <a:t>The following equation fits these two points. </a:t>
            </a:r>
            <a:endParaRPr lang="en-US" sz="1800"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2743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827437"/>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8274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7437" grpId="0" animBg="1"/>
      <p:bldP spid="827437" grpId="1" animBg="1"/>
      <p:bldP spid="82743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2"/>
          <p:cNvGrpSpPr>
            <a:grpSpLocks/>
          </p:cNvGrpSpPr>
          <p:nvPr/>
        </p:nvGrpSpPr>
        <p:grpSpPr bwMode="auto">
          <a:xfrm>
            <a:off x="2139950" y="3113088"/>
            <a:ext cx="3987800" cy="2557462"/>
            <a:chOff x="1348" y="1951"/>
            <a:chExt cx="2512" cy="1611"/>
          </a:xfrm>
        </p:grpSpPr>
        <p:sp>
          <p:nvSpPr>
            <p:cNvPr id="44054" name="Line 27"/>
            <p:cNvSpPr>
              <a:spLocks noChangeAspect="1" noChangeShapeType="1"/>
            </p:cNvSpPr>
            <p:nvPr/>
          </p:nvSpPr>
          <p:spPr bwMode="auto">
            <a:xfrm flipV="1">
              <a:off x="1348" y="2089"/>
              <a:ext cx="2128" cy="1473"/>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4055" name="Rectangle 28"/>
            <p:cNvSpPr>
              <a:spLocks noChangeArrowheads="1"/>
            </p:cNvSpPr>
            <p:nvPr/>
          </p:nvSpPr>
          <p:spPr bwMode="auto">
            <a:xfrm>
              <a:off x="3476" y="1951"/>
              <a:ext cx="384"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S’</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44056" name="Line 30"/>
            <p:cNvSpPr>
              <a:spLocks noChangeShapeType="1"/>
            </p:cNvSpPr>
            <p:nvPr/>
          </p:nvSpPr>
          <p:spPr bwMode="auto">
            <a:xfrm>
              <a:off x="1364" y="2928"/>
              <a:ext cx="912"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grpSp>
      <p:sp>
        <p:nvSpPr>
          <p:cNvPr id="44035" name="AutoShape 35"/>
          <p:cNvSpPr>
            <a:spLocks noChangeArrowheads="1"/>
          </p:cNvSpPr>
          <p:nvPr/>
        </p:nvSpPr>
        <p:spPr bwMode="auto">
          <a:xfrm rot="-5400000" flipH="1" flipV="1">
            <a:off x="2387600" y="4337050"/>
            <a:ext cx="1022350" cy="1498600"/>
          </a:xfrm>
          <a:prstGeom prst="rtTriangle">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44036" name="Rectangle 3"/>
          <p:cNvSpPr>
            <a:spLocks noChangeArrowheads="1"/>
          </p:cNvSpPr>
          <p:nvPr/>
        </p:nvSpPr>
        <p:spPr bwMode="auto">
          <a:xfrm>
            <a:off x="685800" y="1157288"/>
            <a:ext cx="5994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A </a:t>
            </a:r>
            <a:r>
              <a:rPr lang="en-US" sz="1800" b="1"/>
              <a:t>shift</a:t>
            </a:r>
            <a:r>
              <a:rPr lang="en-US" sz="1800"/>
              <a:t> in supply is a change in the location of the supply curve</a:t>
            </a:r>
          </a:p>
        </p:txBody>
      </p:sp>
      <p:sp>
        <p:nvSpPr>
          <p:cNvPr id="44037" name="Line 4"/>
          <p:cNvSpPr>
            <a:spLocks noChangeAspect="1" noChangeShapeType="1"/>
          </p:cNvSpPr>
          <p:nvPr/>
        </p:nvSpPr>
        <p:spPr bwMode="auto">
          <a:xfrm flipV="1">
            <a:off x="2136775" y="3317875"/>
            <a:ext cx="3378200" cy="23383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4038" name="Rectangle 5"/>
          <p:cNvSpPr>
            <a:spLocks noChangeArrowheads="1"/>
          </p:cNvSpPr>
          <p:nvPr/>
        </p:nvSpPr>
        <p:spPr bwMode="auto">
          <a:xfrm>
            <a:off x="5514975" y="309880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S</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44040" name="Line 8"/>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4041" name="Line 9"/>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4042" name="Line 10"/>
          <p:cNvSpPr>
            <a:spLocks noChangeShapeType="1"/>
          </p:cNvSpPr>
          <p:nvPr/>
        </p:nvSpPr>
        <p:spPr bwMode="auto">
          <a:xfrm>
            <a:off x="2133600" y="4648200"/>
            <a:ext cx="14478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44043" name="Line 11"/>
          <p:cNvSpPr>
            <a:spLocks noChangeShapeType="1"/>
          </p:cNvSpPr>
          <p:nvPr/>
        </p:nvSpPr>
        <p:spPr bwMode="auto">
          <a:xfrm>
            <a:off x="3581400" y="4729163"/>
            <a:ext cx="0" cy="1336675"/>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4044" name="Rectangle 12"/>
          <p:cNvSpPr>
            <a:spLocks noChangeArrowheads="1"/>
          </p:cNvSpPr>
          <p:nvPr/>
        </p:nvSpPr>
        <p:spPr bwMode="auto">
          <a:xfrm>
            <a:off x="1631950" y="4464050"/>
            <a:ext cx="990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dirty="0" smtClean="0"/>
              <a:t>85</a:t>
            </a:r>
            <a:endParaRPr lang="en-US" sz="1800" dirty="0"/>
          </a:p>
        </p:txBody>
      </p:sp>
      <p:sp>
        <p:nvSpPr>
          <p:cNvPr id="44045" name="Rectangle 13"/>
          <p:cNvSpPr>
            <a:spLocks noChangeArrowheads="1"/>
          </p:cNvSpPr>
          <p:nvPr/>
        </p:nvSpPr>
        <p:spPr bwMode="auto">
          <a:xfrm>
            <a:off x="2590800" y="6116638"/>
            <a:ext cx="1981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dirty="0"/>
              <a:t>350,000</a:t>
            </a:r>
          </a:p>
        </p:txBody>
      </p:sp>
      <p:sp>
        <p:nvSpPr>
          <p:cNvPr id="44046" name="Rectangle 14"/>
          <p:cNvSpPr>
            <a:spLocks noChangeArrowheads="1"/>
          </p:cNvSpPr>
          <p:nvPr/>
        </p:nvSpPr>
        <p:spPr bwMode="auto">
          <a:xfrm>
            <a:off x="3663950" y="6338888"/>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Quantity</a:t>
            </a:r>
          </a:p>
        </p:txBody>
      </p:sp>
      <p:sp>
        <p:nvSpPr>
          <p:cNvPr id="834576" name="Rectangle 16"/>
          <p:cNvSpPr>
            <a:spLocks noChangeArrowheads="1"/>
          </p:cNvSpPr>
          <p:nvPr/>
        </p:nvSpPr>
        <p:spPr bwMode="auto">
          <a:xfrm>
            <a:off x="1174750" y="1828799"/>
            <a:ext cx="7588250" cy="673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dirty="0"/>
              <a:t>If the price of related good </a:t>
            </a:r>
            <a:r>
              <a:rPr lang="en-US" sz="1800" dirty="0" smtClean="0"/>
              <a:t>(natural gas) </a:t>
            </a:r>
            <a:r>
              <a:rPr lang="en-US" sz="1800" b="1" dirty="0"/>
              <a:t>falls </a:t>
            </a:r>
            <a:r>
              <a:rPr lang="en-US" sz="1800" dirty="0"/>
              <a:t>(</a:t>
            </a:r>
            <a:r>
              <a:rPr lang="en-US" sz="1800" i="1" dirty="0"/>
              <a:t>Q</a:t>
            </a:r>
            <a:r>
              <a:rPr lang="en-US" sz="1800" i="1" baseline="-25000" dirty="0"/>
              <a:t>S</a:t>
            </a:r>
            <a:r>
              <a:rPr lang="en-US" sz="1800" dirty="0"/>
              <a:t> of </a:t>
            </a:r>
            <a:r>
              <a:rPr lang="en-US" sz="1800" dirty="0" smtClean="0"/>
              <a:t>natural gas falls</a:t>
            </a:r>
            <a:r>
              <a:rPr lang="en-US" sz="1800" dirty="0"/>
              <a:t>), supply of </a:t>
            </a:r>
            <a:r>
              <a:rPr lang="en-US" sz="1800" dirty="0" smtClean="0"/>
              <a:t>crude oil </a:t>
            </a:r>
            <a:r>
              <a:rPr lang="en-US" sz="1800" b="1" dirty="0" smtClean="0"/>
              <a:t>increases</a:t>
            </a:r>
            <a:r>
              <a:rPr lang="en-US" sz="1800" dirty="0"/>
              <a:t>.</a:t>
            </a:r>
          </a:p>
        </p:txBody>
      </p:sp>
      <p:sp>
        <p:nvSpPr>
          <p:cNvPr id="834585" name="Line 25"/>
          <p:cNvSpPr>
            <a:spLocks noChangeShapeType="1"/>
          </p:cNvSpPr>
          <p:nvPr/>
        </p:nvSpPr>
        <p:spPr bwMode="auto">
          <a:xfrm>
            <a:off x="4953000" y="2087563"/>
            <a:ext cx="412750"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4586" name="Line 26"/>
          <p:cNvSpPr>
            <a:spLocks noChangeShapeType="1"/>
          </p:cNvSpPr>
          <p:nvPr/>
        </p:nvSpPr>
        <p:spPr bwMode="auto">
          <a:xfrm>
            <a:off x="2095500" y="2339975"/>
            <a:ext cx="946150"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4593" name="Line 33"/>
          <p:cNvSpPr>
            <a:spLocks noChangeShapeType="1"/>
          </p:cNvSpPr>
          <p:nvPr/>
        </p:nvSpPr>
        <p:spPr bwMode="auto">
          <a:xfrm>
            <a:off x="5057775" y="4708525"/>
            <a:ext cx="0" cy="1336675"/>
          </a:xfrm>
          <a:prstGeom prst="line">
            <a:avLst/>
          </a:prstGeom>
          <a:noFill/>
          <a:ln w="9525">
            <a:solidFill>
              <a:schemeClr val="tx1"/>
            </a:solidFill>
            <a:prstDash val="dash"/>
            <a:miter lim="800000"/>
            <a:headEnd type="none" w="med" len="med"/>
            <a:tailEnd type="none" w="med" len="med"/>
          </a:ln>
          <a:extLst>
            <a:ext uri="{909E8E84-426E-40DD-AFC4-6F175D3DCCD1}">
              <a14:hiddenFill xmlns:a14="http://schemas.microsoft.com/office/drawing/2010/main">
                <a:noFill/>
              </a14:hiddenFill>
            </a:ext>
          </a:extLst>
        </p:spPr>
        <p:txBody>
          <a:bodyPr wrap="none"/>
          <a:lstStyle/>
          <a:p>
            <a:endParaRPr lang="en-US"/>
          </a:p>
        </p:txBody>
      </p:sp>
      <p:sp>
        <p:nvSpPr>
          <p:cNvPr id="834594" name="Rectangle 34"/>
          <p:cNvSpPr>
            <a:spLocks noChangeArrowheads="1"/>
          </p:cNvSpPr>
          <p:nvPr/>
        </p:nvSpPr>
        <p:spPr bwMode="auto">
          <a:xfrm>
            <a:off x="4114800" y="6096000"/>
            <a:ext cx="1981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dirty="0"/>
              <a:t>700,000</a:t>
            </a:r>
          </a:p>
        </p:txBody>
      </p:sp>
      <p:sp>
        <p:nvSpPr>
          <p:cNvPr id="44052" name="Rectangle 36"/>
          <p:cNvSpPr>
            <a:spLocks noChangeArrowheads="1"/>
          </p:cNvSpPr>
          <p:nvPr/>
        </p:nvSpPr>
        <p:spPr bwMode="auto">
          <a:xfrm>
            <a:off x="990600" y="3505200"/>
            <a:ext cx="654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44053" name="Rectangle 38"/>
          <p:cNvSpPr>
            <a:spLocks noGrp="1" noChangeArrowheads="1"/>
          </p:cNvSpPr>
          <p:nvPr>
            <p:ph type="ctrTitle"/>
          </p:nvPr>
        </p:nvSpPr>
        <p:spPr>
          <a:xfrm>
            <a:off x="685800" y="381000"/>
            <a:ext cx="7772400" cy="533400"/>
          </a:xfrm>
          <a:noFill/>
        </p:spPr>
        <p:txBody>
          <a:bodyPr/>
          <a:lstStyle/>
          <a:p>
            <a:pPr eaLnBrk="1" hangingPunct="1"/>
            <a:r>
              <a:rPr lang="en-US" smtClean="0"/>
              <a:t>The Supply Curve</a:t>
            </a:r>
          </a:p>
        </p:txBody>
      </p:sp>
      <p:sp>
        <p:nvSpPr>
          <p:cNvPr id="25" name="Rectangle 23"/>
          <p:cNvSpPr>
            <a:spLocks noChangeArrowheads="1"/>
          </p:cNvSpPr>
          <p:nvPr/>
        </p:nvSpPr>
        <p:spPr bwMode="auto">
          <a:xfrm>
            <a:off x="3200400" y="2667000"/>
            <a:ext cx="349885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u="sng" dirty="0"/>
              <a:t>Crude Oil Supply</a:t>
            </a:r>
            <a:endParaRPr lang="en-US" sz="1800"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457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834585"/>
                                        </p:tgtEl>
                                        <p:attrNameLst>
                                          <p:attrName>style.visibility</p:attrName>
                                        </p:attrNameLst>
                                      </p:cBhvr>
                                      <p:to>
                                        <p:strVal val="visible"/>
                                      </p:to>
                                    </p:set>
                                    <p:animEffect transition="in" filter="wipe(left)">
                                      <p:cBhvr>
                                        <p:cTn id="11" dur="500"/>
                                        <p:tgtEl>
                                          <p:spTgt spid="83458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34586"/>
                                        </p:tgtEl>
                                        <p:attrNameLst>
                                          <p:attrName>style.visibility</p:attrName>
                                        </p:attrNameLst>
                                      </p:cBhvr>
                                      <p:to>
                                        <p:strVal val="visible"/>
                                      </p:to>
                                    </p:set>
                                    <p:animEffect transition="in" filter="wipe(left)">
                                      <p:cBhvr>
                                        <p:cTn id="16" dur="500"/>
                                        <p:tgtEl>
                                          <p:spTgt spid="83458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par>
                                <p:cTn id="21" presetID="0" presetClass="path" presetSubtype="0" accel="50000" decel="50000" fill="hold" nodeType="withEffect">
                                  <p:stCondLst>
                                    <p:cond delay="0"/>
                                  </p:stCondLst>
                                  <p:childTnLst>
                                    <p:animMotion origin="layout" path="M -3.33333E-6 -2.96296E-6 L 0.15625 -2.96296E-6 " pathEditMode="relative" rAng="0" ptsTypes="AA">
                                      <p:cBhvr>
                                        <p:cTn id="22" dur="2000" fill="hold"/>
                                        <p:tgtEl>
                                          <p:spTgt spid="2"/>
                                        </p:tgtEl>
                                        <p:attrNameLst>
                                          <p:attrName>ppt_x</p:attrName>
                                          <p:attrName>ppt_y</p:attrName>
                                        </p:attrNameLst>
                                      </p:cBhvr>
                                      <p:rCtr x="7813" y="0"/>
                                    </p:animMotion>
                                  </p:childTnLst>
                                </p:cTn>
                              </p:par>
                            </p:childTnLst>
                          </p:cTn>
                        </p:par>
                        <p:par>
                          <p:cTn id="23" fill="hold" nodeType="afterGroup">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834593"/>
                                        </p:tgtEl>
                                        <p:attrNameLst>
                                          <p:attrName>style.visibility</p:attrName>
                                        </p:attrNameLst>
                                      </p:cBhvr>
                                      <p:to>
                                        <p:strVal val="visible"/>
                                      </p:to>
                                    </p:set>
                                    <p:animEffect transition="in" filter="wipe(up)">
                                      <p:cBhvr>
                                        <p:cTn id="26" dur="500"/>
                                        <p:tgtEl>
                                          <p:spTgt spid="834593"/>
                                        </p:tgtEl>
                                      </p:cBhvr>
                                    </p:animEffect>
                                  </p:childTnLst>
                                </p:cTn>
                              </p:par>
                            </p:childTnLst>
                          </p:cTn>
                        </p:par>
                        <p:par>
                          <p:cTn id="27" fill="hold" nodeType="afterGroup">
                            <p:stCondLst>
                              <p:cond delay="2500"/>
                            </p:stCondLst>
                            <p:childTnLst>
                              <p:par>
                                <p:cTn id="28" presetID="1" presetClass="entr" presetSubtype="0" fill="hold" grpId="0" nodeType="afterEffect">
                                  <p:stCondLst>
                                    <p:cond delay="0"/>
                                  </p:stCondLst>
                                  <p:childTnLst>
                                    <p:set>
                                      <p:cBhvr>
                                        <p:cTn id="29" dur="1" fill="hold">
                                          <p:stCondLst>
                                            <p:cond delay="0"/>
                                          </p:stCondLst>
                                        </p:cTn>
                                        <p:tgtEl>
                                          <p:spTgt spid="8345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4576" grpId="0"/>
      <p:bldP spid="834585" grpId="0" animBg="1"/>
      <p:bldP spid="834586" grpId="0" animBg="1"/>
      <p:bldP spid="834593" grpId="0" animBg="1"/>
      <p:bldP spid="83459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139950" y="3113088"/>
            <a:ext cx="3987800" cy="2557462"/>
            <a:chOff x="1348" y="1951"/>
            <a:chExt cx="2512" cy="1611"/>
          </a:xfrm>
        </p:grpSpPr>
        <p:sp>
          <p:nvSpPr>
            <p:cNvPr id="45078" name="Line 3"/>
            <p:cNvSpPr>
              <a:spLocks noChangeAspect="1" noChangeShapeType="1"/>
            </p:cNvSpPr>
            <p:nvPr/>
          </p:nvSpPr>
          <p:spPr bwMode="auto">
            <a:xfrm flipV="1">
              <a:off x="1348" y="2089"/>
              <a:ext cx="2128" cy="1473"/>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5079" name="Rectangle 4"/>
            <p:cNvSpPr>
              <a:spLocks noChangeArrowheads="1"/>
            </p:cNvSpPr>
            <p:nvPr/>
          </p:nvSpPr>
          <p:spPr bwMode="auto">
            <a:xfrm>
              <a:off x="3476" y="1951"/>
              <a:ext cx="384"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S’</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45080" name="Line 5"/>
            <p:cNvSpPr>
              <a:spLocks noChangeShapeType="1"/>
            </p:cNvSpPr>
            <p:nvPr/>
          </p:nvSpPr>
          <p:spPr bwMode="auto">
            <a:xfrm>
              <a:off x="1364" y="2928"/>
              <a:ext cx="912"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grpSp>
      <p:sp>
        <p:nvSpPr>
          <p:cNvPr id="45059" name="AutoShape 6"/>
          <p:cNvSpPr>
            <a:spLocks noChangeArrowheads="1"/>
          </p:cNvSpPr>
          <p:nvPr/>
        </p:nvSpPr>
        <p:spPr bwMode="auto">
          <a:xfrm rot="-5400000" flipH="1" flipV="1">
            <a:off x="2387600" y="4337050"/>
            <a:ext cx="1022350" cy="1498600"/>
          </a:xfrm>
          <a:prstGeom prst="rtTriangle">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45060" name="Rectangle 8"/>
          <p:cNvSpPr>
            <a:spLocks noChangeArrowheads="1"/>
          </p:cNvSpPr>
          <p:nvPr/>
        </p:nvSpPr>
        <p:spPr bwMode="auto">
          <a:xfrm>
            <a:off x="685800" y="1157288"/>
            <a:ext cx="5994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A </a:t>
            </a:r>
            <a:r>
              <a:rPr lang="en-US" sz="1800" b="1"/>
              <a:t>shift</a:t>
            </a:r>
            <a:r>
              <a:rPr lang="en-US" sz="1800"/>
              <a:t> in supply is a change in the location of the supply curve</a:t>
            </a:r>
          </a:p>
        </p:txBody>
      </p:sp>
      <p:sp>
        <p:nvSpPr>
          <p:cNvPr id="45061" name="Line 9"/>
          <p:cNvSpPr>
            <a:spLocks noChangeAspect="1" noChangeShapeType="1"/>
          </p:cNvSpPr>
          <p:nvPr/>
        </p:nvSpPr>
        <p:spPr bwMode="auto">
          <a:xfrm flipV="1">
            <a:off x="2136775" y="3317875"/>
            <a:ext cx="3378200" cy="23383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5062" name="Rectangle 10"/>
          <p:cNvSpPr>
            <a:spLocks noChangeArrowheads="1"/>
          </p:cNvSpPr>
          <p:nvPr/>
        </p:nvSpPr>
        <p:spPr bwMode="auto">
          <a:xfrm>
            <a:off x="5514975" y="309880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S</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45064" name="Line 13"/>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5065" name="Line 14"/>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5066" name="Line 15"/>
          <p:cNvSpPr>
            <a:spLocks noChangeShapeType="1"/>
          </p:cNvSpPr>
          <p:nvPr/>
        </p:nvSpPr>
        <p:spPr bwMode="auto">
          <a:xfrm>
            <a:off x="2133600" y="4648200"/>
            <a:ext cx="14478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45067" name="Line 16"/>
          <p:cNvSpPr>
            <a:spLocks noChangeShapeType="1"/>
          </p:cNvSpPr>
          <p:nvPr/>
        </p:nvSpPr>
        <p:spPr bwMode="auto">
          <a:xfrm>
            <a:off x="3581400" y="4729163"/>
            <a:ext cx="0" cy="1336675"/>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5068" name="Rectangle 17"/>
          <p:cNvSpPr>
            <a:spLocks noChangeArrowheads="1"/>
          </p:cNvSpPr>
          <p:nvPr/>
        </p:nvSpPr>
        <p:spPr bwMode="auto">
          <a:xfrm>
            <a:off x="1631950" y="4464050"/>
            <a:ext cx="990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dirty="0"/>
              <a:t>8</a:t>
            </a:r>
            <a:r>
              <a:rPr lang="en-US" sz="1800" dirty="0" smtClean="0"/>
              <a:t>5</a:t>
            </a:r>
            <a:endParaRPr lang="en-US" sz="1800" dirty="0"/>
          </a:p>
        </p:txBody>
      </p:sp>
      <p:sp>
        <p:nvSpPr>
          <p:cNvPr id="45070" name="Rectangle 19"/>
          <p:cNvSpPr>
            <a:spLocks noChangeArrowheads="1"/>
          </p:cNvSpPr>
          <p:nvPr/>
        </p:nvSpPr>
        <p:spPr bwMode="auto">
          <a:xfrm>
            <a:off x="3663950" y="6338888"/>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Quantity</a:t>
            </a:r>
          </a:p>
        </p:txBody>
      </p:sp>
      <p:sp>
        <p:nvSpPr>
          <p:cNvPr id="45071" name="Rectangle 20"/>
          <p:cNvSpPr>
            <a:spLocks noChangeArrowheads="1"/>
          </p:cNvSpPr>
          <p:nvPr/>
        </p:nvSpPr>
        <p:spPr bwMode="auto">
          <a:xfrm>
            <a:off x="1174750" y="3810000"/>
            <a:ext cx="654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835605" name="Rectangle 21"/>
          <p:cNvSpPr>
            <a:spLocks noChangeArrowheads="1"/>
          </p:cNvSpPr>
          <p:nvPr/>
        </p:nvSpPr>
        <p:spPr bwMode="auto">
          <a:xfrm>
            <a:off x="1174750" y="1828800"/>
            <a:ext cx="75882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dirty="0"/>
              <a:t>If the price of an input to production (workers’ wages) </a:t>
            </a:r>
            <a:r>
              <a:rPr lang="en-US" sz="1800" b="1" dirty="0"/>
              <a:t>falls</a:t>
            </a:r>
            <a:r>
              <a:rPr lang="en-US" sz="1800" dirty="0"/>
              <a:t>, supply of </a:t>
            </a:r>
            <a:r>
              <a:rPr lang="en-US" sz="1800" dirty="0" smtClean="0"/>
              <a:t>crude oil </a:t>
            </a:r>
            <a:r>
              <a:rPr lang="en-US" sz="1800" b="1" dirty="0" smtClean="0"/>
              <a:t>increases</a:t>
            </a:r>
            <a:r>
              <a:rPr lang="en-US" sz="1800" dirty="0"/>
              <a:t>.</a:t>
            </a:r>
          </a:p>
        </p:txBody>
      </p:sp>
      <p:sp>
        <p:nvSpPr>
          <p:cNvPr id="835606" name="Line 22"/>
          <p:cNvSpPr>
            <a:spLocks noChangeShapeType="1"/>
          </p:cNvSpPr>
          <p:nvPr/>
        </p:nvSpPr>
        <p:spPr bwMode="auto">
          <a:xfrm>
            <a:off x="6292850" y="2087563"/>
            <a:ext cx="412750"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5607" name="Line 23"/>
          <p:cNvSpPr>
            <a:spLocks noChangeShapeType="1"/>
          </p:cNvSpPr>
          <p:nvPr/>
        </p:nvSpPr>
        <p:spPr bwMode="auto">
          <a:xfrm>
            <a:off x="1265238" y="2333625"/>
            <a:ext cx="946150"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5608" name="Line 24"/>
          <p:cNvSpPr>
            <a:spLocks noChangeShapeType="1"/>
          </p:cNvSpPr>
          <p:nvPr/>
        </p:nvSpPr>
        <p:spPr bwMode="auto">
          <a:xfrm>
            <a:off x="5057775" y="4708525"/>
            <a:ext cx="0" cy="1336675"/>
          </a:xfrm>
          <a:prstGeom prst="line">
            <a:avLst/>
          </a:prstGeom>
          <a:noFill/>
          <a:ln w="9525">
            <a:solidFill>
              <a:schemeClr val="tx1"/>
            </a:solidFill>
            <a:prstDash val="dash"/>
            <a:miter lim="800000"/>
            <a:headEnd type="none" w="med" len="med"/>
            <a:tailEnd type="none" w="med" len="med"/>
          </a:ln>
          <a:extLst>
            <a:ext uri="{909E8E84-426E-40DD-AFC4-6F175D3DCCD1}">
              <a14:hiddenFill xmlns:a14="http://schemas.microsoft.com/office/drawing/2010/main">
                <a:noFill/>
              </a14:hiddenFill>
            </a:ext>
          </a:extLst>
        </p:spPr>
        <p:txBody>
          <a:bodyPr wrap="none"/>
          <a:lstStyle/>
          <a:p>
            <a:endParaRPr lang="en-US"/>
          </a:p>
        </p:txBody>
      </p:sp>
      <p:sp>
        <p:nvSpPr>
          <p:cNvPr id="45077" name="Rectangle 27"/>
          <p:cNvSpPr>
            <a:spLocks noGrp="1" noChangeArrowheads="1"/>
          </p:cNvSpPr>
          <p:nvPr>
            <p:ph type="ctrTitle"/>
          </p:nvPr>
        </p:nvSpPr>
        <p:spPr>
          <a:xfrm>
            <a:off x="685800" y="381000"/>
            <a:ext cx="7772400" cy="533400"/>
          </a:xfrm>
          <a:noFill/>
        </p:spPr>
        <p:txBody>
          <a:bodyPr/>
          <a:lstStyle/>
          <a:p>
            <a:pPr eaLnBrk="1" hangingPunct="1"/>
            <a:r>
              <a:rPr lang="en-US" smtClean="0"/>
              <a:t>The Supply Curve</a:t>
            </a:r>
          </a:p>
        </p:txBody>
      </p:sp>
      <p:sp>
        <p:nvSpPr>
          <p:cNvPr id="25" name="Rectangle 23"/>
          <p:cNvSpPr>
            <a:spLocks noChangeArrowheads="1"/>
          </p:cNvSpPr>
          <p:nvPr/>
        </p:nvSpPr>
        <p:spPr bwMode="auto">
          <a:xfrm>
            <a:off x="3200400" y="2667000"/>
            <a:ext cx="349885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u="sng" dirty="0"/>
              <a:t>Crude Oil Supply</a:t>
            </a:r>
            <a:endParaRPr lang="en-US" sz="1800" dirty="0"/>
          </a:p>
        </p:txBody>
      </p:sp>
      <p:sp>
        <p:nvSpPr>
          <p:cNvPr id="26" name="Rectangle 13"/>
          <p:cNvSpPr>
            <a:spLocks noChangeArrowheads="1"/>
          </p:cNvSpPr>
          <p:nvPr/>
        </p:nvSpPr>
        <p:spPr bwMode="auto">
          <a:xfrm>
            <a:off x="2590800" y="6116638"/>
            <a:ext cx="1981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dirty="0"/>
              <a:t>350,000</a:t>
            </a:r>
          </a:p>
        </p:txBody>
      </p:sp>
      <p:sp>
        <p:nvSpPr>
          <p:cNvPr id="27" name="Rectangle 34"/>
          <p:cNvSpPr>
            <a:spLocks noChangeArrowheads="1"/>
          </p:cNvSpPr>
          <p:nvPr/>
        </p:nvSpPr>
        <p:spPr bwMode="auto">
          <a:xfrm>
            <a:off x="4114800" y="6096000"/>
            <a:ext cx="1981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dirty="0"/>
              <a:t>700,000</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560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835606"/>
                                        </p:tgtEl>
                                        <p:attrNameLst>
                                          <p:attrName>style.visibility</p:attrName>
                                        </p:attrNameLst>
                                      </p:cBhvr>
                                      <p:to>
                                        <p:strVal val="visible"/>
                                      </p:to>
                                    </p:set>
                                    <p:animEffect transition="in" filter="wipe(left)">
                                      <p:cBhvr>
                                        <p:cTn id="11" dur="500"/>
                                        <p:tgtEl>
                                          <p:spTgt spid="83560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35607"/>
                                        </p:tgtEl>
                                        <p:attrNameLst>
                                          <p:attrName>style.visibility</p:attrName>
                                        </p:attrNameLst>
                                      </p:cBhvr>
                                      <p:to>
                                        <p:strVal val="visible"/>
                                      </p:to>
                                    </p:set>
                                    <p:animEffect transition="in" filter="wipe(left)">
                                      <p:cBhvr>
                                        <p:cTn id="16" dur="500"/>
                                        <p:tgtEl>
                                          <p:spTgt spid="83560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par>
                                <p:cTn id="21" presetID="0" presetClass="path" presetSubtype="0" accel="50000" decel="50000" fill="hold" nodeType="withEffect">
                                  <p:stCondLst>
                                    <p:cond delay="0"/>
                                  </p:stCondLst>
                                  <p:childTnLst>
                                    <p:animMotion origin="layout" path="M -3.33333E-6 -2.96296E-6 L 0.15625 -2.96296E-6 " pathEditMode="relative" rAng="0" ptsTypes="AA">
                                      <p:cBhvr>
                                        <p:cTn id="22" dur="2000" fill="hold"/>
                                        <p:tgtEl>
                                          <p:spTgt spid="2"/>
                                        </p:tgtEl>
                                        <p:attrNameLst>
                                          <p:attrName>ppt_x</p:attrName>
                                          <p:attrName>ppt_y</p:attrName>
                                        </p:attrNameLst>
                                      </p:cBhvr>
                                      <p:rCtr x="7813" y="0"/>
                                    </p:animMotion>
                                  </p:childTnLst>
                                </p:cTn>
                              </p:par>
                            </p:childTnLst>
                          </p:cTn>
                        </p:par>
                        <p:par>
                          <p:cTn id="23" fill="hold" nodeType="afterGroup">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835608"/>
                                        </p:tgtEl>
                                        <p:attrNameLst>
                                          <p:attrName>style.visibility</p:attrName>
                                        </p:attrNameLst>
                                      </p:cBhvr>
                                      <p:to>
                                        <p:strVal val="visible"/>
                                      </p:to>
                                    </p:set>
                                    <p:animEffect transition="in" filter="wipe(up)">
                                      <p:cBhvr>
                                        <p:cTn id="26" dur="500"/>
                                        <p:tgtEl>
                                          <p:spTgt spid="835608"/>
                                        </p:tgtEl>
                                      </p:cBhvr>
                                    </p:animEffect>
                                  </p:childTnLst>
                                </p:cTn>
                              </p:par>
                            </p:childTnLst>
                          </p:cTn>
                        </p:par>
                        <p:par>
                          <p:cTn id="27" fill="hold">
                            <p:stCondLst>
                              <p:cond delay="2500"/>
                            </p:stCondLst>
                            <p:childTnLst>
                              <p:par>
                                <p:cTn id="28" presetID="1" presetClass="entr" presetSubtype="0" fill="hold" grpId="0" nodeType="afterEffect">
                                  <p:stCondLst>
                                    <p:cond delay="0"/>
                                  </p:stCondLst>
                                  <p:childTnLst>
                                    <p:set>
                                      <p:cBhvr>
                                        <p:cTn id="29"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5605" grpId="0"/>
      <p:bldP spid="835606" grpId="0" animBg="1"/>
      <p:bldP spid="835607" grpId="0" animBg="1"/>
      <p:bldP spid="835608" grpId="0" animBg="1"/>
      <p:bldP spid="2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139950" y="3113088"/>
            <a:ext cx="3987800" cy="2557462"/>
            <a:chOff x="1348" y="1951"/>
            <a:chExt cx="2512" cy="1611"/>
          </a:xfrm>
        </p:grpSpPr>
        <p:sp>
          <p:nvSpPr>
            <p:cNvPr id="46102" name="Line 3"/>
            <p:cNvSpPr>
              <a:spLocks noChangeAspect="1" noChangeShapeType="1"/>
            </p:cNvSpPr>
            <p:nvPr/>
          </p:nvSpPr>
          <p:spPr bwMode="auto">
            <a:xfrm flipV="1">
              <a:off x="1348" y="2089"/>
              <a:ext cx="2128" cy="1473"/>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6103" name="Rectangle 4"/>
            <p:cNvSpPr>
              <a:spLocks noChangeArrowheads="1"/>
            </p:cNvSpPr>
            <p:nvPr/>
          </p:nvSpPr>
          <p:spPr bwMode="auto">
            <a:xfrm>
              <a:off x="3476" y="1951"/>
              <a:ext cx="384"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S’</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46104" name="Line 5"/>
            <p:cNvSpPr>
              <a:spLocks noChangeShapeType="1"/>
            </p:cNvSpPr>
            <p:nvPr/>
          </p:nvSpPr>
          <p:spPr bwMode="auto">
            <a:xfrm>
              <a:off x="1364" y="2928"/>
              <a:ext cx="912"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grpSp>
      <p:sp>
        <p:nvSpPr>
          <p:cNvPr id="46083" name="AutoShape 6"/>
          <p:cNvSpPr>
            <a:spLocks noChangeArrowheads="1"/>
          </p:cNvSpPr>
          <p:nvPr/>
        </p:nvSpPr>
        <p:spPr bwMode="auto">
          <a:xfrm rot="-5400000" flipH="1" flipV="1">
            <a:off x="2387600" y="4337050"/>
            <a:ext cx="1022350" cy="1498600"/>
          </a:xfrm>
          <a:prstGeom prst="rtTriangle">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46084" name="Rectangle 8"/>
          <p:cNvSpPr>
            <a:spLocks noChangeArrowheads="1"/>
          </p:cNvSpPr>
          <p:nvPr/>
        </p:nvSpPr>
        <p:spPr bwMode="auto">
          <a:xfrm>
            <a:off x="685800" y="1157288"/>
            <a:ext cx="5994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A </a:t>
            </a:r>
            <a:r>
              <a:rPr lang="en-US" sz="1800" b="1"/>
              <a:t>shift</a:t>
            </a:r>
            <a:r>
              <a:rPr lang="en-US" sz="1800"/>
              <a:t> in supply is a change in the location of the supply curve</a:t>
            </a:r>
          </a:p>
        </p:txBody>
      </p:sp>
      <p:sp>
        <p:nvSpPr>
          <p:cNvPr id="46085" name="Line 9"/>
          <p:cNvSpPr>
            <a:spLocks noChangeAspect="1" noChangeShapeType="1"/>
          </p:cNvSpPr>
          <p:nvPr/>
        </p:nvSpPr>
        <p:spPr bwMode="auto">
          <a:xfrm flipV="1">
            <a:off x="2136775" y="3317875"/>
            <a:ext cx="3378200" cy="23383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6086" name="Rectangle 10"/>
          <p:cNvSpPr>
            <a:spLocks noChangeArrowheads="1"/>
          </p:cNvSpPr>
          <p:nvPr/>
        </p:nvSpPr>
        <p:spPr bwMode="auto">
          <a:xfrm>
            <a:off x="5514975" y="309880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S</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46087" name="Rectangle 11"/>
          <p:cNvSpPr>
            <a:spLocks noChangeArrowheads="1"/>
          </p:cNvSpPr>
          <p:nvPr/>
        </p:nvSpPr>
        <p:spPr bwMode="auto">
          <a:xfrm>
            <a:off x="3581400" y="2667000"/>
            <a:ext cx="311785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u="sng"/>
              <a:t>McFlurry Supply</a:t>
            </a:r>
            <a:endParaRPr lang="en-US" sz="1800"/>
          </a:p>
        </p:txBody>
      </p:sp>
      <p:sp>
        <p:nvSpPr>
          <p:cNvPr id="46088" name="Line 13"/>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6089" name="Line 14"/>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6090" name="Line 15"/>
          <p:cNvSpPr>
            <a:spLocks noChangeShapeType="1"/>
          </p:cNvSpPr>
          <p:nvPr/>
        </p:nvSpPr>
        <p:spPr bwMode="auto">
          <a:xfrm>
            <a:off x="2133600" y="4648200"/>
            <a:ext cx="14478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46091" name="Line 16"/>
          <p:cNvSpPr>
            <a:spLocks noChangeShapeType="1"/>
          </p:cNvSpPr>
          <p:nvPr/>
        </p:nvSpPr>
        <p:spPr bwMode="auto">
          <a:xfrm>
            <a:off x="3581400" y="4729163"/>
            <a:ext cx="0" cy="1336675"/>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6092" name="Rectangle 17"/>
          <p:cNvSpPr>
            <a:spLocks noChangeArrowheads="1"/>
          </p:cNvSpPr>
          <p:nvPr/>
        </p:nvSpPr>
        <p:spPr bwMode="auto">
          <a:xfrm>
            <a:off x="1600200" y="4464050"/>
            <a:ext cx="990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2.50</a:t>
            </a:r>
          </a:p>
        </p:txBody>
      </p:sp>
      <p:sp>
        <p:nvSpPr>
          <p:cNvPr id="46093" name="Rectangle 18"/>
          <p:cNvSpPr>
            <a:spLocks noChangeArrowheads="1"/>
          </p:cNvSpPr>
          <p:nvPr/>
        </p:nvSpPr>
        <p:spPr bwMode="auto">
          <a:xfrm>
            <a:off x="2590800" y="6116638"/>
            <a:ext cx="1981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a:t>10,150,000</a:t>
            </a:r>
          </a:p>
        </p:txBody>
      </p:sp>
      <p:sp>
        <p:nvSpPr>
          <p:cNvPr id="46094" name="Rectangle 19"/>
          <p:cNvSpPr>
            <a:spLocks noChangeArrowheads="1"/>
          </p:cNvSpPr>
          <p:nvPr/>
        </p:nvSpPr>
        <p:spPr bwMode="auto">
          <a:xfrm>
            <a:off x="3663950" y="6338888"/>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Quantity</a:t>
            </a:r>
          </a:p>
        </p:txBody>
      </p:sp>
      <p:sp>
        <p:nvSpPr>
          <p:cNvPr id="46095" name="Rectangle 20"/>
          <p:cNvSpPr>
            <a:spLocks noChangeArrowheads="1"/>
          </p:cNvSpPr>
          <p:nvPr/>
        </p:nvSpPr>
        <p:spPr bwMode="auto">
          <a:xfrm>
            <a:off x="990600" y="3900488"/>
            <a:ext cx="654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836629" name="Rectangle 21"/>
          <p:cNvSpPr>
            <a:spLocks noChangeArrowheads="1"/>
          </p:cNvSpPr>
          <p:nvPr/>
        </p:nvSpPr>
        <p:spPr bwMode="auto">
          <a:xfrm>
            <a:off x="1174750" y="1828800"/>
            <a:ext cx="75882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a:t>If technology </a:t>
            </a:r>
            <a:r>
              <a:rPr lang="en-US" sz="1800" b="1"/>
              <a:t>improves </a:t>
            </a:r>
            <a:r>
              <a:rPr lang="en-US" sz="1800"/>
              <a:t>(McFlurry Spoon/stirrer), McFlurry supply </a:t>
            </a:r>
            <a:r>
              <a:rPr lang="en-US" sz="1800" b="1"/>
              <a:t>increases</a:t>
            </a:r>
            <a:r>
              <a:rPr lang="en-US" sz="1800"/>
              <a:t>.</a:t>
            </a:r>
          </a:p>
        </p:txBody>
      </p:sp>
      <p:sp>
        <p:nvSpPr>
          <p:cNvPr id="836630" name="Line 22"/>
          <p:cNvSpPr>
            <a:spLocks noChangeShapeType="1"/>
          </p:cNvSpPr>
          <p:nvPr/>
        </p:nvSpPr>
        <p:spPr bwMode="auto">
          <a:xfrm>
            <a:off x="2511425" y="2117725"/>
            <a:ext cx="939800"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6631" name="Line 23"/>
          <p:cNvSpPr>
            <a:spLocks noChangeShapeType="1"/>
          </p:cNvSpPr>
          <p:nvPr/>
        </p:nvSpPr>
        <p:spPr bwMode="auto">
          <a:xfrm>
            <a:off x="7483475" y="2119313"/>
            <a:ext cx="946150"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6632" name="Line 24"/>
          <p:cNvSpPr>
            <a:spLocks noChangeShapeType="1"/>
          </p:cNvSpPr>
          <p:nvPr/>
        </p:nvSpPr>
        <p:spPr bwMode="auto">
          <a:xfrm>
            <a:off x="5057775" y="4708525"/>
            <a:ext cx="0" cy="1336675"/>
          </a:xfrm>
          <a:prstGeom prst="line">
            <a:avLst/>
          </a:prstGeom>
          <a:noFill/>
          <a:ln w="9525">
            <a:solidFill>
              <a:schemeClr val="tx1"/>
            </a:solidFill>
            <a:prstDash val="dash"/>
            <a:miter lim="800000"/>
            <a:headEnd type="none" w="med" len="med"/>
            <a:tailEnd type="none" w="med" len="med"/>
          </a:ln>
          <a:extLst>
            <a:ext uri="{909E8E84-426E-40DD-AFC4-6F175D3DCCD1}">
              <a14:hiddenFill xmlns:a14="http://schemas.microsoft.com/office/drawing/2010/main">
                <a:noFill/>
              </a14:hiddenFill>
            </a:ext>
          </a:extLst>
        </p:spPr>
        <p:txBody>
          <a:bodyPr wrap="none"/>
          <a:lstStyle/>
          <a:p>
            <a:endParaRPr lang="en-US"/>
          </a:p>
        </p:txBody>
      </p:sp>
      <p:sp>
        <p:nvSpPr>
          <p:cNvPr id="836633" name="Rectangle 25"/>
          <p:cNvSpPr>
            <a:spLocks noChangeArrowheads="1"/>
          </p:cNvSpPr>
          <p:nvPr/>
        </p:nvSpPr>
        <p:spPr bwMode="auto">
          <a:xfrm>
            <a:off x="4114800" y="6096000"/>
            <a:ext cx="1981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800"/>
              <a:t>11,400,000</a:t>
            </a:r>
          </a:p>
        </p:txBody>
      </p:sp>
      <p:sp>
        <p:nvSpPr>
          <p:cNvPr id="46101" name="Rectangle 27"/>
          <p:cNvSpPr>
            <a:spLocks noGrp="1" noChangeArrowheads="1"/>
          </p:cNvSpPr>
          <p:nvPr>
            <p:ph type="ctrTitle"/>
          </p:nvPr>
        </p:nvSpPr>
        <p:spPr>
          <a:xfrm>
            <a:off x="685800" y="381000"/>
            <a:ext cx="7772400" cy="533400"/>
          </a:xfrm>
          <a:noFill/>
        </p:spPr>
        <p:txBody>
          <a:bodyPr/>
          <a:lstStyle/>
          <a:p>
            <a:pPr eaLnBrk="1" hangingPunct="1"/>
            <a:r>
              <a:rPr lang="en-US" smtClean="0"/>
              <a:t>The Supply Curve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662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836630"/>
                                        </p:tgtEl>
                                        <p:attrNameLst>
                                          <p:attrName>style.visibility</p:attrName>
                                        </p:attrNameLst>
                                      </p:cBhvr>
                                      <p:to>
                                        <p:strVal val="visible"/>
                                      </p:to>
                                    </p:set>
                                    <p:animEffect transition="in" filter="wipe(left)">
                                      <p:cBhvr>
                                        <p:cTn id="11" dur="500"/>
                                        <p:tgtEl>
                                          <p:spTgt spid="83663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36631"/>
                                        </p:tgtEl>
                                        <p:attrNameLst>
                                          <p:attrName>style.visibility</p:attrName>
                                        </p:attrNameLst>
                                      </p:cBhvr>
                                      <p:to>
                                        <p:strVal val="visible"/>
                                      </p:to>
                                    </p:set>
                                    <p:animEffect transition="in" filter="wipe(left)">
                                      <p:cBhvr>
                                        <p:cTn id="16" dur="500"/>
                                        <p:tgtEl>
                                          <p:spTgt spid="836631"/>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par>
                                <p:cTn id="21" presetID="0" presetClass="path" presetSubtype="0" accel="50000" decel="50000" fill="hold" nodeType="withEffect">
                                  <p:stCondLst>
                                    <p:cond delay="0"/>
                                  </p:stCondLst>
                                  <p:childTnLst>
                                    <p:animMotion origin="layout" path="M -3.33333E-6 -2.96296E-6 L 0.15625 -2.96296E-6 " pathEditMode="relative" rAng="0" ptsTypes="AA">
                                      <p:cBhvr>
                                        <p:cTn id="22" dur="2000" fill="hold"/>
                                        <p:tgtEl>
                                          <p:spTgt spid="2"/>
                                        </p:tgtEl>
                                        <p:attrNameLst>
                                          <p:attrName>ppt_x</p:attrName>
                                          <p:attrName>ppt_y</p:attrName>
                                        </p:attrNameLst>
                                      </p:cBhvr>
                                      <p:rCtr x="7813" y="0"/>
                                    </p:animMotion>
                                  </p:childTnLst>
                                </p:cTn>
                              </p:par>
                            </p:childTnLst>
                          </p:cTn>
                        </p:par>
                        <p:par>
                          <p:cTn id="23" fill="hold" nodeType="afterGroup">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836632"/>
                                        </p:tgtEl>
                                        <p:attrNameLst>
                                          <p:attrName>style.visibility</p:attrName>
                                        </p:attrNameLst>
                                      </p:cBhvr>
                                      <p:to>
                                        <p:strVal val="visible"/>
                                      </p:to>
                                    </p:set>
                                    <p:animEffect transition="in" filter="wipe(up)">
                                      <p:cBhvr>
                                        <p:cTn id="26" dur="500"/>
                                        <p:tgtEl>
                                          <p:spTgt spid="836632"/>
                                        </p:tgtEl>
                                      </p:cBhvr>
                                    </p:animEffect>
                                  </p:childTnLst>
                                </p:cTn>
                              </p:par>
                            </p:childTnLst>
                          </p:cTn>
                        </p:par>
                        <p:par>
                          <p:cTn id="27" fill="hold" nodeType="afterGroup">
                            <p:stCondLst>
                              <p:cond delay="2500"/>
                            </p:stCondLst>
                            <p:childTnLst>
                              <p:par>
                                <p:cTn id="28" presetID="1" presetClass="entr" presetSubtype="0" fill="hold" grpId="0" nodeType="afterEffect">
                                  <p:stCondLst>
                                    <p:cond delay="0"/>
                                  </p:stCondLst>
                                  <p:childTnLst>
                                    <p:set>
                                      <p:cBhvr>
                                        <p:cTn id="29" dur="1" fill="hold">
                                          <p:stCondLst>
                                            <p:cond delay="0"/>
                                          </p:stCondLst>
                                        </p:cTn>
                                        <p:tgtEl>
                                          <p:spTgt spid="8366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6629" grpId="0"/>
      <p:bldP spid="836630" grpId="0" animBg="1"/>
      <p:bldP spid="836631" grpId="0" animBg="1"/>
      <p:bldP spid="836632" grpId="0" animBg="1"/>
      <p:bldP spid="83663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Line 9"/>
          <p:cNvSpPr>
            <a:spLocks noChangeAspect="1" noChangeShapeType="1"/>
          </p:cNvSpPr>
          <p:nvPr/>
        </p:nvSpPr>
        <p:spPr bwMode="auto">
          <a:xfrm flipV="1">
            <a:off x="2825750" y="3317875"/>
            <a:ext cx="3378200" cy="23383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7107" name="Rectangle 10"/>
          <p:cNvSpPr>
            <a:spLocks noChangeArrowheads="1"/>
          </p:cNvSpPr>
          <p:nvPr/>
        </p:nvSpPr>
        <p:spPr bwMode="auto">
          <a:xfrm>
            <a:off x="6203950" y="309880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S</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sp>
        <p:nvSpPr>
          <p:cNvPr id="47108" name="Line 15"/>
          <p:cNvSpPr>
            <a:spLocks noChangeShapeType="1"/>
          </p:cNvSpPr>
          <p:nvPr/>
        </p:nvSpPr>
        <p:spPr bwMode="auto">
          <a:xfrm>
            <a:off x="2133600" y="4648200"/>
            <a:ext cx="21336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grpSp>
        <p:nvGrpSpPr>
          <p:cNvPr id="2" name="Group 26"/>
          <p:cNvGrpSpPr>
            <a:grpSpLocks/>
          </p:cNvGrpSpPr>
          <p:nvPr/>
        </p:nvGrpSpPr>
        <p:grpSpPr bwMode="auto">
          <a:xfrm>
            <a:off x="2794000" y="3113088"/>
            <a:ext cx="3987800" cy="2557462"/>
            <a:chOff x="1760" y="1961"/>
            <a:chExt cx="2512" cy="1611"/>
          </a:xfrm>
        </p:grpSpPr>
        <p:sp>
          <p:nvSpPr>
            <p:cNvPr id="47125" name="Line 3"/>
            <p:cNvSpPr>
              <a:spLocks noChangeAspect="1" noChangeShapeType="1"/>
            </p:cNvSpPr>
            <p:nvPr/>
          </p:nvSpPr>
          <p:spPr bwMode="auto">
            <a:xfrm flipV="1">
              <a:off x="1760" y="2099"/>
              <a:ext cx="2128" cy="1473"/>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7126" name="Rectangle 4"/>
            <p:cNvSpPr>
              <a:spLocks noChangeArrowheads="1"/>
            </p:cNvSpPr>
            <p:nvPr/>
          </p:nvSpPr>
          <p:spPr bwMode="auto">
            <a:xfrm>
              <a:off x="3888" y="1961"/>
              <a:ext cx="384"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S’</a:t>
              </a:r>
            </a:p>
            <a:p>
              <a:pPr eaLnBrk="1" hangingPunct="1">
                <a:lnSpc>
                  <a:spcPct val="90000"/>
                </a:lnSpc>
                <a:spcBef>
                  <a:spcPct val="20000"/>
                </a:spcBef>
                <a:buClr>
                  <a:srgbClr val="00468F"/>
                </a:buClr>
                <a:buSzPct val="120000"/>
                <a:buFont typeface="Webdings" panose="05030102010509060703" pitchFamily="18" charset="2"/>
                <a:buNone/>
              </a:pPr>
              <a:endParaRPr lang="en-US" sz="1800"/>
            </a:p>
          </p:txBody>
        </p:sp>
      </p:grpSp>
      <p:sp>
        <p:nvSpPr>
          <p:cNvPr id="47110" name="Rectangle 8"/>
          <p:cNvSpPr>
            <a:spLocks noChangeArrowheads="1"/>
          </p:cNvSpPr>
          <p:nvPr/>
        </p:nvSpPr>
        <p:spPr bwMode="auto">
          <a:xfrm>
            <a:off x="685800" y="1157288"/>
            <a:ext cx="5994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A </a:t>
            </a:r>
            <a:r>
              <a:rPr lang="en-US" sz="1800" b="1"/>
              <a:t>shift</a:t>
            </a:r>
            <a:r>
              <a:rPr lang="en-US" sz="1800"/>
              <a:t> in supply is a change in the location of the supply curve</a:t>
            </a:r>
          </a:p>
        </p:txBody>
      </p:sp>
      <p:sp>
        <p:nvSpPr>
          <p:cNvPr id="47111" name="Rectangle 11"/>
          <p:cNvSpPr>
            <a:spLocks noChangeArrowheads="1"/>
          </p:cNvSpPr>
          <p:nvPr/>
        </p:nvSpPr>
        <p:spPr bwMode="auto">
          <a:xfrm>
            <a:off x="3124200" y="2667000"/>
            <a:ext cx="311785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u="sng"/>
              <a:t>Health Insurance Policy Supply</a:t>
            </a:r>
            <a:endParaRPr lang="en-US" sz="1800"/>
          </a:p>
        </p:txBody>
      </p:sp>
      <p:sp>
        <p:nvSpPr>
          <p:cNvPr id="47112" name="Line 13"/>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7113" name="Line 14"/>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7114" name="Line 16"/>
          <p:cNvSpPr>
            <a:spLocks noChangeShapeType="1"/>
          </p:cNvSpPr>
          <p:nvPr/>
        </p:nvSpPr>
        <p:spPr bwMode="auto">
          <a:xfrm>
            <a:off x="4267200" y="4729163"/>
            <a:ext cx="0" cy="1336675"/>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7115" name="Rectangle 17"/>
          <p:cNvSpPr>
            <a:spLocks noChangeArrowheads="1"/>
          </p:cNvSpPr>
          <p:nvPr/>
        </p:nvSpPr>
        <p:spPr bwMode="auto">
          <a:xfrm>
            <a:off x="1600200" y="4464050"/>
            <a:ext cx="990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2.50</a:t>
            </a:r>
          </a:p>
        </p:txBody>
      </p:sp>
      <p:sp>
        <p:nvSpPr>
          <p:cNvPr id="47116" name="Rectangle 18"/>
          <p:cNvSpPr>
            <a:spLocks noChangeArrowheads="1"/>
          </p:cNvSpPr>
          <p:nvPr/>
        </p:nvSpPr>
        <p:spPr bwMode="auto">
          <a:xfrm>
            <a:off x="3352800" y="6096000"/>
            <a:ext cx="1981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600"/>
              <a:t>115,000</a:t>
            </a:r>
          </a:p>
        </p:txBody>
      </p:sp>
      <p:sp>
        <p:nvSpPr>
          <p:cNvPr id="47117" name="Rectangle 19"/>
          <p:cNvSpPr>
            <a:spLocks noChangeArrowheads="1"/>
          </p:cNvSpPr>
          <p:nvPr/>
        </p:nvSpPr>
        <p:spPr bwMode="auto">
          <a:xfrm>
            <a:off x="3663950" y="6338888"/>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Quantity</a:t>
            </a:r>
          </a:p>
        </p:txBody>
      </p:sp>
      <p:sp>
        <p:nvSpPr>
          <p:cNvPr id="47118" name="Rectangle 20"/>
          <p:cNvSpPr>
            <a:spLocks noChangeArrowheads="1"/>
          </p:cNvSpPr>
          <p:nvPr/>
        </p:nvSpPr>
        <p:spPr bwMode="auto">
          <a:xfrm>
            <a:off x="990600" y="3900488"/>
            <a:ext cx="654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837653" name="Rectangle 21"/>
          <p:cNvSpPr>
            <a:spLocks noChangeArrowheads="1"/>
          </p:cNvSpPr>
          <p:nvPr/>
        </p:nvSpPr>
        <p:spPr bwMode="auto">
          <a:xfrm>
            <a:off x="1174750" y="1828800"/>
            <a:ext cx="75882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a:t>If government intervenes by </a:t>
            </a:r>
            <a:r>
              <a:rPr lang="en-US" sz="1800" b="1"/>
              <a:t>mandating</a:t>
            </a:r>
            <a:r>
              <a:rPr lang="en-US" sz="1800"/>
              <a:t> health insurance companies to cover preexisting conditions, the supply of health insurance policies will </a:t>
            </a:r>
            <a:r>
              <a:rPr lang="en-US" sz="1800" b="1"/>
              <a:t>decrease</a:t>
            </a:r>
            <a:r>
              <a:rPr lang="en-US" sz="1800"/>
              <a:t>.</a:t>
            </a:r>
          </a:p>
        </p:txBody>
      </p:sp>
      <p:sp>
        <p:nvSpPr>
          <p:cNvPr id="837654" name="Line 22"/>
          <p:cNvSpPr>
            <a:spLocks noChangeShapeType="1"/>
          </p:cNvSpPr>
          <p:nvPr/>
        </p:nvSpPr>
        <p:spPr bwMode="auto">
          <a:xfrm>
            <a:off x="3917950" y="2087563"/>
            <a:ext cx="990600"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7655" name="Line 23"/>
          <p:cNvSpPr>
            <a:spLocks noChangeShapeType="1"/>
          </p:cNvSpPr>
          <p:nvPr/>
        </p:nvSpPr>
        <p:spPr bwMode="auto">
          <a:xfrm>
            <a:off x="7378700" y="2336800"/>
            <a:ext cx="895350" cy="0"/>
          </a:xfrm>
          <a:prstGeom prst="line">
            <a:avLst/>
          </a:prstGeom>
          <a:noFill/>
          <a:ln w="28575">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37656" name="Line 24"/>
          <p:cNvSpPr>
            <a:spLocks noChangeShapeType="1"/>
          </p:cNvSpPr>
          <p:nvPr/>
        </p:nvSpPr>
        <p:spPr bwMode="auto">
          <a:xfrm>
            <a:off x="3657600" y="4648200"/>
            <a:ext cx="0" cy="1404938"/>
          </a:xfrm>
          <a:prstGeom prst="line">
            <a:avLst/>
          </a:prstGeom>
          <a:noFill/>
          <a:ln w="9525">
            <a:solidFill>
              <a:schemeClr val="tx1"/>
            </a:solidFill>
            <a:prstDash val="dash"/>
            <a:miter lim="800000"/>
            <a:headEnd type="oval" w="lg" len="lg"/>
            <a:tailEnd/>
          </a:ln>
          <a:extLst>
            <a:ext uri="{909E8E84-426E-40DD-AFC4-6F175D3DCCD1}">
              <a14:hiddenFill xmlns:a14="http://schemas.microsoft.com/office/drawing/2010/main">
                <a:noFill/>
              </a14:hiddenFill>
            </a:ext>
          </a:extLst>
        </p:spPr>
        <p:txBody>
          <a:bodyPr wrap="none"/>
          <a:lstStyle/>
          <a:p>
            <a:endParaRPr lang="en-US"/>
          </a:p>
        </p:txBody>
      </p:sp>
      <p:sp>
        <p:nvSpPr>
          <p:cNvPr id="837657" name="Rectangle 25"/>
          <p:cNvSpPr>
            <a:spLocks noChangeArrowheads="1"/>
          </p:cNvSpPr>
          <p:nvPr/>
        </p:nvSpPr>
        <p:spPr bwMode="auto">
          <a:xfrm>
            <a:off x="3063875" y="6096000"/>
            <a:ext cx="112712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600"/>
              <a:t>84,000</a:t>
            </a:r>
          </a:p>
        </p:txBody>
      </p:sp>
      <p:sp>
        <p:nvSpPr>
          <p:cNvPr id="47124" name="Rectangle 28"/>
          <p:cNvSpPr>
            <a:spLocks noGrp="1" noChangeArrowheads="1"/>
          </p:cNvSpPr>
          <p:nvPr>
            <p:ph type="ctrTitle"/>
          </p:nvPr>
        </p:nvSpPr>
        <p:spPr>
          <a:xfrm>
            <a:off x="685800" y="381000"/>
            <a:ext cx="7772400" cy="533400"/>
          </a:xfrm>
          <a:noFill/>
        </p:spPr>
        <p:txBody>
          <a:bodyPr/>
          <a:lstStyle/>
          <a:p>
            <a:pPr eaLnBrk="1" hangingPunct="1"/>
            <a:r>
              <a:rPr lang="en-US" smtClean="0"/>
              <a:t>The Supply Curve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765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837654"/>
                                        </p:tgtEl>
                                        <p:attrNameLst>
                                          <p:attrName>style.visibility</p:attrName>
                                        </p:attrNameLst>
                                      </p:cBhvr>
                                      <p:to>
                                        <p:strVal val="visible"/>
                                      </p:to>
                                    </p:set>
                                    <p:animEffect transition="in" filter="wipe(left)">
                                      <p:cBhvr>
                                        <p:cTn id="11" dur="500"/>
                                        <p:tgtEl>
                                          <p:spTgt spid="83765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37655"/>
                                        </p:tgtEl>
                                        <p:attrNameLst>
                                          <p:attrName>style.visibility</p:attrName>
                                        </p:attrNameLst>
                                      </p:cBhvr>
                                      <p:to>
                                        <p:strVal val="visible"/>
                                      </p:to>
                                    </p:set>
                                    <p:animEffect transition="in" filter="wipe(left)">
                                      <p:cBhvr>
                                        <p:cTn id="16" dur="500"/>
                                        <p:tgtEl>
                                          <p:spTgt spid="83765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par>
                                <p:cTn id="21" presetID="0" presetClass="path" presetSubtype="0" accel="50000" decel="50000" fill="hold" nodeType="withEffect">
                                  <p:stCondLst>
                                    <p:cond delay="0"/>
                                  </p:stCondLst>
                                  <p:childTnLst>
                                    <p:animMotion origin="layout" path="M 4.44444E-6 6.93889E-18 L -0.06667 6.93889E-18 " pathEditMode="relative" ptsTypes="AA">
                                      <p:cBhvr>
                                        <p:cTn id="22" dur="2000" fill="hold"/>
                                        <p:tgtEl>
                                          <p:spTgt spid="2"/>
                                        </p:tgtEl>
                                        <p:attrNameLst>
                                          <p:attrName>ppt_x</p:attrName>
                                          <p:attrName>ppt_y</p:attrName>
                                        </p:attrNameLst>
                                      </p:cBhvr>
                                    </p:animMotion>
                                  </p:childTnLst>
                                </p:cTn>
                              </p:par>
                            </p:childTnLst>
                          </p:cTn>
                        </p:par>
                        <p:par>
                          <p:cTn id="23" fill="hold" nodeType="afterGroup">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837656"/>
                                        </p:tgtEl>
                                        <p:attrNameLst>
                                          <p:attrName>style.visibility</p:attrName>
                                        </p:attrNameLst>
                                      </p:cBhvr>
                                      <p:to>
                                        <p:strVal val="visible"/>
                                      </p:to>
                                    </p:set>
                                    <p:animEffect transition="in" filter="wipe(up)">
                                      <p:cBhvr>
                                        <p:cTn id="26" dur="500"/>
                                        <p:tgtEl>
                                          <p:spTgt spid="837656"/>
                                        </p:tgtEl>
                                      </p:cBhvr>
                                    </p:animEffect>
                                  </p:childTnLst>
                                </p:cTn>
                              </p:par>
                            </p:childTnLst>
                          </p:cTn>
                        </p:par>
                        <p:par>
                          <p:cTn id="27" fill="hold" nodeType="afterGroup">
                            <p:stCondLst>
                              <p:cond delay="2500"/>
                            </p:stCondLst>
                            <p:childTnLst>
                              <p:par>
                                <p:cTn id="28" presetID="1" presetClass="entr" presetSubtype="0" fill="hold" grpId="0" nodeType="afterEffect">
                                  <p:stCondLst>
                                    <p:cond delay="0"/>
                                  </p:stCondLst>
                                  <p:childTnLst>
                                    <p:set>
                                      <p:cBhvr>
                                        <p:cTn id="29" dur="1" fill="hold">
                                          <p:stCondLst>
                                            <p:cond delay="0"/>
                                          </p:stCondLst>
                                        </p:cTn>
                                        <p:tgtEl>
                                          <p:spTgt spid="8376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7653" grpId="0"/>
      <p:bldP spid="837654" grpId="0" animBg="1"/>
      <p:bldP spid="837655" grpId="0" animBg="1"/>
      <p:bldP spid="837656" grpId="0" animBg="1"/>
      <p:bldP spid="83765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3"/>
          <p:cNvSpPr>
            <a:spLocks noGrp="1" noChangeArrowheads="1"/>
          </p:cNvSpPr>
          <p:nvPr>
            <p:ph type="body" idx="1"/>
          </p:nvPr>
        </p:nvSpPr>
        <p:spPr>
          <a:xfrm>
            <a:off x="381000" y="1905000"/>
            <a:ext cx="8229600" cy="2514600"/>
          </a:xfrm>
        </p:spPr>
        <p:txBody>
          <a:bodyPr/>
          <a:lstStyle/>
          <a:p>
            <a:pPr eaLnBrk="1" hangingPunct="1">
              <a:buFont typeface="Webdings" panose="05030102010509060703" pitchFamily="18" charset="2"/>
              <a:buNone/>
            </a:pPr>
            <a:r>
              <a:rPr lang="en-US" sz="1800" b="0" smtClean="0"/>
              <a:t>The </a:t>
            </a:r>
            <a:r>
              <a:rPr lang="en-US" sz="1800" smtClean="0"/>
              <a:t>Law of Supply and Demand</a:t>
            </a:r>
            <a:r>
              <a:rPr lang="en-US" sz="1800" b="0" smtClean="0"/>
              <a:t> states that in a free market the forces of supply and demand generally push the price toward the level at which quantity supplied (</a:t>
            </a:r>
            <a:r>
              <a:rPr lang="en-US" sz="1800" b="0" i="1" smtClean="0"/>
              <a:t>Q</a:t>
            </a:r>
            <a:r>
              <a:rPr lang="en-US" sz="1800" b="0" i="1" baseline="-25000" smtClean="0"/>
              <a:t>S</a:t>
            </a:r>
            <a:r>
              <a:rPr lang="en-US" sz="1800" b="0" smtClean="0"/>
              <a:t>) equals quantity demanded (</a:t>
            </a:r>
            <a:r>
              <a:rPr lang="en-US" sz="1800" b="0" i="1" smtClean="0"/>
              <a:t>Q</a:t>
            </a:r>
            <a:r>
              <a:rPr lang="en-US" sz="1800" b="0" i="1" baseline="-25000" smtClean="0"/>
              <a:t>D</a:t>
            </a:r>
            <a:r>
              <a:rPr lang="en-US" sz="1800" b="0" smtClean="0"/>
              <a:t>).  </a:t>
            </a:r>
          </a:p>
          <a:p>
            <a:pPr eaLnBrk="1" hangingPunct="1">
              <a:buFont typeface="Webdings" panose="05030102010509060703" pitchFamily="18" charset="2"/>
              <a:buNone/>
            </a:pPr>
            <a:endParaRPr lang="en-US" sz="1800" b="0" smtClean="0"/>
          </a:p>
          <a:p>
            <a:pPr eaLnBrk="1" hangingPunct="1">
              <a:buFont typeface="Webdings" panose="05030102010509060703" pitchFamily="18" charset="2"/>
              <a:buNone/>
            </a:pPr>
            <a:r>
              <a:rPr lang="en-US" sz="1800" b="0" smtClean="0"/>
              <a:t>Use the following model to explain why the price of gasoline is so high.  </a:t>
            </a:r>
          </a:p>
          <a:p>
            <a:pPr eaLnBrk="1" hangingPunct="1">
              <a:buFont typeface="Webdings" panose="05030102010509060703" pitchFamily="18" charset="2"/>
              <a:buNone/>
            </a:pPr>
            <a:endParaRPr lang="en-US" sz="1800" b="0" smtClean="0"/>
          </a:p>
          <a:p>
            <a:pPr eaLnBrk="1" hangingPunct="1">
              <a:buFont typeface="Webdings" panose="05030102010509060703" pitchFamily="18" charset="2"/>
              <a:buNone/>
            </a:pPr>
            <a:r>
              <a:rPr lang="en-US" sz="1800" b="0" smtClean="0"/>
              <a:t>Assume the daily demand and supply for gasoline is given by</a:t>
            </a:r>
          </a:p>
        </p:txBody>
      </p:sp>
      <p:graphicFrame>
        <p:nvGraphicFramePr>
          <p:cNvPr id="1026" name="Object 5"/>
          <p:cNvGraphicFramePr>
            <a:graphicFrameLocks noChangeAspect="1"/>
          </p:cNvGraphicFramePr>
          <p:nvPr/>
        </p:nvGraphicFramePr>
        <p:xfrm>
          <a:off x="1944688" y="4511675"/>
          <a:ext cx="2054225" cy="365125"/>
        </p:xfrm>
        <a:graphic>
          <a:graphicData uri="http://schemas.openxmlformats.org/presentationml/2006/ole">
            <mc:AlternateContent xmlns:mc="http://schemas.openxmlformats.org/markup-compatibility/2006">
              <mc:Choice xmlns:v="urn:schemas-microsoft-com:vml" Requires="v">
                <p:oleObj spid="_x0000_s1076" name="Equation" r:id="rId3" imgW="1282700" imgH="228600" progId="Equation.DSMT4">
                  <p:embed/>
                </p:oleObj>
              </mc:Choice>
              <mc:Fallback>
                <p:oleObj name="Equation" r:id="rId3" imgW="1282700" imgH="228600" progId="Equation.DSMT4">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44688" y="4511675"/>
                        <a:ext cx="20542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7" name="Object 4"/>
          <p:cNvGraphicFramePr>
            <a:graphicFrameLocks noChangeAspect="1"/>
          </p:cNvGraphicFramePr>
          <p:nvPr/>
        </p:nvGraphicFramePr>
        <p:xfrm>
          <a:off x="4773613" y="4511675"/>
          <a:ext cx="1931987" cy="365125"/>
        </p:xfrm>
        <a:graphic>
          <a:graphicData uri="http://schemas.openxmlformats.org/presentationml/2006/ole">
            <mc:AlternateContent xmlns:mc="http://schemas.openxmlformats.org/markup-compatibility/2006">
              <mc:Choice xmlns:v="urn:schemas-microsoft-com:vml" Requires="v">
                <p:oleObj spid="_x0000_s1077" name="Equation" r:id="rId5" imgW="1206500" imgH="228600" progId="Equation.DSMT4">
                  <p:embed/>
                </p:oleObj>
              </mc:Choice>
              <mc:Fallback>
                <p:oleObj name="Equation" r:id="rId5" imgW="1206500" imgH="228600" progId="Equation.DSMT4">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73613" y="4511675"/>
                        <a:ext cx="19319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9" name="Rectangle 8"/>
          <p:cNvSpPr>
            <a:spLocks noChangeArrowheads="1"/>
          </p:cNvSpPr>
          <p:nvPr/>
        </p:nvSpPr>
        <p:spPr bwMode="auto">
          <a:xfrm>
            <a:off x="0" y="27447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tabLst>
                <a:tab pos="1143000" algn="l"/>
              </a:tabLst>
              <a:defRPr sz="2400">
                <a:solidFill>
                  <a:schemeClr val="tx1"/>
                </a:solidFill>
                <a:latin typeface="Times New Roman" panose="02020603050405020304" pitchFamily="18" charset="0"/>
              </a:defRPr>
            </a:lvl1pPr>
            <a:lvl2pPr marL="742950" indent="-285750" eaLnBrk="0" hangingPunct="0">
              <a:tabLst>
                <a:tab pos="1143000" algn="l"/>
              </a:tabLst>
              <a:defRPr sz="2400">
                <a:solidFill>
                  <a:schemeClr val="tx1"/>
                </a:solidFill>
                <a:latin typeface="Times New Roman" panose="02020603050405020304" pitchFamily="18" charset="0"/>
              </a:defRPr>
            </a:lvl2pPr>
            <a:lvl3pPr marL="1143000" indent="-228600" eaLnBrk="0" hangingPunct="0">
              <a:tabLst>
                <a:tab pos="1143000" algn="l"/>
              </a:tabLst>
              <a:defRPr sz="2400">
                <a:solidFill>
                  <a:schemeClr val="tx1"/>
                </a:solidFill>
                <a:latin typeface="Times New Roman" panose="02020603050405020304" pitchFamily="18" charset="0"/>
              </a:defRPr>
            </a:lvl3pPr>
            <a:lvl4pPr marL="1600200" indent="-228600" eaLnBrk="0" hangingPunct="0">
              <a:tabLst>
                <a:tab pos="1143000" algn="l"/>
              </a:tabLst>
              <a:defRPr sz="2400">
                <a:solidFill>
                  <a:schemeClr val="tx1"/>
                </a:solidFill>
                <a:latin typeface="Times New Roman" panose="02020603050405020304" pitchFamily="18" charset="0"/>
              </a:defRPr>
            </a:lvl4pPr>
            <a:lvl5pPr marL="2057400" indent="-228600" eaLnBrk="0" hangingPunct="0">
              <a:tabLst>
                <a:tab pos="11430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9pPr>
          </a:lstStyle>
          <a:p>
            <a:pPr eaLnBrk="1" hangingPunct="1"/>
            <a:endParaRPr lang="en-US"/>
          </a:p>
        </p:txBody>
      </p:sp>
      <p:graphicFrame>
        <p:nvGraphicFramePr>
          <p:cNvPr id="838774" name="Group 118"/>
          <p:cNvGraphicFramePr>
            <a:graphicFrameLocks noGrp="1"/>
          </p:cNvGraphicFramePr>
          <p:nvPr/>
        </p:nvGraphicFramePr>
        <p:xfrm>
          <a:off x="1676400" y="5105400"/>
          <a:ext cx="5283201" cy="1371600"/>
        </p:xfrm>
        <a:graphic>
          <a:graphicData uri="http://schemas.openxmlformats.org/drawingml/2006/table">
            <a:tbl>
              <a:tblPr/>
              <a:tblGrid>
                <a:gridCol w="1219127"/>
                <a:gridCol w="1311196"/>
                <a:gridCol w="208270"/>
                <a:gridCol w="1325481"/>
                <a:gridCol w="1219127"/>
              </a:tblGrid>
              <a:tr h="1619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Q</a:t>
                      </a:r>
                      <a:r>
                        <a:rPr kumimoji="0" lang="en-US" sz="1800" b="0" i="0" u="none" strike="noStrike" cap="none" normalizeH="0" baseline="-30000" smtClean="0">
                          <a:ln>
                            <a:noFill/>
                          </a:ln>
                          <a:solidFill>
                            <a:schemeClr val="tx1"/>
                          </a:solidFill>
                          <a:effectLst/>
                          <a:latin typeface="Times New Roman" pitchFamily="18" charset="0"/>
                          <a:cs typeface="Times New Roman" pitchFamily="18" charset="0"/>
                        </a:rPr>
                        <a:t>D</a:t>
                      </a: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(millions)</a:t>
                      </a:r>
                      <a:endParaRPr kumimoji="0" lang="en-US" sz="1800" b="0" i="0"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P</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en-US" sz="1800" b="0" i="0"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468F"/>
                        </a:buClr>
                        <a:buSzPct val="120000"/>
                        <a:buFont typeface="Webdings" pitchFamily="18" charset="2"/>
                        <a:buNone/>
                        <a:tabLst/>
                      </a:pPr>
                      <a:endParaRPr kumimoji="0" lang="en-US" sz="1800" b="1" i="0"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Q</a:t>
                      </a:r>
                      <a:r>
                        <a:rPr kumimoji="0" lang="en-US" sz="1800" b="0" i="0" u="none" strike="noStrike" cap="none" normalizeH="0" baseline="-30000" smtClean="0">
                          <a:ln>
                            <a:noFill/>
                          </a:ln>
                          <a:solidFill>
                            <a:schemeClr val="tx1"/>
                          </a:solidFill>
                          <a:effectLst/>
                          <a:latin typeface="Times New Roman" pitchFamily="18" charset="0"/>
                          <a:cs typeface="Times New Roman" pitchFamily="18" charset="0"/>
                        </a:rPr>
                        <a:t>S</a:t>
                      </a: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(millions)</a:t>
                      </a:r>
                      <a:endParaRPr kumimoji="0" lang="en-US" sz="1800" b="0" i="0"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P</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en-US" sz="1800" b="0" i="0"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1619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100</a:t>
                      </a:r>
                      <a:endParaRPr kumimoji="0" lang="en-US" sz="1800" b="0" i="0"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6.10</a:t>
                      </a:r>
                      <a:endParaRPr kumimoji="0" lang="en-US" sz="1800" b="0" i="0"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468F"/>
                        </a:buClr>
                        <a:buSzPct val="120000"/>
                        <a:buFont typeface="Webdings" pitchFamily="18" charset="2"/>
                        <a:buNone/>
                        <a:tabLst/>
                      </a:pPr>
                      <a:endParaRPr kumimoji="0" lang="en-US" sz="1800" b="1" i="0"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300</a:t>
                      </a:r>
                      <a:endParaRPr kumimoji="0" lang="en-US" sz="1800" b="0" i="0"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0.30</a:t>
                      </a:r>
                      <a:endParaRPr kumimoji="0" lang="en-US" sz="1800" b="0" i="0"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1619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500</a:t>
                      </a:r>
                      <a:endParaRPr kumimoji="0" lang="en-US" sz="1800" b="0" i="0"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1.10</a:t>
                      </a:r>
                      <a:endParaRPr kumimoji="0" lang="en-US" sz="1800" b="0" i="0"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468F"/>
                        </a:buClr>
                        <a:buSzPct val="120000"/>
                        <a:buFont typeface="Webdings" pitchFamily="18" charset="2"/>
                        <a:buNone/>
                        <a:tabLst/>
                      </a:pPr>
                      <a:endParaRPr kumimoji="0" lang="en-US" sz="1800" b="1" i="0"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500</a:t>
                      </a:r>
                      <a:endParaRPr kumimoji="0" lang="en-US" sz="1800" b="0" i="0"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5.30</a:t>
                      </a:r>
                      <a:endParaRPr kumimoji="0" lang="en-US" sz="1800" b="0" i="0"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bl>
          </a:graphicData>
        </a:graphic>
      </p:graphicFrame>
      <p:sp>
        <p:nvSpPr>
          <p:cNvPr id="1060" name="Rectangle 77"/>
          <p:cNvSpPr>
            <a:spLocks noChangeArrowheads="1"/>
          </p:cNvSpPr>
          <p:nvPr/>
        </p:nvSpPr>
        <p:spPr bwMode="auto">
          <a:xfrm>
            <a:off x="0" y="411162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tabLst>
                <a:tab pos="1143000" algn="l"/>
              </a:tabLst>
              <a:defRPr sz="2400">
                <a:solidFill>
                  <a:schemeClr val="tx1"/>
                </a:solidFill>
                <a:latin typeface="Times New Roman" panose="02020603050405020304" pitchFamily="18" charset="0"/>
              </a:defRPr>
            </a:lvl1pPr>
            <a:lvl2pPr marL="742950" indent="-285750" eaLnBrk="0" hangingPunct="0">
              <a:tabLst>
                <a:tab pos="1143000" algn="l"/>
              </a:tabLst>
              <a:defRPr sz="2400">
                <a:solidFill>
                  <a:schemeClr val="tx1"/>
                </a:solidFill>
                <a:latin typeface="Times New Roman" panose="02020603050405020304" pitchFamily="18" charset="0"/>
              </a:defRPr>
            </a:lvl2pPr>
            <a:lvl3pPr marL="1143000" indent="-228600" eaLnBrk="0" hangingPunct="0">
              <a:tabLst>
                <a:tab pos="1143000" algn="l"/>
              </a:tabLst>
              <a:defRPr sz="2400">
                <a:solidFill>
                  <a:schemeClr val="tx1"/>
                </a:solidFill>
                <a:latin typeface="Times New Roman" panose="02020603050405020304" pitchFamily="18" charset="0"/>
              </a:defRPr>
            </a:lvl3pPr>
            <a:lvl4pPr marL="1600200" indent="-228600" eaLnBrk="0" hangingPunct="0">
              <a:tabLst>
                <a:tab pos="1143000" algn="l"/>
              </a:tabLst>
              <a:defRPr sz="2400">
                <a:solidFill>
                  <a:schemeClr val="tx1"/>
                </a:solidFill>
                <a:latin typeface="Times New Roman" panose="02020603050405020304" pitchFamily="18" charset="0"/>
              </a:defRPr>
            </a:lvl4pPr>
            <a:lvl5pPr marL="2057400" indent="-228600" eaLnBrk="0" hangingPunct="0">
              <a:tabLst>
                <a:tab pos="11430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9pPr>
          </a:lstStyle>
          <a:p>
            <a:pPr eaLnBrk="1" hangingPunct="1"/>
            <a:endParaRPr lang="en-US"/>
          </a:p>
        </p:txBody>
      </p:sp>
      <p:sp>
        <p:nvSpPr>
          <p:cNvPr id="838769" name="Rectangle 113"/>
          <p:cNvSpPr>
            <a:spLocks noChangeArrowheads="1"/>
          </p:cNvSpPr>
          <p:nvPr/>
        </p:nvSpPr>
        <p:spPr bwMode="auto">
          <a:xfrm>
            <a:off x="3028950" y="617220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38770" name="Rectangle 114"/>
          <p:cNvSpPr>
            <a:spLocks noChangeArrowheads="1"/>
          </p:cNvSpPr>
          <p:nvPr/>
        </p:nvSpPr>
        <p:spPr bwMode="auto">
          <a:xfrm>
            <a:off x="3028950" y="581025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38777" name="Rectangle 121"/>
          <p:cNvSpPr>
            <a:spLocks noChangeArrowheads="1"/>
          </p:cNvSpPr>
          <p:nvPr/>
        </p:nvSpPr>
        <p:spPr bwMode="auto">
          <a:xfrm>
            <a:off x="5888038" y="617220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38778" name="Rectangle 122"/>
          <p:cNvSpPr>
            <a:spLocks noChangeArrowheads="1"/>
          </p:cNvSpPr>
          <p:nvPr/>
        </p:nvSpPr>
        <p:spPr bwMode="auto">
          <a:xfrm>
            <a:off x="5888038" y="581025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1065" name="Rectangle 124"/>
          <p:cNvSpPr>
            <a:spLocks noGrp="1" noChangeArrowheads="1"/>
          </p:cNvSpPr>
          <p:nvPr>
            <p:ph type="title"/>
          </p:nvPr>
        </p:nvSpPr>
        <p:spPr>
          <a:xfrm>
            <a:off x="381000" y="228600"/>
            <a:ext cx="8458200" cy="533400"/>
          </a:xfrm>
          <a:noFill/>
        </p:spPr>
        <p:txBody>
          <a:bodyPr/>
          <a:lstStyle/>
          <a:p>
            <a:pPr eaLnBrk="1" hangingPunct="1"/>
            <a:r>
              <a:rPr lang="en-US" smtClean="0"/>
              <a:t>Law of Supply and Demand</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3877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38770"/>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38769"/>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838778"/>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83877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8769" grpId="0" animBg="1"/>
      <p:bldP spid="838770" grpId="0" animBg="1"/>
      <p:bldP spid="838777" grpId="0" animBg="1"/>
      <p:bldP spid="83877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8463" y="1314450"/>
            <a:ext cx="5765800" cy="507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697" name="Line 17"/>
          <p:cNvSpPr>
            <a:spLocks noChangeShapeType="1"/>
          </p:cNvSpPr>
          <p:nvPr/>
        </p:nvSpPr>
        <p:spPr bwMode="auto">
          <a:xfrm flipV="1">
            <a:off x="6889750" y="2820988"/>
            <a:ext cx="0" cy="3184525"/>
          </a:xfrm>
          <a:prstGeom prst="line">
            <a:avLst/>
          </a:prstGeom>
          <a:noFill/>
          <a:ln w="28575">
            <a:solidFill>
              <a:srgbClr val="000000"/>
            </a:solidFill>
            <a:prstDash val="dash"/>
            <a:round/>
            <a:headEnd/>
            <a:tailEnd type="oval" w="lg" len="lg"/>
          </a:ln>
          <a:extLst>
            <a:ext uri="{909E8E84-426E-40DD-AFC4-6F175D3DCCD1}">
              <a14:hiddenFill xmlns:a14="http://schemas.microsoft.com/office/drawing/2010/main">
                <a:noFill/>
              </a14:hiddenFill>
            </a:ext>
          </a:extLst>
        </p:spPr>
        <p:txBody>
          <a:bodyPr/>
          <a:lstStyle/>
          <a:p>
            <a:endParaRPr lang="en-US"/>
          </a:p>
        </p:txBody>
      </p:sp>
      <p:sp>
        <p:nvSpPr>
          <p:cNvPr id="839686" name="Line 6"/>
          <p:cNvSpPr>
            <a:spLocks noChangeShapeType="1"/>
          </p:cNvSpPr>
          <p:nvPr/>
        </p:nvSpPr>
        <p:spPr bwMode="auto">
          <a:xfrm flipV="1">
            <a:off x="4859338" y="2546350"/>
            <a:ext cx="2212975" cy="347345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39687" name="Line 7"/>
          <p:cNvSpPr>
            <a:spLocks noChangeShapeType="1"/>
          </p:cNvSpPr>
          <p:nvPr/>
        </p:nvSpPr>
        <p:spPr bwMode="auto">
          <a:xfrm>
            <a:off x="2286000" y="1704975"/>
            <a:ext cx="4800600" cy="3787775"/>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39685" name="Line 5"/>
          <p:cNvSpPr>
            <a:spLocks noChangeShapeType="1"/>
          </p:cNvSpPr>
          <p:nvPr/>
        </p:nvSpPr>
        <p:spPr bwMode="auto">
          <a:xfrm>
            <a:off x="1981200" y="5332413"/>
            <a:ext cx="4919663" cy="0"/>
          </a:xfrm>
          <a:prstGeom prst="line">
            <a:avLst/>
          </a:prstGeom>
          <a:noFill/>
          <a:ln w="2857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839684" name="Line 4"/>
          <p:cNvSpPr>
            <a:spLocks noChangeShapeType="1"/>
          </p:cNvSpPr>
          <p:nvPr/>
        </p:nvSpPr>
        <p:spPr bwMode="auto">
          <a:xfrm flipV="1">
            <a:off x="6900863" y="5343525"/>
            <a:ext cx="0" cy="747713"/>
          </a:xfrm>
          <a:prstGeom prst="line">
            <a:avLst/>
          </a:prstGeom>
          <a:noFill/>
          <a:ln w="28575">
            <a:solidFill>
              <a:srgbClr val="000000"/>
            </a:solidFill>
            <a:prstDash val="dash"/>
            <a:round/>
            <a:headEnd/>
            <a:tailEnd type="oval" w="lg" len="lg"/>
          </a:ln>
          <a:extLst>
            <a:ext uri="{909E8E84-426E-40DD-AFC4-6F175D3DCCD1}">
              <a14:hiddenFill xmlns:a14="http://schemas.microsoft.com/office/drawing/2010/main">
                <a:noFill/>
              </a14:hiddenFill>
            </a:ext>
          </a:extLst>
        </p:spPr>
        <p:txBody>
          <a:bodyPr/>
          <a:lstStyle/>
          <a:p>
            <a:endParaRPr lang="en-US"/>
          </a:p>
        </p:txBody>
      </p:sp>
      <p:sp>
        <p:nvSpPr>
          <p:cNvPr id="48136" name="Rectangle 8"/>
          <p:cNvSpPr>
            <a:spLocks noChangeArrowheads="1"/>
          </p:cNvSpPr>
          <p:nvPr/>
        </p:nvSpPr>
        <p:spPr bwMode="auto">
          <a:xfrm>
            <a:off x="990600" y="904875"/>
            <a:ext cx="71628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1800">
                <a:cs typeface="Times New Roman" panose="02020603050405020304" pitchFamily="18" charset="0"/>
              </a:rPr>
              <a:t> </a:t>
            </a:r>
            <a:r>
              <a:rPr lang="en-US" sz="1800" u="sng">
                <a:cs typeface="Times New Roman" panose="02020603050405020304" pitchFamily="18" charset="0"/>
              </a:rPr>
              <a:t>Gasoline Market</a:t>
            </a:r>
            <a:endParaRPr lang="en-US" sz="1800"/>
          </a:p>
          <a:p>
            <a:endParaRPr lang="en-US" sz="1800">
              <a:latin typeface="Arial" panose="020B0604020202020204" pitchFamily="34" charset="0"/>
              <a:ea typeface="Times New Roman" panose="02020603050405020304" pitchFamily="18" charset="0"/>
              <a:cs typeface="Arial" panose="020B0604020202020204" pitchFamily="34" charset="0"/>
            </a:endParaRPr>
          </a:p>
          <a:p>
            <a:endParaRPr lang="en-US" sz="1800">
              <a:latin typeface="Arial" panose="020B0604020202020204" pitchFamily="34" charset="0"/>
              <a:ea typeface="Times New Roman" panose="02020603050405020304" pitchFamily="18" charset="0"/>
              <a:cs typeface="Arial" panose="020B0604020202020204" pitchFamily="34" charset="0"/>
            </a:endParaRPr>
          </a:p>
          <a:p>
            <a:r>
              <a:rPr lang="en-US" sz="1800">
                <a:latin typeface="Arial" panose="020B0604020202020204" pitchFamily="34" charset="0"/>
                <a:ea typeface="Times New Roman" panose="02020603050405020304" pitchFamily="18" charset="0"/>
                <a:cs typeface="Arial" panose="020B0604020202020204" pitchFamily="34" charset="0"/>
              </a:rPr>
              <a:t>  </a:t>
            </a:r>
            <a:r>
              <a:rPr lang="en-US" sz="1800" i="1">
                <a:cs typeface="Times New Roman" panose="02020603050405020304" pitchFamily="18" charset="0"/>
              </a:rPr>
              <a:t>P </a:t>
            </a:r>
            <a:br>
              <a:rPr lang="en-US" sz="1800" i="1">
                <a:cs typeface="Times New Roman" panose="02020603050405020304" pitchFamily="18" charset="0"/>
              </a:rPr>
            </a:br>
            <a:r>
              <a:rPr lang="en-US" sz="1800">
                <a:cs typeface="Times New Roman" panose="02020603050405020304" pitchFamily="18" charset="0"/>
              </a:rPr>
              <a:t>($)</a:t>
            </a:r>
            <a:endParaRPr lang="en-US" sz="1800"/>
          </a:p>
          <a:p>
            <a:endParaRPr lang="en-US" sz="1800"/>
          </a:p>
        </p:txBody>
      </p:sp>
      <p:sp>
        <p:nvSpPr>
          <p:cNvPr id="839689" name="Rectangle 9"/>
          <p:cNvSpPr>
            <a:spLocks noChangeArrowheads="1"/>
          </p:cNvSpPr>
          <p:nvPr/>
        </p:nvSpPr>
        <p:spPr bwMode="auto">
          <a:xfrm>
            <a:off x="6889750" y="5029200"/>
            <a:ext cx="3492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b="1">
                <a:latin typeface="Arial" panose="020B0604020202020204" pitchFamily="34" charset="0"/>
                <a:ea typeface="Times New Roman" panose="02020603050405020304" pitchFamily="18" charset="0"/>
                <a:cs typeface="Arial" panose="020B0604020202020204" pitchFamily="34" charset="0"/>
              </a:rPr>
              <a:t>D</a:t>
            </a:r>
            <a:endParaRPr lang="en-US" sz="1800">
              <a:ea typeface="Times New Roman" panose="02020603050405020304" pitchFamily="18" charset="0"/>
              <a:cs typeface="Arial" panose="020B0604020202020204" pitchFamily="34" charset="0"/>
            </a:endParaRPr>
          </a:p>
          <a:p>
            <a:endParaRPr lang="en-US" sz="1800">
              <a:ea typeface="Times New Roman" panose="02020603050405020304" pitchFamily="18" charset="0"/>
              <a:cs typeface="Arial" panose="020B0604020202020204" pitchFamily="34" charset="0"/>
            </a:endParaRPr>
          </a:p>
        </p:txBody>
      </p:sp>
      <p:sp>
        <p:nvSpPr>
          <p:cNvPr id="839690" name="Rectangle 10"/>
          <p:cNvSpPr>
            <a:spLocks noChangeArrowheads="1"/>
          </p:cNvSpPr>
          <p:nvPr/>
        </p:nvSpPr>
        <p:spPr bwMode="auto">
          <a:xfrm>
            <a:off x="6918325" y="2193925"/>
            <a:ext cx="3365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b="1">
                <a:latin typeface="Arial" panose="020B0604020202020204" pitchFamily="34" charset="0"/>
                <a:ea typeface="Times New Roman" panose="02020603050405020304" pitchFamily="18" charset="0"/>
                <a:cs typeface="Arial" panose="020B0604020202020204" pitchFamily="34" charset="0"/>
              </a:rPr>
              <a:t>S</a:t>
            </a:r>
            <a:endParaRPr lang="en-US" sz="1800">
              <a:ea typeface="Times New Roman" panose="02020603050405020304" pitchFamily="18" charset="0"/>
              <a:cs typeface="Arial" panose="020B0604020202020204" pitchFamily="34" charset="0"/>
            </a:endParaRPr>
          </a:p>
          <a:p>
            <a:endParaRPr lang="en-US" sz="1800">
              <a:ea typeface="Times New Roman" panose="02020603050405020304" pitchFamily="18" charset="0"/>
              <a:cs typeface="Arial" panose="020B0604020202020204" pitchFamily="34" charset="0"/>
            </a:endParaRPr>
          </a:p>
        </p:txBody>
      </p:sp>
      <p:sp>
        <p:nvSpPr>
          <p:cNvPr id="48139" name="Rectangle 11"/>
          <p:cNvSpPr>
            <a:spLocks noChangeArrowheads="1"/>
          </p:cNvSpPr>
          <p:nvPr/>
        </p:nvSpPr>
        <p:spPr bwMode="auto">
          <a:xfrm>
            <a:off x="4343400" y="6521450"/>
            <a:ext cx="2362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1800" i="1">
                <a:cs typeface="Times New Roman" panose="02020603050405020304" pitchFamily="18" charset="0"/>
              </a:rPr>
              <a:t>Q (</a:t>
            </a:r>
            <a:r>
              <a:rPr lang="en-US" sz="1800">
                <a:cs typeface="Times New Roman" panose="02020603050405020304" pitchFamily="18" charset="0"/>
              </a:rPr>
              <a:t>millions)</a:t>
            </a:r>
            <a:endParaRPr lang="en-US" sz="1800"/>
          </a:p>
        </p:txBody>
      </p:sp>
      <p:sp>
        <p:nvSpPr>
          <p:cNvPr id="839694" name="Line 14"/>
          <p:cNvSpPr>
            <a:spLocks noChangeShapeType="1"/>
          </p:cNvSpPr>
          <p:nvPr/>
        </p:nvSpPr>
        <p:spPr bwMode="auto">
          <a:xfrm flipV="1">
            <a:off x="2009775" y="2271713"/>
            <a:ext cx="1009650" cy="0"/>
          </a:xfrm>
          <a:prstGeom prst="line">
            <a:avLst/>
          </a:prstGeom>
          <a:noFill/>
          <a:ln w="2857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839695" name="Line 15"/>
          <p:cNvSpPr>
            <a:spLocks noChangeShapeType="1"/>
          </p:cNvSpPr>
          <p:nvPr/>
        </p:nvSpPr>
        <p:spPr bwMode="auto">
          <a:xfrm flipV="1">
            <a:off x="3019425" y="2271713"/>
            <a:ext cx="0" cy="3717925"/>
          </a:xfrm>
          <a:prstGeom prst="line">
            <a:avLst/>
          </a:prstGeom>
          <a:noFill/>
          <a:ln w="28575">
            <a:solidFill>
              <a:srgbClr val="000000"/>
            </a:solidFill>
            <a:prstDash val="dash"/>
            <a:round/>
            <a:headEnd/>
            <a:tailEnd type="oval" w="lg" len="lg"/>
          </a:ln>
          <a:extLst>
            <a:ext uri="{909E8E84-426E-40DD-AFC4-6F175D3DCCD1}">
              <a14:hiddenFill xmlns:a14="http://schemas.microsoft.com/office/drawing/2010/main">
                <a:noFill/>
              </a14:hiddenFill>
            </a:ext>
          </a:extLst>
        </p:spPr>
        <p:txBody>
          <a:bodyPr/>
          <a:lstStyle/>
          <a:p>
            <a:endParaRPr lang="en-US"/>
          </a:p>
        </p:txBody>
      </p:sp>
      <p:sp>
        <p:nvSpPr>
          <p:cNvPr id="839696" name="Line 16"/>
          <p:cNvSpPr>
            <a:spLocks noChangeShapeType="1"/>
          </p:cNvSpPr>
          <p:nvPr/>
        </p:nvSpPr>
        <p:spPr bwMode="auto">
          <a:xfrm>
            <a:off x="1998663" y="2805113"/>
            <a:ext cx="4919662" cy="0"/>
          </a:xfrm>
          <a:prstGeom prst="line">
            <a:avLst/>
          </a:prstGeom>
          <a:noFill/>
          <a:ln w="2857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839698" name="Line 18"/>
          <p:cNvSpPr>
            <a:spLocks noChangeShapeType="1"/>
          </p:cNvSpPr>
          <p:nvPr/>
        </p:nvSpPr>
        <p:spPr bwMode="auto">
          <a:xfrm flipV="1">
            <a:off x="1998663" y="5867400"/>
            <a:ext cx="2954337" cy="0"/>
          </a:xfrm>
          <a:prstGeom prst="line">
            <a:avLst/>
          </a:prstGeom>
          <a:noFill/>
          <a:ln w="2857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839699" name="Line 19"/>
          <p:cNvSpPr>
            <a:spLocks noChangeShapeType="1"/>
          </p:cNvSpPr>
          <p:nvPr/>
        </p:nvSpPr>
        <p:spPr bwMode="auto">
          <a:xfrm flipV="1">
            <a:off x="4953000" y="5872163"/>
            <a:ext cx="0" cy="133350"/>
          </a:xfrm>
          <a:prstGeom prst="line">
            <a:avLst/>
          </a:prstGeom>
          <a:noFill/>
          <a:ln w="28575">
            <a:solidFill>
              <a:srgbClr val="000000"/>
            </a:solidFill>
            <a:prstDash val="dash"/>
            <a:round/>
            <a:headEnd/>
            <a:tailEnd type="oval" w="lg" len="lg"/>
          </a:ln>
          <a:extLst>
            <a:ext uri="{909E8E84-426E-40DD-AFC4-6F175D3DCCD1}">
              <a14:hiddenFill xmlns:a14="http://schemas.microsoft.com/office/drawing/2010/main">
                <a:noFill/>
              </a14:hiddenFill>
            </a:ext>
          </a:extLst>
        </p:spPr>
        <p:txBody>
          <a:bodyPr/>
          <a:lstStyle/>
          <a:p>
            <a:endParaRPr lang="en-US"/>
          </a:p>
        </p:txBody>
      </p:sp>
      <p:sp>
        <p:nvSpPr>
          <p:cNvPr id="48145" name="Rectangle 21"/>
          <p:cNvSpPr>
            <a:spLocks noGrp="1" noChangeArrowheads="1"/>
          </p:cNvSpPr>
          <p:nvPr>
            <p:ph type="title"/>
          </p:nvPr>
        </p:nvSpPr>
        <p:spPr>
          <a:xfrm>
            <a:off x="381000" y="228600"/>
            <a:ext cx="8458200" cy="533400"/>
          </a:xfrm>
          <a:noFill/>
        </p:spPr>
        <p:txBody>
          <a:bodyPr/>
          <a:lstStyle/>
          <a:p>
            <a:pPr eaLnBrk="1" hangingPunct="1"/>
            <a:r>
              <a:rPr lang="en-US" smtClean="0"/>
              <a:t>Law of Supply and Demand</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39695"/>
                                        </p:tgtEl>
                                        <p:attrNameLst>
                                          <p:attrName>style.visibility</p:attrName>
                                        </p:attrNameLst>
                                      </p:cBhvr>
                                      <p:to>
                                        <p:strVal val="visible"/>
                                      </p:to>
                                    </p:set>
                                    <p:animEffect transition="in" filter="wipe(down)">
                                      <p:cBhvr>
                                        <p:cTn id="7" dur="500"/>
                                        <p:tgtEl>
                                          <p:spTgt spid="839695"/>
                                        </p:tgtEl>
                                      </p:cBhvr>
                                    </p:animEffect>
                                  </p:childTnLst>
                                </p:cTn>
                              </p:par>
                            </p:childTnLst>
                          </p:cTn>
                        </p:par>
                        <p:par>
                          <p:cTn id="8" fill="hold" nodeType="afterGroup">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839694"/>
                                        </p:tgtEl>
                                        <p:attrNameLst>
                                          <p:attrName>style.visibility</p:attrName>
                                        </p:attrNameLst>
                                      </p:cBhvr>
                                      <p:to>
                                        <p:strVal val="visible"/>
                                      </p:to>
                                    </p:set>
                                    <p:animEffect transition="in" filter="wipe(right)">
                                      <p:cBhvr>
                                        <p:cTn id="11" dur="500"/>
                                        <p:tgtEl>
                                          <p:spTgt spid="83969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839684"/>
                                        </p:tgtEl>
                                        <p:attrNameLst>
                                          <p:attrName>style.visibility</p:attrName>
                                        </p:attrNameLst>
                                      </p:cBhvr>
                                      <p:to>
                                        <p:strVal val="visible"/>
                                      </p:to>
                                    </p:set>
                                    <p:animEffect transition="in" filter="wipe(down)">
                                      <p:cBhvr>
                                        <p:cTn id="16" dur="500"/>
                                        <p:tgtEl>
                                          <p:spTgt spid="839684"/>
                                        </p:tgtEl>
                                      </p:cBhvr>
                                    </p:animEffect>
                                  </p:childTnLst>
                                </p:cTn>
                              </p:par>
                            </p:childTnLst>
                          </p:cTn>
                        </p:par>
                        <p:par>
                          <p:cTn id="17" fill="hold" nodeType="afterGroup">
                            <p:stCondLst>
                              <p:cond delay="500"/>
                            </p:stCondLst>
                            <p:childTnLst>
                              <p:par>
                                <p:cTn id="18" presetID="22" presetClass="entr" presetSubtype="2" fill="hold" grpId="0" nodeType="afterEffect">
                                  <p:stCondLst>
                                    <p:cond delay="0"/>
                                  </p:stCondLst>
                                  <p:childTnLst>
                                    <p:set>
                                      <p:cBhvr>
                                        <p:cTn id="19" dur="1" fill="hold">
                                          <p:stCondLst>
                                            <p:cond delay="0"/>
                                          </p:stCondLst>
                                        </p:cTn>
                                        <p:tgtEl>
                                          <p:spTgt spid="839685"/>
                                        </p:tgtEl>
                                        <p:attrNameLst>
                                          <p:attrName>style.visibility</p:attrName>
                                        </p:attrNameLst>
                                      </p:cBhvr>
                                      <p:to>
                                        <p:strVal val="visible"/>
                                      </p:to>
                                    </p:set>
                                    <p:animEffect transition="in" filter="wipe(right)">
                                      <p:cBhvr>
                                        <p:cTn id="20" dur="500"/>
                                        <p:tgtEl>
                                          <p:spTgt spid="839685"/>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839687"/>
                                        </p:tgtEl>
                                        <p:attrNameLst>
                                          <p:attrName>style.visibility</p:attrName>
                                        </p:attrNameLst>
                                      </p:cBhvr>
                                      <p:to>
                                        <p:strVal val="visible"/>
                                      </p:to>
                                    </p:set>
                                    <p:animEffect transition="in" filter="wipe(left)">
                                      <p:cBhvr>
                                        <p:cTn id="25" dur="500"/>
                                        <p:tgtEl>
                                          <p:spTgt spid="839687"/>
                                        </p:tgtEl>
                                      </p:cBhvr>
                                    </p:animEffect>
                                  </p:childTnLst>
                                </p:cTn>
                              </p:par>
                            </p:childTnLst>
                          </p:cTn>
                        </p:par>
                        <p:par>
                          <p:cTn id="26" fill="hold" nodeType="afterGroup">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839689"/>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839684"/>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839685"/>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839695"/>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839694"/>
                                        </p:tgtEl>
                                        <p:attrNameLst>
                                          <p:attrName>style.visibility</p:attrName>
                                        </p:attrNameLst>
                                      </p:cBhvr>
                                      <p:to>
                                        <p:strVal val="hidden"/>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839699"/>
                                        </p:tgtEl>
                                        <p:attrNameLst>
                                          <p:attrName>style.visibility</p:attrName>
                                        </p:attrNameLst>
                                      </p:cBhvr>
                                      <p:to>
                                        <p:strVal val="visible"/>
                                      </p:to>
                                    </p:set>
                                    <p:animEffect transition="in" filter="wipe(down)">
                                      <p:cBhvr>
                                        <p:cTn id="43" dur="500"/>
                                        <p:tgtEl>
                                          <p:spTgt spid="839699"/>
                                        </p:tgtEl>
                                      </p:cBhvr>
                                    </p:animEffect>
                                  </p:childTnLst>
                                </p:cTn>
                              </p:par>
                            </p:childTnLst>
                          </p:cTn>
                        </p:par>
                        <p:par>
                          <p:cTn id="44" fill="hold" nodeType="afterGroup">
                            <p:stCondLst>
                              <p:cond delay="500"/>
                            </p:stCondLst>
                            <p:childTnLst>
                              <p:par>
                                <p:cTn id="45" presetID="22" presetClass="entr" presetSubtype="2" fill="hold" grpId="0" nodeType="afterEffect">
                                  <p:stCondLst>
                                    <p:cond delay="0"/>
                                  </p:stCondLst>
                                  <p:childTnLst>
                                    <p:set>
                                      <p:cBhvr>
                                        <p:cTn id="46" dur="1" fill="hold">
                                          <p:stCondLst>
                                            <p:cond delay="0"/>
                                          </p:stCondLst>
                                        </p:cTn>
                                        <p:tgtEl>
                                          <p:spTgt spid="839698"/>
                                        </p:tgtEl>
                                        <p:attrNameLst>
                                          <p:attrName>style.visibility</p:attrName>
                                        </p:attrNameLst>
                                      </p:cBhvr>
                                      <p:to>
                                        <p:strVal val="visible"/>
                                      </p:to>
                                    </p:set>
                                    <p:animEffect transition="in" filter="wipe(right)">
                                      <p:cBhvr>
                                        <p:cTn id="47" dur="500"/>
                                        <p:tgtEl>
                                          <p:spTgt spid="839698"/>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839697"/>
                                        </p:tgtEl>
                                        <p:attrNameLst>
                                          <p:attrName>style.visibility</p:attrName>
                                        </p:attrNameLst>
                                      </p:cBhvr>
                                      <p:to>
                                        <p:strVal val="visible"/>
                                      </p:to>
                                    </p:set>
                                    <p:animEffect transition="in" filter="wipe(down)">
                                      <p:cBhvr>
                                        <p:cTn id="52" dur="500"/>
                                        <p:tgtEl>
                                          <p:spTgt spid="839697"/>
                                        </p:tgtEl>
                                      </p:cBhvr>
                                    </p:animEffect>
                                  </p:childTnLst>
                                </p:cTn>
                              </p:par>
                            </p:childTnLst>
                          </p:cTn>
                        </p:par>
                        <p:par>
                          <p:cTn id="53" fill="hold" nodeType="afterGroup">
                            <p:stCondLst>
                              <p:cond delay="500"/>
                            </p:stCondLst>
                            <p:childTnLst>
                              <p:par>
                                <p:cTn id="54" presetID="22" presetClass="entr" presetSubtype="2" fill="hold" grpId="0" nodeType="afterEffect">
                                  <p:stCondLst>
                                    <p:cond delay="0"/>
                                  </p:stCondLst>
                                  <p:childTnLst>
                                    <p:set>
                                      <p:cBhvr>
                                        <p:cTn id="55" dur="1" fill="hold">
                                          <p:stCondLst>
                                            <p:cond delay="0"/>
                                          </p:stCondLst>
                                        </p:cTn>
                                        <p:tgtEl>
                                          <p:spTgt spid="839696"/>
                                        </p:tgtEl>
                                        <p:attrNameLst>
                                          <p:attrName>style.visibility</p:attrName>
                                        </p:attrNameLst>
                                      </p:cBhvr>
                                      <p:to>
                                        <p:strVal val="visible"/>
                                      </p:to>
                                    </p:set>
                                    <p:animEffect transition="in" filter="wipe(right)">
                                      <p:cBhvr>
                                        <p:cTn id="56" dur="500"/>
                                        <p:tgtEl>
                                          <p:spTgt spid="839696"/>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839686"/>
                                        </p:tgtEl>
                                        <p:attrNameLst>
                                          <p:attrName>style.visibility</p:attrName>
                                        </p:attrNameLst>
                                      </p:cBhvr>
                                      <p:to>
                                        <p:strVal val="visible"/>
                                      </p:to>
                                    </p:set>
                                    <p:animEffect transition="in" filter="wipe(down)">
                                      <p:cBhvr>
                                        <p:cTn id="61" dur="500"/>
                                        <p:tgtEl>
                                          <p:spTgt spid="839686"/>
                                        </p:tgtEl>
                                      </p:cBhvr>
                                    </p:animEffect>
                                  </p:childTnLst>
                                </p:cTn>
                              </p:par>
                            </p:childTnLst>
                          </p:cTn>
                        </p:par>
                        <p:par>
                          <p:cTn id="62" fill="hold" nodeType="afterGroup">
                            <p:stCondLst>
                              <p:cond delay="500"/>
                            </p:stCondLst>
                            <p:childTnLst>
                              <p:par>
                                <p:cTn id="63" presetID="1" presetClass="entr" presetSubtype="0" fill="hold" grpId="0" nodeType="afterEffect">
                                  <p:stCondLst>
                                    <p:cond delay="0"/>
                                  </p:stCondLst>
                                  <p:childTnLst>
                                    <p:set>
                                      <p:cBhvr>
                                        <p:cTn id="64" dur="1" fill="hold">
                                          <p:stCondLst>
                                            <p:cond delay="0"/>
                                          </p:stCondLst>
                                        </p:cTn>
                                        <p:tgtEl>
                                          <p:spTgt spid="8396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697" grpId="0" animBg="1"/>
      <p:bldP spid="839686" grpId="0" animBg="1"/>
      <p:bldP spid="839687" grpId="0" animBg="1"/>
      <p:bldP spid="839685" grpId="0" animBg="1"/>
      <p:bldP spid="839685" grpId="1" animBg="1"/>
      <p:bldP spid="839684" grpId="0" animBg="1"/>
      <p:bldP spid="839684" grpId="1" animBg="1"/>
      <p:bldP spid="839689" grpId="0"/>
      <p:bldP spid="839690" grpId="0"/>
      <p:bldP spid="839694" grpId="0" animBg="1"/>
      <p:bldP spid="839694" grpId="1" animBg="1"/>
      <p:bldP spid="839695" grpId="0" animBg="1"/>
      <p:bldP spid="839695" grpId="1" animBg="1"/>
      <p:bldP spid="839696" grpId="0" animBg="1"/>
      <p:bldP spid="839698" grpId="0" animBg="1"/>
      <p:bldP spid="83969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41758" name="Object 30"/>
          <p:cNvGraphicFramePr>
            <a:graphicFrameLocks noChangeAspect="1"/>
          </p:cNvGraphicFramePr>
          <p:nvPr/>
        </p:nvGraphicFramePr>
        <p:xfrm>
          <a:off x="309563" y="1816100"/>
          <a:ext cx="3971925" cy="460375"/>
        </p:xfrm>
        <a:graphic>
          <a:graphicData uri="http://schemas.openxmlformats.org/presentationml/2006/ole">
            <mc:AlternateContent xmlns:mc="http://schemas.openxmlformats.org/markup-compatibility/2006">
              <mc:Choice xmlns:v="urn:schemas-microsoft-com:vml" Requires="v">
                <p:oleObj spid="_x0000_s2131" name="Equation" r:id="rId3" imgW="2222500" imgH="254000" progId="Equation.DSMT4">
                  <p:embed/>
                </p:oleObj>
              </mc:Choice>
              <mc:Fallback>
                <p:oleObj name="Equation" r:id="rId3" imgW="2222500" imgH="254000" progId="Equation.DSMT4">
                  <p:embed/>
                  <p:pic>
                    <p:nvPicPr>
                      <p:cNvPr id="0" name="Object 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563" y="1816100"/>
                        <a:ext cx="39719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41757" name="Object 29"/>
          <p:cNvGraphicFramePr>
            <a:graphicFrameLocks noChangeAspect="1"/>
          </p:cNvGraphicFramePr>
          <p:nvPr/>
        </p:nvGraphicFramePr>
        <p:xfrm>
          <a:off x="381000" y="2209800"/>
          <a:ext cx="2590800" cy="295275"/>
        </p:xfrm>
        <a:graphic>
          <a:graphicData uri="http://schemas.openxmlformats.org/presentationml/2006/ole">
            <mc:AlternateContent xmlns:mc="http://schemas.openxmlformats.org/markup-compatibility/2006">
              <mc:Choice xmlns:v="urn:schemas-microsoft-com:vml" Requires="v">
                <p:oleObj spid="_x0000_s2132" name="Equation" r:id="rId5" imgW="1765300" imgH="203200" progId="Equation.DSMT4">
                  <p:embed/>
                </p:oleObj>
              </mc:Choice>
              <mc:Fallback>
                <p:oleObj name="Equation" r:id="rId5" imgW="1765300" imgH="203200" progId="Equation.DSMT4">
                  <p:embed/>
                  <p:pic>
                    <p:nvPicPr>
                      <p:cNvPr id="0" name="Object 2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2209800"/>
                        <a:ext cx="259080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41756" name="Object 28"/>
          <p:cNvGraphicFramePr>
            <a:graphicFrameLocks noChangeAspect="1"/>
          </p:cNvGraphicFramePr>
          <p:nvPr/>
        </p:nvGraphicFramePr>
        <p:xfrm>
          <a:off x="290513" y="2667000"/>
          <a:ext cx="3251200" cy="365125"/>
        </p:xfrm>
        <a:graphic>
          <a:graphicData uri="http://schemas.openxmlformats.org/presentationml/2006/ole">
            <mc:AlternateContent xmlns:mc="http://schemas.openxmlformats.org/markup-compatibility/2006">
              <mc:Choice xmlns:v="urn:schemas-microsoft-com:vml" Requires="v">
                <p:oleObj spid="_x0000_s2133" name="Equation" r:id="rId7" imgW="1777229" imgH="203112" progId="Equation.DSMT4">
                  <p:embed/>
                </p:oleObj>
              </mc:Choice>
              <mc:Fallback>
                <p:oleObj name="Equation" r:id="rId7" imgW="1777229" imgH="203112" progId="Equation.DSMT4">
                  <p:embed/>
                  <p:pic>
                    <p:nvPicPr>
                      <p:cNvPr id="0" name="Object 2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0513" y="2667000"/>
                        <a:ext cx="3251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41755" name="Object 27"/>
          <p:cNvGraphicFramePr>
            <a:graphicFrameLocks noChangeAspect="1"/>
          </p:cNvGraphicFramePr>
          <p:nvPr/>
        </p:nvGraphicFramePr>
        <p:xfrm>
          <a:off x="1082675" y="3048000"/>
          <a:ext cx="2346325" cy="277813"/>
        </p:xfrm>
        <a:graphic>
          <a:graphicData uri="http://schemas.openxmlformats.org/presentationml/2006/ole">
            <mc:AlternateContent xmlns:mc="http://schemas.openxmlformats.org/markup-compatibility/2006">
              <mc:Choice xmlns:v="urn:schemas-microsoft-com:vml" Requires="v">
                <p:oleObj spid="_x0000_s2134" name="Equation" r:id="rId9" imgW="1701800" imgH="203200" progId="Equation.DSMT4">
                  <p:embed/>
                </p:oleObj>
              </mc:Choice>
              <mc:Fallback>
                <p:oleObj name="Equation" r:id="rId9" imgW="1701800" imgH="203200" progId="Equation.DSMT4">
                  <p:embed/>
                  <p:pic>
                    <p:nvPicPr>
                      <p:cNvPr id="0" name="Object 2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82675" y="3048000"/>
                        <a:ext cx="23463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41754" name="Object 26"/>
          <p:cNvGraphicFramePr>
            <a:graphicFrameLocks noChangeAspect="1"/>
          </p:cNvGraphicFramePr>
          <p:nvPr/>
        </p:nvGraphicFramePr>
        <p:xfrm>
          <a:off x="1589088" y="3657600"/>
          <a:ext cx="2068512" cy="365125"/>
        </p:xfrm>
        <a:graphic>
          <a:graphicData uri="http://schemas.openxmlformats.org/presentationml/2006/ole">
            <mc:AlternateContent xmlns:mc="http://schemas.openxmlformats.org/markup-compatibility/2006">
              <mc:Choice xmlns:v="urn:schemas-microsoft-com:vml" Requires="v">
                <p:oleObj spid="_x0000_s2135" name="Equation" r:id="rId11" imgW="1129810" imgH="203112" progId="Equation.DSMT4">
                  <p:embed/>
                </p:oleObj>
              </mc:Choice>
              <mc:Fallback>
                <p:oleObj name="Equation" r:id="rId11" imgW="1129810" imgH="203112" progId="Equation.DSMT4">
                  <p:embed/>
                  <p:pic>
                    <p:nvPicPr>
                      <p:cNvPr id="0" name="Object 2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89088" y="3657600"/>
                        <a:ext cx="20685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41753" name="Object 25"/>
          <p:cNvGraphicFramePr>
            <a:graphicFrameLocks noChangeAspect="1"/>
          </p:cNvGraphicFramePr>
          <p:nvPr/>
        </p:nvGraphicFramePr>
        <p:xfrm>
          <a:off x="1419225" y="4260850"/>
          <a:ext cx="2286000" cy="684213"/>
        </p:xfrm>
        <a:graphic>
          <a:graphicData uri="http://schemas.openxmlformats.org/presentationml/2006/ole">
            <mc:AlternateContent xmlns:mc="http://schemas.openxmlformats.org/markup-compatibility/2006">
              <mc:Choice xmlns:v="urn:schemas-microsoft-com:vml" Requires="v">
                <p:oleObj spid="_x0000_s2136" name="Equation" r:id="rId13" imgW="1307532" imgH="393529" progId="Equation.DSMT4">
                  <p:embed/>
                </p:oleObj>
              </mc:Choice>
              <mc:Fallback>
                <p:oleObj name="Equation" r:id="rId13" imgW="1307532" imgH="393529" progId="Equation.DSMT4">
                  <p:embed/>
                  <p:pic>
                    <p:nvPicPr>
                      <p:cNvPr id="0" name="Object 2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419225" y="4260850"/>
                        <a:ext cx="22860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41752" name="Object 24"/>
          <p:cNvGraphicFramePr>
            <a:graphicFrameLocks noChangeAspect="1"/>
          </p:cNvGraphicFramePr>
          <p:nvPr/>
        </p:nvGraphicFramePr>
        <p:xfrm>
          <a:off x="1876425" y="5310188"/>
          <a:ext cx="1095375" cy="365125"/>
        </p:xfrm>
        <a:graphic>
          <a:graphicData uri="http://schemas.openxmlformats.org/presentationml/2006/ole">
            <mc:AlternateContent xmlns:mc="http://schemas.openxmlformats.org/markup-compatibility/2006">
              <mc:Choice xmlns:v="urn:schemas-microsoft-com:vml" Requires="v">
                <p:oleObj spid="_x0000_s2137" name="Equation" r:id="rId15" imgW="596641" imgH="203112" progId="Equation.DSMT4">
                  <p:embed/>
                </p:oleObj>
              </mc:Choice>
              <mc:Fallback>
                <p:oleObj name="Equation" r:id="rId15" imgW="596641" imgH="203112" progId="Equation.DSMT4">
                  <p:embed/>
                  <p:pic>
                    <p:nvPicPr>
                      <p:cNvPr id="0" name="Object 2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876425" y="5310188"/>
                        <a:ext cx="10953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41751" name="Object 23"/>
          <p:cNvGraphicFramePr>
            <a:graphicFrameLocks noChangeAspect="1"/>
          </p:cNvGraphicFramePr>
          <p:nvPr/>
        </p:nvGraphicFramePr>
        <p:xfrm>
          <a:off x="5775325" y="2109788"/>
          <a:ext cx="2559050" cy="365125"/>
        </p:xfrm>
        <a:graphic>
          <a:graphicData uri="http://schemas.openxmlformats.org/presentationml/2006/ole">
            <mc:AlternateContent xmlns:mc="http://schemas.openxmlformats.org/markup-compatibility/2006">
              <mc:Choice xmlns:v="urn:schemas-microsoft-com:vml" Requires="v">
                <p:oleObj spid="_x0000_s2138" name="Equation" r:id="rId17" imgW="1497950" imgH="203112" progId="Equation.DSMT4">
                  <p:embed/>
                </p:oleObj>
              </mc:Choice>
              <mc:Fallback>
                <p:oleObj name="Equation" r:id="rId17" imgW="1497950" imgH="203112" progId="Equation.DSMT4">
                  <p:embed/>
                  <p:pic>
                    <p:nvPicPr>
                      <p:cNvPr id="0" name="Object 2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775325" y="2109788"/>
                        <a:ext cx="25590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41750" name="Object 22"/>
          <p:cNvGraphicFramePr>
            <a:graphicFrameLocks noChangeAspect="1"/>
          </p:cNvGraphicFramePr>
          <p:nvPr/>
        </p:nvGraphicFramePr>
        <p:xfrm>
          <a:off x="5811838" y="2682875"/>
          <a:ext cx="1503362" cy="320675"/>
        </p:xfrm>
        <a:graphic>
          <a:graphicData uri="http://schemas.openxmlformats.org/presentationml/2006/ole">
            <mc:AlternateContent xmlns:mc="http://schemas.openxmlformats.org/markup-compatibility/2006">
              <mc:Choice xmlns:v="urn:schemas-microsoft-com:vml" Requires="v">
                <p:oleObj spid="_x0000_s2139" name="Equation" r:id="rId19" imgW="1028254" imgH="177723" progId="Equation.DSMT4">
                  <p:embed/>
                </p:oleObj>
              </mc:Choice>
              <mc:Fallback>
                <p:oleObj name="Equation" r:id="rId19" imgW="1028254" imgH="177723" progId="Equation.DSMT4">
                  <p:embed/>
                  <p:pic>
                    <p:nvPicPr>
                      <p:cNvPr id="0" name="Object 22"/>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811838" y="2682875"/>
                        <a:ext cx="15033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41749" name="Object 21"/>
          <p:cNvGraphicFramePr>
            <a:graphicFrameLocks noChangeAspect="1"/>
          </p:cNvGraphicFramePr>
          <p:nvPr/>
        </p:nvGraphicFramePr>
        <p:xfrm>
          <a:off x="5811838" y="3140075"/>
          <a:ext cx="931862" cy="320675"/>
        </p:xfrm>
        <a:graphic>
          <a:graphicData uri="http://schemas.openxmlformats.org/presentationml/2006/ole">
            <mc:AlternateContent xmlns:mc="http://schemas.openxmlformats.org/markup-compatibility/2006">
              <mc:Choice xmlns:v="urn:schemas-microsoft-com:vml" Requires="v">
                <p:oleObj spid="_x0000_s2140" name="Equation" r:id="rId21" imgW="634449" imgH="177646" progId="Equation.DSMT4">
                  <p:embed/>
                </p:oleObj>
              </mc:Choice>
              <mc:Fallback>
                <p:oleObj name="Equation" r:id="rId21" imgW="634449" imgH="177646" progId="Equation.DSMT4">
                  <p:embed/>
                  <p:pic>
                    <p:nvPicPr>
                      <p:cNvPr id="0" name="Object 2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811838" y="3140075"/>
                        <a:ext cx="9318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41748" name="Object 20"/>
          <p:cNvGraphicFramePr>
            <a:graphicFrameLocks noChangeAspect="1"/>
          </p:cNvGraphicFramePr>
          <p:nvPr/>
        </p:nvGraphicFramePr>
        <p:xfrm>
          <a:off x="5799138" y="4270375"/>
          <a:ext cx="2339975" cy="347663"/>
        </p:xfrm>
        <a:graphic>
          <a:graphicData uri="http://schemas.openxmlformats.org/presentationml/2006/ole">
            <mc:AlternateContent xmlns:mc="http://schemas.openxmlformats.org/markup-compatibility/2006">
              <mc:Choice xmlns:v="urn:schemas-microsoft-com:vml" Requires="v">
                <p:oleObj spid="_x0000_s2141" name="Equation" r:id="rId23" imgW="1435100" imgH="203200" progId="Equation.DSMT4">
                  <p:embed/>
                </p:oleObj>
              </mc:Choice>
              <mc:Fallback>
                <p:oleObj name="Equation" r:id="rId23" imgW="1435100" imgH="203200" progId="Equation.DSMT4">
                  <p:embed/>
                  <p:pic>
                    <p:nvPicPr>
                      <p:cNvPr id="0" name="Object 20"/>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5799138" y="4270375"/>
                        <a:ext cx="2339975"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41747" name="Object 19"/>
          <p:cNvGraphicFramePr>
            <a:graphicFrameLocks noChangeAspect="1"/>
          </p:cNvGraphicFramePr>
          <p:nvPr/>
        </p:nvGraphicFramePr>
        <p:xfrm>
          <a:off x="5837238" y="4816475"/>
          <a:ext cx="1397000" cy="320675"/>
        </p:xfrm>
        <a:graphic>
          <a:graphicData uri="http://schemas.openxmlformats.org/presentationml/2006/ole">
            <mc:AlternateContent xmlns:mc="http://schemas.openxmlformats.org/markup-compatibility/2006">
              <mc:Choice xmlns:v="urn:schemas-microsoft-com:vml" Requires="v">
                <p:oleObj spid="_x0000_s2142" name="Equation" r:id="rId25" imgW="964781" imgH="177723" progId="Equation.DSMT4">
                  <p:embed/>
                </p:oleObj>
              </mc:Choice>
              <mc:Fallback>
                <p:oleObj name="Equation" r:id="rId25" imgW="964781" imgH="177723" progId="Equation.DSMT4">
                  <p:embed/>
                  <p:pic>
                    <p:nvPicPr>
                      <p:cNvPr id="0" name="Object 19"/>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5837238" y="4816475"/>
                        <a:ext cx="13970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41746" name="Object 18"/>
          <p:cNvGraphicFramePr>
            <a:graphicFrameLocks noChangeAspect="1"/>
          </p:cNvGraphicFramePr>
          <p:nvPr/>
        </p:nvGraphicFramePr>
        <p:xfrm>
          <a:off x="5822950" y="5349875"/>
          <a:ext cx="927100" cy="320675"/>
        </p:xfrm>
        <a:graphic>
          <a:graphicData uri="http://schemas.openxmlformats.org/presentationml/2006/ole">
            <mc:AlternateContent xmlns:mc="http://schemas.openxmlformats.org/markup-compatibility/2006">
              <mc:Choice xmlns:v="urn:schemas-microsoft-com:vml" Requires="v">
                <p:oleObj spid="_x0000_s2143" name="Equation" r:id="rId27" imgW="634449" imgH="177646" progId="Equation.DSMT4">
                  <p:embed/>
                </p:oleObj>
              </mc:Choice>
              <mc:Fallback>
                <p:oleObj name="Equation" r:id="rId27" imgW="634449" imgH="177646" progId="Equation.DSMT4">
                  <p:embed/>
                  <p:pic>
                    <p:nvPicPr>
                      <p:cNvPr id="0" name="Object 18"/>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822950" y="5349875"/>
                        <a:ext cx="9271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63" name="Rectangle 31"/>
          <p:cNvSpPr>
            <a:spLocks noChangeArrowheads="1"/>
          </p:cNvSpPr>
          <p:nvPr/>
        </p:nvSpPr>
        <p:spPr bwMode="auto">
          <a:xfrm>
            <a:off x="381000" y="1174750"/>
            <a:ext cx="5257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tabLst>
                <a:tab pos="1143000" algn="l"/>
              </a:tabLst>
              <a:defRPr sz="2400">
                <a:solidFill>
                  <a:schemeClr val="tx1"/>
                </a:solidFill>
                <a:latin typeface="Times New Roman" panose="02020603050405020304" pitchFamily="18" charset="0"/>
              </a:defRPr>
            </a:lvl1pPr>
            <a:lvl2pPr marL="742950" indent="-285750" eaLnBrk="0" hangingPunct="0">
              <a:tabLst>
                <a:tab pos="1143000" algn="l"/>
              </a:tabLst>
              <a:defRPr sz="2400">
                <a:solidFill>
                  <a:schemeClr val="tx1"/>
                </a:solidFill>
                <a:latin typeface="Times New Roman" panose="02020603050405020304" pitchFamily="18" charset="0"/>
              </a:defRPr>
            </a:lvl2pPr>
            <a:lvl3pPr marL="1143000" indent="-228600" eaLnBrk="0" hangingPunct="0">
              <a:tabLst>
                <a:tab pos="1143000" algn="l"/>
              </a:tabLst>
              <a:defRPr sz="2400">
                <a:solidFill>
                  <a:schemeClr val="tx1"/>
                </a:solidFill>
                <a:latin typeface="Times New Roman" panose="02020603050405020304" pitchFamily="18" charset="0"/>
              </a:defRPr>
            </a:lvl3pPr>
            <a:lvl4pPr marL="1600200" indent="-228600" eaLnBrk="0" hangingPunct="0">
              <a:tabLst>
                <a:tab pos="1143000" algn="l"/>
              </a:tabLst>
              <a:defRPr sz="2400">
                <a:solidFill>
                  <a:schemeClr val="tx1"/>
                </a:solidFill>
                <a:latin typeface="Times New Roman" panose="02020603050405020304" pitchFamily="18" charset="0"/>
              </a:defRPr>
            </a:lvl4pPr>
            <a:lvl5pPr marL="2057400" indent="-228600" eaLnBrk="0" hangingPunct="0">
              <a:tabLst>
                <a:tab pos="11430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9pPr>
          </a:lstStyle>
          <a:p>
            <a:pPr eaLnBrk="1" hangingPunct="1">
              <a:buFont typeface="Symbol" panose="05050102010706020507" pitchFamily="18" charset="2"/>
              <a:buNone/>
            </a:pPr>
            <a:r>
              <a:rPr lang="en-US" sz="1800">
                <a:solidFill>
                  <a:srgbClr val="000000"/>
                </a:solidFill>
                <a:cs typeface="Times New Roman" panose="02020603050405020304" pitchFamily="18" charset="0"/>
              </a:rPr>
              <a:t>Compute the equilibrium price and quantity of gasoline</a:t>
            </a:r>
            <a:endParaRPr lang="en-US" sz="1800"/>
          </a:p>
          <a:p>
            <a:endParaRPr lang="en-US" sz="1800"/>
          </a:p>
        </p:txBody>
      </p:sp>
      <p:sp>
        <p:nvSpPr>
          <p:cNvPr id="2064" name="Line 46"/>
          <p:cNvSpPr>
            <a:spLocks noChangeShapeType="1"/>
          </p:cNvSpPr>
          <p:nvPr/>
        </p:nvSpPr>
        <p:spPr bwMode="auto">
          <a:xfrm>
            <a:off x="4495800" y="1816100"/>
            <a:ext cx="0" cy="45847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065" name="Rectangle 48"/>
          <p:cNvSpPr>
            <a:spLocks noGrp="1" noChangeArrowheads="1"/>
          </p:cNvSpPr>
          <p:nvPr>
            <p:ph type="title"/>
          </p:nvPr>
        </p:nvSpPr>
        <p:spPr>
          <a:xfrm>
            <a:off x="381000" y="228600"/>
            <a:ext cx="8458200" cy="533400"/>
          </a:xfrm>
          <a:noFill/>
        </p:spPr>
        <p:txBody>
          <a:bodyPr/>
          <a:lstStyle/>
          <a:p>
            <a:pPr eaLnBrk="1" hangingPunct="1"/>
            <a:r>
              <a:rPr lang="en-US" smtClean="0"/>
              <a:t>Law of Supply and Demand</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4175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4175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4175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41755"/>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841757"/>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841754"/>
                                        </p:tgtEl>
                                        <p:attrNameLst>
                                          <p:attrName>style.visibility</p:attrName>
                                        </p:attrNameLst>
                                      </p:cBhvr>
                                      <p:to>
                                        <p:strVal val="visible"/>
                                      </p:to>
                                    </p:set>
                                  </p:childTnLst>
                                </p:cTn>
                              </p:par>
                              <p:par>
                                <p:cTn id="25" presetID="1" presetClass="exit" presetSubtype="0" fill="hold" nodeType="withEffect">
                                  <p:stCondLst>
                                    <p:cond delay="0"/>
                                  </p:stCondLst>
                                  <p:childTnLst>
                                    <p:set>
                                      <p:cBhvr>
                                        <p:cTn id="26" dur="1" fill="hold">
                                          <p:stCondLst>
                                            <p:cond delay="0"/>
                                          </p:stCondLst>
                                        </p:cTn>
                                        <p:tgtEl>
                                          <p:spTgt spid="841755"/>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841753"/>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841752"/>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841751"/>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841750"/>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841749"/>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841748"/>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841747"/>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8417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8463" y="1314450"/>
            <a:ext cx="5765800" cy="507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0707" name="Line 3"/>
          <p:cNvSpPr>
            <a:spLocks noChangeShapeType="1"/>
          </p:cNvSpPr>
          <p:nvPr/>
        </p:nvSpPr>
        <p:spPr bwMode="auto">
          <a:xfrm flipV="1">
            <a:off x="5819775" y="4495800"/>
            <a:ext cx="0" cy="1493838"/>
          </a:xfrm>
          <a:prstGeom prst="line">
            <a:avLst/>
          </a:prstGeom>
          <a:noFill/>
          <a:ln w="28575">
            <a:solidFill>
              <a:srgbClr val="000000"/>
            </a:solidFill>
            <a:prstDash val="dash"/>
            <a:round/>
            <a:headEnd/>
            <a:tailEnd type="oval" w="lg" len="lg"/>
          </a:ln>
          <a:extLst>
            <a:ext uri="{909E8E84-426E-40DD-AFC4-6F175D3DCCD1}">
              <a14:hiddenFill xmlns:a14="http://schemas.microsoft.com/office/drawing/2010/main">
                <a:noFill/>
              </a14:hiddenFill>
            </a:ext>
          </a:extLst>
        </p:spPr>
        <p:txBody>
          <a:bodyPr/>
          <a:lstStyle/>
          <a:p>
            <a:endParaRPr lang="en-US"/>
          </a:p>
        </p:txBody>
      </p:sp>
      <p:sp>
        <p:nvSpPr>
          <p:cNvPr id="49156" name="Line 5"/>
          <p:cNvSpPr>
            <a:spLocks noChangeShapeType="1"/>
          </p:cNvSpPr>
          <p:nvPr/>
        </p:nvSpPr>
        <p:spPr bwMode="auto">
          <a:xfrm flipV="1">
            <a:off x="4859338" y="2546350"/>
            <a:ext cx="2212975" cy="347345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57" name="Line 6"/>
          <p:cNvSpPr>
            <a:spLocks noChangeShapeType="1"/>
          </p:cNvSpPr>
          <p:nvPr/>
        </p:nvSpPr>
        <p:spPr bwMode="auto">
          <a:xfrm>
            <a:off x="2286000" y="1704975"/>
            <a:ext cx="4800600" cy="3787775"/>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58" name="Rectangle 9"/>
          <p:cNvSpPr>
            <a:spLocks noChangeArrowheads="1"/>
          </p:cNvSpPr>
          <p:nvPr/>
        </p:nvSpPr>
        <p:spPr bwMode="auto">
          <a:xfrm>
            <a:off x="990600" y="1049338"/>
            <a:ext cx="716280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1800">
                <a:cs typeface="Times New Roman" panose="02020603050405020304" pitchFamily="18" charset="0"/>
              </a:rPr>
              <a:t> </a:t>
            </a:r>
            <a:r>
              <a:rPr lang="en-US" sz="1800" u="sng">
                <a:cs typeface="Times New Roman" panose="02020603050405020304" pitchFamily="18" charset="0"/>
              </a:rPr>
              <a:t>Gasoline Market</a:t>
            </a:r>
            <a:endParaRPr lang="en-US" sz="1800"/>
          </a:p>
          <a:p>
            <a:endParaRPr lang="en-US" sz="1800">
              <a:latin typeface="Arial" panose="020B0604020202020204" pitchFamily="34" charset="0"/>
              <a:ea typeface="Times New Roman" panose="02020603050405020304" pitchFamily="18" charset="0"/>
              <a:cs typeface="Arial" panose="020B0604020202020204" pitchFamily="34" charset="0"/>
            </a:endParaRPr>
          </a:p>
          <a:p>
            <a:endParaRPr lang="en-US" sz="1800">
              <a:latin typeface="Arial" panose="020B0604020202020204" pitchFamily="34" charset="0"/>
              <a:ea typeface="Times New Roman" panose="02020603050405020304" pitchFamily="18" charset="0"/>
              <a:cs typeface="Arial" panose="020B0604020202020204" pitchFamily="34" charset="0"/>
            </a:endParaRPr>
          </a:p>
          <a:p>
            <a:r>
              <a:rPr lang="en-US" sz="1800">
                <a:latin typeface="Arial" panose="020B0604020202020204" pitchFamily="34" charset="0"/>
                <a:ea typeface="Times New Roman" panose="02020603050405020304" pitchFamily="18" charset="0"/>
                <a:cs typeface="Arial" panose="020B0604020202020204" pitchFamily="34" charset="0"/>
              </a:rPr>
              <a:t>  </a:t>
            </a:r>
            <a:r>
              <a:rPr lang="en-US" sz="1800" i="1">
                <a:cs typeface="Times New Roman" panose="02020603050405020304" pitchFamily="18" charset="0"/>
              </a:rPr>
              <a:t>P</a:t>
            </a:r>
            <a:endParaRPr lang="en-US" sz="1800"/>
          </a:p>
          <a:p>
            <a:endParaRPr lang="en-US" sz="1800"/>
          </a:p>
        </p:txBody>
      </p:sp>
      <p:sp>
        <p:nvSpPr>
          <p:cNvPr id="49159" name="Rectangle 10"/>
          <p:cNvSpPr>
            <a:spLocks noChangeArrowheads="1"/>
          </p:cNvSpPr>
          <p:nvPr/>
        </p:nvSpPr>
        <p:spPr bwMode="auto">
          <a:xfrm>
            <a:off x="6918325" y="5029200"/>
            <a:ext cx="3492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b="1">
                <a:latin typeface="Arial" panose="020B0604020202020204" pitchFamily="34" charset="0"/>
                <a:ea typeface="Times New Roman" panose="02020603050405020304" pitchFamily="18" charset="0"/>
                <a:cs typeface="Arial" panose="020B0604020202020204" pitchFamily="34" charset="0"/>
              </a:rPr>
              <a:t>D</a:t>
            </a:r>
            <a:endParaRPr lang="en-US" sz="1800">
              <a:ea typeface="Times New Roman" panose="02020603050405020304" pitchFamily="18" charset="0"/>
              <a:cs typeface="Arial" panose="020B0604020202020204" pitchFamily="34" charset="0"/>
            </a:endParaRPr>
          </a:p>
          <a:p>
            <a:endParaRPr lang="en-US" sz="1800">
              <a:ea typeface="Times New Roman" panose="02020603050405020304" pitchFamily="18" charset="0"/>
              <a:cs typeface="Arial" panose="020B0604020202020204" pitchFamily="34" charset="0"/>
            </a:endParaRPr>
          </a:p>
        </p:txBody>
      </p:sp>
      <p:sp>
        <p:nvSpPr>
          <p:cNvPr id="49160" name="Rectangle 11"/>
          <p:cNvSpPr>
            <a:spLocks noChangeArrowheads="1"/>
          </p:cNvSpPr>
          <p:nvPr/>
        </p:nvSpPr>
        <p:spPr bwMode="auto">
          <a:xfrm>
            <a:off x="6918325" y="2193925"/>
            <a:ext cx="3365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b="1">
                <a:latin typeface="Arial" panose="020B0604020202020204" pitchFamily="34" charset="0"/>
                <a:ea typeface="Times New Roman" panose="02020603050405020304" pitchFamily="18" charset="0"/>
                <a:cs typeface="Arial" panose="020B0604020202020204" pitchFamily="34" charset="0"/>
              </a:rPr>
              <a:t>S</a:t>
            </a:r>
            <a:endParaRPr lang="en-US" sz="1800">
              <a:ea typeface="Times New Roman" panose="02020603050405020304" pitchFamily="18" charset="0"/>
              <a:cs typeface="Arial" panose="020B0604020202020204" pitchFamily="34" charset="0"/>
            </a:endParaRPr>
          </a:p>
          <a:p>
            <a:endParaRPr lang="en-US" sz="1800">
              <a:ea typeface="Times New Roman" panose="02020603050405020304" pitchFamily="18" charset="0"/>
              <a:cs typeface="Arial" panose="020B0604020202020204" pitchFamily="34" charset="0"/>
            </a:endParaRPr>
          </a:p>
        </p:txBody>
      </p:sp>
      <p:sp>
        <p:nvSpPr>
          <p:cNvPr id="49161" name="Rectangle 12"/>
          <p:cNvSpPr>
            <a:spLocks noChangeArrowheads="1"/>
          </p:cNvSpPr>
          <p:nvPr/>
        </p:nvSpPr>
        <p:spPr bwMode="auto">
          <a:xfrm>
            <a:off x="4343400" y="6521450"/>
            <a:ext cx="2362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1800" i="1">
                <a:cs typeface="Times New Roman" panose="02020603050405020304" pitchFamily="18" charset="0"/>
              </a:rPr>
              <a:t>Q (</a:t>
            </a:r>
            <a:r>
              <a:rPr lang="en-US" sz="1800">
                <a:cs typeface="Times New Roman" panose="02020603050405020304" pitchFamily="18" charset="0"/>
              </a:rPr>
              <a:t>millions)</a:t>
            </a:r>
            <a:endParaRPr lang="en-US" sz="1800"/>
          </a:p>
        </p:txBody>
      </p:sp>
      <p:sp>
        <p:nvSpPr>
          <p:cNvPr id="840719" name="Line 15"/>
          <p:cNvSpPr>
            <a:spLocks noChangeShapeType="1"/>
          </p:cNvSpPr>
          <p:nvPr/>
        </p:nvSpPr>
        <p:spPr bwMode="auto">
          <a:xfrm>
            <a:off x="2100263" y="4498975"/>
            <a:ext cx="3736975" cy="0"/>
          </a:xfrm>
          <a:prstGeom prst="line">
            <a:avLst/>
          </a:prstGeom>
          <a:noFill/>
          <a:ln w="2857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49163" name="Rectangle 19"/>
          <p:cNvSpPr>
            <a:spLocks noGrp="1" noChangeArrowheads="1"/>
          </p:cNvSpPr>
          <p:nvPr>
            <p:ph type="title"/>
          </p:nvPr>
        </p:nvSpPr>
        <p:spPr>
          <a:xfrm>
            <a:off x="381000" y="228600"/>
            <a:ext cx="8458200" cy="533400"/>
          </a:xfrm>
          <a:noFill/>
        </p:spPr>
        <p:txBody>
          <a:bodyPr/>
          <a:lstStyle/>
          <a:p>
            <a:pPr eaLnBrk="1" hangingPunct="1"/>
            <a:r>
              <a:rPr lang="en-US" smtClean="0"/>
              <a:t>Law of Supply and Demand</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40707"/>
                                        </p:tgtEl>
                                        <p:attrNameLst>
                                          <p:attrName>style.visibility</p:attrName>
                                        </p:attrNameLst>
                                      </p:cBhvr>
                                      <p:to>
                                        <p:strVal val="visible"/>
                                      </p:to>
                                    </p:set>
                                    <p:animEffect transition="in" filter="wipe(down)">
                                      <p:cBhvr>
                                        <p:cTn id="7" dur="500"/>
                                        <p:tgtEl>
                                          <p:spTgt spid="840707"/>
                                        </p:tgtEl>
                                      </p:cBhvr>
                                    </p:animEffect>
                                  </p:childTnLst>
                                </p:cTn>
                              </p:par>
                            </p:childTnLst>
                          </p:cTn>
                        </p:par>
                        <p:par>
                          <p:cTn id="8" fill="hold" nodeType="afterGroup">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840719"/>
                                        </p:tgtEl>
                                        <p:attrNameLst>
                                          <p:attrName>style.visibility</p:attrName>
                                        </p:attrNameLst>
                                      </p:cBhvr>
                                      <p:to>
                                        <p:strVal val="visible"/>
                                      </p:to>
                                    </p:set>
                                    <p:animEffect transition="in" filter="wipe(right)">
                                      <p:cBhvr>
                                        <p:cTn id="11" dur="500"/>
                                        <p:tgtEl>
                                          <p:spTgt spid="8407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0707" grpId="0" animBg="1"/>
      <p:bldP spid="84071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5"/>
          <p:cNvSpPr>
            <a:spLocks noChangeArrowheads="1"/>
          </p:cNvSpPr>
          <p:nvPr/>
        </p:nvSpPr>
        <p:spPr bwMode="auto">
          <a:xfrm>
            <a:off x="5514975" y="558165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Char char="&lt;"/>
            </a:pPr>
            <a:endParaRPr lang="en-US" sz="1800"/>
          </a:p>
        </p:txBody>
      </p:sp>
      <p:sp>
        <p:nvSpPr>
          <p:cNvPr id="842791" name="Rectangle 39"/>
          <p:cNvSpPr>
            <a:spLocks noChangeArrowheads="1"/>
          </p:cNvSpPr>
          <p:nvPr/>
        </p:nvSpPr>
        <p:spPr bwMode="auto">
          <a:xfrm>
            <a:off x="5514975" y="5584825"/>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solidFill>
                  <a:srgbClr val="E50030"/>
                </a:solidFill>
              </a:rPr>
              <a:t>D</a:t>
            </a:r>
          </a:p>
          <a:p>
            <a:pPr eaLnBrk="1" hangingPunct="1">
              <a:lnSpc>
                <a:spcPct val="90000"/>
              </a:lnSpc>
              <a:spcBef>
                <a:spcPct val="20000"/>
              </a:spcBef>
              <a:buClr>
                <a:srgbClr val="00468F"/>
              </a:buClr>
              <a:buSzPct val="120000"/>
              <a:buFont typeface="Webdings" panose="05030102010509060703" pitchFamily="18" charset="2"/>
              <a:buChar char="&lt;"/>
            </a:pPr>
            <a:endParaRPr lang="en-US" sz="1800"/>
          </a:p>
        </p:txBody>
      </p:sp>
      <p:sp>
        <p:nvSpPr>
          <p:cNvPr id="50180" name="Rectangle 16"/>
          <p:cNvSpPr>
            <a:spLocks noChangeArrowheads="1"/>
          </p:cNvSpPr>
          <p:nvPr/>
        </p:nvSpPr>
        <p:spPr bwMode="auto">
          <a:xfrm>
            <a:off x="381000" y="1038225"/>
            <a:ext cx="854075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tabLst>
                <a:tab pos="1143000" algn="l"/>
              </a:tabLst>
              <a:defRPr sz="2400">
                <a:solidFill>
                  <a:schemeClr val="tx1"/>
                </a:solidFill>
                <a:latin typeface="Times New Roman" panose="02020603050405020304" pitchFamily="18" charset="0"/>
              </a:defRPr>
            </a:lvl1pPr>
            <a:lvl2pPr marL="742950" indent="-285750" eaLnBrk="0" hangingPunct="0">
              <a:tabLst>
                <a:tab pos="1143000" algn="l"/>
              </a:tabLst>
              <a:defRPr sz="2400">
                <a:solidFill>
                  <a:schemeClr val="tx1"/>
                </a:solidFill>
                <a:latin typeface="Times New Roman" panose="02020603050405020304" pitchFamily="18" charset="0"/>
              </a:defRPr>
            </a:lvl2pPr>
            <a:lvl3pPr marL="1143000" indent="-228600" eaLnBrk="0" hangingPunct="0">
              <a:tabLst>
                <a:tab pos="1143000" algn="l"/>
              </a:tabLst>
              <a:defRPr sz="2400">
                <a:solidFill>
                  <a:schemeClr val="tx1"/>
                </a:solidFill>
                <a:latin typeface="Times New Roman" panose="02020603050405020304" pitchFamily="18" charset="0"/>
              </a:defRPr>
            </a:lvl3pPr>
            <a:lvl4pPr marL="1600200" indent="-228600" eaLnBrk="0" hangingPunct="0">
              <a:tabLst>
                <a:tab pos="1143000" algn="l"/>
              </a:tabLst>
              <a:defRPr sz="2400">
                <a:solidFill>
                  <a:schemeClr val="tx1"/>
                </a:solidFill>
                <a:latin typeface="Times New Roman" panose="02020603050405020304" pitchFamily="18" charset="0"/>
              </a:defRPr>
            </a:lvl4pPr>
            <a:lvl5pPr marL="2057400" indent="-228600" eaLnBrk="0" hangingPunct="0">
              <a:tabLst>
                <a:tab pos="11430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9pPr>
          </a:lstStyle>
          <a:p>
            <a:pPr eaLnBrk="1" hangingPunct="1">
              <a:buFont typeface="Symbol" panose="05050102010706020507" pitchFamily="18" charset="2"/>
              <a:buNone/>
            </a:pPr>
            <a:r>
              <a:rPr lang="en-US" sz="1800"/>
              <a:t>Use supply and demand analysis to explain why gas prices jumped after Hurricane Katrina.</a:t>
            </a:r>
            <a:br>
              <a:rPr lang="en-US" sz="1800"/>
            </a:br>
            <a:r>
              <a:rPr lang="en-US" sz="1800"/>
              <a:t>How does a spike in gasoline prices encourage Americans to conserve gasoline during</a:t>
            </a:r>
            <a:br>
              <a:rPr lang="en-US" sz="1800"/>
            </a:br>
            <a:r>
              <a:rPr lang="en-US" sz="1800"/>
              <a:t>after natural disasters such as Katrina? </a:t>
            </a:r>
          </a:p>
        </p:txBody>
      </p:sp>
      <p:sp>
        <p:nvSpPr>
          <p:cNvPr id="50181" name="Line 17"/>
          <p:cNvSpPr>
            <a:spLocks noChangeAspect="1" noChangeShapeType="1"/>
          </p:cNvSpPr>
          <p:nvPr/>
        </p:nvSpPr>
        <p:spPr bwMode="auto">
          <a:xfrm flipV="1">
            <a:off x="3733800" y="3332163"/>
            <a:ext cx="1257300" cy="2338387"/>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0182" name="Rectangle 18"/>
          <p:cNvSpPr>
            <a:spLocks noChangeArrowheads="1"/>
          </p:cNvSpPr>
          <p:nvPr/>
        </p:nvSpPr>
        <p:spPr bwMode="auto">
          <a:xfrm>
            <a:off x="4981575" y="3122613"/>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S</a:t>
            </a:r>
          </a:p>
          <a:p>
            <a:pPr eaLnBrk="1" hangingPunct="1">
              <a:lnSpc>
                <a:spcPct val="90000"/>
              </a:lnSpc>
              <a:spcBef>
                <a:spcPct val="20000"/>
              </a:spcBef>
              <a:buClr>
                <a:srgbClr val="00468F"/>
              </a:buClr>
              <a:buSzPct val="120000"/>
              <a:buFont typeface="Webdings" panose="05030102010509060703" pitchFamily="18" charset="2"/>
              <a:buChar char="&lt;"/>
            </a:pPr>
            <a:endParaRPr lang="en-US" sz="1800"/>
          </a:p>
        </p:txBody>
      </p:sp>
      <p:sp>
        <p:nvSpPr>
          <p:cNvPr id="842771" name="Line 19"/>
          <p:cNvSpPr>
            <a:spLocks noChangeShapeType="1"/>
          </p:cNvSpPr>
          <p:nvPr/>
        </p:nvSpPr>
        <p:spPr bwMode="auto">
          <a:xfrm>
            <a:off x="2133600" y="4667250"/>
            <a:ext cx="21336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grpSp>
        <p:nvGrpSpPr>
          <p:cNvPr id="2" name="Group 20"/>
          <p:cNvGrpSpPr>
            <a:grpSpLocks/>
          </p:cNvGrpSpPr>
          <p:nvPr/>
        </p:nvGrpSpPr>
        <p:grpSpPr bwMode="auto">
          <a:xfrm>
            <a:off x="3736975" y="3113088"/>
            <a:ext cx="1473200" cy="2557462"/>
            <a:chOff x="1760" y="1961"/>
            <a:chExt cx="2512" cy="1611"/>
          </a:xfrm>
        </p:grpSpPr>
        <p:sp>
          <p:nvSpPr>
            <p:cNvPr id="50202" name="Line 21"/>
            <p:cNvSpPr>
              <a:spLocks noChangeAspect="1" noChangeShapeType="1"/>
            </p:cNvSpPr>
            <p:nvPr/>
          </p:nvSpPr>
          <p:spPr bwMode="auto">
            <a:xfrm flipV="1">
              <a:off x="1760" y="2099"/>
              <a:ext cx="2128" cy="1473"/>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0203" name="Rectangle 22"/>
            <p:cNvSpPr>
              <a:spLocks noChangeArrowheads="1"/>
            </p:cNvSpPr>
            <p:nvPr/>
          </p:nvSpPr>
          <p:spPr bwMode="auto">
            <a:xfrm>
              <a:off x="3888" y="1961"/>
              <a:ext cx="384"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solidFill>
                    <a:srgbClr val="E50030"/>
                  </a:solidFill>
                </a:rPr>
                <a:t>S</a:t>
              </a:r>
            </a:p>
            <a:p>
              <a:pPr eaLnBrk="1" hangingPunct="1">
                <a:lnSpc>
                  <a:spcPct val="90000"/>
                </a:lnSpc>
                <a:spcBef>
                  <a:spcPct val="20000"/>
                </a:spcBef>
                <a:buClr>
                  <a:srgbClr val="00468F"/>
                </a:buClr>
                <a:buSzPct val="120000"/>
                <a:buFont typeface="Webdings" panose="05030102010509060703" pitchFamily="18" charset="2"/>
                <a:buChar char="&lt;"/>
              </a:pPr>
              <a:endParaRPr lang="en-US" sz="1800"/>
            </a:p>
          </p:txBody>
        </p:sp>
      </p:grpSp>
      <p:sp>
        <p:nvSpPr>
          <p:cNvPr id="50185" name="Rectangle 23"/>
          <p:cNvSpPr>
            <a:spLocks noChangeArrowheads="1"/>
          </p:cNvSpPr>
          <p:nvPr/>
        </p:nvSpPr>
        <p:spPr bwMode="auto">
          <a:xfrm>
            <a:off x="2819400" y="2667000"/>
            <a:ext cx="311785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lnSpc>
                <a:spcPct val="90000"/>
              </a:lnSpc>
              <a:spcBef>
                <a:spcPct val="20000"/>
              </a:spcBef>
              <a:buClr>
                <a:srgbClr val="00468F"/>
              </a:buClr>
              <a:buSzPct val="120000"/>
              <a:buFont typeface="Webdings" panose="05030102010509060703" pitchFamily="18" charset="2"/>
              <a:buNone/>
            </a:pPr>
            <a:r>
              <a:rPr lang="en-US" sz="1800" i="1" u="sng"/>
              <a:t>Gasoline</a:t>
            </a:r>
            <a:endParaRPr lang="en-US" sz="1800"/>
          </a:p>
        </p:txBody>
      </p:sp>
      <p:sp>
        <p:nvSpPr>
          <p:cNvPr id="50186" name="Line 24"/>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0187" name="Line 25"/>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42778" name="Line 26"/>
          <p:cNvSpPr>
            <a:spLocks noChangeShapeType="1"/>
          </p:cNvSpPr>
          <p:nvPr/>
        </p:nvSpPr>
        <p:spPr bwMode="auto">
          <a:xfrm>
            <a:off x="4267200" y="4729163"/>
            <a:ext cx="0" cy="1336675"/>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42779" name="Rectangle 27"/>
          <p:cNvSpPr>
            <a:spLocks noChangeArrowheads="1"/>
          </p:cNvSpPr>
          <p:nvPr/>
        </p:nvSpPr>
        <p:spPr bwMode="auto">
          <a:xfrm>
            <a:off x="1562100" y="4464050"/>
            <a:ext cx="990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2.50</a:t>
            </a:r>
          </a:p>
        </p:txBody>
      </p:sp>
      <p:sp>
        <p:nvSpPr>
          <p:cNvPr id="842780" name="Rectangle 28"/>
          <p:cNvSpPr>
            <a:spLocks noChangeArrowheads="1"/>
          </p:cNvSpPr>
          <p:nvPr/>
        </p:nvSpPr>
        <p:spPr bwMode="auto">
          <a:xfrm>
            <a:off x="3352800" y="6096000"/>
            <a:ext cx="1981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600"/>
              <a:t>388</a:t>
            </a:r>
          </a:p>
        </p:txBody>
      </p:sp>
      <p:sp>
        <p:nvSpPr>
          <p:cNvPr id="50191" name="Rectangle 30"/>
          <p:cNvSpPr>
            <a:spLocks noChangeArrowheads="1"/>
          </p:cNvSpPr>
          <p:nvPr/>
        </p:nvSpPr>
        <p:spPr bwMode="auto">
          <a:xfrm>
            <a:off x="990600" y="3900488"/>
            <a:ext cx="654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50192" name="Line 34"/>
          <p:cNvSpPr>
            <a:spLocks noChangeAspect="1" noChangeShapeType="1"/>
          </p:cNvSpPr>
          <p:nvPr/>
        </p:nvSpPr>
        <p:spPr bwMode="auto">
          <a:xfrm>
            <a:off x="2317750" y="3062288"/>
            <a:ext cx="3244850" cy="2693987"/>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42788" name="Line 36"/>
          <p:cNvSpPr>
            <a:spLocks noChangeAspect="1" noChangeShapeType="1"/>
          </p:cNvSpPr>
          <p:nvPr/>
        </p:nvSpPr>
        <p:spPr bwMode="auto">
          <a:xfrm>
            <a:off x="2328863" y="3073400"/>
            <a:ext cx="3244850" cy="2693988"/>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42793" name="Rectangle 41"/>
          <p:cNvSpPr>
            <a:spLocks noChangeArrowheads="1"/>
          </p:cNvSpPr>
          <p:nvPr/>
        </p:nvSpPr>
        <p:spPr bwMode="auto">
          <a:xfrm>
            <a:off x="1562100" y="3522663"/>
            <a:ext cx="990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3.92</a:t>
            </a:r>
          </a:p>
        </p:txBody>
      </p:sp>
      <p:sp>
        <p:nvSpPr>
          <p:cNvPr id="842783" name="Line 31"/>
          <p:cNvSpPr>
            <a:spLocks noChangeShapeType="1"/>
          </p:cNvSpPr>
          <p:nvPr/>
        </p:nvSpPr>
        <p:spPr bwMode="auto">
          <a:xfrm>
            <a:off x="4171950" y="3714750"/>
            <a:ext cx="0" cy="2351088"/>
          </a:xfrm>
          <a:prstGeom prst="line">
            <a:avLst/>
          </a:prstGeom>
          <a:noFill/>
          <a:ln w="9525">
            <a:solidFill>
              <a:schemeClr val="tx1"/>
            </a:solidFill>
            <a:prstDash val="dash"/>
            <a:miter lim="800000"/>
            <a:headEnd type="oval" w="lg" len="lg"/>
            <a:tailEnd/>
          </a:ln>
          <a:extLst>
            <a:ext uri="{909E8E84-426E-40DD-AFC4-6F175D3DCCD1}">
              <a14:hiddenFill xmlns:a14="http://schemas.microsoft.com/office/drawing/2010/main">
                <a:noFill/>
              </a14:hiddenFill>
            </a:ext>
          </a:extLst>
        </p:spPr>
        <p:txBody>
          <a:bodyPr wrap="none"/>
          <a:lstStyle/>
          <a:p>
            <a:endParaRPr lang="en-US"/>
          </a:p>
        </p:txBody>
      </p:sp>
      <p:sp>
        <p:nvSpPr>
          <p:cNvPr id="842792" name="Line 40"/>
          <p:cNvSpPr>
            <a:spLocks noChangeShapeType="1"/>
          </p:cNvSpPr>
          <p:nvPr/>
        </p:nvSpPr>
        <p:spPr bwMode="auto">
          <a:xfrm>
            <a:off x="2133600" y="3714750"/>
            <a:ext cx="2038350" cy="0"/>
          </a:xfrm>
          <a:prstGeom prst="line">
            <a:avLst/>
          </a:prstGeom>
          <a:noFill/>
          <a:ln w="9525">
            <a:solidFill>
              <a:schemeClr val="tx1"/>
            </a:solidFill>
            <a:prstDash val="dash"/>
            <a:miter lim="800000"/>
            <a:headEnd/>
            <a:tailEnd type="none" w="lg" len="lg"/>
          </a:ln>
          <a:extLst>
            <a:ext uri="{909E8E84-426E-40DD-AFC4-6F175D3DCCD1}">
              <a14:hiddenFill xmlns:a14="http://schemas.microsoft.com/office/drawing/2010/main">
                <a:noFill/>
              </a14:hiddenFill>
            </a:ext>
          </a:extLst>
        </p:spPr>
        <p:txBody>
          <a:bodyPr wrap="none"/>
          <a:lstStyle/>
          <a:p>
            <a:endParaRPr lang="en-US"/>
          </a:p>
        </p:txBody>
      </p:sp>
      <p:sp>
        <p:nvSpPr>
          <p:cNvPr id="50197" name="Rectangle 42"/>
          <p:cNvSpPr>
            <a:spLocks noChangeArrowheads="1"/>
          </p:cNvSpPr>
          <p:nvPr/>
        </p:nvSpPr>
        <p:spPr bwMode="auto">
          <a:xfrm>
            <a:off x="4343400" y="6521450"/>
            <a:ext cx="2362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1800" i="1">
                <a:cs typeface="Times New Roman" panose="02020603050405020304" pitchFamily="18" charset="0"/>
              </a:rPr>
              <a:t>Q (</a:t>
            </a:r>
            <a:r>
              <a:rPr lang="en-US" sz="1800">
                <a:cs typeface="Times New Roman" panose="02020603050405020304" pitchFamily="18" charset="0"/>
              </a:rPr>
              <a:t>millions)</a:t>
            </a:r>
            <a:endParaRPr lang="en-US" sz="1800"/>
          </a:p>
        </p:txBody>
      </p:sp>
      <p:sp>
        <p:nvSpPr>
          <p:cNvPr id="842795" name="Rectangle 43"/>
          <p:cNvSpPr>
            <a:spLocks noChangeArrowheads="1"/>
          </p:cNvSpPr>
          <p:nvPr/>
        </p:nvSpPr>
        <p:spPr bwMode="auto">
          <a:xfrm>
            <a:off x="3200400" y="6096000"/>
            <a:ext cx="1981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600"/>
              <a:t>372</a:t>
            </a:r>
          </a:p>
        </p:txBody>
      </p:sp>
      <p:sp>
        <p:nvSpPr>
          <p:cNvPr id="842796" name="Rectangle 44"/>
          <p:cNvSpPr>
            <a:spLocks noChangeArrowheads="1"/>
          </p:cNvSpPr>
          <p:nvPr/>
        </p:nvSpPr>
        <p:spPr bwMode="auto">
          <a:xfrm>
            <a:off x="5822950" y="1882775"/>
            <a:ext cx="278765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1800" i="1">
                <a:solidFill>
                  <a:srgbClr val="E50030"/>
                </a:solidFill>
              </a:rPr>
              <a:t>Katrina shut down Gulf Coast refineries, pipe lines and Gulf of Mexico deep water oil wells.</a:t>
            </a:r>
            <a:endParaRPr lang="en-US" sz="1800">
              <a:solidFill>
                <a:srgbClr val="E50030"/>
              </a:solidFill>
            </a:endParaRPr>
          </a:p>
        </p:txBody>
      </p:sp>
      <p:sp>
        <p:nvSpPr>
          <p:cNvPr id="842797" name="Rectangle 45"/>
          <p:cNvSpPr>
            <a:spLocks noChangeArrowheads="1"/>
          </p:cNvSpPr>
          <p:nvPr/>
        </p:nvSpPr>
        <p:spPr bwMode="auto">
          <a:xfrm>
            <a:off x="5937250" y="3468688"/>
            <a:ext cx="252095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1800" i="1">
                <a:solidFill>
                  <a:srgbClr val="E50030"/>
                </a:solidFill>
              </a:rPr>
              <a:t>Demand for gasoline increases because people are trying to get out of harms way or they “hoard”.</a:t>
            </a:r>
            <a:r>
              <a:rPr lang="en-US" sz="1800">
                <a:solidFill>
                  <a:srgbClr val="E50030"/>
                </a:solidFill>
              </a:rPr>
              <a:t> </a:t>
            </a:r>
          </a:p>
        </p:txBody>
      </p:sp>
      <p:sp>
        <p:nvSpPr>
          <p:cNvPr id="50201" name="Rectangle 47"/>
          <p:cNvSpPr>
            <a:spLocks noGrp="1" noChangeArrowheads="1"/>
          </p:cNvSpPr>
          <p:nvPr>
            <p:ph type="title"/>
          </p:nvPr>
        </p:nvSpPr>
        <p:spPr>
          <a:xfrm>
            <a:off x="381000" y="228600"/>
            <a:ext cx="8458200" cy="533400"/>
          </a:xfrm>
          <a:noFill/>
        </p:spPr>
        <p:txBody>
          <a:bodyPr/>
          <a:lstStyle/>
          <a:p>
            <a:pPr eaLnBrk="1" hangingPunct="1"/>
            <a:r>
              <a:rPr lang="en-US" smtClean="0"/>
              <a:t>Law of Supply and Demand</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42796"/>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par>
                                <p:cTn id="10" presetID="0" presetClass="path" presetSubtype="0" accel="50000" decel="50000" fill="hold" nodeType="withEffect">
                                  <p:stCondLst>
                                    <p:cond delay="0"/>
                                  </p:stCondLst>
                                  <p:childTnLst>
                                    <p:animMotion origin="layout" path="M 4.44444E-6 6.93889E-18 L -0.06667 6.93889E-18 " pathEditMode="relative" ptsTypes="AA">
                                      <p:cBhvr>
                                        <p:cTn id="11" dur="2000" fill="hold"/>
                                        <p:tgtEl>
                                          <p:spTgt spid="2"/>
                                        </p:tgtEl>
                                        <p:attrNameLst>
                                          <p:attrName>ppt_x</p:attrName>
                                          <p:attrName>ppt_y</p:attrName>
                                        </p:attrNameLst>
                                      </p:cBhvr>
                                    </p:animMotion>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42797"/>
                                        </p:tgtEl>
                                        <p:attrNameLst>
                                          <p:attrName>style.visibility</p:attrName>
                                        </p:attrNameLst>
                                      </p:cBhvr>
                                      <p:to>
                                        <p:strVal val="visible"/>
                                      </p:to>
                                    </p:set>
                                  </p:childTnLst>
                                </p:cTn>
                              </p:par>
                            </p:childTnLst>
                          </p:cTn>
                        </p:par>
                        <p:par>
                          <p:cTn id="16" fill="hold" nodeType="afterGroup">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842788"/>
                                        </p:tgtEl>
                                        <p:attrNameLst>
                                          <p:attrName>style.visibility</p:attrName>
                                        </p:attrNameLst>
                                      </p:cBhvr>
                                      <p:to>
                                        <p:strVal val="visible"/>
                                      </p:to>
                                    </p:set>
                                  </p:childTnLst>
                                </p:cTn>
                              </p:par>
                              <p:par>
                                <p:cTn id="19" presetID="0" presetClass="path" presetSubtype="0" accel="50000" decel="50000" fill="hold" grpId="1" nodeType="withEffect">
                                  <p:stCondLst>
                                    <p:cond delay="0"/>
                                  </p:stCondLst>
                                  <p:childTnLst>
                                    <p:animMotion origin="layout" path="M -1.94444E-6 9.24855E-7 L 0.11667 9.24855E-7 " pathEditMode="relative" ptsTypes="AA">
                                      <p:cBhvr>
                                        <p:cTn id="20" dur="2000" fill="hold"/>
                                        <p:tgtEl>
                                          <p:spTgt spid="842788"/>
                                        </p:tgtEl>
                                        <p:attrNameLst>
                                          <p:attrName>ppt_x</p:attrName>
                                          <p:attrName>ppt_y</p:attrName>
                                        </p:attrNameLst>
                                      </p:cBhvr>
                                    </p:animMotion>
                                  </p:childTnLst>
                                </p:cTn>
                              </p:par>
                              <p:par>
                                <p:cTn id="21" presetID="1" presetClass="entr" presetSubtype="0" fill="hold" grpId="1" nodeType="withEffect">
                                  <p:stCondLst>
                                    <p:cond delay="0"/>
                                  </p:stCondLst>
                                  <p:childTnLst>
                                    <p:set>
                                      <p:cBhvr>
                                        <p:cTn id="22" dur="1" fill="hold">
                                          <p:stCondLst>
                                            <p:cond delay="0"/>
                                          </p:stCondLst>
                                        </p:cTn>
                                        <p:tgtEl>
                                          <p:spTgt spid="842791"/>
                                        </p:tgtEl>
                                        <p:attrNameLst>
                                          <p:attrName>style.visibility</p:attrName>
                                        </p:attrNameLst>
                                      </p:cBhvr>
                                      <p:to>
                                        <p:strVal val="visible"/>
                                      </p:to>
                                    </p:set>
                                  </p:childTnLst>
                                </p:cTn>
                              </p:par>
                              <p:par>
                                <p:cTn id="23" presetID="0" presetClass="path" presetSubtype="0" accel="50000" decel="50000" fill="hold" grpId="0" nodeType="withEffect">
                                  <p:stCondLst>
                                    <p:cond delay="0"/>
                                  </p:stCondLst>
                                  <p:childTnLst>
                                    <p:animMotion origin="layout" path="M 0 0 L 0.11666 0 " pathEditMode="relative" ptsTypes="AA">
                                      <p:cBhvr>
                                        <p:cTn id="24" dur="2000" fill="hold"/>
                                        <p:tgtEl>
                                          <p:spTgt spid="842791"/>
                                        </p:tgtEl>
                                        <p:attrNameLst>
                                          <p:attrName>ppt_x</p:attrName>
                                          <p:attrName>ppt_y</p:attrName>
                                        </p:attrNameLst>
                                      </p:cBhvr>
                                    </p:animMotion>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842780"/>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842795">
                                            <p:txEl>
                                              <p:pRg st="0" end="0"/>
                                            </p:txEl>
                                          </p:spTgt>
                                        </p:tgtEl>
                                        <p:attrNameLst>
                                          <p:attrName>style.visibility</p:attrName>
                                        </p:attrNameLst>
                                      </p:cBhvr>
                                      <p:to>
                                        <p:strVal val="visible"/>
                                      </p:to>
                                    </p:set>
                                  </p:childTnLst>
                                </p:cTn>
                              </p:par>
                            </p:childTnLst>
                          </p:cTn>
                        </p:par>
                        <p:par>
                          <p:cTn id="31" fill="hold" nodeType="afterGroup">
                            <p:stCondLst>
                              <p:cond delay="0"/>
                            </p:stCondLst>
                            <p:childTnLst>
                              <p:par>
                                <p:cTn id="32" presetID="22" presetClass="entr" presetSubtype="4" fill="hold" grpId="0" nodeType="afterEffect">
                                  <p:stCondLst>
                                    <p:cond delay="0"/>
                                  </p:stCondLst>
                                  <p:childTnLst>
                                    <p:set>
                                      <p:cBhvr>
                                        <p:cTn id="33" dur="1" fill="hold">
                                          <p:stCondLst>
                                            <p:cond delay="0"/>
                                          </p:stCondLst>
                                        </p:cTn>
                                        <p:tgtEl>
                                          <p:spTgt spid="842783"/>
                                        </p:tgtEl>
                                        <p:attrNameLst>
                                          <p:attrName>style.visibility</p:attrName>
                                        </p:attrNameLst>
                                      </p:cBhvr>
                                      <p:to>
                                        <p:strVal val="visible"/>
                                      </p:to>
                                    </p:set>
                                    <p:animEffect transition="in" filter="wipe(down)">
                                      <p:cBhvr>
                                        <p:cTn id="34" dur="500"/>
                                        <p:tgtEl>
                                          <p:spTgt spid="842783"/>
                                        </p:tgtEl>
                                      </p:cBhvr>
                                    </p:animEffect>
                                  </p:childTnLst>
                                </p:cTn>
                              </p:par>
                            </p:childTnLst>
                          </p:cTn>
                        </p:par>
                        <p:par>
                          <p:cTn id="35" fill="hold" nodeType="afterGroup">
                            <p:stCondLst>
                              <p:cond delay="500"/>
                            </p:stCondLst>
                            <p:childTnLst>
                              <p:par>
                                <p:cTn id="36" presetID="22" presetClass="entr" presetSubtype="2" fill="hold" grpId="0" nodeType="afterEffect">
                                  <p:stCondLst>
                                    <p:cond delay="0"/>
                                  </p:stCondLst>
                                  <p:childTnLst>
                                    <p:set>
                                      <p:cBhvr>
                                        <p:cTn id="37" dur="1" fill="hold">
                                          <p:stCondLst>
                                            <p:cond delay="0"/>
                                          </p:stCondLst>
                                        </p:cTn>
                                        <p:tgtEl>
                                          <p:spTgt spid="842792"/>
                                        </p:tgtEl>
                                        <p:attrNameLst>
                                          <p:attrName>style.visibility</p:attrName>
                                        </p:attrNameLst>
                                      </p:cBhvr>
                                      <p:to>
                                        <p:strVal val="visible"/>
                                      </p:to>
                                    </p:set>
                                    <p:animEffect transition="in" filter="wipe(right)">
                                      <p:cBhvr>
                                        <p:cTn id="38" dur="500"/>
                                        <p:tgtEl>
                                          <p:spTgt spid="842792"/>
                                        </p:tgtEl>
                                      </p:cBhvr>
                                    </p:animEffect>
                                  </p:childTnLst>
                                </p:cTn>
                              </p:par>
                            </p:childTnLst>
                          </p:cTn>
                        </p:par>
                        <p:par>
                          <p:cTn id="39" fill="hold" nodeType="afterGroup">
                            <p:stCondLst>
                              <p:cond delay="1000"/>
                            </p:stCondLst>
                            <p:childTnLst>
                              <p:par>
                                <p:cTn id="40" presetID="1" presetClass="entr" presetSubtype="0" fill="hold" grpId="0" nodeType="afterEffect">
                                  <p:stCondLst>
                                    <p:cond delay="0"/>
                                  </p:stCondLst>
                                  <p:childTnLst>
                                    <p:set>
                                      <p:cBhvr>
                                        <p:cTn id="41" dur="1" fill="hold">
                                          <p:stCondLst>
                                            <p:cond delay="0"/>
                                          </p:stCondLst>
                                        </p:cTn>
                                        <p:tgtEl>
                                          <p:spTgt spid="842793"/>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1" presetClass="exit" presetSubtype="0" fill="hold" grpId="0" nodeType="clickEffect">
                                  <p:stCondLst>
                                    <p:cond delay="0"/>
                                  </p:stCondLst>
                                  <p:childTnLst>
                                    <p:set>
                                      <p:cBhvr>
                                        <p:cTn id="45" dur="1" fill="hold">
                                          <p:stCondLst>
                                            <p:cond delay="0"/>
                                          </p:stCondLst>
                                        </p:cTn>
                                        <p:tgtEl>
                                          <p:spTgt spid="842778"/>
                                        </p:tgtEl>
                                        <p:attrNameLst>
                                          <p:attrName>style.visibility</p:attrName>
                                        </p:attrNameLst>
                                      </p:cBhvr>
                                      <p:to>
                                        <p:strVal val="hidden"/>
                                      </p:to>
                                    </p:set>
                                  </p:childTnLst>
                                </p:cTn>
                              </p:par>
                              <p:par>
                                <p:cTn id="46" presetID="1" presetClass="exit" presetSubtype="0" fill="hold" grpId="0" nodeType="withEffect">
                                  <p:stCondLst>
                                    <p:cond delay="0"/>
                                  </p:stCondLst>
                                  <p:childTnLst>
                                    <p:set>
                                      <p:cBhvr>
                                        <p:cTn id="47" dur="1" fill="hold">
                                          <p:stCondLst>
                                            <p:cond delay="0"/>
                                          </p:stCondLst>
                                        </p:cTn>
                                        <p:tgtEl>
                                          <p:spTgt spid="842771"/>
                                        </p:tgtEl>
                                        <p:attrNameLst>
                                          <p:attrName>style.visibility</p:attrName>
                                        </p:attrNameLst>
                                      </p:cBhvr>
                                      <p:to>
                                        <p:strVal val="hidden"/>
                                      </p:to>
                                    </p:set>
                                  </p:childTnLst>
                                </p:cTn>
                              </p:par>
                              <p:par>
                                <p:cTn id="48" presetID="1" presetClass="exit" presetSubtype="0" fill="hold" nodeType="withEffect">
                                  <p:stCondLst>
                                    <p:cond delay="0"/>
                                  </p:stCondLst>
                                  <p:childTnLst>
                                    <p:set>
                                      <p:cBhvr>
                                        <p:cTn id="49" dur="1" fill="hold">
                                          <p:stCondLst>
                                            <p:cond delay="0"/>
                                          </p:stCondLst>
                                        </p:cTn>
                                        <p:tgtEl>
                                          <p:spTgt spid="84277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2791" grpId="0"/>
      <p:bldP spid="842791" grpId="1"/>
      <p:bldP spid="842771" grpId="0" animBg="1"/>
      <p:bldP spid="842778" grpId="0" animBg="1"/>
      <p:bldP spid="842780" grpId="0"/>
      <p:bldP spid="842788" grpId="0" animBg="1"/>
      <p:bldP spid="842788" grpId="1" animBg="1"/>
      <p:bldP spid="842793" grpId="0"/>
      <p:bldP spid="842783" grpId="0" animBg="1"/>
      <p:bldP spid="842792" grpId="0" animBg="1"/>
      <p:bldP spid="842796" grpId="0"/>
      <p:bldP spid="84279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4"/>
          <p:cNvSpPr>
            <a:spLocks noChangeArrowheads="1"/>
          </p:cNvSpPr>
          <p:nvPr/>
        </p:nvSpPr>
        <p:spPr bwMode="auto">
          <a:xfrm>
            <a:off x="381000" y="990600"/>
            <a:ext cx="8229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tabLst>
                <a:tab pos="1143000" algn="l"/>
              </a:tabLst>
              <a:defRPr sz="2400">
                <a:solidFill>
                  <a:schemeClr val="tx1"/>
                </a:solidFill>
                <a:latin typeface="Times New Roman" panose="02020603050405020304" pitchFamily="18" charset="0"/>
              </a:defRPr>
            </a:lvl1pPr>
            <a:lvl2pPr marL="742950" indent="-285750" eaLnBrk="0" hangingPunct="0">
              <a:tabLst>
                <a:tab pos="1143000" algn="l"/>
              </a:tabLst>
              <a:defRPr sz="2400">
                <a:solidFill>
                  <a:schemeClr val="tx1"/>
                </a:solidFill>
                <a:latin typeface="Times New Roman" panose="02020603050405020304" pitchFamily="18" charset="0"/>
              </a:defRPr>
            </a:lvl2pPr>
            <a:lvl3pPr marL="1143000" indent="-228600" eaLnBrk="0" hangingPunct="0">
              <a:tabLst>
                <a:tab pos="1143000" algn="l"/>
              </a:tabLst>
              <a:defRPr sz="2400">
                <a:solidFill>
                  <a:schemeClr val="tx1"/>
                </a:solidFill>
                <a:latin typeface="Times New Roman" panose="02020603050405020304" pitchFamily="18" charset="0"/>
              </a:defRPr>
            </a:lvl3pPr>
            <a:lvl4pPr marL="1600200" indent="-228600" eaLnBrk="0" hangingPunct="0">
              <a:tabLst>
                <a:tab pos="1143000" algn="l"/>
              </a:tabLst>
              <a:defRPr sz="2400">
                <a:solidFill>
                  <a:schemeClr val="tx1"/>
                </a:solidFill>
                <a:latin typeface="Times New Roman" panose="02020603050405020304" pitchFamily="18" charset="0"/>
              </a:defRPr>
            </a:lvl4pPr>
            <a:lvl5pPr marL="2057400" indent="-228600" eaLnBrk="0" hangingPunct="0">
              <a:tabLst>
                <a:tab pos="11430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9pPr>
          </a:lstStyle>
          <a:p>
            <a:pPr eaLnBrk="1" hangingPunct="1">
              <a:buFont typeface="Symbol" panose="05050102010706020507" pitchFamily="18" charset="2"/>
              <a:buNone/>
            </a:pPr>
            <a:r>
              <a:rPr lang="en-US" sz="1800"/>
              <a:t>Using supply and demand analysis, explain why the government should or should not intervene and impose a price ceiling on gasoline after natural disasters such as Katrina. </a:t>
            </a:r>
          </a:p>
        </p:txBody>
      </p:sp>
      <p:grpSp>
        <p:nvGrpSpPr>
          <p:cNvPr id="3076" name="Group 8"/>
          <p:cNvGrpSpPr>
            <a:grpSpLocks/>
          </p:cNvGrpSpPr>
          <p:nvPr/>
        </p:nvGrpSpPr>
        <p:grpSpPr bwMode="auto">
          <a:xfrm>
            <a:off x="3127375" y="3113088"/>
            <a:ext cx="1473200" cy="2557462"/>
            <a:chOff x="1760" y="1961"/>
            <a:chExt cx="2512" cy="1611"/>
          </a:xfrm>
        </p:grpSpPr>
        <p:sp>
          <p:nvSpPr>
            <p:cNvPr id="3095" name="Line 9"/>
            <p:cNvSpPr>
              <a:spLocks noChangeAspect="1" noChangeShapeType="1"/>
            </p:cNvSpPr>
            <p:nvPr/>
          </p:nvSpPr>
          <p:spPr bwMode="auto">
            <a:xfrm flipV="1">
              <a:off x="1760" y="2099"/>
              <a:ext cx="2128" cy="1473"/>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096" name="Rectangle 10"/>
            <p:cNvSpPr>
              <a:spLocks noChangeArrowheads="1"/>
            </p:cNvSpPr>
            <p:nvPr/>
          </p:nvSpPr>
          <p:spPr bwMode="auto">
            <a:xfrm>
              <a:off x="3888" y="1961"/>
              <a:ext cx="384"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solidFill>
                    <a:srgbClr val="E50030"/>
                  </a:solidFill>
                </a:rPr>
                <a:t>S</a:t>
              </a:r>
            </a:p>
            <a:p>
              <a:pPr eaLnBrk="1" hangingPunct="1">
                <a:lnSpc>
                  <a:spcPct val="90000"/>
                </a:lnSpc>
                <a:spcBef>
                  <a:spcPct val="20000"/>
                </a:spcBef>
                <a:buClr>
                  <a:srgbClr val="00468F"/>
                </a:buClr>
                <a:buSzPct val="120000"/>
                <a:buFont typeface="Webdings" panose="05030102010509060703" pitchFamily="18" charset="2"/>
                <a:buChar char="&lt;"/>
              </a:pPr>
              <a:endParaRPr lang="en-US" sz="1800"/>
            </a:p>
          </p:txBody>
        </p:sp>
      </p:grpSp>
      <p:sp>
        <p:nvSpPr>
          <p:cNvPr id="3077" name="Rectangle 11"/>
          <p:cNvSpPr>
            <a:spLocks noChangeArrowheads="1"/>
          </p:cNvSpPr>
          <p:nvPr/>
        </p:nvSpPr>
        <p:spPr bwMode="auto">
          <a:xfrm>
            <a:off x="2819400" y="2667000"/>
            <a:ext cx="311785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lnSpc>
                <a:spcPct val="90000"/>
              </a:lnSpc>
              <a:spcBef>
                <a:spcPct val="20000"/>
              </a:spcBef>
              <a:buClr>
                <a:srgbClr val="00468F"/>
              </a:buClr>
              <a:buSzPct val="120000"/>
              <a:buFont typeface="Webdings" panose="05030102010509060703" pitchFamily="18" charset="2"/>
              <a:buNone/>
            </a:pPr>
            <a:r>
              <a:rPr lang="en-US" sz="1800" i="1" u="sng"/>
              <a:t>Gasoline</a:t>
            </a:r>
            <a:endParaRPr lang="en-US" sz="1800"/>
          </a:p>
        </p:txBody>
      </p:sp>
      <p:sp>
        <p:nvSpPr>
          <p:cNvPr id="3078" name="Line 12"/>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43791" name="Rectangle 15"/>
          <p:cNvSpPr>
            <a:spLocks noChangeArrowheads="1"/>
          </p:cNvSpPr>
          <p:nvPr/>
        </p:nvSpPr>
        <p:spPr bwMode="auto">
          <a:xfrm>
            <a:off x="1562100" y="4464050"/>
            <a:ext cx="990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b="1">
                <a:solidFill>
                  <a:srgbClr val="0066FF"/>
                </a:solidFill>
              </a:rPr>
              <a:t>2.50</a:t>
            </a:r>
          </a:p>
        </p:txBody>
      </p:sp>
      <p:sp>
        <p:nvSpPr>
          <p:cNvPr id="3081" name="Rectangle 17"/>
          <p:cNvSpPr>
            <a:spLocks noChangeArrowheads="1"/>
          </p:cNvSpPr>
          <p:nvPr/>
        </p:nvSpPr>
        <p:spPr bwMode="auto">
          <a:xfrm>
            <a:off x="990600" y="3900488"/>
            <a:ext cx="654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3083" name="Line 20"/>
          <p:cNvSpPr>
            <a:spLocks noChangeAspect="1" noChangeShapeType="1"/>
          </p:cNvSpPr>
          <p:nvPr/>
        </p:nvSpPr>
        <p:spPr bwMode="auto">
          <a:xfrm>
            <a:off x="3386138" y="3073400"/>
            <a:ext cx="3244850" cy="2693988"/>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084" name="Rectangle 21"/>
          <p:cNvSpPr>
            <a:spLocks noChangeArrowheads="1"/>
          </p:cNvSpPr>
          <p:nvPr/>
        </p:nvSpPr>
        <p:spPr bwMode="auto">
          <a:xfrm>
            <a:off x="1562100" y="3522663"/>
            <a:ext cx="990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468F"/>
              </a:buClr>
              <a:buSzPct val="120000"/>
              <a:buFont typeface="Webdings" panose="05030102010509060703" pitchFamily="18" charset="2"/>
              <a:buNone/>
            </a:pPr>
            <a:r>
              <a:rPr lang="en-US" sz="1800"/>
              <a:t>3.92</a:t>
            </a:r>
          </a:p>
        </p:txBody>
      </p:sp>
      <p:sp>
        <p:nvSpPr>
          <p:cNvPr id="3085" name="Line 22"/>
          <p:cNvSpPr>
            <a:spLocks noChangeShapeType="1"/>
          </p:cNvSpPr>
          <p:nvPr/>
        </p:nvSpPr>
        <p:spPr bwMode="auto">
          <a:xfrm>
            <a:off x="4171950" y="3714750"/>
            <a:ext cx="0" cy="2351088"/>
          </a:xfrm>
          <a:prstGeom prst="line">
            <a:avLst/>
          </a:prstGeom>
          <a:noFill/>
          <a:ln w="9525">
            <a:solidFill>
              <a:schemeClr val="tx1"/>
            </a:solidFill>
            <a:prstDash val="dash"/>
            <a:miter lim="800000"/>
            <a:headEnd type="oval" w="lg" len="lg"/>
            <a:tailEnd/>
          </a:ln>
          <a:extLst>
            <a:ext uri="{909E8E84-426E-40DD-AFC4-6F175D3DCCD1}">
              <a14:hiddenFill xmlns:a14="http://schemas.microsoft.com/office/drawing/2010/main">
                <a:noFill/>
              </a14:hiddenFill>
            </a:ext>
          </a:extLst>
        </p:spPr>
        <p:txBody>
          <a:bodyPr wrap="none"/>
          <a:lstStyle/>
          <a:p>
            <a:endParaRPr lang="en-US"/>
          </a:p>
        </p:txBody>
      </p:sp>
      <p:sp>
        <p:nvSpPr>
          <p:cNvPr id="3086" name="Line 23"/>
          <p:cNvSpPr>
            <a:spLocks noChangeShapeType="1"/>
          </p:cNvSpPr>
          <p:nvPr/>
        </p:nvSpPr>
        <p:spPr bwMode="auto">
          <a:xfrm>
            <a:off x="2133600" y="3714750"/>
            <a:ext cx="2038350" cy="0"/>
          </a:xfrm>
          <a:prstGeom prst="line">
            <a:avLst/>
          </a:prstGeom>
          <a:noFill/>
          <a:ln w="9525">
            <a:solidFill>
              <a:schemeClr val="tx1"/>
            </a:solidFill>
            <a:prstDash val="dash"/>
            <a:miter lim="800000"/>
            <a:headEnd/>
            <a:tailEnd type="none" w="lg" len="lg"/>
          </a:ln>
          <a:extLst>
            <a:ext uri="{909E8E84-426E-40DD-AFC4-6F175D3DCCD1}">
              <a14:hiddenFill xmlns:a14="http://schemas.microsoft.com/office/drawing/2010/main">
                <a:noFill/>
              </a14:hiddenFill>
            </a:ext>
          </a:extLst>
        </p:spPr>
        <p:txBody>
          <a:bodyPr wrap="none"/>
          <a:lstStyle/>
          <a:p>
            <a:endParaRPr lang="en-US"/>
          </a:p>
        </p:txBody>
      </p:sp>
      <p:sp>
        <p:nvSpPr>
          <p:cNvPr id="843802" name="Rectangle 26"/>
          <p:cNvSpPr>
            <a:spLocks noChangeArrowheads="1"/>
          </p:cNvSpPr>
          <p:nvPr/>
        </p:nvSpPr>
        <p:spPr bwMode="auto">
          <a:xfrm>
            <a:off x="6051550" y="1744663"/>
            <a:ext cx="278765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1800" i="1">
                <a:solidFill>
                  <a:srgbClr val="0066FF"/>
                </a:solidFill>
              </a:rPr>
              <a:t>Suppose the government decides that the P is too high. It may impose a  ceiling on the price gas stations charge.</a:t>
            </a:r>
            <a:r>
              <a:rPr lang="en-US" sz="1800">
                <a:solidFill>
                  <a:srgbClr val="0066FF"/>
                </a:solidFill>
              </a:rPr>
              <a:t> </a:t>
            </a:r>
            <a:endParaRPr lang="en-US" sz="1800" i="1">
              <a:solidFill>
                <a:srgbClr val="0066FF"/>
              </a:solidFill>
            </a:endParaRPr>
          </a:p>
        </p:txBody>
      </p:sp>
      <p:sp>
        <p:nvSpPr>
          <p:cNvPr id="843803" name="Rectangle 27"/>
          <p:cNvSpPr>
            <a:spLocks noChangeArrowheads="1"/>
          </p:cNvSpPr>
          <p:nvPr/>
        </p:nvSpPr>
        <p:spPr bwMode="auto">
          <a:xfrm>
            <a:off x="6248400" y="3703638"/>
            <a:ext cx="220980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1800" i="1">
                <a:solidFill>
                  <a:srgbClr val="0066FF"/>
                </a:solidFill>
              </a:rPr>
              <a:t>The government’s “good intentions” result in long lines at the gas pump</a:t>
            </a:r>
            <a:br>
              <a:rPr lang="en-US" sz="1800" i="1">
                <a:solidFill>
                  <a:srgbClr val="0066FF"/>
                </a:solidFill>
              </a:rPr>
            </a:br>
            <a:r>
              <a:rPr lang="en-US" sz="1800" i="1">
                <a:solidFill>
                  <a:srgbClr val="0066FF"/>
                </a:solidFill>
              </a:rPr>
              <a:t>(a shortage).  </a:t>
            </a:r>
            <a:endParaRPr lang="en-US" sz="1800">
              <a:solidFill>
                <a:srgbClr val="0066FF"/>
              </a:solidFill>
            </a:endParaRPr>
          </a:p>
        </p:txBody>
      </p:sp>
      <p:sp>
        <p:nvSpPr>
          <p:cNvPr id="843804" name="Line 28"/>
          <p:cNvSpPr>
            <a:spLocks noChangeShapeType="1"/>
          </p:cNvSpPr>
          <p:nvPr/>
        </p:nvSpPr>
        <p:spPr bwMode="auto">
          <a:xfrm>
            <a:off x="2133600" y="4649788"/>
            <a:ext cx="3689350" cy="0"/>
          </a:xfrm>
          <a:prstGeom prst="line">
            <a:avLst/>
          </a:prstGeom>
          <a:noFill/>
          <a:ln w="38100">
            <a:solidFill>
              <a:srgbClr val="0066FF"/>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43805" name="Line 29"/>
          <p:cNvSpPr>
            <a:spLocks noChangeShapeType="1"/>
          </p:cNvSpPr>
          <p:nvPr/>
        </p:nvSpPr>
        <p:spPr bwMode="auto">
          <a:xfrm>
            <a:off x="3671888" y="4649788"/>
            <a:ext cx="0" cy="1403350"/>
          </a:xfrm>
          <a:prstGeom prst="line">
            <a:avLst/>
          </a:prstGeom>
          <a:noFill/>
          <a:ln w="9525">
            <a:solidFill>
              <a:schemeClr val="tx1"/>
            </a:solidFill>
            <a:prstDash val="dash"/>
            <a:miter lim="800000"/>
            <a:headEnd type="oval" w="lg" len="lg"/>
            <a:tailEnd/>
          </a:ln>
          <a:extLst>
            <a:ext uri="{909E8E84-426E-40DD-AFC4-6F175D3DCCD1}">
              <a14:hiddenFill xmlns:a14="http://schemas.microsoft.com/office/drawing/2010/main">
                <a:noFill/>
              </a14:hiddenFill>
            </a:ext>
          </a:extLst>
        </p:spPr>
        <p:txBody>
          <a:bodyPr wrap="none"/>
          <a:lstStyle/>
          <a:p>
            <a:endParaRPr lang="en-US"/>
          </a:p>
        </p:txBody>
      </p:sp>
      <p:sp>
        <p:nvSpPr>
          <p:cNvPr id="843806" name="Line 30"/>
          <p:cNvSpPr>
            <a:spLocks noChangeShapeType="1"/>
          </p:cNvSpPr>
          <p:nvPr/>
        </p:nvSpPr>
        <p:spPr bwMode="auto">
          <a:xfrm>
            <a:off x="5305425" y="4648200"/>
            <a:ext cx="0" cy="1403350"/>
          </a:xfrm>
          <a:prstGeom prst="line">
            <a:avLst/>
          </a:prstGeom>
          <a:noFill/>
          <a:ln w="9525">
            <a:solidFill>
              <a:schemeClr val="tx1"/>
            </a:solidFill>
            <a:prstDash val="dash"/>
            <a:miter lim="800000"/>
            <a:headEnd type="oval" w="lg" len="lg"/>
            <a:tailEnd/>
          </a:ln>
          <a:extLst>
            <a:ext uri="{909E8E84-426E-40DD-AFC4-6F175D3DCCD1}">
              <a14:hiddenFill xmlns:a14="http://schemas.microsoft.com/office/drawing/2010/main">
                <a:noFill/>
              </a14:hiddenFill>
            </a:ext>
          </a:extLst>
        </p:spPr>
        <p:txBody>
          <a:bodyPr wrap="none"/>
          <a:lstStyle/>
          <a:p>
            <a:endParaRPr lang="en-US"/>
          </a:p>
        </p:txBody>
      </p:sp>
      <p:sp>
        <p:nvSpPr>
          <p:cNvPr id="3094" name="Rectangle 34"/>
          <p:cNvSpPr>
            <a:spLocks noGrp="1" noChangeArrowheads="1"/>
          </p:cNvSpPr>
          <p:nvPr>
            <p:ph type="title"/>
          </p:nvPr>
        </p:nvSpPr>
        <p:spPr>
          <a:xfrm>
            <a:off x="381000" y="228600"/>
            <a:ext cx="8458200" cy="533400"/>
          </a:xfrm>
          <a:noFill/>
        </p:spPr>
        <p:txBody>
          <a:bodyPr/>
          <a:lstStyle/>
          <a:p>
            <a:pPr eaLnBrk="1" hangingPunct="1"/>
            <a:r>
              <a:rPr lang="en-US" smtClean="0"/>
              <a:t>Law of Supply and Demand</a:t>
            </a:r>
          </a:p>
        </p:txBody>
      </p:sp>
      <p:pic>
        <p:nvPicPr>
          <p:cNvPr id="3" name="Picture 2"/>
          <p:cNvPicPr>
            <a:picLocks noChangeAspect="1"/>
          </p:cNvPicPr>
          <p:nvPr/>
        </p:nvPicPr>
        <p:blipFill>
          <a:blip r:embed="rId2"/>
          <a:stretch>
            <a:fillRect/>
          </a:stretch>
        </p:blipFill>
        <p:spPr>
          <a:xfrm>
            <a:off x="3581400" y="6200775"/>
            <a:ext cx="1819275" cy="466725"/>
          </a:xfrm>
          <a:prstGeom prst="rect">
            <a:avLst/>
          </a:prstGeom>
        </p:spPr>
      </p:pic>
      <p:sp>
        <p:nvSpPr>
          <p:cNvPr id="27" name="Line 13"/>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8" name="Rectangle 19"/>
          <p:cNvSpPr>
            <a:spLocks noChangeArrowheads="1"/>
          </p:cNvSpPr>
          <p:nvPr/>
        </p:nvSpPr>
        <p:spPr bwMode="auto">
          <a:xfrm>
            <a:off x="6553200" y="558165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Char char="&lt;"/>
            </a:pPr>
            <a:endParaRPr lang="en-US" sz="1800"/>
          </a:p>
        </p:txBody>
      </p:sp>
      <p:sp>
        <p:nvSpPr>
          <p:cNvPr id="29" name="Rectangle 25"/>
          <p:cNvSpPr>
            <a:spLocks noChangeArrowheads="1"/>
          </p:cNvSpPr>
          <p:nvPr/>
        </p:nvSpPr>
        <p:spPr bwMode="auto">
          <a:xfrm>
            <a:off x="3200400" y="6096000"/>
            <a:ext cx="1981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00468F"/>
              </a:buClr>
              <a:buSzPct val="120000"/>
              <a:buFont typeface="Webdings" panose="05030102010509060703" pitchFamily="18" charset="2"/>
              <a:buNone/>
            </a:pPr>
            <a:r>
              <a:rPr lang="en-US" sz="1600"/>
              <a:t>372</a:t>
            </a:r>
          </a:p>
        </p:txBody>
      </p:sp>
      <p:sp>
        <p:nvSpPr>
          <p:cNvPr id="30" name="Rectangle 24"/>
          <p:cNvSpPr>
            <a:spLocks noChangeArrowheads="1"/>
          </p:cNvSpPr>
          <p:nvPr/>
        </p:nvSpPr>
        <p:spPr bwMode="auto">
          <a:xfrm>
            <a:off x="4343400" y="6521450"/>
            <a:ext cx="2362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1800" i="1" dirty="0">
                <a:cs typeface="Times New Roman" panose="02020603050405020304" pitchFamily="18" charset="0"/>
              </a:rPr>
              <a:t>Q (</a:t>
            </a:r>
            <a:r>
              <a:rPr lang="en-US" sz="1800" dirty="0">
                <a:cs typeface="Times New Roman" panose="02020603050405020304" pitchFamily="18" charset="0"/>
              </a:rPr>
              <a:t>millions)</a:t>
            </a:r>
            <a:endParaRPr lang="en-US" sz="1800"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4380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43791"/>
                                        </p:tgtEl>
                                        <p:attrNameLst>
                                          <p:attrName>style.visibility</p:attrName>
                                        </p:attrNameLst>
                                      </p:cBhvr>
                                      <p:to>
                                        <p:strVal val="visible"/>
                                      </p:to>
                                    </p:set>
                                  </p:childTnLst>
                                </p:cTn>
                              </p:par>
                            </p:childTnLst>
                          </p:cTn>
                        </p:par>
                        <p:par>
                          <p:cTn id="11" fill="hold" nodeType="afterGroup">
                            <p:stCondLst>
                              <p:cond delay="0"/>
                            </p:stCondLst>
                            <p:childTnLst>
                              <p:par>
                                <p:cTn id="12" presetID="22" presetClass="entr" presetSubtype="8" fill="hold" grpId="0" nodeType="afterEffect">
                                  <p:stCondLst>
                                    <p:cond delay="0"/>
                                  </p:stCondLst>
                                  <p:childTnLst>
                                    <p:set>
                                      <p:cBhvr>
                                        <p:cTn id="13" dur="1" fill="hold">
                                          <p:stCondLst>
                                            <p:cond delay="0"/>
                                          </p:stCondLst>
                                        </p:cTn>
                                        <p:tgtEl>
                                          <p:spTgt spid="843804"/>
                                        </p:tgtEl>
                                        <p:attrNameLst>
                                          <p:attrName>style.visibility</p:attrName>
                                        </p:attrNameLst>
                                      </p:cBhvr>
                                      <p:to>
                                        <p:strVal val="visible"/>
                                      </p:to>
                                    </p:set>
                                    <p:animEffect transition="in" filter="wipe(left)">
                                      <p:cBhvr>
                                        <p:cTn id="14" dur="500"/>
                                        <p:tgtEl>
                                          <p:spTgt spid="843804"/>
                                        </p:tgtEl>
                                      </p:cBhvr>
                                    </p:animEffect>
                                  </p:childTnLst>
                                </p:cTn>
                              </p:par>
                            </p:childTnLst>
                          </p:cTn>
                        </p:par>
                        <p:par>
                          <p:cTn id="15" fill="hold" nodeType="afterGroup">
                            <p:stCondLst>
                              <p:cond delay="500"/>
                            </p:stCondLst>
                            <p:childTnLst>
                              <p:par>
                                <p:cTn id="16" presetID="22" presetClass="entr" presetSubtype="1" fill="hold" grpId="0" nodeType="afterEffect">
                                  <p:stCondLst>
                                    <p:cond delay="0"/>
                                  </p:stCondLst>
                                  <p:childTnLst>
                                    <p:set>
                                      <p:cBhvr>
                                        <p:cTn id="17" dur="1" fill="hold">
                                          <p:stCondLst>
                                            <p:cond delay="0"/>
                                          </p:stCondLst>
                                        </p:cTn>
                                        <p:tgtEl>
                                          <p:spTgt spid="843805"/>
                                        </p:tgtEl>
                                        <p:attrNameLst>
                                          <p:attrName>style.visibility</p:attrName>
                                        </p:attrNameLst>
                                      </p:cBhvr>
                                      <p:to>
                                        <p:strVal val="visible"/>
                                      </p:to>
                                    </p:set>
                                    <p:animEffect transition="in" filter="wipe(up)">
                                      <p:cBhvr>
                                        <p:cTn id="18" dur="500"/>
                                        <p:tgtEl>
                                          <p:spTgt spid="843805"/>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843806"/>
                                        </p:tgtEl>
                                        <p:attrNameLst>
                                          <p:attrName>style.visibility</p:attrName>
                                        </p:attrNameLst>
                                      </p:cBhvr>
                                      <p:to>
                                        <p:strVal val="visible"/>
                                      </p:to>
                                    </p:set>
                                    <p:animEffect transition="in" filter="wipe(up)">
                                      <p:cBhvr>
                                        <p:cTn id="21" dur="500"/>
                                        <p:tgtEl>
                                          <p:spTgt spid="843806"/>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843803"/>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3791" grpId="0"/>
      <p:bldP spid="843802" grpId="0"/>
      <p:bldP spid="843803" grpId="0"/>
      <p:bldP spid="843804" grpId="0" animBg="1"/>
      <p:bldP spid="843805" grpId="0" animBg="1"/>
      <p:bldP spid="84380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3"/>
          <p:cNvSpPr>
            <a:spLocks noChangeArrowheads="1"/>
          </p:cNvSpPr>
          <p:nvPr/>
        </p:nvSpPr>
        <p:spPr bwMode="auto">
          <a:xfrm>
            <a:off x="381000" y="990600"/>
            <a:ext cx="8229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tabLst>
                <a:tab pos="1143000" algn="l"/>
              </a:tabLst>
              <a:defRPr sz="2400">
                <a:solidFill>
                  <a:schemeClr val="tx1"/>
                </a:solidFill>
                <a:latin typeface="Times New Roman" panose="02020603050405020304" pitchFamily="18" charset="0"/>
              </a:defRPr>
            </a:lvl1pPr>
            <a:lvl2pPr marL="742950" indent="-285750" eaLnBrk="0" hangingPunct="0">
              <a:tabLst>
                <a:tab pos="1143000" algn="l"/>
              </a:tabLst>
              <a:defRPr sz="2400">
                <a:solidFill>
                  <a:schemeClr val="tx1"/>
                </a:solidFill>
                <a:latin typeface="Times New Roman" panose="02020603050405020304" pitchFamily="18" charset="0"/>
              </a:defRPr>
            </a:lvl2pPr>
            <a:lvl3pPr marL="1143000" indent="-228600" eaLnBrk="0" hangingPunct="0">
              <a:tabLst>
                <a:tab pos="1143000" algn="l"/>
              </a:tabLst>
              <a:defRPr sz="2400">
                <a:solidFill>
                  <a:schemeClr val="tx1"/>
                </a:solidFill>
                <a:latin typeface="Times New Roman" panose="02020603050405020304" pitchFamily="18" charset="0"/>
              </a:defRPr>
            </a:lvl3pPr>
            <a:lvl4pPr marL="1600200" indent="-228600" eaLnBrk="0" hangingPunct="0">
              <a:tabLst>
                <a:tab pos="1143000" algn="l"/>
              </a:tabLst>
              <a:defRPr sz="2400">
                <a:solidFill>
                  <a:schemeClr val="tx1"/>
                </a:solidFill>
                <a:latin typeface="Times New Roman" panose="02020603050405020304" pitchFamily="18" charset="0"/>
              </a:defRPr>
            </a:lvl4pPr>
            <a:lvl5pPr marL="2057400" indent="-228600" eaLnBrk="0" hangingPunct="0">
              <a:tabLst>
                <a:tab pos="11430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9pPr>
          </a:lstStyle>
          <a:p>
            <a:pPr eaLnBrk="1" hangingPunct="1">
              <a:buFont typeface="Symbol" panose="05050102010706020507" pitchFamily="18" charset="2"/>
              <a:buNone/>
            </a:pPr>
            <a:r>
              <a:rPr lang="en-US" sz="1800"/>
              <a:t>Using supply and demand analysis, explain how does the </a:t>
            </a:r>
            <a:r>
              <a:rPr lang="en-US" sz="1800" b="1"/>
              <a:t>Strategic Petroleum Reserve</a:t>
            </a:r>
            <a:r>
              <a:rPr lang="en-US" sz="1800"/>
              <a:t> (SPR) contribute to higher gasoline prices. </a:t>
            </a:r>
          </a:p>
        </p:txBody>
      </p:sp>
      <p:sp>
        <p:nvSpPr>
          <p:cNvPr id="51203" name="Rectangle 26"/>
          <p:cNvSpPr>
            <a:spLocks noChangeArrowheads="1"/>
          </p:cNvSpPr>
          <p:nvPr/>
        </p:nvSpPr>
        <p:spPr bwMode="auto">
          <a:xfrm>
            <a:off x="5514975" y="558165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Char char="&lt;"/>
            </a:pPr>
            <a:endParaRPr lang="en-US" sz="1800"/>
          </a:p>
        </p:txBody>
      </p:sp>
      <p:sp>
        <p:nvSpPr>
          <p:cNvPr id="845851" name="Rectangle 27"/>
          <p:cNvSpPr>
            <a:spLocks noChangeArrowheads="1"/>
          </p:cNvSpPr>
          <p:nvPr/>
        </p:nvSpPr>
        <p:spPr bwMode="auto">
          <a:xfrm>
            <a:off x="5514975" y="5584825"/>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solidFill>
                  <a:srgbClr val="E50030"/>
                </a:solidFill>
              </a:rPr>
              <a:t>D</a:t>
            </a:r>
          </a:p>
          <a:p>
            <a:pPr eaLnBrk="1" hangingPunct="1">
              <a:lnSpc>
                <a:spcPct val="90000"/>
              </a:lnSpc>
              <a:spcBef>
                <a:spcPct val="20000"/>
              </a:spcBef>
              <a:buClr>
                <a:srgbClr val="00468F"/>
              </a:buClr>
              <a:buSzPct val="120000"/>
              <a:buFont typeface="Webdings" panose="05030102010509060703" pitchFamily="18" charset="2"/>
              <a:buChar char="&lt;"/>
            </a:pPr>
            <a:endParaRPr lang="en-US" sz="1800"/>
          </a:p>
        </p:txBody>
      </p:sp>
      <p:sp>
        <p:nvSpPr>
          <p:cNvPr id="51205" name="Line 28"/>
          <p:cNvSpPr>
            <a:spLocks noChangeShapeType="1"/>
          </p:cNvSpPr>
          <p:nvPr/>
        </p:nvSpPr>
        <p:spPr bwMode="auto">
          <a:xfrm flipV="1">
            <a:off x="3460750" y="3062288"/>
            <a:ext cx="2108200" cy="2608262"/>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1206" name="Rectangle 29"/>
          <p:cNvSpPr>
            <a:spLocks noChangeArrowheads="1"/>
          </p:cNvSpPr>
          <p:nvPr/>
        </p:nvSpPr>
        <p:spPr bwMode="auto">
          <a:xfrm>
            <a:off x="5486400" y="297180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S</a:t>
            </a:r>
          </a:p>
          <a:p>
            <a:pPr eaLnBrk="1" hangingPunct="1">
              <a:lnSpc>
                <a:spcPct val="90000"/>
              </a:lnSpc>
              <a:spcBef>
                <a:spcPct val="20000"/>
              </a:spcBef>
              <a:buClr>
                <a:srgbClr val="00468F"/>
              </a:buClr>
              <a:buSzPct val="120000"/>
              <a:buFont typeface="Webdings" panose="05030102010509060703" pitchFamily="18" charset="2"/>
              <a:buChar char="&lt;"/>
            </a:pPr>
            <a:endParaRPr lang="en-US" sz="1800"/>
          </a:p>
        </p:txBody>
      </p:sp>
      <p:sp>
        <p:nvSpPr>
          <p:cNvPr id="51207" name="Line 30"/>
          <p:cNvSpPr>
            <a:spLocks noChangeShapeType="1"/>
          </p:cNvSpPr>
          <p:nvPr/>
        </p:nvSpPr>
        <p:spPr bwMode="auto">
          <a:xfrm>
            <a:off x="2133600" y="4667250"/>
            <a:ext cx="21336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51208" name="Rectangle 34"/>
          <p:cNvSpPr>
            <a:spLocks noChangeArrowheads="1"/>
          </p:cNvSpPr>
          <p:nvPr/>
        </p:nvSpPr>
        <p:spPr bwMode="auto">
          <a:xfrm>
            <a:off x="2552700" y="2667000"/>
            <a:ext cx="311785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lnSpc>
                <a:spcPct val="90000"/>
              </a:lnSpc>
              <a:spcBef>
                <a:spcPct val="20000"/>
              </a:spcBef>
              <a:buClr>
                <a:srgbClr val="00468F"/>
              </a:buClr>
              <a:buSzPct val="120000"/>
              <a:buFont typeface="Webdings" panose="05030102010509060703" pitchFamily="18" charset="2"/>
              <a:buNone/>
            </a:pPr>
            <a:r>
              <a:rPr lang="en-US" sz="1800" i="1" u="sng"/>
              <a:t>Crude Oil</a:t>
            </a:r>
            <a:endParaRPr lang="en-US" sz="1800"/>
          </a:p>
        </p:txBody>
      </p:sp>
      <p:sp>
        <p:nvSpPr>
          <p:cNvPr id="51209" name="Line 35"/>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1210" name="Line 36"/>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1211" name="Line 37"/>
          <p:cNvSpPr>
            <a:spLocks noChangeShapeType="1"/>
          </p:cNvSpPr>
          <p:nvPr/>
        </p:nvSpPr>
        <p:spPr bwMode="auto">
          <a:xfrm>
            <a:off x="4267200" y="4729163"/>
            <a:ext cx="0" cy="1336675"/>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1212" name="Rectangle 40"/>
          <p:cNvSpPr>
            <a:spLocks noChangeArrowheads="1"/>
          </p:cNvSpPr>
          <p:nvPr/>
        </p:nvSpPr>
        <p:spPr bwMode="auto">
          <a:xfrm>
            <a:off x="990600" y="3900488"/>
            <a:ext cx="654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51213" name="Line 41"/>
          <p:cNvSpPr>
            <a:spLocks noChangeAspect="1" noChangeShapeType="1"/>
          </p:cNvSpPr>
          <p:nvPr/>
        </p:nvSpPr>
        <p:spPr bwMode="auto">
          <a:xfrm>
            <a:off x="2317750" y="3062288"/>
            <a:ext cx="3244850" cy="2693987"/>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45866" name="Line 42"/>
          <p:cNvSpPr>
            <a:spLocks noChangeAspect="1" noChangeShapeType="1"/>
          </p:cNvSpPr>
          <p:nvPr/>
        </p:nvSpPr>
        <p:spPr bwMode="auto">
          <a:xfrm>
            <a:off x="2328863" y="3073400"/>
            <a:ext cx="3244850" cy="2693988"/>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45868" name="Line 44"/>
          <p:cNvSpPr>
            <a:spLocks noChangeShapeType="1"/>
          </p:cNvSpPr>
          <p:nvPr/>
        </p:nvSpPr>
        <p:spPr bwMode="auto">
          <a:xfrm>
            <a:off x="4692650" y="4137025"/>
            <a:ext cx="0" cy="1928813"/>
          </a:xfrm>
          <a:prstGeom prst="line">
            <a:avLst/>
          </a:prstGeom>
          <a:noFill/>
          <a:ln w="9525">
            <a:solidFill>
              <a:schemeClr val="tx1"/>
            </a:solidFill>
            <a:prstDash val="dash"/>
            <a:miter lim="800000"/>
            <a:headEnd type="oval" w="lg" len="lg"/>
            <a:tailEnd/>
          </a:ln>
          <a:extLst>
            <a:ext uri="{909E8E84-426E-40DD-AFC4-6F175D3DCCD1}">
              <a14:hiddenFill xmlns:a14="http://schemas.microsoft.com/office/drawing/2010/main">
                <a:noFill/>
              </a14:hiddenFill>
            </a:ext>
          </a:extLst>
        </p:spPr>
        <p:txBody>
          <a:bodyPr wrap="none"/>
          <a:lstStyle/>
          <a:p>
            <a:endParaRPr lang="en-US"/>
          </a:p>
        </p:txBody>
      </p:sp>
      <p:sp>
        <p:nvSpPr>
          <p:cNvPr id="845869" name="Line 45"/>
          <p:cNvSpPr>
            <a:spLocks noChangeShapeType="1"/>
          </p:cNvSpPr>
          <p:nvPr/>
        </p:nvSpPr>
        <p:spPr bwMode="auto">
          <a:xfrm>
            <a:off x="2133600" y="4137025"/>
            <a:ext cx="2590800" cy="0"/>
          </a:xfrm>
          <a:prstGeom prst="line">
            <a:avLst/>
          </a:prstGeom>
          <a:noFill/>
          <a:ln w="9525">
            <a:solidFill>
              <a:schemeClr val="tx1"/>
            </a:solidFill>
            <a:prstDash val="dash"/>
            <a:miter lim="800000"/>
            <a:headEnd/>
            <a:tailEnd type="none" w="lg" len="lg"/>
          </a:ln>
          <a:extLst>
            <a:ext uri="{909E8E84-426E-40DD-AFC4-6F175D3DCCD1}">
              <a14:hiddenFill xmlns:a14="http://schemas.microsoft.com/office/drawing/2010/main">
                <a:noFill/>
              </a14:hiddenFill>
            </a:ext>
          </a:extLst>
        </p:spPr>
        <p:txBody>
          <a:bodyPr wrap="none"/>
          <a:lstStyle/>
          <a:p>
            <a:endParaRPr lang="en-US"/>
          </a:p>
        </p:txBody>
      </p:sp>
      <p:sp>
        <p:nvSpPr>
          <p:cNvPr id="845871" name="Rectangle 47"/>
          <p:cNvSpPr>
            <a:spLocks noChangeArrowheads="1"/>
          </p:cNvSpPr>
          <p:nvPr/>
        </p:nvSpPr>
        <p:spPr bwMode="auto">
          <a:xfrm>
            <a:off x="6705600" y="2801938"/>
            <a:ext cx="1981200" cy="256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1800" i="1">
                <a:solidFill>
                  <a:srgbClr val="E50030"/>
                </a:solidFill>
              </a:rPr>
              <a:t>In a past State of the Union, Bush announced he would double the SPR for national security. </a:t>
            </a:r>
          </a:p>
          <a:p>
            <a:pPr algn="ctr" eaLnBrk="1" hangingPunct="1"/>
            <a:endParaRPr lang="en-US" sz="1800" i="1">
              <a:solidFill>
                <a:srgbClr val="E50030"/>
              </a:solidFill>
            </a:endParaRPr>
          </a:p>
          <a:p>
            <a:pPr algn="ctr" eaLnBrk="1" hangingPunct="1"/>
            <a:r>
              <a:rPr lang="en-US" sz="1800" i="1">
                <a:solidFill>
                  <a:srgbClr val="E50030"/>
                </a:solidFill>
              </a:rPr>
              <a:t>This increases the price of crude oil.</a:t>
            </a:r>
          </a:p>
        </p:txBody>
      </p:sp>
      <p:sp>
        <p:nvSpPr>
          <p:cNvPr id="51218" name="Rectangle 49"/>
          <p:cNvSpPr>
            <a:spLocks noChangeArrowheads="1"/>
          </p:cNvSpPr>
          <p:nvPr/>
        </p:nvSpPr>
        <p:spPr bwMode="auto">
          <a:xfrm>
            <a:off x="933450" y="1689100"/>
            <a:ext cx="80962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a:t>The </a:t>
            </a:r>
            <a:r>
              <a:rPr lang="en-US" sz="1800" b="1" i="1"/>
              <a:t>SPC</a:t>
            </a:r>
            <a:r>
              <a:rPr lang="en-US" sz="1800" i="1"/>
              <a:t> (underground salt caverns in TX, LA and MS) is the D of E’s emergency supply of oil, holding up to 727,000,000 barrels of crude oil (a 60-day supply).</a:t>
            </a:r>
            <a:r>
              <a:rPr lang="en-US" sz="1800"/>
              <a:t> </a:t>
            </a:r>
          </a:p>
        </p:txBody>
      </p:sp>
      <p:sp>
        <p:nvSpPr>
          <p:cNvPr id="845878" name="Line 54"/>
          <p:cNvSpPr>
            <a:spLocks noChangeShapeType="1"/>
          </p:cNvSpPr>
          <p:nvPr/>
        </p:nvSpPr>
        <p:spPr bwMode="auto">
          <a:xfrm flipV="1">
            <a:off x="1981200" y="4137025"/>
            <a:ext cx="0" cy="530225"/>
          </a:xfrm>
          <a:prstGeom prst="line">
            <a:avLst/>
          </a:prstGeom>
          <a:noFill/>
          <a:ln w="38100">
            <a:solidFill>
              <a:srgbClr val="E5003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845879" name="Line 55"/>
          <p:cNvSpPr>
            <a:spLocks noChangeShapeType="1"/>
          </p:cNvSpPr>
          <p:nvPr/>
        </p:nvSpPr>
        <p:spPr bwMode="auto">
          <a:xfrm flipV="1">
            <a:off x="4267200" y="6172200"/>
            <a:ext cx="425450" cy="0"/>
          </a:xfrm>
          <a:prstGeom prst="line">
            <a:avLst/>
          </a:prstGeom>
          <a:noFill/>
          <a:ln w="38100">
            <a:solidFill>
              <a:srgbClr val="E5003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51221" name="Rectangle 56"/>
          <p:cNvSpPr>
            <a:spLocks noChangeArrowheads="1"/>
          </p:cNvSpPr>
          <p:nvPr/>
        </p:nvSpPr>
        <p:spPr bwMode="auto">
          <a:xfrm>
            <a:off x="5181600" y="6110288"/>
            <a:ext cx="2362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1800" i="1">
                <a:cs typeface="Times New Roman" panose="02020603050405020304" pitchFamily="18" charset="0"/>
              </a:rPr>
              <a:t>Q</a:t>
            </a:r>
            <a:endParaRPr lang="en-US" sz="1800"/>
          </a:p>
        </p:txBody>
      </p:sp>
      <p:sp>
        <p:nvSpPr>
          <p:cNvPr id="51222" name="Rectangle 58"/>
          <p:cNvSpPr>
            <a:spLocks noGrp="1" noChangeArrowheads="1"/>
          </p:cNvSpPr>
          <p:nvPr>
            <p:ph type="title"/>
          </p:nvPr>
        </p:nvSpPr>
        <p:spPr>
          <a:xfrm>
            <a:off x="381000" y="228600"/>
            <a:ext cx="8458200" cy="533400"/>
          </a:xfrm>
          <a:noFill/>
        </p:spPr>
        <p:txBody>
          <a:bodyPr/>
          <a:lstStyle/>
          <a:p>
            <a:pPr eaLnBrk="1" hangingPunct="1"/>
            <a:r>
              <a:rPr lang="en-US" smtClean="0"/>
              <a:t>Law of Supply and Demand</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45871">
                                            <p:txEl>
                                              <p:pRg st="0" end="0"/>
                                            </p:txEl>
                                          </p:spTgt>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845866"/>
                                        </p:tgtEl>
                                        <p:attrNameLst>
                                          <p:attrName>style.visibility</p:attrName>
                                        </p:attrNameLst>
                                      </p:cBhvr>
                                      <p:to>
                                        <p:strVal val="visible"/>
                                      </p:to>
                                    </p:set>
                                  </p:childTnLst>
                                </p:cTn>
                              </p:par>
                              <p:par>
                                <p:cTn id="10" presetID="0" presetClass="path" presetSubtype="0" accel="50000" decel="50000" fill="hold" grpId="1" nodeType="withEffect">
                                  <p:stCondLst>
                                    <p:cond delay="0"/>
                                  </p:stCondLst>
                                  <p:childTnLst>
                                    <p:animMotion origin="layout" path="M -1.94444E-6 9.24855E-7 L 0.11667 9.24855E-7 " pathEditMode="relative" ptsTypes="AA">
                                      <p:cBhvr>
                                        <p:cTn id="11" dur="2000" fill="hold"/>
                                        <p:tgtEl>
                                          <p:spTgt spid="845866"/>
                                        </p:tgtEl>
                                        <p:attrNameLst>
                                          <p:attrName>ppt_x</p:attrName>
                                          <p:attrName>ppt_y</p:attrName>
                                        </p:attrNameLst>
                                      </p:cBhvr>
                                    </p:animMotion>
                                  </p:childTnLst>
                                </p:cTn>
                              </p:par>
                              <p:par>
                                <p:cTn id="12" presetID="1" presetClass="entr" presetSubtype="0" fill="hold" grpId="1" nodeType="withEffect">
                                  <p:stCondLst>
                                    <p:cond delay="0"/>
                                  </p:stCondLst>
                                  <p:childTnLst>
                                    <p:set>
                                      <p:cBhvr>
                                        <p:cTn id="13" dur="1" fill="hold">
                                          <p:stCondLst>
                                            <p:cond delay="0"/>
                                          </p:stCondLst>
                                        </p:cTn>
                                        <p:tgtEl>
                                          <p:spTgt spid="845851"/>
                                        </p:tgtEl>
                                        <p:attrNameLst>
                                          <p:attrName>style.visibility</p:attrName>
                                        </p:attrNameLst>
                                      </p:cBhvr>
                                      <p:to>
                                        <p:strVal val="visible"/>
                                      </p:to>
                                    </p:set>
                                  </p:childTnLst>
                                </p:cTn>
                              </p:par>
                              <p:par>
                                <p:cTn id="14" presetID="0" presetClass="path" presetSubtype="0" accel="50000" decel="50000" fill="hold" grpId="0" nodeType="withEffect">
                                  <p:stCondLst>
                                    <p:cond delay="0"/>
                                  </p:stCondLst>
                                  <p:childTnLst>
                                    <p:animMotion origin="layout" path="M 0 0 L 0.11666 0 " pathEditMode="relative" ptsTypes="AA">
                                      <p:cBhvr>
                                        <p:cTn id="15" dur="2000" fill="hold"/>
                                        <p:tgtEl>
                                          <p:spTgt spid="845851"/>
                                        </p:tgtEl>
                                        <p:attrNameLst>
                                          <p:attrName>ppt_x</p:attrName>
                                          <p:attrName>ppt_y</p:attrName>
                                        </p:attrNameLst>
                                      </p:cBhvr>
                                    </p:animMotion>
                                  </p:childTnLst>
                                </p:cTn>
                              </p:par>
                            </p:childTnLst>
                          </p:cTn>
                        </p:par>
                        <p:par>
                          <p:cTn id="16" fill="hold" nodeType="afterGroup">
                            <p:stCondLst>
                              <p:cond delay="2000"/>
                            </p:stCondLst>
                            <p:childTnLst>
                              <p:par>
                                <p:cTn id="17" presetID="22" presetClass="entr" presetSubtype="4" fill="hold" grpId="0" nodeType="afterEffect">
                                  <p:stCondLst>
                                    <p:cond delay="0"/>
                                  </p:stCondLst>
                                  <p:childTnLst>
                                    <p:set>
                                      <p:cBhvr>
                                        <p:cTn id="18" dur="1" fill="hold">
                                          <p:stCondLst>
                                            <p:cond delay="0"/>
                                          </p:stCondLst>
                                        </p:cTn>
                                        <p:tgtEl>
                                          <p:spTgt spid="845868"/>
                                        </p:tgtEl>
                                        <p:attrNameLst>
                                          <p:attrName>style.visibility</p:attrName>
                                        </p:attrNameLst>
                                      </p:cBhvr>
                                      <p:to>
                                        <p:strVal val="visible"/>
                                      </p:to>
                                    </p:set>
                                    <p:animEffect transition="in" filter="wipe(down)">
                                      <p:cBhvr>
                                        <p:cTn id="19" dur="500"/>
                                        <p:tgtEl>
                                          <p:spTgt spid="845868"/>
                                        </p:tgtEl>
                                      </p:cBhvr>
                                    </p:animEffect>
                                  </p:childTnLst>
                                </p:cTn>
                              </p:par>
                            </p:childTnLst>
                          </p:cTn>
                        </p:par>
                        <p:par>
                          <p:cTn id="20" fill="hold" nodeType="afterGroup">
                            <p:stCondLst>
                              <p:cond delay="2500"/>
                            </p:stCondLst>
                            <p:childTnLst>
                              <p:par>
                                <p:cTn id="21" presetID="22" presetClass="entr" presetSubtype="2" fill="hold" grpId="0" nodeType="afterEffect">
                                  <p:stCondLst>
                                    <p:cond delay="0"/>
                                  </p:stCondLst>
                                  <p:childTnLst>
                                    <p:set>
                                      <p:cBhvr>
                                        <p:cTn id="22" dur="1" fill="hold">
                                          <p:stCondLst>
                                            <p:cond delay="0"/>
                                          </p:stCondLst>
                                        </p:cTn>
                                        <p:tgtEl>
                                          <p:spTgt spid="845869"/>
                                        </p:tgtEl>
                                        <p:attrNameLst>
                                          <p:attrName>style.visibility</p:attrName>
                                        </p:attrNameLst>
                                      </p:cBhvr>
                                      <p:to>
                                        <p:strVal val="visible"/>
                                      </p:to>
                                    </p:set>
                                    <p:animEffect transition="in" filter="wipe(right)">
                                      <p:cBhvr>
                                        <p:cTn id="23" dur="500"/>
                                        <p:tgtEl>
                                          <p:spTgt spid="845869"/>
                                        </p:tgtEl>
                                      </p:cBhvr>
                                    </p:animEffect>
                                  </p:childTnLst>
                                </p:cTn>
                              </p:par>
                            </p:childTnLst>
                          </p:cTn>
                        </p:par>
                        <p:par>
                          <p:cTn id="24" fill="hold" nodeType="afterGroup">
                            <p:stCondLst>
                              <p:cond delay="3000"/>
                            </p:stCondLst>
                            <p:childTnLst>
                              <p:par>
                                <p:cTn id="25" presetID="22" presetClass="entr" presetSubtype="4" fill="hold" grpId="0" nodeType="afterEffect">
                                  <p:stCondLst>
                                    <p:cond delay="0"/>
                                  </p:stCondLst>
                                  <p:childTnLst>
                                    <p:set>
                                      <p:cBhvr>
                                        <p:cTn id="26" dur="1" fill="hold">
                                          <p:stCondLst>
                                            <p:cond delay="0"/>
                                          </p:stCondLst>
                                        </p:cTn>
                                        <p:tgtEl>
                                          <p:spTgt spid="845878"/>
                                        </p:tgtEl>
                                        <p:attrNameLst>
                                          <p:attrName>style.visibility</p:attrName>
                                        </p:attrNameLst>
                                      </p:cBhvr>
                                      <p:to>
                                        <p:strVal val="visible"/>
                                      </p:to>
                                    </p:set>
                                    <p:animEffect transition="in" filter="wipe(down)">
                                      <p:cBhvr>
                                        <p:cTn id="27" dur="500"/>
                                        <p:tgtEl>
                                          <p:spTgt spid="845878"/>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845879"/>
                                        </p:tgtEl>
                                        <p:attrNameLst>
                                          <p:attrName>style.visibility</p:attrName>
                                        </p:attrNameLst>
                                      </p:cBhvr>
                                      <p:to>
                                        <p:strVal val="visible"/>
                                      </p:to>
                                    </p:set>
                                    <p:animEffect transition="in" filter="wipe(left)">
                                      <p:cBhvr>
                                        <p:cTn id="30" dur="500"/>
                                        <p:tgtEl>
                                          <p:spTgt spid="845879"/>
                                        </p:tgtEl>
                                      </p:cBhvr>
                                    </p:animEffect>
                                  </p:childTnLst>
                                </p:cTn>
                              </p:par>
                            </p:childTnLst>
                          </p:cTn>
                        </p:par>
                        <p:par>
                          <p:cTn id="31" fill="hold" nodeType="afterGroup">
                            <p:stCondLst>
                              <p:cond delay="3500"/>
                            </p:stCondLst>
                            <p:childTnLst>
                              <p:par>
                                <p:cTn id="32" presetID="1" presetClass="entr" presetSubtype="0" fill="hold" nodeType="afterEffect">
                                  <p:stCondLst>
                                    <p:cond delay="0"/>
                                  </p:stCondLst>
                                  <p:childTnLst>
                                    <p:set>
                                      <p:cBhvr>
                                        <p:cTn id="33" dur="1" fill="hold">
                                          <p:stCondLst>
                                            <p:cond delay="0"/>
                                          </p:stCondLst>
                                        </p:cTn>
                                        <p:tgtEl>
                                          <p:spTgt spid="84587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5851" grpId="0"/>
      <p:bldP spid="845851" grpId="1"/>
      <p:bldP spid="845866" grpId="0" animBg="1"/>
      <p:bldP spid="845866" grpId="1" animBg="1"/>
      <p:bldP spid="845868" grpId="0" animBg="1"/>
      <p:bldP spid="845869" grpId="0" animBg="1"/>
      <p:bldP spid="845878" grpId="0" animBg="1"/>
      <p:bldP spid="84587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ChangeArrowheads="1"/>
          </p:cNvSpPr>
          <p:nvPr/>
        </p:nvSpPr>
        <p:spPr bwMode="auto">
          <a:xfrm>
            <a:off x="381000" y="990600"/>
            <a:ext cx="8229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tabLst>
                <a:tab pos="1143000" algn="l"/>
              </a:tabLst>
              <a:defRPr sz="2400">
                <a:solidFill>
                  <a:schemeClr val="tx1"/>
                </a:solidFill>
                <a:latin typeface="Times New Roman" panose="02020603050405020304" pitchFamily="18" charset="0"/>
              </a:defRPr>
            </a:lvl1pPr>
            <a:lvl2pPr marL="742950" indent="-285750" eaLnBrk="0" hangingPunct="0">
              <a:tabLst>
                <a:tab pos="1143000" algn="l"/>
              </a:tabLst>
              <a:defRPr sz="2400">
                <a:solidFill>
                  <a:schemeClr val="tx1"/>
                </a:solidFill>
                <a:latin typeface="Times New Roman" panose="02020603050405020304" pitchFamily="18" charset="0"/>
              </a:defRPr>
            </a:lvl2pPr>
            <a:lvl3pPr marL="1143000" indent="-228600" eaLnBrk="0" hangingPunct="0">
              <a:tabLst>
                <a:tab pos="1143000" algn="l"/>
              </a:tabLst>
              <a:defRPr sz="2400">
                <a:solidFill>
                  <a:schemeClr val="tx1"/>
                </a:solidFill>
                <a:latin typeface="Times New Roman" panose="02020603050405020304" pitchFamily="18" charset="0"/>
              </a:defRPr>
            </a:lvl3pPr>
            <a:lvl4pPr marL="1600200" indent="-228600" eaLnBrk="0" hangingPunct="0">
              <a:tabLst>
                <a:tab pos="1143000" algn="l"/>
              </a:tabLst>
              <a:defRPr sz="2400">
                <a:solidFill>
                  <a:schemeClr val="tx1"/>
                </a:solidFill>
                <a:latin typeface="Times New Roman" panose="02020603050405020304" pitchFamily="18" charset="0"/>
              </a:defRPr>
            </a:lvl4pPr>
            <a:lvl5pPr marL="2057400" indent="-228600" eaLnBrk="0" hangingPunct="0">
              <a:tabLst>
                <a:tab pos="11430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1143000" algn="l"/>
              </a:tabLst>
              <a:defRPr sz="2400">
                <a:solidFill>
                  <a:schemeClr val="tx1"/>
                </a:solidFill>
                <a:latin typeface="Times New Roman" panose="02020603050405020304" pitchFamily="18" charset="0"/>
              </a:defRPr>
            </a:lvl9pPr>
          </a:lstStyle>
          <a:p>
            <a:pPr eaLnBrk="1" hangingPunct="1">
              <a:buFont typeface="Symbol" panose="05050102010706020507" pitchFamily="18" charset="2"/>
              <a:buNone/>
            </a:pPr>
            <a:r>
              <a:rPr lang="en-US" sz="1800"/>
              <a:t>Using supply and demand analysis, explain how does the </a:t>
            </a:r>
            <a:r>
              <a:rPr lang="en-US" sz="1800" b="1"/>
              <a:t>Strategic Petroleum Reserve</a:t>
            </a:r>
            <a:r>
              <a:rPr lang="en-US" sz="1800"/>
              <a:t> (SPR) contribute to higher gasoline prices. </a:t>
            </a:r>
          </a:p>
        </p:txBody>
      </p:sp>
      <p:sp>
        <p:nvSpPr>
          <p:cNvPr id="846866" name="Rectangle 18"/>
          <p:cNvSpPr>
            <a:spLocks noChangeArrowheads="1"/>
          </p:cNvSpPr>
          <p:nvPr/>
        </p:nvSpPr>
        <p:spPr bwMode="auto">
          <a:xfrm>
            <a:off x="6705600" y="2300288"/>
            <a:ext cx="1981200" cy="256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1800" i="1">
                <a:solidFill>
                  <a:srgbClr val="E50030"/>
                </a:solidFill>
              </a:rPr>
              <a:t>The higher crude oil prices raise the cost of refining gasoline, which decreases its supply. </a:t>
            </a:r>
          </a:p>
          <a:p>
            <a:pPr algn="ctr" eaLnBrk="1" hangingPunct="1"/>
            <a:endParaRPr lang="en-US" sz="1800" i="1">
              <a:solidFill>
                <a:srgbClr val="E50030"/>
              </a:solidFill>
            </a:endParaRPr>
          </a:p>
          <a:p>
            <a:pPr algn="ctr" eaLnBrk="1" hangingPunct="1"/>
            <a:r>
              <a:rPr lang="en-US" sz="1800" i="1">
                <a:solidFill>
                  <a:srgbClr val="E50030"/>
                </a:solidFill>
              </a:rPr>
              <a:t>This results in a higher gas price.</a:t>
            </a:r>
            <a:endParaRPr lang="en-US"/>
          </a:p>
        </p:txBody>
      </p:sp>
      <p:sp>
        <p:nvSpPr>
          <p:cNvPr id="846868" name="Line 20"/>
          <p:cNvSpPr>
            <a:spLocks noChangeShapeType="1"/>
          </p:cNvSpPr>
          <p:nvPr/>
        </p:nvSpPr>
        <p:spPr bwMode="auto">
          <a:xfrm flipV="1">
            <a:off x="1981200" y="4267200"/>
            <a:ext cx="0" cy="400050"/>
          </a:xfrm>
          <a:prstGeom prst="line">
            <a:avLst/>
          </a:prstGeom>
          <a:noFill/>
          <a:ln w="38100">
            <a:solidFill>
              <a:srgbClr val="E5003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846869" name="Line 21"/>
          <p:cNvSpPr>
            <a:spLocks noChangeShapeType="1"/>
          </p:cNvSpPr>
          <p:nvPr/>
        </p:nvSpPr>
        <p:spPr bwMode="auto">
          <a:xfrm flipH="1" flipV="1">
            <a:off x="3832225" y="6172200"/>
            <a:ext cx="434975" cy="0"/>
          </a:xfrm>
          <a:prstGeom prst="line">
            <a:avLst/>
          </a:prstGeom>
          <a:noFill/>
          <a:ln w="38100">
            <a:solidFill>
              <a:srgbClr val="E5003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52230" name="Rectangle 22"/>
          <p:cNvSpPr>
            <a:spLocks noChangeArrowheads="1"/>
          </p:cNvSpPr>
          <p:nvPr/>
        </p:nvSpPr>
        <p:spPr bwMode="auto">
          <a:xfrm>
            <a:off x="5514975" y="558165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D</a:t>
            </a:r>
          </a:p>
          <a:p>
            <a:pPr eaLnBrk="1" hangingPunct="1">
              <a:lnSpc>
                <a:spcPct val="90000"/>
              </a:lnSpc>
              <a:spcBef>
                <a:spcPct val="20000"/>
              </a:spcBef>
              <a:buClr>
                <a:srgbClr val="00468F"/>
              </a:buClr>
              <a:buSzPct val="120000"/>
              <a:buFont typeface="Webdings" panose="05030102010509060703" pitchFamily="18" charset="2"/>
              <a:buChar char="&lt;"/>
            </a:pPr>
            <a:endParaRPr lang="en-US" sz="1800"/>
          </a:p>
        </p:txBody>
      </p:sp>
      <p:sp>
        <p:nvSpPr>
          <p:cNvPr id="52231" name="Line 24"/>
          <p:cNvSpPr>
            <a:spLocks noChangeAspect="1" noChangeShapeType="1"/>
          </p:cNvSpPr>
          <p:nvPr/>
        </p:nvSpPr>
        <p:spPr bwMode="auto">
          <a:xfrm flipV="1">
            <a:off x="3733800" y="3332163"/>
            <a:ext cx="1257300" cy="2338387"/>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2232" name="Rectangle 25"/>
          <p:cNvSpPr>
            <a:spLocks noChangeArrowheads="1"/>
          </p:cNvSpPr>
          <p:nvPr/>
        </p:nvSpPr>
        <p:spPr bwMode="auto">
          <a:xfrm>
            <a:off x="4981575" y="3122613"/>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t>S</a:t>
            </a:r>
          </a:p>
          <a:p>
            <a:pPr eaLnBrk="1" hangingPunct="1">
              <a:lnSpc>
                <a:spcPct val="90000"/>
              </a:lnSpc>
              <a:spcBef>
                <a:spcPct val="20000"/>
              </a:spcBef>
              <a:buClr>
                <a:srgbClr val="00468F"/>
              </a:buClr>
              <a:buSzPct val="120000"/>
              <a:buFont typeface="Webdings" panose="05030102010509060703" pitchFamily="18" charset="2"/>
              <a:buChar char="&lt;"/>
            </a:pPr>
            <a:endParaRPr lang="en-US" sz="1800"/>
          </a:p>
        </p:txBody>
      </p:sp>
      <p:sp>
        <p:nvSpPr>
          <p:cNvPr id="52233" name="Line 26"/>
          <p:cNvSpPr>
            <a:spLocks noChangeShapeType="1"/>
          </p:cNvSpPr>
          <p:nvPr/>
        </p:nvSpPr>
        <p:spPr bwMode="auto">
          <a:xfrm>
            <a:off x="2133600" y="4667250"/>
            <a:ext cx="21336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grpSp>
        <p:nvGrpSpPr>
          <p:cNvPr id="2" name="Group 27"/>
          <p:cNvGrpSpPr>
            <a:grpSpLocks/>
          </p:cNvGrpSpPr>
          <p:nvPr/>
        </p:nvGrpSpPr>
        <p:grpSpPr bwMode="auto">
          <a:xfrm>
            <a:off x="3736975" y="3113088"/>
            <a:ext cx="1473200" cy="2557462"/>
            <a:chOff x="1760" y="1961"/>
            <a:chExt cx="2512" cy="1611"/>
          </a:xfrm>
        </p:grpSpPr>
        <p:sp>
          <p:nvSpPr>
            <p:cNvPr id="52245" name="Line 28"/>
            <p:cNvSpPr>
              <a:spLocks noChangeAspect="1" noChangeShapeType="1"/>
            </p:cNvSpPr>
            <p:nvPr/>
          </p:nvSpPr>
          <p:spPr bwMode="auto">
            <a:xfrm flipV="1">
              <a:off x="1760" y="2099"/>
              <a:ext cx="2128" cy="1473"/>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2246" name="Rectangle 29"/>
            <p:cNvSpPr>
              <a:spLocks noChangeArrowheads="1"/>
            </p:cNvSpPr>
            <p:nvPr/>
          </p:nvSpPr>
          <p:spPr bwMode="auto">
            <a:xfrm>
              <a:off x="3888" y="1961"/>
              <a:ext cx="384"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buClr>
                  <a:srgbClr val="00468F"/>
                </a:buClr>
                <a:buSzPct val="120000"/>
                <a:buFont typeface="Webdings" panose="05030102010509060703" pitchFamily="18" charset="2"/>
                <a:buNone/>
              </a:pPr>
              <a:r>
                <a:rPr lang="en-US" sz="1800" i="1">
                  <a:solidFill>
                    <a:srgbClr val="E50030"/>
                  </a:solidFill>
                </a:rPr>
                <a:t>S</a:t>
              </a:r>
            </a:p>
            <a:p>
              <a:pPr eaLnBrk="1" hangingPunct="1">
                <a:lnSpc>
                  <a:spcPct val="90000"/>
                </a:lnSpc>
                <a:spcBef>
                  <a:spcPct val="20000"/>
                </a:spcBef>
                <a:buClr>
                  <a:srgbClr val="00468F"/>
                </a:buClr>
                <a:buSzPct val="120000"/>
                <a:buFont typeface="Webdings" panose="05030102010509060703" pitchFamily="18" charset="2"/>
                <a:buChar char="&lt;"/>
              </a:pPr>
              <a:endParaRPr lang="en-US" sz="1800"/>
            </a:p>
          </p:txBody>
        </p:sp>
      </p:grpSp>
      <p:sp>
        <p:nvSpPr>
          <p:cNvPr id="52235" name="Rectangle 30"/>
          <p:cNvSpPr>
            <a:spLocks noChangeArrowheads="1"/>
          </p:cNvSpPr>
          <p:nvPr/>
        </p:nvSpPr>
        <p:spPr bwMode="auto">
          <a:xfrm>
            <a:off x="2819400" y="2667000"/>
            <a:ext cx="311785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lnSpc>
                <a:spcPct val="90000"/>
              </a:lnSpc>
              <a:spcBef>
                <a:spcPct val="20000"/>
              </a:spcBef>
              <a:buClr>
                <a:srgbClr val="00468F"/>
              </a:buClr>
              <a:buSzPct val="120000"/>
              <a:buFont typeface="Webdings" panose="05030102010509060703" pitchFamily="18" charset="2"/>
              <a:buNone/>
            </a:pPr>
            <a:r>
              <a:rPr lang="en-US" sz="1800" i="1" u="sng"/>
              <a:t>Gasoline</a:t>
            </a:r>
            <a:endParaRPr lang="en-US" sz="1800"/>
          </a:p>
        </p:txBody>
      </p:sp>
      <p:sp>
        <p:nvSpPr>
          <p:cNvPr id="52236" name="Line 31"/>
          <p:cNvSpPr>
            <a:spLocks noChangeShapeType="1"/>
          </p:cNvSpPr>
          <p:nvPr/>
        </p:nvSpPr>
        <p:spPr bwMode="auto">
          <a:xfrm>
            <a:off x="2133600" y="2776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2237" name="Line 32"/>
          <p:cNvSpPr>
            <a:spLocks noChangeShapeType="1"/>
          </p:cNvSpPr>
          <p:nvPr/>
        </p:nvSpPr>
        <p:spPr bwMode="auto">
          <a:xfrm>
            <a:off x="2133600" y="6065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2238" name="Line 33"/>
          <p:cNvSpPr>
            <a:spLocks noChangeShapeType="1"/>
          </p:cNvSpPr>
          <p:nvPr/>
        </p:nvSpPr>
        <p:spPr bwMode="auto">
          <a:xfrm>
            <a:off x="4267200" y="4729163"/>
            <a:ext cx="0" cy="1336675"/>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2239" name="Rectangle 36"/>
          <p:cNvSpPr>
            <a:spLocks noChangeArrowheads="1"/>
          </p:cNvSpPr>
          <p:nvPr/>
        </p:nvSpPr>
        <p:spPr bwMode="auto">
          <a:xfrm>
            <a:off x="1317625" y="3533775"/>
            <a:ext cx="654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Price</a:t>
            </a:r>
          </a:p>
        </p:txBody>
      </p:sp>
      <p:sp>
        <p:nvSpPr>
          <p:cNvPr id="52240" name="Line 37"/>
          <p:cNvSpPr>
            <a:spLocks noChangeAspect="1" noChangeShapeType="1"/>
          </p:cNvSpPr>
          <p:nvPr/>
        </p:nvSpPr>
        <p:spPr bwMode="auto">
          <a:xfrm>
            <a:off x="2317750" y="3062288"/>
            <a:ext cx="3244850" cy="2693987"/>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46888" name="Line 40"/>
          <p:cNvSpPr>
            <a:spLocks noChangeShapeType="1"/>
          </p:cNvSpPr>
          <p:nvPr/>
        </p:nvSpPr>
        <p:spPr bwMode="auto">
          <a:xfrm>
            <a:off x="3832225" y="4321175"/>
            <a:ext cx="0" cy="1731963"/>
          </a:xfrm>
          <a:prstGeom prst="line">
            <a:avLst/>
          </a:prstGeom>
          <a:noFill/>
          <a:ln w="9525">
            <a:solidFill>
              <a:schemeClr val="tx1"/>
            </a:solidFill>
            <a:prstDash val="dash"/>
            <a:miter lim="800000"/>
            <a:headEnd type="oval" w="lg" len="lg"/>
            <a:tailEnd/>
          </a:ln>
          <a:extLst>
            <a:ext uri="{909E8E84-426E-40DD-AFC4-6F175D3DCCD1}">
              <a14:hiddenFill xmlns:a14="http://schemas.microsoft.com/office/drawing/2010/main">
                <a:noFill/>
              </a14:hiddenFill>
            </a:ext>
          </a:extLst>
        </p:spPr>
        <p:txBody>
          <a:bodyPr wrap="none"/>
          <a:lstStyle/>
          <a:p>
            <a:endParaRPr lang="en-US"/>
          </a:p>
        </p:txBody>
      </p:sp>
      <p:sp>
        <p:nvSpPr>
          <p:cNvPr id="846889" name="Line 41"/>
          <p:cNvSpPr>
            <a:spLocks noChangeShapeType="1"/>
          </p:cNvSpPr>
          <p:nvPr/>
        </p:nvSpPr>
        <p:spPr bwMode="auto">
          <a:xfrm>
            <a:off x="2133600" y="4321175"/>
            <a:ext cx="1698625" cy="0"/>
          </a:xfrm>
          <a:prstGeom prst="line">
            <a:avLst/>
          </a:prstGeom>
          <a:noFill/>
          <a:ln w="9525">
            <a:solidFill>
              <a:schemeClr val="tx1"/>
            </a:solidFill>
            <a:prstDash val="dash"/>
            <a:miter lim="800000"/>
            <a:headEnd/>
            <a:tailEnd type="none" w="lg" len="lg"/>
          </a:ln>
          <a:extLst>
            <a:ext uri="{909E8E84-426E-40DD-AFC4-6F175D3DCCD1}">
              <a14:hiddenFill xmlns:a14="http://schemas.microsoft.com/office/drawing/2010/main">
                <a:noFill/>
              </a14:hiddenFill>
            </a:ext>
          </a:extLst>
        </p:spPr>
        <p:txBody>
          <a:bodyPr wrap="none"/>
          <a:lstStyle/>
          <a:p>
            <a:endParaRPr lang="en-US"/>
          </a:p>
        </p:txBody>
      </p:sp>
      <p:sp>
        <p:nvSpPr>
          <p:cNvPr id="52243" name="Rectangle 42"/>
          <p:cNvSpPr>
            <a:spLocks noChangeArrowheads="1"/>
          </p:cNvSpPr>
          <p:nvPr/>
        </p:nvSpPr>
        <p:spPr bwMode="auto">
          <a:xfrm>
            <a:off x="4648200" y="6096000"/>
            <a:ext cx="2362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1800" i="1">
                <a:cs typeface="Times New Roman" panose="02020603050405020304" pitchFamily="18" charset="0"/>
              </a:rPr>
              <a:t>Q</a:t>
            </a:r>
            <a:endParaRPr lang="en-US" sz="1800"/>
          </a:p>
        </p:txBody>
      </p:sp>
      <p:sp>
        <p:nvSpPr>
          <p:cNvPr id="52244" name="Rectangle 45"/>
          <p:cNvSpPr>
            <a:spLocks noGrp="1" noChangeArrowheads="1"/>
          </p:cNvSpPr>
          <p:nvPr>
            <p:ph type="title"/>
          </p:nvPr>
        </p:nvSpPr>
        <p:spPr>
          <a:xfrm>
            <a:off x="381000" y="228600"/>
            <a:ext cx="8458200" cy="533400"/>
          </a:xfrm>
          <a:noFill/>
        </p:spPr>
        <p:txBody>
          <a:bodyPr/>
          <a:lstStyle/>
          <a:p>
            <a:pPr eaLnBrk="1" hangingPunct="1"/>
            <a:r>
              <a:rPr lang="en-US" smtClean="0"/>
              <a:t>Law of Supply and Demand</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46866">
                                            <p:txEl>
                                              <p:pRg st="0" end="0"/>
                                            </p:txEl>
                                          </p:spTgt>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par>
                                <p:cTn id="10" presetID="0" presetClass="path" presetSubtype="0" accel="50000" decel="50000" fill="hold" nodeType="withEffect">
                                  <p:stCondLst>
                                    <p:cond delay="0"/>
                                  </p:stCondLst>
                                  <p:childTnLst>
                                    <p:animMotion origin="layout" path="M 4.44444E-6 6.93889E-18 L -0.06667 6.93889E-18 " pathEditMode="relative" ptsTypes="AA">
                                      <p:cBhvr>
                                        <p:cTn id="11" dur="2000" fill="hold"/>
                                        <p:tgtEl>
                                          <p:spTgt spid="2"/>
                                        </p:tgtEl>
                                        <p:attrNameLst>
                                          <p:attrName>ppt_x</p:attrName>
                                          <p:attrName>ppt_y</p:attrName>
                                        </p:attrNameLst>
                                      </p:cBhvr>
                                    </p:animMotion>
                                  </p:childTnLst>
                                </p:cTn>
                              </p:par>
                            </p:childTnLst>
                          </p:cTn>
                        </p:par>
                        <p:par>
                          <p:cTn id="12" fill="hold" nodeType="afterGroup">
                            <p:stCondLst>
                              <p:cond delay="2000"/>
                            </p:stCondLst>
                            <p:childTnLst>
                              <p:par>
                                <p:cTn id="13" presetID="22" presetClass="entr" presetSubtype="4" fill="hold" grpId="0" nodeType="afterEffect">
                                  <p:stCondLst>
                                    <p:cond delay="0"/>
                                  </p:stCondLst>
                                  <p:childTnLst>
                                    <p:set>
                                      <p:cBhvr>
                                        <p:cTn id="14" dur="1" fill="hold">
                                          <p:stCondLst>
                                            <p:cond delay="0"/>
                                          </p:stCondLst>
                                        </p:cTn>
                                        <p:tgtEl>
                                          <p:spTgt spid="846888"/>
                                        </p:tgtEl>
                                        <p:attrNameLst>
                                          <p:attrName>style.visibility</p:attrName>
                                        </p:attrNameLst>
                                      </p:cBhvr>
                                      <p:to>
                                        <p:strVal val="visible"/>
                                      </p:to>
                                    </p:set>
                                    <p:animEffect transition="in" filter="wipe(down)">
                                      <p:cBhvr>
                                        <p:cTn id="15" dur="500"/>
                                        <p:tgtEl>
                                          <p:spTgt spid="846888"/>
                                        </p:tgtEl>
                                      </p:cBhvr>
                                    </p:animEffect>
                                  </p:childTnLst>
                                </p:cTn>
                              </p:par>
                            </p:childTnLst>
                          </p:cTn>
                        </p:par>
                        <p:par>
                          <p:cTn id="16" fill="hold" nodeType="afterGroup">
                            <p:stCondLst>
                              <p:cond delay="2500"/>
                            </p:stCondLst>
                            <p:childTnLst>
                              <p:par>
                                <p:cTn id="17" presetID="22" presetClass="entr" presetSubtype="2" fill="hold" grpId="0" nodeType="afterEffect">
                                  <p:stCondLst>
                                    <p:cond delay="0"/>
                                  </p:stCondLst>
                                  <p:childTnLst>
                                    <p:set>
                                      <p:cBhvr>
                                        <p:cTn id="18" dur="1" fill="hold">
                                          <p:stCondLst>
                                            <p:cond delay="0"/>
                                          </p:stCondLst>
                                        </p:cTn>
                                        <p:tgtEl>
                                          <p:spTgt spid="846889"/>
                                        </p:tgtEl>
                                        <p:attrNameLst>
                                          <p:attrName>style.visibility</p:attrName>
                                        </p:attrNameLst>
                                      </p:cBhvr>
                                      <p:to>
                                        <p:strVal val="visible"/>
                                      </p:to>
                                    </p:set>
                                    <p:animEffect transition="in" filter="wipe(right)">
                                      <p:cBhvr>
                                        <p:cTn id="19" dur="500"/>
                                        <p:tgtEl>
                                          <p:spTgt spid="846889"/>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846866">
                                            <p:txEl>
                                              <p:pRg st="2" end="2"/>
                                            </p:txEl>
                                          </p:spTgt>
                                        </p:tgtEl>
                                        <p:attrNameLst>
                                          <p:attrName>style.visibility</p:attrName>
                                        </p:attrNameLst>
                                      </p:cBhvr>
                                      <p:to>
                                        <p:strVal val="visible"/>
                                      </p:to>
                                    </p:set>
                                  </p:childTnLst>
                                </p:cTn>
                              </p:par>
                            </p:childTnLst>
                          </p:cTn>
                        </p:par>
                        <p:par>
                          <p:cTn id="24" fill="hold" nodeType="afterGroup">
                            <p:stCondLst>
                              <p:cond delay="0"/>
                            </p:stCondLst>
                            <p:childTnLst>
                              <p:par>
                                <p:cTn id="25" presetID="22" presetClass="entr" presetSubtype="4" fill="hold" grpId="0" nodeType="afterEffect">
                                  <p:stCondLst>
                                    <p:cond delay="0"/>
                                  </p:stCondLst>
                                  <p:childTnLst>
                                    <p:set>
                                      <p:cBhvr>
                                        <p:cTn id="26" dur="1" fill="hold">
                                          <p:stCondLst>
                                            <p:cond delay="0"/>
                                          </p:stCondLst>
                                        </p:cTn>
                                        <p:tgtEl>
                                          <p:spTgt spid="846868"/>
                                        </p:tgtEl>
                                        <p:attrNameLst>
                                          <p:attrName>style.visibility</p:attrName>
                                        </p:attrNameLst>
                                      </p:cBhvr>
                                      <p:to>
                                        <p:strVal val="visible"/>
                                      </p:to>
                                    </p:set>
                                    <p:animEffect transition="in" filter="wipe(down)">
                                      <p:cBhvr>
                                        <p:cTn id="27" dur="500"/>
                                        <p:tgtEl>
                                          <p:spTgt spid="846868"/>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846869"/>
                                        </p:tgtEl>
                                        <p:attrNameLst>
                                          <p:attrName>style.visibility</p:attrName>
                                        </p:attrNameLst>
                                      </p:cBhvr>
                                      <p:to>
                                        <p:strVal val="visible"/>
                                      </p:to>
                                    </p:set>
                                    <p:animEffect transition="in" filter="wipe(right)">
                                      <p:cBhvr>
                                        <p:cTn id="30" dur="500"/>
                                        <p:tgtEl>
                                          <p:spTgt spid="8468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6868" grpId="0" animBg="1"/>
      <p:bldP spid="846869" grpId="0" animBg="1"/>
      <p:bldP spid="846888" grpId="0" animBg="1"/>
      <p:bldP spid="84688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381000" y="952500"/>
            <a:ext cx="8229600" cy="533400"/>
          </a:xfrm>
        </p:spPr>
        <p:txBody>
          <a:bodyPr/>
          <a:lstStyle/>
          <a:p>
            <a:pPr algn="l" eaLnBrk="1" hangingPunct="1"/>
            <a:r>
              <a:rPr lang="en-US" sz="1800" u="sng" smtClean="0"/>
              <a:t>Gasoline Facts</a:t>
            </a:r>
          </a:p>
        </p:txBody>
      </p:sp>
      <p:sp>
        <p:nvSpPr>
          <p:cNvPr id="947203" name="Rectangle 3"/>
          <p:cNvSpPr>
            <a:spLocks noGrp="1" noChangeArrowheads="1"/>
          </p:cNvSpPr>
          <p:nvPr>
            <p:ph type="body" idx="1"/>
          </p:nvPr>
        </p:nvSpPr>
        <p:spPr>
          <a:xfrm>
            <a:off x="381000" y="1485900"/>
            <a:ext cx="8229600" cy="5219700"/>
          </a:xfrm>
        </p:spPr>
        <p:txBody>
          <a:bodyPr/>
          <a:lstStyle/>
          <a:p>
            <a:pPr eaLnBrk="1" hangingPunct="1">
              <a:lnSpc>
                <a:spcPct val="80000"/>
              </a:lnSpc>
              <a:buFontTx/>
              <a:buChar char="•"/>
            </a:pPr>
            <a:r>
              <a:rPr lang="en-US" sz="1600" b="0" smtClean="0"/>
              <a:t>In 2005, the U.S. imported 3,695,971,000 barrels of crude oil.</a:t>
            </a:r>
          </a:p>
          <a:p>
            <a:pPr eaLnBrk="1" hangingPunct="1">
              <a:lnSpc>
                <a:spcPct val="80000"/>
              </a:lnSpc>
              <a:buFontTx/>
              <a:buChar char="•"/>
            </a:pPr>
            <a:endParaRPr lang="en-US" sz="1600" b="0" smtClean="0"/>
          </a:p>
          <a:p>
            <a:pPr eaLnBrk="1" hangingPunct="1">
              <a:lnSpc>
                <a:spcPct val="80000"/>
              </a:lnSpc>
              <a:buFontTx/>
              <a:buChar char="•"/>
            </a:pPr>
            <a:r>
              <a:rPr lang="en-US" sz="1600" b="0" smtClean="0"/>
              <a:t>Refineries convert crude oil into gasoline, diesel fuel, asphalt base, heating oil, kerosene. The U.S. has not built a new refinery since 1976.</a:t>
            </a:r>
          </a:p>
          <a:p>
            <a:pPr eaLnBrk="1" hangingPunct="1">
              <a:lnSpc>
                <a:spcPct val="80000"/>
              </a:lnSpc>
              <a:buFontTx/>
              <a:buChar char="•"/>
            </a:pPr>
            <a:endParaRPr lang="en-US" sz="1600" b="0" smtClean="0"/>
          </a:p>
          <a:p>
            <a:pPr eaLnBrk="1" hangingPunct="1">
              <a:lnSpc>
                <a:spcPct val="80000"/>
              </a:lnSpc>
              <a:buFontTx/>
              <a:buChar char="•"/>
            </a:pPr>
            <a:r>
              <a:rPr lang="en-US" sz="1600" b="0" smtClean="0"/>
              <a:t>Gasoline tax in NC amounts to 48.6 cents per gallon, while in NY it amounts to 60.1 cents. 20 gallons of gas/week over 52 weeks means you pay $505.44 in gasoline taxes each year in North Carolina versus $625.04 in New York.</a:t>
            </a:r>
          </a:p>
          <a:p>
            <a:pPr eaLnBrk="1" hangingPunct="1">
              <a:lnSpc>
                <a:spcPct val="80000"/>
              </a:lnSpc>
              <a:buFontTx/>
              <a:buChar char="•"/>
            </a:pPr>
            <a:endParaRPr lang="en-US" sz="1600" b="0" smtClean="0"/>
          </a:p>
          <a:p>
            <a:pPr eaLnBrk="1" hangingPunct="1">
              <a:lnSpc>
                <a:spcPct val="80000"/>
              </a:lnSpc>
              <a:buFontTx/>
              <a:buChar char="•"/>
            </a:pPr>
            <a:r>
              <a:rPr lang="en-US" sz="1600" b="0" smtClean="0"/>
              <a:t>The U.S. economy consumes about 388,000,000 gallons per day. </a:t>
            </a:r>
          </a:p>
          <a:p>
            <a:pPr marL="742950" lvl="1" indent="-285750" eaLnBrk="1" hangingPunct="1">
              <a:lnSpc>
                <a:spcPct val="85000"/>
              </a:lnSpc>
              <a:buFont typeface="Wingdings" panose="05000000000000000000" pitchFamily="2" charset="2"/>
              <a:buChar char="Ø"/>
            </a:pPr>
            <a:r>
              <a:rPr lang="en-US" sz="1400" smtClean="0"/>
              <a:t>Or 150,544,000,000 gallons per year </a:t>
            </a:r>
          </a:p>
          <a:p>
            <a:pPr marL="742950" lvl="1" indent="-285750" eaLnBrk="1" hangingPunct="1">
              <a:lnSpc>
                <a:spcPct val="85000"/>
              </a:lnSpc>
              <a:buFont typeface="Wingdings" panose="05000000000000000000" pitchFamily="2" charset="2"/>
              <a:buChar char="Ø"/>
            </a:pPr>
            <a:r>
              <a:rPr lang="en-US" sz="1400" smtClean="0"/>
              <a:t>US consumers paid $27.1 billion in Federal gasoline taxes last year at the pump.  </a:t>
            </a:r>
          </a:p>
          <a:p>
            <a:pPr eaLnBrk="1" hangingPunct="1">
              <a:lnSpc>
                <a:spcPct val="80000"/>
              </a:lnSpc>
              <a:buFontTx/>
              <a:buChar char="•"/>
            </a:pPr>
            <a:endParaRPr lang="en-US" sz="1600" b="0" smtClean="0"/>
          </a:p>
          <a:p>
            <a:pPr eaLnBrk="1" hangingPunct="1">
              <a:lnSpc>
                <a:spcPct val="80000"/>
              </a:lnSpc>
              <a:buFontTx/>
              <a:buChar char="•"/>
            </a:pPr>
            <a:r>
              <a:rPr lang="en-US" sz="1600" b="0" smtClean="0"/>
              <a:t>Exxon Mobile’s 2007 pre-tax profit was about $70 billion, assuming a 35 percent tax rate, Exxon Mobil’s federal income tax bill was  </a:t>
            </a:r>
          </a:p>
          <a:p>
            <a:pPr algn="ctr" eaLnBrk="1" hangingPunct="1">
              <a:lnSpc>
                <a:spcPct val="80000"/>
              </a:lnSpc>
              <a:buFontTx/>
              <a:buNone/>
            </a:pPr>
            <a:endParaRPr lang="en-US" sz="1600" b="0" smtClean="0"/>
          </a:p>
          <a:p>
            <a:pPr algn="ctr" eaLnBrk="1" hangingPunct="1">
              <a:lnSpc>
                <a:spcPct val="80000"/>
              </a:lnSpc>
              <a:buFontTx/>
              <a:buNone/>
            </a:pPr>
            <a:r>
              <a:rPr lang="en-US" sz="1600" b="0" smtClean="0"/>
              <a:t>($70)(0.35) billion = $31.85 billion</a:t>
            </a:r>
          </a:p>
          <a:p>
            <a:pPr algn="ctr" eaLnBrk="1" hangingPunct="1">
              <a:lnSpc>
                <a:spcPct val="80000"/>
              </a:lnSpc>
              <a:buFontTx/>
              <a:buNone/>
            </a:pPr>
            <a:endParaRPr lang="en-US" sz="1600" b="0" smtClean="0"/>
          </a:p>
          <a:p>
            <a:pPr algn="ctr" eaLnBrk="1" hangingPunct="1">
              <a:lnSpc>
                <a:spcPct val="80000"/>
              </a:lnSpc>
              <a:buFontTx/>
              <a:buNone/>
            </a:pPr>
            <a:r>
              <a:rPr lang="en-US" sz="1600" b="0" i="1" smtClean="0"/>
              <a:t>This is about 10% of all corporate income </a:t>
            </a:r>
          </a:p>
          <a:p>
            <a:pPr algn="ctr" eaLnBrk="1" hangingPunct="1">
              <a:lnSpc>
                <a:spcPct val="80000"/>
              </a:lnSpc>
              <a:buFontTx/>
              <a:buNone/>
            </a:pPr>
            <a:r>
              <a:rPr lang="en-US" sz="1600" b="0" i="1" smtClean="0"/>
              <a:t>taxes collected by the federal government.</a:t>
            </a:r>
          </a:p>
        </p:txBody>
      </p:sp>
      <p:sp>
        <p:nvSpPr>
          <p:cNvPr id="53252" name="Rectangle 6"/>
          <p:cNvSpPr>
            <a:spLocks noChangeArrowheads="1"/>
          </p:cNvSpPr>
          <p:nvPr/>
        </p:nvSpPr>
        <p:spPr bwMode="auto">
          <a:xfrm>
            <a:off x="381000" y="228600"/>
            <a:ext cx="845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2600" b="1"/>
              <a:t>Law of Supply and Demand</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47203">
                                            <p:txEl>
                                              <p:pRg st="6" end="6"/>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47203">
                                            <p:txEl>
                                              <p:pRg st="7" end="7"/>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47203">
                                            <p:txEl>
                                              <p:pRg st="8" end="8"/>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947203">
                                            <p:txEl>
                                              <p:pRg st="10" end="1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947203">
                                            <p:txEl>
                                              <p:pRg st="12" end="12"/>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947203">
                                            <p:txEl>
                                              <p:pRg st="14" end="1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4720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57200" y="914400"/>
            <a:ext cx="8229600" cy="533400"/>
          </a:xfrm>
        </p:spPr>
        <p:txBody>
          <a:bodyPr/>
          <a:lstStyle/>
          <a:p>
            <a:pPr eaLnBrk="1" hangingPunct="1"/>
            <a:r>
              <a:rPr lang="en-US" sz="2000" i="1" smtClean="0"/>
              <a:t>Why is there a shortage of math teachers?</a:t>
            </a:r>
            <a:r>
              <a:rPr lang="en-US" sz="2000" smtClean="0"/>
              <a:t/>
            </a:r>
            <a:br>
              <a:rPr lang="en-US" sz="2000" smtClean="0"/>
            </a:br>
            <a:endParaRPr lang="en-US" sz="2000" smtClean="0"/>
          </a:p>
        </p:txBody>
      </p:sp>
      <p:sp>
        <p:nvSpPr>
          <p:cNvPr id="54275" name="Line 3"/>
          <p:cNvSpPr>
            <a:spLocks noChangeShapeType="1"/>
          </p:cNvSpPr>
          <p:nvPr/>
        </p:nvSpPr>
        <p:spPr bwMode="auto">
          <a:xfrm>
            <a:off x="838200" y="2667000"/>
            <a:ext cx="0" cy="3048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276" name="Line 4"/>
          <p:cNvSpPr>
            <a:spLocks noChangeShapeType="1"/>
          </p:cNvSpPr>
          <p:nvPr/>
        </p:nvSpPr>
        <p:spPr bwMode="auto">
          <a:xfrm>
            <a:off x="838200" y="5715000"/>
            <a:ext cx="2819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277" name="Line 5"/>
          <p:cNvSpPr>
            <a:spLocks noChangeShapeType="1"/>
          </p:cNvSpPr>
          <p:nvPr/>
        </p:nvSpPr>
        <p:spPr bwMode="auto">
          <a:xfrm>
            <a:off x="1066800" y="2971800"/>
            <a:ext cx="2362200" cy="1752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278" name="Line 6"/>
          <p:cNvSpPr>
            <a:spLocks noChangeShapeType="1"/>
          </p:cNvSpPr>
          <p:nvPr/>
        </p:nvSpPr>
        <p:spPr bwMode="auto">
          <a:xfrm flipV="1">
            <a:off x="1524000" y="2590800"/>
            <a:ext cx="1295400" cy="2590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279" name="Line 7"/>
          <p:cNvSpPr>
            <a:spLocks noChangeShapeType="1"/>
          </p:cNvSpPr>
          <p:nvPr/>
        </p:nvSpPr>
        <p:spPr bwMode="auto">
          <a:xfrm>
            <a:off x="5334000" y="2667000"/>
            <a:ext cx="0" cy="3048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280" name="Line 8"/>
          <p:cNvSpPr>
            <a:spLocks noChangeShapeType="1"/>
          </p:cNvSpPr>
          <p:nvPr/>
        </p:nvSpPr>
        <p:spPr bwMode="auto">
          <a:xfrm>
            <a:off x="5346700" y="5715000"/>
            <a:ext cx="2819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281" name="Line 9"/>
          <p:cNvSpPr>
            <a:spLocks noChangeShapeType="1"/>
          </p:cNvSpPr>
          <p:nvPr/>
        </p:nvSpPr>
        <p:spPr bwMode="auto">
          <a:xfrm>
            <a:off x="5362575" y="3590925"/>
            <a:ext cx="2362200" cy="1752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282" name="Line 10"/>
          <p:cNvSpPr>
            <a:spLocks noChangeShapeType="1"/>
          </p:cNvSpPr>
          <p:nvPr/>
        </p:nvSpPr>
        <p:spPr bwMode="auto">
          <a:xfrm flipV="1">
            <a:off x="6858000" y="3200400"/>
            <a:ext cx="1104900" cy="2209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283" name="Text Box 11"/>
          <p:cNvSpPr txBox="1">
            <a:spLocks noChangeArrowheads="1"/>
          </p:cNvSpPr>
          <p:nvPr/>
        </p:nvSpPr>
        <p:spPr bwMode="auto">
          <a:xfrm>
            <a:off x="990600" y="1828800"/>
            <a:ext cx="2362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800" u="sng"/>
              <a:t>Mathematics</a:t>
            </a:r>
          </a:p>
        </p:txBody>
      </p:sp>
      <p:sp>
        <p:nvSpPr>
          <p:cNvPr id="54284" name="Text Box 12"/>
          <p:cNvSpPr txBox="1">
            <a:spLocks noChangeArrowheads="1"/>
          </p:cNvSpPr>
          <p:nvPr/>
        </p:nvSpPr>
        <p:spPr bwMode="auto">
          <a:xfrm>
            <a:off x="5638800" y="1828800"/>
            <a:ext cx="2362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800" u="sng"/>
              <a:t>History</a:t>
            </a:r>
          </a:p>
        </p:txBody>
      </p:sp>
      <p:sp>
        <p:nvSpPr>
          <p:cNvPr id="54285" name="Text Box 13"/>
          <p:cNvSpPr txBox="1">
            <a:spLocks noChangeArrowheads="1"/>
          </p:cNvSpPr>
          <p:nvPr/>
        </p:nvSpPr>
        <p:spPr bwMode="auto">
          <a:xfrm>
            <a:off x="2743200" y="2286000"/>
            <a:ext cx="167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a:t>LS (mathematicians)</a:t>
            </a:r>
          </a:p>
        </p:txBody>
      </p:sp>
      <p:sp>
        <p:nvSpPr>
          <p:cNvPr id="54286" name="Text Box 14"/>
          <p:cNvSpPr txBox="1">
            <a:spLocks noChangeArrowheads="1"/>
          </p:cNvSpPr>
          <p:nvPr/>
        </p:nvSpPr>
        <p:spPr bwMode="auto">
          <a:xfrm>
            <a:off x="7696200" y="2819400"/>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a:t>LS (historians)</a:t>
            </a:r>
          </a:p>
        </p:txBody>
      </p:sp>
      <p:sp>
        <p:nvSpPr>
          <p:cNvPr id="54287" name="Text Box 15"/>
          <p:cNvSpPr txBox="1">
            <a:spLocks noChangeArrowheads="1"/>
          </p:cNvSpPr>
          <p:nvPr/>
        </p:nvSpPr>
        <p:spPr bwMode="auto">
          <a:xfrm>
            <a:off x="3352800" y="4648200"/>
            <a:ext cx="457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a:t>LD</a:t>
            </a:r>
          </a:p>
        </p:txBody>
      </p:sp>
      <p:sp>
        <p:nvSpPr>
          <p:cNvPr id="54288" name="Text Box 16"/>
          <p:cNvSpPr txBox="1">
            <a:spLocks noChangeArrowheads="1"/>
          </p:cNvSpPr>
          <p:nvPr/>
        </p:nvSpPr>
        <p:spPr bwMode="auto">
          <a:xfrm>
            <a:off x="7658100" y="5257800"/>
            <a:ext cx="457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a:t>LD </a:t>
            </a:r>
          </a:p>
        </p:txBody>
      </p:sp>
      <p:sp>
        <p:nvSpPr>
          <p:cNvPr id="928785" name="Line 17"/>
          <p:cNvSpPr>
            <a:spLocks noChangeShapeType="1"/>
          </p:cNvSpPr>
          <p:nvPr/>
        </p:nvSpPr>
        <p:spPr bwMode="auto">
          <a:xfrm>
            <a:off x="2209800" y="3810000"/>
            <a:ext cx="0" cy="1905000"/>
          </a:xfrm>
          <a:prstGeom prst="line">
            <a:avLst/>
          </a:prstGeom>
          <a:noFill/>
          <a:ln w="9525">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28786" name="Line 18"/>
          <p:cNvSpPr>
            <a:spLocks noChangeShapeType="1"/>
          </p:cNvSpPr>
          <p:nvPr/>
        </p:nvSpPr>
        <p:spPr bwMode="auto">
          <a:xfrm flipH="1" flipV="1">
            <a:off x="838200" y="3810000"/>
            <a:ext cx="1371600" cy="0"/>
          </a:xfrm>
          <a:prstGeom prst="line">
            <a:avLst/>
          </a:prstGeom>
          <a:noFill/>
          <a:ln w="9525">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28787" name="Line 19"/>
          <p:cNvSpPr>
            <a:spLocks noChangeShapeType="1"/>
          </p:cNvSpPr>
          <p:nvPr/>
        </p:nvSpPr>
        <p:spPr bwMode="auto">
          <a:xfrm>
            <a:off x="838200" y="4343400"/>
            <a:ext cx="7086600"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8788" name="Line 20"/>
          <p:cNvSpPr>
            <a:spLocks noChangeShapeType="1"/>
          </p:cNvSpPr>
          <p:nvPr/>
        </p:nvSpPr>
        <p:spPr bwMode="auto">
          <a:xfrm>
            <a:off x="2895600" y="4343400"/>
            <a:ext cx="0" cy="1371600"/>
          </a:xfrm>
          <a:prstGeom prst="line">
            <a:avLst/>
          </a:prstGeom>
          <a:noFill/>
          <a:ln w="9525">
            <a:solidFill>
              <a:srgbClr val="FF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28789" name="Line 21"/>
          <p:cNvSpPr>
            <a:spLocks noChangeShapeType="1"/>
          </p:cNvSpPr>
          <p:nvPr/>
        </p:nvSpPr>
        <p:spPr bwMode="auto">
          <a:xfrm>
            <a:off x="1933575" y="4343400"/>
            <a:ext cx="0" cy="1371600"/>
          </a:xfrm>
          <a:prstGeom prst="line">
            <a:avLst/>
          </a:prstGeom>
          <a:noFill/>
          <a:ln w="9525">
            <a:solidFill>
              <a:srgbClr val="FF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28790" name="Line 22"/>
          <p:cNvSpPr>
            <a:spLocks noChangeShapeType="1"/>
          </p:cNvSpPr>
          <p:nvPr/>
        </p:nvSpPr>
        <p:spPr bwMode="auto">
          <a:xfrm>
            <a:off x="6391275" y="4343400"/>
            <a:ext cx="0" cy="1371600"/>
          </a:xfrm>
          <a:prstGeom prst="line">
            <a:avLst/>
          </a:prstGeom>
          <a:noFill/>
          <a:ln w="9525">
            <a:solidFill>
              <a:srgbClr val="FF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28791" name="Line 23"/>
          <p:cNvSpPr>
            <a:spLocks noChangeShapeType="1"/>
          </p:cNvSpPr>
          <p:nvPr/>
        </p:nvSpPr>
        <p:spPr bwMode="auto">
          <a:xfrm>
            <a:off x="7391400" y="4343400"/>
            <a:ext cx="0" cy="1371600"/>
          </a:xfrm>
          <a:prstGeom prst="line">
            <a:avLst/>
          </a:prstGeom>
          <a:noFill/>
          <a:ln w="9525">
            <a:solidFill>
              <a:srgbClr val="FF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28792" name="Text Box 24"/>
          <p:cNvSpPr txBox="1">
            <a:spLocks noChangeArrowheads="1"/>
          </p:cNvSpPr>
          <p:nvPr/>
        </p:nvSpPr>
        <p:spPr bwMode="auto">
          <a:xfrm>
            <a:off x="190500" y="4143375"/>
            <a:ext cx="7239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800" dirty="0" smtClean="0"/>
              <a:t>$30k</a:t>
            </a:r>
            <a:endParaRPr lang="en-US" sz="1800" baseline="-25000" dirty="0"/>
          </a:p>
        </p:txBody>
      </p:sp>
      <p:sp>
        <p:nvSpPr>
          <p:cNvPr id="928793" name="Text Box 25"/>
          <p:cNvSpPr txBox="1">
            <a:spLocks noChangeArrowheads="1"/>
          </p:cNvSpPr>
          <p:nvPr/>
        </p:nvSpPr>
        <p:spPr bwMode="auto">
          <a:xfrm>
            <a:off x="190500" y="3629025"/>
            <a:ext cx="7239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800" dirty="0" smtClean="0"/>
              <a:t>$60k</a:t>
            </a:r>
            <a:endParaRPr lang="en-US" sz="1800" baseline="-25000" dirty="0"/>
          </a:p>
        </p:txBody>
      </p:sp>
      <p:sp>
        <p:nvSpPr>
          <p:cNvPr id="928794" name="Line 26"/>
          <p:cNvSpPr>
            <a:spLocks noChangeShapeType="1"/>
          </p:cNvSpPr>
          <p:nvPr/>
        </p:nvSpPr>
        <p:spPr bwMode="auto">
          <a:xfrm>
            <a:off x="7112000" y="4889500"/>
            <a:ext cx="0" cy="838200"/>
          </a:xfrm>
          <a:prstGeom prst="line">
            <a:avLst/>
          </a:prstGeom>
          <a:noFill/>
          <a:ln w="9525">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28795" name="Line 27"/>
          <p:cNvSpPr>
            <a:spLocks noChangeShapeType="1"/>
          </p:cNvSpPr>
          <p:nvPr/>
        </p:nvSpPr>
        <p:spPr bwMode="auto">
          <a:xfrm flipH="1" flipV="1">
            <a:off x="5359400" y="4889500"/>
            <a:ext cx="1752600" cy="0"/>
          </a:xfrm>
          <a:prstGeom prst="line">
            <a:avLst/>
          </a:prstGeom>
          <a:noFill/>
          <a:ln w="9525">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28796" name="Text Box 28"/>
          <p:cNvSpPr txBox="1">
            <a:spLocks noChangeArrowheads="1"/>
          </p:cNvSpPr>
          <p:nvPr/>
        </p:nvSpPr>
        <p:spPr bwMode="auto">
          <a:xfrm>
            <a:off x="4743450" y="4651375"/>
            <a:ext cx="7239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800" dirty="0" smtClean="0"/>
              <a:t>$20k</a:t>
            </a:r>
            <a:endParaRPr lang="en-US" sz="1800" baseline="-25000" dirty="0"/>
          </a:p>
        </p:txBody>
      </p:sp>
      <p:sp>
        <p:nvSpPr>
          <p:cNvPr id="928797" name="AutoShape 29"/>
          <p:cNvSpPr>
            <a:spLocks/>
          </p:cNvSpPr>
          <p:nvPr/>
        </p:nvSpPr>
        <p:spPr bwMode="auto">
          <a:xfrm rot="16200000">
            <a:off x="2311400" y="5715000"/>
            <a:ext cx="228600" cy="990600"/>
          </a:xfrm>
          <a:prstGeom prst="leftBrace">
            <a:avLst>
              <a:gd name="adj1" fmla="val 36111"/>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28798" name="Text Box 30"/>
          <p:cNvSpPr txBox="1">
            <a:spLocks noChangeArrowheads="1"/>
          </p:cNvSpPr>
          <p:nvPr/>
        </p:nvSpPr>
        <p:spPr bwMode="auto">
          <a:xfrm>
            <a:off x="2000250" y="5638800"/>
            <a:ext cx="7239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baseline="-25000" dirty="0" smtClean="0"/>
              <a:t>100k</a:t>
            </a:r>
            <a:endParaRPr lang="en-US" baseline="-25000" dirty="0"/>
          </a:p>
        </p:txBody>
      </p:sp>
      <p:sp>
        <p:nvSpPr>
          <p:cNvPr id="928799" name="Text Box 31"/>
          <p:cNvSpPr txBox="1">
            <a:spLocks noChangeArrowheads="1"/>
          </p:cNvSpPr>
          <p:nvPr/>
        </p:nvSpPr>
        <p:spPr bwMode="auto">
          <a:xfrm>
            <a:off x="6775450" y="5676900"/>
            <a:ext cx="7239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800" dirty="0" smtClean="0"/>
              <a:t>100k</a:t>
            </a:r>
            <a:endParaRPr lang="en-US" baseline="-25000" dirty="0"/>
          </a:p>
        </p:txBody>
      </p:sp>
      <p:sp>
        <p:nvSpPr>
          <p:cNvPr id="928800" name="AutoShape 32"/>
          <p:cNvSpPr>
            <a:spLocks/>
          </p:cNvSpPr>
          <p:nvPr/>
        </p:nvSpPr>
        <p:spPr bwMode="auto">
          <a:xfrm rot="16200000">
            <a:off x="6807200" y="5715000"/>
            <a:ext cx="228600" cy="990600"/>
          </a:xfrm>
          <a:prstGeom prst="leftBrace">
            <a:avLst>
              <a:gd name="adj1" fmla="val 36111"/>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28801" name="Text Box 33"/>
          <p:cNvSpPr txBox="1">
            <a:spLocks noChangeArrowheads="1"/>
          </p:cNvSpPr>
          <p:nvPr/>
        </p:nvSpPr>
        <p:spPr bwMode="auto">
          <a:xfrm>
            <a:off x="1905000" y="6324600"/>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800" i="1"/>
              <a:t>shortage</a:t>
            </a:r>
            <a:endParaRPr lang="en-US" baseline="-25000"/>
          </a:p>
        </p:txBody>
      </p:sp>
      <p:sp>
        <p:nvSpPr>
          <p:cNvPr id="928802" name="Text Box 34"/>
          <p:cNvSpPr txBox="1">
            <a:spLocks noChangeArrowheads="1"/>
          </p:cNvSpPr>
          <p:nvPr/>
        </p:nvSpPr>
        <p:spPr bwMode="auto">
          <a:xfrm>
            <a:off x="6400800" y="6324600"/>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800" i="1"/>
              <a:t>surplus</a:t>
            </a:r>
            <a:endParaRPr lang="en-US" baseline="-25000"/>
          </a:p>
        </p:txBody>
      </p:sp>
      <p:sp>
        <p:nvSpPr>
          <p:cNvPr id="54307" name="Rectangle 36"/>
          <p:cNvSpPr>
            <a:spLocks noChangeArrowheads="1"/>
          </p:cNvSpPr>
          <p:nvPr/>
        </p:nvSpPr>
        <p:spPr bwMode="auto">
          <a:xfrm>
            <a:off x="381000" y="228600"/>
            <a:ext cx="845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2600" b="1"/>
              <a:t>Law of Supply and Demand</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928786"/>
                                        </p:tgtEl>
                                        <p:attrNameLst>
                                          <p:attrName>style.visibility</p:attrName>
                                        </p:attrNameLst>
                                      </p:cBhvr>
                                      <p:to>
                                        <p:strVal val="visible"/>
                                      </p:to>
                                    </p:set>
                                    <p:animEffect transition="in" filter="wipe(right)">
                                      <p:cBhvr>
                                        <p:cTn id="7" dur="500"/>
                                        <p:tgtEl>
                                          <p:spTgt spid="928786"/>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928785"/>
                                        </p:tgtEl>
                                        <p:attrNameLst>
                                          <p:attrName>style.visibility</p:attrName>
                                        </p:attrNameLst>
                                      </p:cBhvr>
                                      <p:to>
                                        <p:strVal val="visible"/>
                                      </p:to>
                                    </p:set>
                                    <p:animEffect transition="in" filter="wipe(up)">
                                      <p:cBhvr>
                                        <p:cTn id="10" dur="500"/>
                                        <p:tgtEl>
                                          <p:spTgt spid="928785"/>
                                        </p:tgtEl>
                                      </p:cBhvr>
                                    </p:animEffect>
                                  </p:childTnLst>
                                </p:cTn>
                              </p:par>
                            </p:childTnLst>
                          </p:cTn>
                        </p:par>
                        <p:par>
                          <p:cTn id="11" fill="hold" nodeType="afterGroup">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928793"/>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928798"/>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928795"/>
                                        </p:tgtEl>
                                        <p:attrNameLst>
                                          <p:attrName>style.visibility</p:attrName>
                                        </p:attrNameLst>
                                      </p:cBhvr>
                                      <p:to>
                                        <p:strVal val="visible"/>
                                      </p:to>
                                    </p:set>
                                    <p:animEffect transition="in" filter="wipe(right)">
                                      <p:cBhvr>
                                        <p:cTn id="20" dur="500"/>
                                        <p:tgtEl>
                                          <p:spTgt spid="928795"/>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928794"/>
                                        </p:tgtEl>
                                        <p:attrNameLst>
                                          <p:attrName>style.visibility</p:attrName>
                                        </p:attrNameLst>
                                      </p:cBhvr>
                                      <p:to>
                                        <p:strVal val="visible"/>
                                      </p:to>
                                    </p:set>
                                    <p:animEffect transition="in" filter="wipe(up)">
                                      <p:cBhvr>
                                        <p:cTn id="23" dur="500"/>
                                        <p:tgtEl>
                                          <p:spTgt spid="928794"/>
                                        </p:tgtEl>
                                      </p:cBhvr>
                                    </p:animEffect>
                                  </p:childTnLst>
                                </p:cTn>
                              </p:par>
                            </p:childTnLst>
                          </p:cTn>
                        </p:par>
                        <p:par>
                          <p:cTn id="24" fill="hold" nodeType="afterGroup">
                            <p:stCondLst>
                              <p:cond delay="500"/>
                            </p:stCondLst>
                            <p:childTnLst>
                              <p:par>
                                <p:cTn id="25" presetID="1" presetClass="entr" presetSubtype="0" fill="hold" grpId="0" nodeType="afterEffect">
                                  <p:stCondLst>
                                    <p:cond delay="0"/>
                                  </p:stCondLst>
                                  <p:childTnLst>
                                    <p:set>
                                      <p:cBhvr>
                                        <p:cTn id="26" dur="1" fill="hold">
                                          <p:stCondLst>
                                            <p:cond delay="0"/>
                                          </p:stCondLst>
                                        </p:cTn>
                                        <p:tgtEl>
                                          <p:spTgt spid="92879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28799"/>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928792"/>
                                        </p:tgtEl>
                                        <p:attrNameLst>
                                          <p:attrName>style.visibility</p:attrName>
                                        </p:attrNameLst>
                                      </p:cBhvr>
                                      <p:to>
                                        <p:strVal val="visible"/>
                                      </p:to>
                                    </p:set>
                                    <p:animEffect transition="in" filter="wipe(left)">
                                      <p:cBhvr>
                                        <p:cTn id="33" dur="1000"/>
                                        <p:tgtEl>
                                          <p:spTgt spid="928792"/>
                                        </p:tgtEl>
                                      </p:cBhvr>
                                    </p:animEffect>
                                  </p:childTnLst>
                                </p:cTn>
                              </p:par>
                            </p:childTnLst>
                          </p:cTn>
                        </p:par>
                        <p:par>
                          <p:cTn id="34" fill="hold" nodeType="afterGroup">
                            <p:stCondLst>
                              <p:cond delay="1000"/>
                            </p:stCondLst>
                            <p:childTnLst>
                              <p:par>
                                <p:cTn id="35" presetID="22" presetClass="entr" presetSubtype="8" fill="hold" grpId="0" nodeType="afterEffect">
                                  <p:stCondLst>
                                    <p:cond delay="0"/>
                                  </p:stCondLst>
                                  <p:childTnLst>
                                    <p:set>
                                      <p:cBhvr>
                                        <p:cTn id="36" dur="1" fill="hold">
                                          <p:stCondLst>
                                            <p:cond delay="0"/>
                                          </p:stCondLst>
                                        </p:cTn>
                                        <p:tgtEl>
                                          <p:spTgt spid="928787"/>
                                        </p:tgtEl>
                                        <p:attrNameLst>
                                          <p:attrName>style.visibility</p:attrName>
                                        </p:attrNameLst>
                                      </p:cBhvr>
                                      <p:to>
                                        <p:strVal val="visible"/>
                                      </p:to>
                                    </p:set>
                                    <p:animEffect transition="in" filter="wipe(left)">
                                      <p:cBhvr>
                                        <p:cTn id="37" dur="1000"/>
                                        <p:tgtEl>
                                          <p:spTgt spid="92878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928789"/>
                                        </p:tgtEl>
                                        <p:attrNameLst>
                                          <p:attrName>style.visibility</p:attrName>
                                        </p:attrNameLst>
                                      </p:cBhvr>
                                      <p:to>
                                        <p:strVal val="visible"/>
                                      </p:to>
                                    </p:set>
                                    <p:animEffect transition="in" filter="wipe(up)">
                                      <p:cBhvr>
                                        <p:cTn id="42" dur="500"/>
                                        <p:tgtEl>
                                          <p:spTgt spid="928789"/>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928788"/>
                                        </p:tgtEl>
                                        <p:attrNameLst>
                                          <p:attrName>style.visibility</p:attrName>
                                        </p:attrNameLst>
                                      </p:cBhvr>
                                      <p:to>
                                        <p:strVal val="visible"/>
                                      </p:to>
                                    </p:set>
                                    <p:animEffect transition="in" filter="wipe(up)">
                                      <p:cBhvr>
                                        <p:cTn id="45" dur="500"/>
                                        <p:tgtEl>
                                          <p:spTgt spid="928788"/>
                                        </p:tgtEl>
                                      </p:cBhvr>
                                    </p:animEffect>
                                  </p:childTnLst>
                                </p:cTn>
                              </p:par>
                            </p:childTnLst>
                          </p:cTn>
                        </p:par>
                        <p:par>
                          <p:cTn id="46" fill="hold" nodeType="afterGroup">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928797"/>
                                        </p:tgtEl>
                                        <p:attrNameLst>
                                          <p:attrName>style.visibility</p:attrName>
                                        </p:attrNameLst>
                                      </p:cBhvr>
                                      <p:to>
                                        <p:strVal val="visible"/>
                                      </p:to>
                                    </p:set>
                                  </p:childTnLst>
                                </p:cTn>
                              </p:par>
                            </p:childTnLst>
                          </p:cTn>
                        </p:par>
                        <p:par>
                          <p:cTn id="49" fill="hold" nodeType="afterGroup">
                            <p:stCondLst>
                              <p:cond delay="500"/>
                            </p:stCondLst>
                            <p:childTnLst>
                              <p:par>
                                <p:cTn id="50" presetID="1" presetClass="entr" presetSubtype="0" fill="hold" grpId="0" nodeType="afterEffect">
                                  <p:stCondLst>
                                    <p:cond delay="0"/>
                                  </p:stCondLst>
                                  <p:childTnLst>
                                    <p:set>
                                      <p:cBhvr>
                                        <p:cTn id="51" dur="1" fill="hold">
                                          <p:stCondLst>
                                            <p:cond delay="0"/>
                                          </p:stCondLst>
                                        </p:cTn>
                                        <p:tgtEl>
                                          <p:spTgt spid="928801"/>
                                        </p:tgtEl>
                                        <p:attrNameLst>
                                          <p:attrName>style.visibility</p:attrName>
                                        </p:attrNameLst>
                                      </p:cBhvr>
                                      <p:to>
                                        <p:strVal val="visible"/>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928790"/>
                                        </p:tgtEl>
                                        <p:attrNameLst>
                                          <p:attrName>style.visibility</p:attrName>
                                        </p:attrNameLst>
                                      </p:cBhvr>
                                      <p:to>
                                        <p:strVal val="visible"/>
                                      </p:to>
                                    </p:set>
                                    <p:animEffect transition="in" filter="wipe(up)">
                                      <p:cBhvr>
                                        <p:cTn id="56" dur="500"/>
                                        <p:tgtEl>
                                          <p:spTgt spid="928790"/>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928791"/>
                                        </p:tgtEl>
                                        <p:attrNameLst>
                                          <p:attrName>style.visibility</p:attrName>
                                        </p:attrNameLst>
                                      </p:cBhvr>
                                      <p:to>
                                        <p:strVal val="visible"/>
                                      </p:to>
                                    </p:set>
                                    <p:animEffect transition="in" filter="wipe(up)">
                                      <p:cBhvr>
                                        <p:cTn id="59" dur="500"/>
                                        <p:tgtEl>
                                          <p:spTgt spid="928791"/>
                                        </p:tgtEl>
                                      </p:cBhvr>
                                    </p:animEffect>
                                  </p:childTnLst>
                                </p:cTn>
                              </p:par>
                            </p:childTnLst>
                          </p:cTn>
                        </p:par>
                        <p:par>
                          <p:cTn id="60" fill="hold" nodeType="afterGroup">
                            <p:stCondLst>
                              <p:cond delay="500"/>
                            </p:stCondLst>
                            <p:childTnLst>
                              <p:par>
                                <p:cTn id="61" presetID="1" presetClass="entr" presetSubtype="0" fill="hold" grpId="0" nodeType="afterEffect">
                                  <p:stCondLst>
                                    <p:cond delay="0"/>
                                  </p:stCondLst>
                                  <p:childTnLst>
                                    <p:set>
                                      <p:cBhvr>
                                        <p:cTn id="62" dur="1" fill="hold">
                                          <p:stCondLst>
                                            <p:cond delay="0"/>
                                          </p:stCondLst>
                                        </p:cTn>
                                        <p:tgtEl>
                                          <p:spTgt spid="928800"/>
                                        </p:tgtEl>
                                        <p:attrNameLst>
                                          <p:attrName>style.visibility</p:attrName>
                                        </p:attrNameLst>
                                      </p:cBhvr>
                                      <p:to>
                                        <p:strVal val="visible"/>
                                      </p:to>
                                    </p:set>
                                  </p:childTnLst>
                                </p:cTn>
                              </p:par>
                            </p:childTnLst>
                          </p:cTn>
                        </p:par>
                        <p:par>
                          <p:cTn id="63" fill="hold" nodeType="afterGroup">
                            <p:stCondLst>
                              <p:cond delay="500"/>
                            </p:stCondLst>
                            <p:childTnLst>
                              <p:par>
                                <p:cTn id="64" presetID="1" presetClass="entr" presetSubtype="0" fill="hold" grpId="0" nodeType="afterEffect">
                                  <p:stCondLst>
                                    <p:cond delay="0"/>
                                  </p:stCondLst>
                                  <p:childTnLst>
                                    <p:set>
                                      <p:cBhvr>
                                        <p:cTn id="65" dur="1" fill="hold">
                                          <p:stCondLst>
                                            <p:cond delay="0"/>
                                          </p:stCondLst>
                                        </p:cTn>
                                        <p:tgtEl>
                                          <p:spTgt spid="9288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8785" grpId="0" animBg="1"/>
      <p:bldP spid="928786" grpId="0" animBg="1"/>
      <p:bldP spid="928787" grpId="0" animBg="1"/>
      <p:bldP spid="928788" grpId="0" animBg="1"/>
      <p:bldP spid="928789" grpId="0" animBg="1"/>
      <p:bldP spid="928790" grpId="0" animBg="1"/>
      <p:bldP spid="928791" grpId="0" animBg="1"/>
      <p:bldP spid="928792" grpId="0"/>
      <p:bldP spid="928793" grpId="0"/>
      <p:bldP spid="928794" grpId="0" animBg="1"/>
      <p:bldP spid="928795" grpId="0" animBg="1"/>
      <p:bldP spid="928796" grpId="0"/>
      <p:bldP spid="928797" grpId="0" animBg="1"/>
      <p:bldP spid="928798" grpId="0"/>
      <p:bldP spid="928799" grpId="0"/>
      <p:bldP spid="928800" grpId="0" animBg="1"/>
      <p:bldP spid="928801" grpId="0"/>
      <p:bldP spid="92880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Line 2"/>
          <p:cNvSpPr>
            <a:spLocks noChangeShapeType="1"/>
          </p:cNvSpPr>
          <p:nvPr/>
        </p:nvSpPr>
        <p:spPr bwMode="auto">
          <a:xfrm>
            <a:off x="3048000" y="2133600"/>
            <a:ext cx="0" cy="3048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5299" name="Line 3"/>
          <p:cNvSpPr>
            <a:spLocks noChangeShapeType="1"/>
          </p:cNvSpPr>
          <p:nvPr/>
        </p:nvSpPr>
        <p:spPr bwMode="auto">
          <a:xfrm>
            <a:off x="3060700" y="5181600"/>
            <a:ext cx="2819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5300" name="Line 4"/>
          <p:cNvSpPr>
            <a:spLocks noChangeShapeType="1"/>
          </p:cNvSpPr>
          <p:nvPr/>
        </p:nvSpPr>
        <p:spPr bwMode="auto">
          <a:xfrm>
            <a:off x="3076575" y="3057525"/>
            <a:ext cx="2362200" cy="1752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5301" name="Line 5"/>
          <p:cNvSpPr>
            <a:spLocks noChangeShapeType="1"/>
          </p:cNvSpPr>
          <p:nvPr/>
        </p:nvSpPr>
        <p:spPr bwMode="auto">
          <a:xfrm flipV="1">
            <a:off x="4572000" y="2667000"/>
            <a:ext cx="1104900" cy="2209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5302" name="Text Box 6"/>
          <p:cNvSpPr txBox="1">
            <a:spLocks noChangeArrowheads="1"/>
          </p:cNvSpPr>
          <p:nvPr/>
        </p:nvSpPr>
        <p:spPr bwMode="auto">
          <a:xfrm>
            <a:off x="3048000" y="1524000"/>
            <a:ext cx="2819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800" u="sng"/>
              <a:t>Low skilled labor market</a:t>
            </a:r>
          </a:p>
        </p:txBody>
      </p:sp>
      <p:sp>
        <p:nvSpPr>
          <p:cNvPr id="55303" name="Text Box 7"/>
          <p:cNvSpPr txBox="1">
            <a:spLocks noChangeArrowheads="1"/>
          </p:cNvSpPr>
          <p:nvPr/>
        </p:nvSpPr>
        <p:spPr bwMode="auto">
          <a:xfrm>
            <a:off x="5410200" y="2286000"/>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a:t>LS (workers)</a:t>
            </a:r>
          </a:p>
        </p:txBody>
      </p:sp>
      <p:sp>
        <p:nvSpPr>
          <p:cNvPr id="55304" name="Text Box 8"/>
          <p:cNvSpPr txBox="1">
            <a:spLocks noChangeArrowheads="1"/>
          </p:cNvSpPr>
          <p:nvPr/>
        </p:nvSpPr>
        <p:spPr bwMode="auto">
          <a:xfrm>
            <a:off x="5372100" y="4876800"/>
            <a:ext cx="16383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a:t>LD (firms) </a:t>
            </a:r>
          </a:p>
        </p:txBody>
      </p:sp>
      <p:sp>
        <p:nvSpPr>
          <p:cNvPr id="930825" name="Line 9"/>
          <p:cNvSpPr>
            <a:spLocks noChangeShapeType="1"/>
          </p:cNvSpPr>
          <p:nvPr/>
        </p:nvSpPr>
        <p:spPr bwMode="auto">
          <a:xfrm>
            <a:off x="3048000" y="3810000"/>
            <a:ext cx="2590800"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30826" name="Line 10"/>
          <p:cNvSpPr>
            <a:spLocks noChangeShapeType="1"/>
          </p:cNvSpPr>
          <p:nvPr/>
        </p:nvSpPr>
        <p:spPr bwMode="auto">
          <a:xfrm>
            <a:off x="4105275" y="3810000"/>
            <a:ext cx="0" cy="1371600"/>
          </a:xfrm>
          <a:prstGeom prst="line">
            <a:avLst/>
          </a:prstGeom>
          <a:noFill/>
          <a:ln w="9525">
            <a:solidFill>
              <a:srgbClr val="FF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30827" name="Line 11"/>
          <p:cNvSpPr>
            <a:spLocks noChangeShapeType="1"/>
          </p:cNvSpPr>
          <p:nvPr/>
        </p:nvSpPr>
        <p:spPr bwMode="auto">
          <a:xfrm>
            <a:off x="5105400" y="3810000"/>
            <a:ext cx="0" cy="1371600"/>
          </a:xfrm>
          <a:prstGeom prst="line">
            <a:avLst/>
          </a:prstGeom>
          <a:noFill/>
          <a:ln w="9525">
            <a:solidFill>
              <a:srgbClr val="FF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30828" name="Line 12"/>
          <p:cNvSpPr>
            <a:spLocks noChangeShapeType="1"/>
          </p:cNvSpPr>
          <p:nvPr/>
        </p:nvSpPr>
        <p:spPr bwMode="auto">
          <a:xfrm>
            <a:off x="4826000" y="4356100"/>
            <a:ext cx="0" cy="838200"/>
          </a:xfrm>
          <a:prstGeom prst="line">
            <a:avLst/>
          </a:prstGeom>
          <a:noFill/>
          <a:ln w="9525">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30829" name="Line 13"/>
          <p:cNvSpPr>
            <a:spLocks noChangeShapeType="1"/>
          </p:cNvSpPr>
          <p:nvPr/>
        </p:nvSpPr>
        <p:spPr bwMode="auto">
          <a:xfrm flipH="1" flipV="1">
            <a:off x="3073400" y="4356100"/>
            <a:ext cx="1752600" cy="0"/>
          </a:xfrm>
          <a:prstGeom prst="line">
            <a:avLst/>
          </a:prstGeom>
          <a:noFill/>
          <a:ln w="9525">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30830" name="Text Box 14"/>
          <p:cNvSpPr txBox="1">
            <a:spLocks noChangeArrowheads="1"/>
          </p:cNvSpPr>
          <p:nvPr/>
        </p:nvSpPr>
        <p:spPr bwMode="auto">
          <a:xfrm>
            <a:off x="2667000" y="4129088"/>
            <a:ext cx="533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800" i="1"/>
              <a:t>w</a:t>
            </a:r>
            <a:r>
              <a:rPr lang="en-US" sz="1400" i="1" baseline="30000"/>
              <a:t>*</a:t>
            </a:r>
            <a:endParaRPr lang="en-US" sz="1800" baseline="-25000"/>
          </a:p>
        </p:txBody>
      </p:sp>
      <p:sp>
        <p:nvSpPr>
          <p:cNvPr id="930831" name="Text Box 15"/>
          <p:cNvSpPr txBox="1">
            <a:spLocks noChangeArrowheads="1"/>
          </p:cNvSpPr>
          <p:nvPr/>
        </p:nvSpPr>
        <p:spPr bwMode="auto">
          <a:xfrm>
            <a:off x="4622800" y="5181600"/>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i="1"/>
              <a:t>E</a:t>
            </a:r>
            <a:r>
              <a:rPr lang="en-US" sz="1400" i="1" baseline="30000"/>
              <a:t>*</a:t>
            </a:r>
            <a:endParaRPr lang="en-US" sz="1400" baseline="-25000"/>
          </a:p>
        </p:txBody>
      </p:sp>
      <p:sp>
        <p:nvSpPr>
          <p:cNvPr id="930832" name="AutoShape 16"/>
          <p:cNvSpPr>
            <a:spLocks/>
          </p:cNvSpPr>
          <p:nvPr/>
        </p:nvSpPr>
        <p:spPr bwMode="auto">
          <a:xfrm rot="-5400000">
            <a:off x="4495800" y="5181600"/>
            <a:ext cx="228600" cy="990600"/>
          </a:xfrm>
          <a:prstGeom prst="leftBrace">
            <a:avLst>
              <a:gd name="adj1" fmla="val 36111"/>
              <a:gd name="adj2" fmla="val 50000"/>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30833" name="Text Box 17"/>
          <p:cNvSpPr txBox="1">
            <a:spLocks noChangeArrowheads="1"/>
          </p:cNvSpPr>
          <p:nvPr/>
        </p:nvSpPr>
        <p:spPr bwMode="auto">
          <a:xfrm>
            <a:off x="3632200" y="5716588"/>
            <a:ext cx="1981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800" i="1">
                <a:solidFill>
                  <a:srgbClr val="FF0000"/>
                </a:solidFill>
              </a:rPr>
              <a:t>unemployment</a:t>
            </a:r>
            <a:endParaRPr lang="en-US" baseline="-25000">
              <a:solidFill>
                <a:srgbClr val="FF0000"/>
              </a:solidFill>
            </a:endParaRPr>
          </a:p>
        </p:txBody>
      </p:sp>
      <p:sp>
        <p:nvSpPr>
          <p:cNvPr id="930834" name="Line 18"/>
          <p:cNvSpPr>
            <a:spLocks noChangeShapeType="1"/>
          </p:cNvSpPr>
          <p:nvPr/>
        </p:nvSpPr>
        <p:spPr bwMode="auto">
          <a:xfrm>
            <a:off x="3048000" y="3581400"/>
            <a:ext cx="2590800" cy="0"/>
          </a:xfrm>
          <a:prstGeom prst="line">
            <a:avLst/>
          </a:prstGeom>
          <a:noFill/>
          <a:ln w="28575">
            <a:solidFill>
              <a:srgbClr val="0066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30835" name="Line 19"/>
          <p:cNvSpPr>
            <a:spLocks noChangeShapeType="1"/>
          </p:cNvSpPr>
          <p:nvPr/>
        </p:nvSpPr>
        <p:spPr bwMode="auto">
          <a:xfrm>
            <a:off x="3810000" y="3581400"/>
            <a:ext cx="0" cy="1600200"/>
          </a:xfrm>
          <a:prstGeom prst="line">
            <a:avLst/>
          </a:prstGeom>
          <a:noFill/>
          <a:ln w="9525">
            <a:solidFill>
              <a:srgbClr val="0066FF"/>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30836" name="Line 20"/>
          <p:cNvSpPr>
            <a:spLocks noChangeShapeType="1"/>
          </p:cNvSpPr>
          <p:nvPr/>
        </p:nvSpPr>
        <p:spPr bwMode="auto">
          <a:xfrm>
            <a:off x="5219700" y="3581400"/>
            <a:ext cx="0" cy="1600200"/>
          </a:xfrm>
          <a:prstGeom prst="line">
            <a:avLst/>
          </a:prstGeom>
          <a:noFill/>
          <a:ln w="9525">
            <a:solidFill>
              <a:srgbClr val="0066FF"/>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30837" name="AutoShape 21"/>
          <p:cNvSpPr>
            <a:spLocks/>
          </p:cNvSpPr>
          <p:nvPr/>
        </p:nvSpPr>
        <p:spPr bwMode="auto">
          <a:xfrm rot="-5400000">
            <a:off x="4368800" y="5537200"/>
            <a:ext cx="304800" cy="1422400"/>
          </a:xfrm>
          <a:prstGeom prst="leftBrace">
            <a:avLst>
              <a:gd name="adj1" fmla="val 38889"/>
              <a:gd name="adj2" fmla="val 50000"/>
            </a:avLst>
          </a:prstGeom>
          <a:noFill/>
          <a:ln w="9525">
            <a:solidFill>
              <a:srgbClr val="0066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30838" name="Text Box 22"/>
          <p:cNvSpPr txBox="1">
            <a:spLocks noChangeArrowheads="1"/>
          </p:cNvSpPr>
          <p:nvPr/>
        </p:nvSpPr>
        <p:spPr bwMode="auto">
          <a:xfrm>
            <a:off x="3530600" y="6400800"/>
            <a:ext cx="1981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800" i="1">
                <a:solidFill>
                  <a:srgbClr val="0066FF"/>
                </a:solidFill>
              </a:rPr>
              <a:t>unemployment</a:t>
            </a:r>
            <a:endParaRPr lang="en-US" baseline="-25000">
              <a:solidFill>
                <a:srgbClr val="0066FF"/>
              </a:solidFill>
            </a:endParaRPr>
          </a:p>
        </p:txBody>
      </p:sp>
      <p:sp>
        <p:nvSpPr>
          <p:cNvPr id="930839" name="Text Box 23"/>
          <p:cNvSpPr txBox="1">
            <a:spLocks noChangeArrowheads="1"/>
          </p:cNvSpPr>
          <p:nvPr/>
        </p:nvSpPr>
        <p:spPr bwMode="auto">
          <a:xfrm>
            <a:off x="2286000" y="3595688"/>
            <a:ext cx="762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spcBef>
                <a:spcPct val="50000"/>
              </a:spcBef>
            </a:pPr>
            <a:r>
              <a:rPr lang="en-US" sz="1800" i="1">
                <a:solidFill>
                  <a:srgbClr val="FF0000"/>
                </a:solidFill>
              </a:rPr>
              <a:t>w</a:t>
            </a:r>
            <a:r>
              <a:rPr lang="en-US" sz="1800" baseline="-25000">
                <a:solidFill>
                  <a:srgbClr val="FF0000"/>
                </a:solidFill>
              </a:rPr>
              <a:t>min</a:t>
            </a:r>
          </a:p>
        </p:txBody>
      </p:sp>
      <p:sp>
        <p:nvSpPr>
          <p:cNvPr id="930840" name="Text Box 24"/>
          <p:cNvSpPr txBox="1">
            <a:spLocks noChangeArrowheads="1"/>
          </p:cNvSpPr>
          <p:nvPr/>
        </p:nvSpPr>
        <p:spPr bwMode="auto">
          <a:xfrm>
            <a:off x="2286000" y="3290888"/>
            <a:ext cx="762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spcBef>
                <a:spcPct val="50000"/>
              </a:spcBef>
            </a:pPr>
            <a:r>
              <a:rPr lang="en-US" sz="1800" i="1">
                <a:solidFill>
                  <a:srgbClr val="0066FF"/>
                </a:solidFill>
              </a:rPr>
              <a:t>w</a:t>
            </a:r>
            <a:r>
              <a:rPr lang="en-US" sz="1800" baseline="-25000">
                <a:solidFill>
                  <a:srgbClr val="0066FF"/>
                </a:solidFill>
              </a:rPr>
              <a:t>min</a:t>
            </a:r>
          </a:p>
        </p:txBody>
      </p:sp>
      <p:sp>
        <p:nvSpPr>
          <p:cNvPr id="930841" name="Text Box 25"/>
          <p:cNvSpPr txBox="1">
            <a:spLocks noChangeArrowheads="1"/>
          </p:cNvSpPr>
          <p:nvPr/>
        </p:nvSpPr>
        <p:spPr bwMode="auto">
          <a:xfrm>
            <a:off x="4826000" y="5181600"/>
            <a:ext cx="533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400" i="1">
                <a:solidFill>
                  <a:srgbClr val="FF0000"/>
                </a:solidFill>
              </a:rPr>
              <a:t>LF</a:t>
            </a:r>
            <a:endParaRPr lang="en-US" sz="1400" baseline="-25000">
              <a:solidFill>
                <a:srgbClr val="FF0000"/>
              </a:solidFill>
            </a:endParaRPr>
          </a:p>
        </p:txBody>
      </p:sp>
      <p:sp>
        <p:nvSpPr>
          <p:cNvPr id="930842" name="Text Box 26"/>
          <p:cNvSpPr txBox="1">
            <a:spLocks noChangeArrowheads="1"/>
          </p:cNvSpPr>
          <p:nvPr/>
        </p:nvSpPr>
        <p:spPr bwMode="auto">
          <a:xfrm>
            <a:off x="3937000" y="5175250"/>
            <a:ext cx="533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i="1">
                <a:solidFill>
                  <a:srgbClr val="FF0000"/>
                </a:solidFill>
              </a:rPr>
              <a:t>E</a:t>
            </a:r>
            <a:endParaRPr lang="en-US" sz="1400" baseline="-25000">
              <a:solidFill>
                <a:srgbClr val="FF0000"/>
              </a:solidFill>
            </a:endParaRPr>
          </a:p>
        </p:txBody>
      </p:sp>
      <p:sp>
        <p:nvSpPr>
          <p:cNvPr id="930843" name="Text Box 27"/>
          <p:cNvSpPr txBox="1">
            <a:spLocks noChangeArrowheads="1"/>
          </p:cNvSpPr>
          <p:nvPr/>
        </p:nvSpPr>
        <p:spPr bwMode="auto">
          <a:xfrm>
            <a:off x="5054600" y="5175250"/>
            <a:ext cx="533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400" i="1">
                <a:solidFill>
                  <a:srgbClr val="0066FF"/>
                </a:solidFill>
              </a:rPr>
              <a:t>LF</a:t>
            </a:r>
            <a:endParaRPr lang="en-US" sz="1400" baseline="-25000">
              <a:solidFill>
                <a:srgbClr val="0066FF"/>
              </a:solidFill>
            </a:endParaRPr>
          </a:p>
        </p:txBody>
      </p:sp>
      <p:sp>
        <p:nvSpPr>
          <p:cNvPr id="930844" name="Text Box 28"/>
          <p:cNvSpPr txBox="1">
            <a:spLocks noChangeArrowheads="1"/>
          </p:cNvSpPr>
          <p:nvPr/>
        </p:nvSpPr>
        <p:spPr bwMode="auto">
          <a:xfrm>
            <a:off x="3657600" y="5181600"/>
            <a:ext cx="533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i="1">
                <a:solidFill>
                  <a:srgbClr val="0066FF"/>
                </a:solidFill>
              </a:rPr>
              <a:t>E</a:t>
            </a:r>
            <a:endParaRPr lang="en-US" sz="1400" baseline="-25000">
              <a:solidFill>
                <a:srgbClr val="0066FF"/>
              </a:solidFill>
            </a:endParaRPr>
          </a:p>
        </p:txBody>
      </p:sp>
      <p:sp>
        <p:nvSpPr>
          <p:cNvPr id="55325" name="Rectangle 29"/>
          <p:cNvSpPr>
            <a:spLocks noChangeArrowheads="1"/>
          </p:cNvSpPr>
          <p:nvPr/>
        </p:nvSpPr>
        <p:spPr bwMode="auto">
          <a:xfrm>
            <a:off x="647700" y="914400"/>
            <a:ext cx="822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2000" b="1" i="1"/>
              <a:t>How does increasing the minimum wage affect workers and firms? </a:t>
            </a:r>
            <a:r>
              <a:rPr lang="en-US" sz="2000" b="1"/>
              <a:t/>
            </a:r>
            <a:br>
              <a:rPr lang="en-US" sz="2000" b="1"/>
            </a:br>
            <a:endParaRPr lang="en-US" sz="2000" b="1"/>
          </a:p>
        </p:txBody>
      </p:sp>
      <p:sp>
        <p:nvSpPr>
          <p:cNvPr id="55326" name="Rectangle 34"/>
          <p:cNvSpPr>
            <a:spLocks noGrp="1" noChangeArrowheads="1"/>
          </p:cNvSpPr>
          <p:nvPr>
            <p:ph type="title"/>
          </p:nvPr>
        </p:nvSpPr>
        <p:spPr>
          <a:xfrm>
            <a:off x="381000" y="228600"/>
            <a:ext cx="8458200" cy="533400"/>
          </a:xfrm>
          <a:noFill/>
        </p:spPr>
        <p:txBody>
          <a:bodyPr/>
          <a:lstStyle/>
          <a:p>
            <a:pPr eaLnBrk="1" hangingPunct="1"/>
            <a:r>
              <a:rPr lang="en-US" smtClean="0"/>
              <a:t>Law of Supply and Demand</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930829"/>
                                        </p:tgtEl>
                                        <p:attrNameLst>
                                          <p:attrName>style.visibility</p:attrName>
                                        </p:attrNameLst>
                                      </p:cBhvr>
                                      <p:to>
                                        <p:strVal val="visible"/>
                                      </p:to>
                                    </p:set>
                                    <p:animEffect transition="in" filter="wipe(right)">
                                      <p:cBhvr>
                                        <p:cTn id="7" dur="500"/>
                                        <p:tgtEl>
                                          <p:spTgt spid="930829"/>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930828"/>
                                        </p:tgtEl>
                                        <p:attrNameLst>
                                          <p:attrName>style.visibility</p:attrName>
                                        </p:attrNameLst>
                                      </p:cBhvr>
                                      <p:to>
                                        <p:strVal val="visible"/>
                                      </p:to>
                                    </p:set>
                                    <p:animEffect transition="in" filter="wipe(up)">
                                      <p:cBhvr>
                                        <p:cTn id="10" dur="500"/>
                                        <p:tgtEl>
                                          <p:spTgt spid="930828"/>
                                        </p:tgtEl>
                                      </p:cBhvr>
                                    </p:animEffect>
                                  </p:childTnLst>
                                </p:cTn>
                              </p:par>
                            </p:childTnLst>
                          </p:cTn>
                        </p:par>
                        <p:par>
                          <p:cTn id="11" fill="hold" nodeType="afterGroup">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930830"/>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930831"/>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930839"/>
                                        </p:tgtEl>
                                        <p:attrNameLst>
                                          <p:attrName>style.visibility</p:attrName>
                                        </p:attrNameLst>
                                      </p:cBhvr>
                                      <p:to>
                                        <p:strVal val="visible"/>
                                      </p:to>
                                    </p:set>
                                  </p:childTnLst>
                                </p:cTn>
                              </p:par>
                            </p:childTnLst>
                          </p:cTn>
                        </p:par>
                        <p:par>
                          <p:cTn id="20" fill="hold" nodeType="afterGroup">
                            <p:stCondLst>
                              <p:cond delay="0"/>
                            </p:stCondLst>
                            <p:childTnLst>
                              <p:par>
                                <p:cTn id="21" presetID="22" presetClass="entr" presetSubtype="8" fill="hold" grpId="0" nodeType="afterEffect">
                                  <p:stCondLst>
                                    <p:cond delay="0"/>
                                  </p:stCondLst>
                                  <p:childTnLst>
                                    <p:set>
                                      <p:cBhvr>
                                        <p:cTn id="22" dur="1" fill="hold">
                                          <p:stCondLst>
                                            <p:cond delay="0"/>
                                          </p:stCondLst>
                                        </p:cTn>
                                        <p:tgtEl>
                                          <p:spTgt spid="930825"/>
                                        </p:tgtEl>
                                        <p:attrNameLst>
                                          <p:attrName>style.visibility</p:attrName>
                                        </p:attrNameLst>
                                      </p:cBhvr>
                                      <p:to>
                                        <p:strVal val="visible"/>
                                      </p:to>
                                    </p:set>
                                    <p:animEffect transition="in" filter="wipe(left)">
                                      <p:cBhvr>
                                        <p:cTn id="23" dur="1000"/>
                                        <p:tgtEl>
                                          <p:spTgt spid="930825"/>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930826"/>
                                        </p:tgtEl>
                                        <p:attrNameLst>
                                          <p:attrName>style.visibility</p:attrName>
                                        </p:attrNameLst>
                                      </p:cBhvr>
                                      <p:to>
                                        <p:strVal val="visible"/>
                                      </p:to>
                                    </p:set>
                                    <p:animEffect transition="in" filter="wipe(up)">
                                      <p:cBhvr>
                                        <p:cTn id="28" dur="500"/>
                                        <p:tgtEl>
                                          <p:spTgt spid="930826"/>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930827"/>
                                        </p:tgtEl>
                                        <p:attrNameLst>
                                          <p:attrName>style.visibility</p:attrName>
                                        </p:attrNameLst>
                                      </p:cBhvr>
                                      <p:to>
                                        <p:strVal val="visible"/>
                                      </p:to>
                                    </p:set>
                                    <p:animEffect transition="in" filter="wipe(up)">
                                      <p:cBhvr>
                                        <p:cTn id="31" dur="500"/>
                                        <p:tgtEl>
                                          <p:spTgt spid="930827"/>
                                        </p:tgtEl>
                                      </p:cBhvr>
                                    </p:animEffect>
                                  </p:childTnLst>
                                </p:cTn>
                              </p:par>
                            </p:childTnLst>
                          </p:cTn>
                        </p:par>
                        <p:par>
                          <p:cTn id="32" fill="hold" nodeType="afterGroup">
                            <p:stCondLst>
                              <p:cond delay="500"/>
                            </p:stCondLst>
                            <p:childTnLst>
                              <p:par>
                                <p:cTn id="33" presetID="1" presetClass="entr" presetSubtype="0" fill="hold" grpId="0" nodeType="afterEffect">
                                  <p:stCondLst>
                                    <p:cond delay="0"/>
                                  </p:stCondLst>
                                  <p:childTnLst>
                                    <p:set>
                                      <p:cBhvr>
                                        <p:cTn id="34" dur="1" fill="hold">
                                          <p:stCondLst>
                                            <p:cond delay="0"/>
                                          </p:stCondLst>
                                        </p:cTn>
                                        <p:tgtEl>
                                          <p:spTgt spid="93084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30841"/>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93083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930833"/>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930829"/>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930830"/>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930831"/>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930828"/>
                                        </p:tgtEl>
                                        <p:attrNameLst>
                                          <p:attrName>style.visibility</p:attrName>
                                        </p:attrNameLst>
                                      </p:cBhvr>
                                      <p:to>
                                        <p:strVal val="hidden"/>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930840"/>
                                        </p:tgtEl>
                                        <p:attrNameLst>
                                          <p:attrName>style.visibility</p:attrName>
                                        </p:attrNameLst>
                                      </p:cBhvr>
                                      <p:to>
                                        <p:strVal val="visible"/>
                                      </p:to>
                                    </p:set>
                                  </p:childTnLst>
                                </p:cTn>
                              </p:par>
                            </p:childTnLst>
                          </p:cTn>
                        </p:par>
                        <p:par>
                          <p:cTn id="57" fill="hold" nodeType="afterGroup">
                            <p:stCondLst>
                              <p:cond delay="0"/>
                            </p:stCondLst>
                            <p:childTnLst>
                              <p:par>
                                <p:cTn id="58" presetID="22" presetClass="entr" presetSubtype="8" fill="hold" grpId="0" nodeType="afterEffect">
                                  <p:stCondLst>
                                    <p:cond delay="0"/>
                                  </p:stCondLst>
                                  <p:childTnLst>
                                    <p:set>
                                      <p:cBhvr>
                                        <p:cTn id="59" dur="1" fill="hold">
                                          <p:stCondLst>
                                            <p:cond delay="0"/>
                                          </p:stCondLst>
                                        </p:cTn>
                                        <p:tgtEl>
                                          <p:spTgt spid="930834"/>
                                        </p:tgtEl>
                                        <p:attrNameLst>
                                          <p:attrName>style.visibility</p:attrName>
                                        </p:attrNameLst>
                                      </p:cBhvr>
                                      <p:to>
                                        <p:strVal val="visible"/>
                                      </p:to>
                                    </p:set>
                                    <p:animEffect transition="in" filter="wipe(left)">
                                      <p:cBhvr>
                                        <p:cTn id="60" dur="1000"/>
                                        <p:tgtEl>
                                          <p:spTgt spid="930834"/>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22" presetClass="entr" presetSubtype="1" fill="hold" grpId="0" nodeType="clickEffect">
                                  <p:stCondLst>
                                    <p:cond delay="0"/>
                                  </p:stCondLst>
                                  <p:childTnLst>
                                    <p:set>
                                      <p:cBhvr>
                                        <p:cTn id="64" dur="1" fill="hold">
                                          <p:stCondLst>
                                            <p:cond delay="0"/>
                                          </p:stCondLst>
                                        </p:cTn>
                                        <p:tgtEl>
                                          <p:spTgt spid="930835"/>
                                        </p:tgtEl>
                                        <p:attrNameLst>
                                          <p:attrName>style.visibility</p:attrName>
                                        </p:attrNameLst>
                                      </p:cBhvr>
                                      <p:to>
                                        <p:strVal val="visible"/>
                                      </p:to>
                                    </p:set>
                                    <p:animEffect transition="in" filter="wipe(up)">
                                      <p:cBhvr>
                                        <p:cTn id="65" dur="500"/>
                                        <p:tgtEl>
                                          <p:spTgt spid="930835"/>
                                        </p:tgtEl>
                                      </p:cBhvr>
                                    </p:animEffect>
                                  </p:childTnLst>
                                </p:cTn>
                              </p:par>
                              <p:par>
                                <p:cTn id="66" presetID="22" presetClass="entr" presetSubtype="1" fill="hold" grpId="0" nodeType="withEffect">
                                  <p:stCondLst>
                                    <p:cond delay="0"/>
                                  </p:stCondLst>
                                  <p:childTnLst>
                                    <p:set>
                                      <p:cBhvr>
                                        <p:cTn id="67" dur="1" fill="hold">
                                          <p:stCondLst>
                                            <p:cond delay="0"/>
                                          </p:stCondLst>
                                        </p:cTn>
                                        <p:tgtEl>
                                          <p:spTgt spid="930836"/>
                                        </p:tgtEl>
                                        <p:attrNameLst>
                                          <p:attrName>style.visibility</p:attrName>
                                        </p:attrNameLst>
                                      </p:cBhvr>
                                      <p:to>
                                        <p:strVal val="visible"/>
                                      </p:to>
                                    </p:set>
                                    <p:animEffect transition="in" filter="wipe(up)">
                                      <p:cBhvr>
                                        <p:cTn id="68" dur="500"/>
                                        <p:tgtEl>
                                          <p:spTgt spid="930836"/>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930837"/>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930838"/>
                                        </p:tgtEl>
                                        <p:attrNameLst>
                                          <p:attrName>style.visibility</p:attrName>
                                        </p:attrNameLst>
                                      </p:cBhvr>
                                      <p:to>
                                        <p:strVal val="visible"/>
                                      </p:to>
                                    </p:set>
                                  </p:childTnLst>
                                </p:cTn>
                              </p:par>
                            </p:childTnLst>
                          </p:cTn>
                        </p:par>
                        <p:par>
                          <p:cTn id="75" fill="hold" nodeType="afterGroup">
                            <p:stCondLst>
                              <p:cond delay="0"/>
                            </p:stCondLst>
                            <p:childTnLst>
                              <p:par>
                                <p:cTn id="76" presetID="1" presetClass="entr" presetSubtype="0" fill="hold" grpId="0" nodeType="afterEffect">
                                  <p:stCondLst>
                                    <p:cond delay="0"/>
                                  </p:stCondLst>
                                  <p:childTnLst>
                                    <p:set>
                                      <p:cBhvr>
                                        <p:cTn id="77" dur="1" fill="hold">
                                          <p:stCondLst>
                                            <p:cond delay="0"/>
                                          </p:stCondLst>
                                        </p:cTn>
                                        <p:tgtEl>
                                          <p:spTgt spid="930844"/>
                                        </p:tgtEl>
                                        <p:attrNameLst>
                                          <p:attrName>style.visibility</p:attrName>
                                        </p:attrNameLst>
                                      </p:cBhvr>
                                      <p:to>
                                        <p:strVal val="visible"/>
                                      </p:to>
                                    </p:set>
                                  </p:childTnLst>
                                </p:cTn>
                              </p:par>
                              <p:par>
                                <p:cTn id="78" presetID="1" presetClass="entr" presetSubtype="0" fill="hold" nodeType="withEffect">
                                  <p:stCondLst>
                                    <p:cond delay="0"/>
                                  </p:stCondLst>
                                  <p:childTnLst>
                                    <p:set>
                                      <p:cBhvr>
                                        <p:cTn id="79" dur="1" fill="hold">
                                          <p:stCondLst>
                                            <p:cond delay="0"/>
                                          </p:stCondLst>
                                        </p:cTn>
                                        <p:tgtEl>
                                          <p:spTgt spid="9308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0825" grpId="0" animBg="1"/>
      <p:bldP spid="930826" grpId="0" animBg="1"/>
      <p:bldP spid="930827" grpId="0" animBg="1"/>
      <p:bldP spid="930828" grpId="0" animBg="1"/>
      <p:bldP spid="930828" grpId="1" animBg="1"/>
      <p:bldP spid="930829" grpId="0" animBg="1"/>
      <p:bldP spid="930829" grpId="1" animBg="1"/>
      <p:bldP spid="930830" grpId="0"/>
      <p:bldP spid="930830" grpId="1"/>
      <p:bldP spid="930831" grpId="0"/>
      <p:bldP spid="930831" grpId="1"/>
      <p:bldP spid="930832" grpId="0" animBg="1"/>
      <p:bldP spid="930833" grpId="0"/>
      <p:bldP spid="930834" grpId="0" animBg="1"/>
      <p:bldP spid="930835" grpId="0" animBg="1"/>
      <p:bldP spid="930836" grpId="0" animBg="1"/>
      <p:bldP spid="930837" grpId="0" animBg="1"/>
      <p:bldP spid="930838" grpId="0"/>
      <p:bldP spid="930839" grpId="0"/>
      <p:bldP spid="930840" grpId="0"/>
      <p:bldP spid="930841" grpId="0"/>
      <p:bldP spid="930842" grpId="0"/>
      <p:bldP spid="93084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2866" name="Line 2"/>
          <p:cNvSpPr>
            <a:spLocks noChangeShapeType="1"/>
          </p:cNvSpPr>
          <p:nvPr/>
        </p:nvSpPr>
        <p:spPr bwMode="auto">
          <a:xfrm flipH="1">
            <a:off x="4292600" y="2489200"/>
            <a:ext cx="1371600" cy="2743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23" name="Line 3"/>
          <p:cNvSpPr>
            <a:spLocks noChangeShapeType="1"/>
          </p:cNvSpPr>
          <p:nvPr/>
        </p:nvSpPr>
        <p:spPr bwMode="auto">
          <a:xfrm>
            <a:off x="3060700" y="2057400"/>
            <a:ext cx="0" cy="3733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24" name="Line 4"/>
          <p:cNvSpPr>
            <a:spLocks noChangeShapeType="1"/>
          </p:cNvSpPr>
          <p:nvPr/>
        </p:nvSpPr>
        <p:spPr bwMode="auto">
          <a:xfrm>
            <a:off x="3060700" y="5797550"/>
            <a:ext cx="3340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25" name="Line 5"/>
          <p:cNvSpPr>
            <a:spLocks noChangeShapeType="1"/>
          </p:cNvSpPr>
          <p:nvPr/>
        </p:nvSpPr>
        <p:spPr bwMode="auto">
          <a:xfrm>
            <a:off x="3200400" y="2946400"/>
            <a:ext cx="2971800" cy="2209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26" name="Line 6"/>
          <p:cNvSpPr>
            <a:spLocks noChangeShapeType="1"/>
          </p:cNvSpPr>
          <p:nvPr/>
        </p:nvSpPr>
        <p:spPr bwMode="auto">
          <a:xfrm flipV="1">
            <a:off x="4267200" y="2438400"/>
            <a:ext cx="1409700" cy="2819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27" name="Text Box 7"/>
          <p:cNvSpPr txBox="1">
            <a:spLocks noChangeArrowheads="1"/>
          </p:cNvSpPr>
          <p:nvPr/>
        </p:nvSpPr>
        <p:spPr bwMode="auto">
          <a:xfrm>
            <a:off x="3200400" y="1524000"/>
            <a:ext cx="2819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800" u="sng"/>
              <a:t>Low skilled labor market</a:t>
            </a:r>
          </a:p>
        </p:txBody>
      </p:sp>
      <p:sp>
        <p:nvSpPr>
          <p:cNvPr id="56328" name="Text Box 8"/>
          <p:cNvSpPr txBox="1">
            <a:spLocks noChangeArrowheads="1"/>
          </p:cNvSpPr>
          <p:nvPr/>
        </p:nvSpPr>
        <p:spPr bwMode="auto">
          <a:xfrm>
            <a:off x="5410200" y="2082800"/>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a:t>LS (workers)</a:t>
            </a:r>
          </a:p>
        </p:txBody>
      </p:sp>
      <p:sp>
        <p:nvSpPr>
          <p:cNvPr id="56329" name="Text Box 9"/>
          <p:cNvSpPr txBox="1">
            <a:spLocks noChangeArrowheads="1"/>
          </p:cNvSpPr>
          <p:nvPr/>
        </p:nvSpPr>
        <p:spPr bwMode="auto">
          <a:xfrm>
            <a:off x="6134100" y="5067300"/>
            <a:ext cx="16383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a:t>LD (firms) </a:t>
            </a:r>
          </a:p>
        </p:txBody>
      </p:sp>
      <p:sp>
        <p:nvSpPr>
          <p:cNvPr id="932874" name="Line 10"/>
          <p:cNvSpPr>
            <a:spLocks noChangeShapeType="1"/>
          </p:cNvSpPr>
          <p:nvPr/>
        </p:nvSpPr>
        <p:spPr bwMode="auto">
          <a:xfrm flipH="1">
            <a:off x="3060700" y="4559300"/>
            <a:ext cx="2239963" cy="0"/>
          </a:xfrm>
          <a:prstGeom prst="line">
            <a:avLst/>
          </a:prstGeom>
          <a:noFill/>
          <a:ln w="9525">
            <a:solidFill>
              <a:srgbClr val="FF0000"/>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932875" name="Line 11"/>
          <p:cNvSpPr>
            <a:spLocks noChangeShapeType="1"/>
          </p:cNvSpPr>
          <p:nvPr/>
        </p:nvSpPr>
        <p:spPr bwMode="auto">
          <a:xfrm>
            <a:off x="5359400" y="4559300"/>
            <a:ext cx="0" cy="1225550"/>
          </a:xfrm>
          <a:prstGeom prst="line">
            <a:avLst/>
          </a:prstGeom>
          <a:noFill/>
          <a:ln w="9525">
            <a:solidFill>
              <a:srgbClr val="FF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32876" name="Line 12"/>
          <p:cNvSpPr>
            <a:spLocks noChangeShapeType="1"/>
          </p:cNvSpPr>
          <p:nvPr/>
        </p:nvSpPr>
        <p:spPr bwMode="auto">
          <a:xfrm>
            <a:off x="4838700" y="4140200"/>
            <a:ext cx="0" cy="1644650"/>
          </a:xfrm>
          <a:prstGeom prst="line">
            <a:avLst/>
          </a:prstGeom>
          <a:noFill/>
          <a:ln w="9525">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32877" name="Line 13"/>
          <p:cNvSpPr>
            <a:spLocks noChangeShapeType="1"/>
          </p:cNvSpPr>
          <p:nvPr/>
        </p:nvSpPr>
        <p:spPr bwMode="auto">
          <a:xfrm flipH="1" flipV="1">
            <a:off x="3073400" y="4152900"/>
            <a:ext cx="1752600" cy="0"/>
          </a:xfrm>
          <a:prstGeom prst="line">
            <a:avLst/>
          </a:prstGeom>
          <a:noFill/>
          <a:ln w="9525">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32878" name="Text Box 14"/>
          <p:cNvSpPr txBox="1">
            <a:spLocks noChangeArrowheads="1"/>
          </p:cNvSpPr>
          <p:nvPr/>
        </p:nvSpPr>
        <p:spPr bwMode="auto">
          <a:xfrm>
            <a:off x="2667000" y="3925888"/>
            <a:ext cx="533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800" i="1"/>
              <a:t>w</a:t>
            </a:r>
            <a:r>
              <a:rPr lang="en-US" sz="1400" i="1" baseline="30000"/>
              <a:t>*</a:t>
            </a:r>
            <a:endParaRPr lang="en-US" sz="1800" baseline="-25000"/>
          </a:p>
        </p:txBody>
      </p:sp>
      <p:sp>
        <p:nvSpPr>
          <p:cNvPr id="932879" name="Text Box 15"/>
          <p:cNvSpPr txBox="1">
            <a:spLocks noChangeArrowheads="1"/>
          </p:cNvSpPr>
          <p:nvPr/>
        </p:nvSpPr>
        <p:spPr bwMode="auto">
          <a:xfrm>
            <a:off x="4648200" y="5797550"/>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i="1"/>
              <a:t>E</a:t>
            </a:r>
            <a:r>
              <a:rPr lang="en-US" sz="1400" i="1" baseline="30000"/>
              <a:t>*</a:t>
            </a:r>
            <a:endParaRPr lang="en-US" sz="1400" baseline="-25000"/>
          </a:p>
        </p:txBody>
      </p:sp>
      <p:sp>
        <p:nvSpPr>
          <p:cNvPr id="932880" name="Text Box 16"/>
          <p:cNvSpPr txBox="1">
            <a:spLocks noChangeArrowheads="1"/>
          </p:cNvSpPr>
          <p:nvPr/>
        </p:nvSpPr>
        <p:spPr bwMode="auto">
          <a:xfrm>
            <a:off x="2286000" y="4368800"/>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spcBef>
                <a:spcPct val="50000"/>
              </a:spcBef>
            </a:pPr>
            <a:r>
              <a:rPr lang="en-US" sz="1800" i="1">
                <a:solidFill>
                  <a:srgbClr val="FF0000"/>
                </a:solidFill>
              </a:rPr>
              <a:t>w</a:t>
            </a:r>
            <a:r>
              <a:rPr lang="en-US" sz="1800" baseline="30000">
                <a:solidFill>
                  <a:srgbClr val="FF0000"/>
                </a:solidFill>
              </a:rPr>
              <a:t>*</a:t>
            </a:r>
          </a:p>
        </p:txBody>
      </p:sp>
      <p:sp>
        <p:nvSpPr>
          <p:cNvPr id="932881" name="Text Box 17"/>
          <p:cNvSpPr txBox="1">
            <a:spLocks noChangeArrowheads="1"/>
          </p:cNvSpPr>
          <p:nvPr/>
        </p:nvSpPr>
        <p:spPr bwMode="auto">
          <a:xfrm>
            <a:off x="5194300" y="5803900"/>
            <a:ext cx="533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i="1">
                <a:solidFill>
                  <a:srgbClr val="FF0000"/>
                </a:solidFill>
              </a:rPr>
              <a:t>E</a:t>
            </a:r>
            <a:r>
              <a:rPr lang="en-US" sz="1400" i="1" baseline="30000">
                <a:solidFill>
                  <a:srgbClr val="FF0000"/>
                </a:solidFill>
              </a:rPr>
              <a:t>*</a:t>
            </a:r>
            <a:endParaRPr lang="en-US" sz="1400" baseline="30000">
              <a:solidFill>
                <a:srgbClr val="FF0000"/>
              </a:solidFill>
            </a:endParaRPr>
          </a:p>
        </p:txBody>
      </p:sp>
      <p:sp>
        <p:nvSpPr>
          <p:cNvPr id="932882" name="Text Box 18"/>
          <p:cNvSpPr txBox="1">
            <a:spLocks noChangeArrowheads="1"/>
          </p:cNvSpPr>
          <p:nvPr/>
        </p:nvSpPr>
        <p:spPr bwMode="auto">
          <a:xfrm>
            <a:off x="6324600" y="2590800"/>
            <a:ext cx="20574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800" i="1"/>
              <a:t>A flood of low skilled workers into an economy…</a:t>
            </a:r>
          </a:p>
        </p:txBody>
      </p:sp>
      <p:sp>
        <p:nvSpPr>
          <p:cNvPr id="56339" name="Rectangle 19"/>
          <p:cNvSpPr>
            <a:spLocks noChangeArrowheads="1"/>
          </p:cNvSpPr>
          <p:nvPr/>
        </p:nvSpPr>
        <p:spPr bwMode="auto">
          <a:xfrm>
            <a:off x="647700" y="9144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2000" b="1" i="1"/>
              <a:t>Is there a cost to immigration? </a:t>
            </a:r>
            <a:r>
              <a:rPr lang="en-US" sz="2000" b="1"/>
              <a:t/>
            </a:r>
            <a:br>
              <a:rPr lang="en-US" sz="2000" b="1"/>
            </a:br>
            <a:endParaRPr lang="en-US" sz="2000" b="1"/>
          </a:p>
        </p:txBody>
      </p:sp>
      <p:sp>
        <p:nvSpPr>
          <p:cNvPr id="56340" name="Rectangle 22"/>
          <p:cNvSpPr>
            <a:spLocks noGrp="1" noChangeArrowheads="1"/>
          </p:cNvSpPr>
          <p:nvPr>
            <p:ph type="title"/>
          </p:nvPr>
        </p:nvSpPr>
        <p:spPr>
          <a:xfrm>
            <a:off x="381000" y="228600"/>
            <a:ext cx="8458200" cy="533400"/>
          </a:xfrm>
          <a:noFill/>
        </p:spPr>
        <p:txBody>
          <a:bodyPr/>
          <a:lstStyle/>
          <a:p>
            <a:pPr eaLnBrk="1" hangingPunct="1"/>
            <a:r>
              <a:rPr lang="en-US" smtClean="0"/>
              <a:t>Law of Supply and Demand</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3288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32866"/>
                                        </p:tgtEl>
                                        <p:attrNameLst>
                                          <p:attrName>style.visibility</p:attrName>
                                        </p:attrNameLst>
                                      </p:cBhvr>
                                      <p:to>
                                        <p:strVal val="visible"/>
                                      </p:to>
                                    </p:set>
                                  </p:childTnLst>
                                </p:cTn>
                              </p:par>
                              <p:par>
                                <p:cTn id="11" presetID="49" presetClass="path" presetSubtype="0" accel="50000" decel="50000" fill="hold" grpId="1" nodeType="withEffect">
                                  <p:stCondLst>
                                    <p:cond delay="0"/>
                                  </p:stCondLst>
                                  <p:childTnLst>
                                    <p:animMotion origin="layout" path="M -4.44444E-6 -2.59259E-6 L 0.05556 0.06297 " pathEditMode="relative" rAng="0" ptsTypes="AA">
                                      <p:cBhvr>
                                        <p:cTn id="12" dur="2000" fill="hold"/>
                                        <p:tgtEl>
                                          <p:spTgt spid="932866"/>
                                        </p:tgtEl>
                                        <p:attrNameLst>
                                          <p:attrName>ppt_x</p:attrName>
                                          <p:attrName>ppt_y</p:attrName>
                                        </p:attrNameLst>
                                      </p:cBhvr>
                                      <p:rCtr x="2778" y="3148"/>
                                    </p:animMotion>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932874"/>
                                        </p:tgtEl>
                                        <p:attrNameLst>
                                          <p:attrName>style.visibility</p:attrName>
                                        </p:attrNameLst>
                                      </p:cBhvr>
                                      <p:to>
                                        <p:strVal val="visible"/>
                                      </p:to>
                                    </p:set>
                                    <p:animEffect transition="in" filter="wipe(right)">
                                      <p:cBhvr>
                                        <p:cTn id="17" dur="500"/>
                                        <p:tgtEl>
                                          <p:spTgt spid="932874"/>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932875"/>
                                        </p:tgtEl>
                                        <p:attrNameLst>
                                          <p:attrName>style.visibility</p:attrName>
                                        </p:attrNameLst>
                                      </p:cBhvr>
                                      <p:to>
                                        <p:strVal val="visible"/>
                                      </p:to>
                                    </p:set>
                                    <p:animEffect transition="in" filter="wipe(up)">
                                      <p:cBhvr>
                                        <p:cTn id="20" dur="500"/>
                                        <p:tgtEl>
                                          <p:spTgt spid="932875"/>
                                        </p:tgtEl>
                                      </p:cBhvr>
                                    </p:animEffect>
                                  </p:childTnLst>
                                </p:cTn>
                              </p:par>
                            </p:childTnLst>
                          </p:cTn>
                        </p:par>
                        <p:par>
                          <p:cTn id="21" fill="hold" nodeType="afterGroup">
                            <p:stCondLst>
                              <p:cond delay="500"/>
                            </p:stCondLst>
                            <p:childTnLst>
                              <p:par>
                                <p:cTn id="22" presetID="1" presetClass="entr" presetSubtype="0" fill="hold" grpId="0" nodeType="afterEffect">
                                  <p:stCondLst>
                                    <p:cond delay="0"/>
                                  </p:stCondLst>
                                  <p:childTnLst>
                                    <p:set>
                                      <p:cBhvr>
                                        <p:cTn id="23" dur="1" fill="hold">
                                          <p:stCondLst>
                                            <p:cond delay="0"/>
                                          </p:stCondLst>
                                        </p:cTn>
                                        <p:tgtEl>
                                          <p:spTgt spid="932880"/>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9328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2866" grpId="0" animBg="1"/>
      <p:bldP spid="932866" grpId="1" animBg="1"/>
      <p:bldP spid="932874" grpId="0" animBg="1"/>
      <p:bldP spid="932875" grpId="0" animBg="1"/>
      <p:bldP spid="932880" grpId="0"/>
      <p:bldP spid="932881" grpId="0"/>
      <p:bldP spid="93288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4915" name="Rectangle 3"/>
          <p:cNvSpPr>
            <a:spLocks noChangeArrowheads="1"/>
          </p:cNvSpPr>
          <p:nvPr/>
        </p:nvSpPr>
        <p:spPr bwMode="auto">
          <a:xfrm>
            <a:off x="647700" y="1443038"/>
            <a:ext cx="7754938" cy="466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2000"/>
              <a:t>There are 41 Cleveland home games a season and the stadium the team plays in seats about 20,000 fans.  </a:t>
            </a:r>
          </a:p>
          <a:p>
            <a:pPr eaLnBrk="1" hangingPunct="1"/>
            <a:endParaRPr lang="en-US" sz="2000"/>
          </a:p>
          <a:p>
            <a:pPr eaLnBrk="1" hangingPunct="1"/>
            <a:r>
              <a:rPr lang="en-US" sz="2000"/>
              <a:t>Before Lebron Cleveland averaged 12,000 fans per game at an average ticket price of about $40 per ticket. </a:t>
            </a:r>
          </a:p>
          <a:p>
            <a:pPr eaLnBrk="1" hangingPunct="1"/>
            <a:endParaRPr lang="en-US" sz="2000"/>
          </a:p>
          <a:p>
            <a:pPr eaLnBrk="1" hangingPunct="1"/>
            <a:r>
              <a:rPr lang="en-US" sz="2000"/>
              <a:t>After Lebron the team nearly sold out every game at an average ticket price of $41 per ticket. </a:t>
            </a:r>
          </a:p>
          <a:p>
            <a:pPr eaLnBrk="1" hangingPunct="1"/>
            <a:endParaRPr lang="en-US" sz="2000"/>
          </a:p>
          <a:p>
            <a:pPr eaLnBrk="1" hangingPunct="1"/>
            <a:r>
              <a:rPr lang="en-US" sz="2000"/>
              <a:t>Suppose this increase in fan interest is attributable entirely to Lebron (8,000 additional fans do not attend games to see the new white guy sitting at the end of the bench). </a:t>
            </a:r>
          </a:p>
          <a:p>
            <a:pPr eaLnBrk="1" hangingPunct="1"/>
            <a:endParaRPr lang="en-US" sz="2000"/>
          </a:p>
          <a:p>
            <a:pPr eaLnBrk="1" hangingPunct="1"/>
            <a:r>
              <a:rPr lang="en-US" sz="2000"/>
              <a:t>Demand for Cavalier home basketball games jumps from </a:t>
            </a:r>
            <a:r>
              <a:rPr lang="en-US" sz="2000" i="1"/>
              <a:t>D</a:t>
            </a:r>
            <a:r>
              <a:rPr lang="en-US" sz="2000" i="1" baseline="-25000"/>
              <a:t>BL</a:t>
            </a:r>
            <a:r>
              <a:rPr lang="en-US" sz="2000"/>
              <a:t> to </a:t>
            </a:r>
            <a:r>
              <a:rPr lang="en-US" sz="2000" i="1">
                <a:solidFill>
                  <a:srgbClr val="E50030"/>
                </a:solidFill>
              </a:rPr>
              <a:t>D</a:t>
            </a:r>
            <a:r>
              <a:rPr lang="en-US" sz="2000" i="1" baseline="-25000">
                <a:solidFill>
                  <a:srgbClr val="E50030"/>
                </a:solidFill>
              </a:rPr>
              <a:t>AL</a:t>
            </a:r>
            <a:r>
              <a:rPr lang="en-US" sz="2000" i="1" baseline="-25000"/>
              <a:t> </a:t>
            </a:r>
            <a:r>
              <a:rPr lang="en-US" sz="2000"/>
              <a:t>as a result of adding Lebron to their roster.</a:t>
            </a:r>
          </a:p>
        </p:txBody>
      </p:sp>
      <p:sp>
        <p:nvSpPr>
          <p:cNvPr id="57347" name="Rectangle 6"/>
          <p:cNvSpPr>
            <a:spLocks noChangeArrowheads="1"/>
          </p:cNvSpPr>
          <p:nvPr/>
        </p:nvSpPr>
        <p:spPr bwMode="auto">
          <a:xfrm>
            <a:off x="457200" y="9144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2200" b="1"/>
              <a:t> </a:t>
            </a:r>
            <a:r>
              <a:rPr lang="en-US" sz="2000" b="1" i="1"/>
              <a:t>Is Lebron James over paid? </a:t>
            </a:r>
            <a:r>
              <a:rPr lang="en-US" sz="2000" b="1"/>
              <a:t/>
            </a:r>
            <a:br>
              <a:rPr lang="en-US" sz="2000" b="1"/>
            </a:br>
            <a:endParaRPr lang="en-US" sz="2000" b="1"/>
          </a:p>
        </p:txBody>
      </p:sp>
      <p:sp>
        <p:nvSpPr>
          <p:cNvPr id="57348" name="Rectangle 9"/>
          <p:cNvSpPr>
            <a:spLocks noGrp="1" noChangeArrowheads="1"/>
          </p:cNvSpPr>
          <p:nvPr>
            <p:ph type="title"/>
          </p:nvPr>
        </p:nvSpPr>
        <p:spPr>
          <a:xfrm>
            <a:off x="381000" y="228600"/>
            <a:ext cx="8458200" cy="533400"/>
          </a:xfrm>
          <a:noFill/>
        </p:spPr>
        <p:txBody>
          <a:bodyPr/>
          <a:lstStyle/>
          <a:p>
            <a:pPr eaLnBrk="1" hangingPunct="1"/>
            <a:r>
              <a:rPr lang="en-US" smtClean="0"/>
              <a:t>Law of Supply and Demand</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3491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34915">
                                            <p:txEl>
                                              <p:pRg st="4" end="4"/>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934915">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3491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6962" name="Line 2"/>
          <p:cNvSpPr>
            <a:spLocks noChangeShapeType="1"/>
          </p:cNvSpPr>
          <p:nvPr/>
        </p:nvSpPr>
        <p:spPr bwMode="auto">
          <a:xfrm>
            <a:off x="3048000" y="2932113"/>
            <a:ext cx="2819400" cy="21209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371" name="Line 3"/>
          <p:cNvSpPr>
            <a:spLocks noChangeShapeType="1"/>
          </p:cNvSpPr>
          <p:nvPr/>
        </p:nvSpPr>
        <p:spPr bwMode="auto">
          <a:xfrm>
            <a:off x="3060700" y="2057400"/>
            <a:ext cx="0" cy="3733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372" name="Line 4"/>
          <p:cNvSpPr>
            <a:spLocks noChangeShapeType="1"/>
          </p:cNvSpPr>
          <p:nvPr/>
        </p:nvSpPr>
        <p:spPr bwMode="auto">
          <a:xfrm>
            <a:off x="3060700" y="5797550"/>
            <a:ext cx="3340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373" name="Line 5"/>
          <p:cNvSpPr>
            <a:spLocks noChangeShapeType="1"/>
          </p:cNvSpPr>
          <p:nvPr/>
        </p:nvSpPr>
        <p:spPr bwMode="auto">
          <a:xfrm flipH="1">
            <a:off x="5276850" y="2381250"/>
            <a:ext cx="0" cy="34163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374" name="Line 6"/>
          <p:cNvSpPr>
            <a:spLocks noChangeShapeType="1"/>
          </p:cNvSpPr>
          <p:nvPr/>
        </p:nvSpPr>
        <p:spPr bwMode="auto">
          <a:xfrm flipH="1" flipV="1">
            <a:off x="3060700" y="2936875"/>
            <a:ext cx="2819400" cy="21209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375" name="Text Box 7"/>
          <p:cNvSpPr txBox="1">
            <a:spLocks noChangeArrowheads="1"/>
          </p:cNvSpPr>
          <p:nvPr/>
        </p:nvSpPr>
        <p:spPr bwMode="auto">
          <a:xfrm>
            <a:off x="3200400" y="1524000"/>
            <a:ext cx="2819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800" u="sng"/>
              <a:t>Low skilled labor market</a:t>
            </a:r>
          </a:p>
        </p:txBody>
      </p:sp>
      <p:sp>
        <p:nvSpPr>
          <p:cNvPr id="58376" name="Text Box 8"/>
          <p:cNvSpPr txBox="1">
            <a:spLocks noChangeArrowheads="1"/>
          </p:cNvSpPr>
          <p:nvPr/>
        </p:nvSpPr>
        <p:spPr bwMode="auto">
          <a:xfrm>
            <a:off x="5156200" y="2082800"/>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a:t>S</a:t>
            </a:r>
          </a:p>
        </p:txBody>
      </p:sp>
      <p:sp>
        <p:nvSpPr>
          <p:cNvPr id="58377" name="Text Box 9"/>
          <p:cNvSpPr txBox="1">
            <a:spLocks noChangeArrowheads="1"/>
          </p:cNvSpPr>
          <p:nvPr/>
        </p:nvSpPr>
        <p:spPr bwMode="auto">
          <a:xfrm>
            <a:off x="5791200" y="5029200"/>
            <a:ext cx="16383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i="1"/>
              <a:t>D</a:t>
            </a:r>
            <a:r>
              <a:rPr lang="en-US" sz="1400" i="1" baseline="-25000"/>
              <a:t>BL</a:t>
            </a:r>
          </a:p>
        </p:txBody>
      </p:sp>
      <p:sp>
        <p:nvSpPr>
          <p:cNvPr id="936970" name="Line 10"/>
          <p:cNvSpPr>
            <a:spLocks noChangeShapeType="1"/>
          </p:cNvSpPr>
          <p:nvPr/>
        </p:nvSpPr>
        <p:spPr bwMode="auto">
          <a:xfrm flipH="1">
            <a:off x="3032125" y="3668713"/>
            <a:ext cx="2239963" cy="0"/>
          </a:xfrm>
          <a:prstGeom prst="line">
            <a:avLst/>
          </a:prstGeom>
          <a:noFill/>
          <a:ln w="9525">
            <a:solidFill>
              <a:srgbClr val="FF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36971" name="Line 11"/>
          <p:cNvSpPr>
            <a:spLocks noChangeShapeType="1"/>
          </p:cNvSpPr>
          <p:nvPr/>
        </p:nvSpPr>
        <p:spPr bwMode="auto">
          <a:xfrm>
            <a:off x="4419600" y="3967163"/>
            <a:ext cx="0" cy="1836737"/>
          </a:xfrm>
          <a:prstGeom prst="line">
            <a:avLst/>
          </a:prstGeom>
          <a:noFill/>
          <a:ln w="9525">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36972" name="Line 12"/>
          <p:cNvSpPr>
            <a:spLocks noChangeShapeType="1"/>
          </p:cNvSpPr>
          <p:nvPr/>
        </p:nvSpPr>
        <p:spPr bwMode="auto">
          <a:xfrm flipH="1" flipV="1">
            <a:off x="3073400" y="3967163"/>
            <a:ext cx="1346200" cy="0"/>
          </a:xfrm>
          <a:prstGeom prst="line">
            <a:avLst/>
          </a:prstGeom>
          <a:noFill/>
          <a:ln w="9525">
            <a:solidFill>
              <a:schemeClr val="tx1"/>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936973" name="Text Box 13"/>
          <p:cNvSpPr txBox="1">
            <a:spLocks noChangeArrowheads="1"/>
          </p:cNvSpPr>
          <p:nvPr/>
        </p:nvSpPr>
        <p:spPr bwMode="auto">
          <a:xfrm>
            <a:off x="2609850" y="3783013"/>
            <a:ext cx="533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800"/>
              <a:t>40</a:t>
            </a:r>
            <a:endParaRPr lang="en-US" sz="1800" baseline="-25000"/>
          </a:p>
        </p:txBody>
      </p:sp>
      <p:sp>
        <p:nvSpPr>
          <p:cNvPr id="936974" name="Text Box 14"/>
          <p:cNvSpPr txBox="1">
            <a:spLocks noChangeArrowheads="1"/>
          </p:cNvSpPr>
          <p:nvPr/>
        </p:nvSpPr>
        <p:spPr bwMode="auto">
          <a:xfrm>
            <a:off x="4038600" y="5803900"/>
            <a:ext cx="762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400"/>
              <a:t>12000</a:t>
            </a:r>
            <a:endParaRPr lang="en-US" sz="1400" baseline="-25000"/>
          </a:p>
        </p:txBody>
      </p:sp>
      <p:sp>
        <p:nvSpPr>
          <p:cNvPr id="936975" name="Text Box 15"/>
          <p:cNvSpPr txBox="1">
            <a:spLocks noChangeArrowheads="1"/>
          </p:cNvSpPr>
          <p:nvPr/>
        </p:nvSpPr>
        <p:spPr bwMode="auto">
          <a:xfrm>
            <a:off x="2257425" y="3470275"/>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spcBef>
                <a:spcPct val="50000"/>
              </a:spcBef>
            </a:pPr>
            <a:r>
              <a:rPr lang="en-US" sz="1800">
                <a:solidFill>
                  <a:srgbClr val="FF0000"/>
                </a:solidFill>
              </a:rPr>
              <a:t>41</a:t>
            </a:r>
            <a:endParaRPr lang="en-US" sz="1800" baseline="30000">
              <a:solidFill>
                <a:srgbClr val="FF0000"/>
              </a:solidFill>
            </a:endParaRPr>
          </a:p>
        </p:txBody>
      </p:sp>
      <p:sp>
        <p:nvSpPr>
          <p:cNvPr id="58384" name="Text Box 16"/>
          <p:cNvSpPr txBox="1">
            <a:spLocks noChangeArrowheads="1"/>
          </p:cNvSpPr>
          <p:nvPr/>
        </p:nvSpPr>
        <p:spPr bwMode="auto">
          <a:xfrm>
            <a:off x="4800600" y="5803900"/>
            <a:ext cx="9271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400"/>
              <a:t>20000</a:t>
            </a:r>
            <a:endParaRPr lang="en-US" sz="1400" baseline="30000"/>
          </a:p>
        </p:txBody>
      </p:sp>
      <p:sp>
        <p:nvSpPr>
          <p:cNvPr id="936977" name="Text Box 17"/>
          <p:cNvSpPr txBox="1">
            <a:spLocks noChangeArrowheads="1"/>
          </p:cNvSpPr>
          <p:nvPr/>
        </p:nvSpPr>
        <p:spPr bwMode="auto">
          <a:xfrm>
            <a:off x="6324600" y="2590800"/>
            <a:ext cx="2057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800" i="1"/>
              <a:t>Lebron is drafted…</a:t>
            </a:r>
          </a:p>
        </p:txBody>
      </p:sp>
      <p:sp>
        <p:nvSpPr>
          <p:cNvPr id="936978" name="Text Box 18"/>
          <p:cNvSpPr txBox="1">
            <a:spLocks noChangeArrowheads="1"/>
          </p:cNvSpPr>
          <p:nvPr/>
        </p:nvSpPr>
        <p:spPr bwMode="auto">
          <a:xfrm>
            <a:off x="5486400" y="5029200"/>
            <a:ext cx="762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spcBef>
                <a:spcPct val="50000"/>
              </a:spcBef>
            </a:pPr>
            <a:r>
              <a:rPr lang="en-US" sz="1400" i="1">
                <a:solidFill>
                  <a:srgbClr val="FF0000"/>
                </a:solidFill>
              </a:rPr>
              <a:t>D</a:t>
            </a:r>
            <a:r>
              <a:rPr lang="en-US" sz="1400" i="1" baseline="-25000">
                <a:solidFill>
                  <a:srgbClr val="FF0000"/>
                </a:solidFill>
              </a:rPr>
              <a:t>AL</a:t>
            </a:r>
          </a:p>
        </p:txBody>
      </p:sp>
      <p:sp>
        <p:nvSpPr>
          <p:cNvPr id="936979" name="AutoShape 19"/>
          <p:cNvSpPr>
            <a:spLocks/>
          </p:cNvSpPr>
          <p:nvPr/>
        </p:nvSpPr>
        <p:spPr bwMode="auto">
          <a:xfrm rot="-5400000">
            <a:off x="4734719" y="5758656"/>
            <a:ext cx="228600" cy="903288"/>
          </a:xfrm>
          <a:prstGeom prst="leftBrace">
            <a:avLst>
              <a:gd name="adj1" fmla="val 32928"/>
              <a:gd name="adj2" fmla="val 50000"/>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36980" name="Text Box 20"/>
          <p:cNvSpPr txBox="1">
            <a:spLocks noChangeArrowheads="1"/>
          </p:cNvSpPr>
          <p:nvPr/>
        </p:nvSpPr>
        <p:spPr bwMode="auto">
          <a:xfrm>
            <a:off x="3886200" y="6249988"/>
            <a:ext cx="1981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800" i="1">
                <a:solidFill>
                  <a:srgbClr val="FF0000"/>
                </a:solidFill>
              </a:rPr>
              <a:t>Empty seats</a:t>
            </a:r>
            <a:endParaRPr lang="en-US" baseline="-25000">
              <a:solidFill>
                <a:srgbClr val="FF0000"/>
              </a:solidFill>
            </a:endParaRPr>
          </a:p>
        </p:txBody>
      </p:sp>
      <p:sp>
        <p:nvSpPr>
          <p:cNvPr id="58389" name="Rectangle 22"/>
          <p:cNvSpPr>
            <a:spLocks noChangeArrowheads="1"/>
          </p:cNvSpPr>
          <p:nvPr/>
        </p:nvSpPr>
        <p:spPr bwMode="auto">
          <a:xfrm>
            <a:off x="457200" y="9144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2200" b="1"/>
              <a:t> </a:t>
            </a:r>
            <a:r>
              <a:rPr lang="en-US" sz="2000" b="1" i="1"/>
              <a:t>Is Lebron James over paid? </a:t>
            </a:r>
            <a:r>
              <a:rPr lang="en-US" sz="2000" b="1"/>
              <a:t/>
            </a:r>
            <a:br>
              <a:rPr lang="en-US" sz="2000" b="1"/>
            </a:br>
            <a:endParaRPr lang="en-US" sz="2000" b="1"/>
          </a:p>
        </p:txBody>
      </p:sp>
      <p:sp>
        <p:nvSpPr>
          <p:cNvPr id="58390" name="Rectangle 25"/>
          <p:cNvSpPr>
            <a:spLocks noGrp="1" noChangeArrowheads="1"/>
          </p:cNvSpPr>
          <p:nvPr>
            <p:ph type="title"/>
          </p:nvPr>
        </p:nvSpPr>
        <p:spPr>
          <a:xfrm>
            <a:off x="381000" y="228600"/>
            <a:ext cx="8458200" cy="533400"/>
          </a:xfrm>
          <a:noFill/>
        </p:spPr>
        <p:txBody>
          <a:bodyPr/>
          <a:lstStyle/>
          <a:p>
            <a:pPr eaLnBrk="1" hangingPunct="1"/>
            <a:r>
              <a:rPr lang="en-US" smtClean="0"/>
              <a:t>Law of Supply and Demand</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936972"/>
                                        </p:tgtEl>
                                        <p:attrNameLst>
                                          <p:attrName>style.visibility</p:attrName>
                                        </p:attrNameLst>
                                      </p:cBhvr>
                                      <p:to>
                                        <p:strVal val="visible"/>
                                      </p:to>
                                    </p:set>
                                    <p:animEffect transition="in" filter="wipe(right)">
                                      <p:cBhvr>
                                        <p:cTn id="7" dur="500"/>
                                        <p:tgtEl>
                                          <p:spTgt spid="936972"/>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936971"/>
                                        </p:tgtEl>
                                        <p:attrNameLst>
                                          <p:attrName>style.visibility</p:attrName>
                                        </p:attrNameLst>
                                      </p:cBhvr>
                                      <p:to>
                                        <p:strVal val="visible"/>
                                      </p:to>
                                    </p:set>
                                    <p:animEffect transition="in" filter="wipe(up)">
                                      <p:cBhvr>
                                        <p:cTn id="10" dur="500"/>
                                        <p:tgtEl>
                                          <p:spTgt spid="936971"/>
                                        </p:tgtEl>
                                      </p:cBhvr>
                                    </p:animEffect>
                                  </p:childTnLst>
                                </p:cTn>
                              </p:par>
                            </p:childTnLst>
                          </p:cTn>
                        </p:par>
                        <p:par>
                          <p:cTn id="11" fill="hold" nodeType="afterGroup">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936973"/>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936974"/>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936979"/>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936980"/>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xit" presetSubtype="0" fill="hold" grpId="1" nodeType="clickEffect">
                                  <p:stCondLst>
                                    <p:cond delay="0"/>
                                  </p:stCondLst>
                                  <p:childTnLst>
                                    <p:set>
                                      <p:cBhvr>
                                        <p:cTn id="25" dur="1" fill="hold">
                                          <p:stCondLst>
                                            <p:cond delay="0"/>
                                          </p:stCondLst>
                                        </p:cTn>
                                        <p:tgtEl>
                                          <p:spTgt spid="936979"/>
                                        </p:tgtEl>
                                        <p:attrNameLst>
                                          <p:attrName>style.visibility</p:attrName>
                                        </p:attrNameLst>
                                      </p:cBhvr>
                                      <p:to>
                                        <p:strVal val="hidden"/>
                                      </p:to>
                                    </p:set>
                                  </p:childTnLst>
                                </p:cTn>
                              </p:par>
                              <p:par>
                                <p:cTn id="26" presetID="1" presetClass="exit" presetSubtype="0" fill="hold" grpId="1" nodeType="withEffect">
                                  <p:stCondLst>
                                    <p:cond delay="0"/>
                                  </p:stCondLst>
                                  <p:childTnLst>
                                    <p:set>
                                      <p:cBhvr>
                                        <p:cTn id="27" dur="1" fill="hold">
                                          <p:stCondLst>
                                            <p:cond delay="0"/>
                                          </p:stCondLst>
                                        </p:cTn>
                                        <p:tgtEl>
                                          <p:spTgt spid="936980"/>
                                        </p:tgtEl>
                                        <p:attrNameLst>
                                          <p:attrName>style.visibility</p:attrName>
                                        </p:attrNameLst>
                                      </p:cBhvr>
                                      <p:to>
                                        <p:strVal val="hidden"/>
                                      </p:to>
                                    </p:set>
                                  </p:childTnLst>
                                </p:cTn>
                              </p:par>
                              <p:par>
                                <p:cTn id="28" presetID="1" presetClass="entr" presetSubtype="0" fill="hold" grpId="0" nodeType="withEffect">
                                  <p:stCondLst>
                                    <p:cond delay="0"/>
                                  </p:stCondLst>
                                  <p:childTnLst>
                                    <p:set>
                                      <p:cBhvr>
                                        <p:cTn id="29" dur="1" fill="hold">
                                          <p:stCondLst>
                                            <p:cond delay="0"/>
                                          </p:stCondLst>
                                        </p:cTn>
                                        <p:tgtEl>
                                          <p:spTgt spid="936977"/>
                                        </p:tgtEl>
                                        <p:attrNameLst>
                                          <p:attrName>style.visibility</p:attrName>
                                        </p:attrNameLst>
                                      </p:cBhvr>
                                      <p:to>
                                        <p:strVal val="visible"/>
                                      </p:to>
                                    </p:set>
                                  </p:childTnLst>
                                </p:cTn>
                              </p:par>
                            </p:childTnLst>
                          </p:cTn>
                        </p:par>
                        <p:par>
                          <p:cTn id="30" fill="hold" nodeType="afterGroup">
                            <p:stCondLst>
                              <p:cond delay="0"/>
                            </p:stCondLst>
                            <p:childTnLst>
                              <p:par>
                                <p:cTn id="31" presetID="1" presetClass="entr" presetSubtype="0" fill="hold" grpId="0" nodeType="afterEffect">
                                  <p:stCondLst>
                                    <p:cond delay="0"/>
                                  </p:stCondLst>
                                  <p:childTnLst>
                                    <p:set>
                                      <p:cBhvr>
                                        <p:cTn id="32" dur="1" fill="hold">
                                          <p:stCondLst>
                                            <p:cond delay="0"/>
                                          </p:stCondLst>
                                        </p:cTn>
                                        <p:tgtEl>
                                          <p:spTgt spid="936962"/>
                                        </p:tgtEl>
                                        <p:attrNameLst>
                                          <p:attrName>style.visibility</p:attrName>
                                        </p:attrNameLst>
                                      </p:cBhvr>
                                      <p:to>
                                        <p:strVal val="visible"/>
                                      </p:to>
                                    </p:set>
                                  </p:childTnLst>
                                </p:cTn>
                              </p:par>
                            </p:childTnLst>
                          </p:cTn>
                        </p:par>
                        <p:par>
                          <p:cTn id="33" fill="hold" nodeType="afterGroup">
                            <p:stCondLst>
                              <p:cond delay="0"/>
                            </p:stCondLst>
                            <p:childTnLst>
                              <p:par>
                                <p:cTn id="34" presetID="1" presetClass="entr" presetSubtype="0" fill="hold" grpId="0" nodeType="afterEffect">
                                  <p:stCondLst>
                                    <p:cond delay="0"/>
                                  </p:stCondLst>
                                  <p:childTnLst>
                                    <p:set>
                                      <p:cBhvr>
                                        <p:cTn id="35" dur="1" fill="hold">
                                          <p:stCondLst>
                                            <p:cond delay="0"/>
                                          </p:stCondLst>
                                        </p:cTn>
                                        <p:tgtEl>
                                          <p:spTgt spid="936978"/>
                                        </p:tgtEl>
                                        <p:attrNameLst>
                                          <p:attrName>style.visibility</p:attrName>
                                        </p:attrNameLst>
                                      </p:cBhvr>
                                      <p:to>
                                        <p:strVal val="visible"/>
                                      </p:to>
                                    </p:set>
                                  </p:childTnLst>
                                </p:cTn>
                              </p:par>
                              <p:par>
                                <p:cTn id="36" presetID="0" presetClass="path" presetSubtype="0" accel="50000" decel="50000" fill="hold" grpId="1" nodeType="withEffect">
                                  <p:stCondLst>
                                    <p:cond delay="0"/>
                                  </p:stCondLst>
                                  <p:childTnLst>
                                    <p:animMotion origin="layout" path="M 0 0 L 0.125 0 " pathEditMode="relative" ptsTypes="AA">
                                      <p:cBhvr>
                                        <p:cTn id="37" dur="2000" fill="hold"/>
                                        <p:tgtEl>
                                          <p:spTgt spid="936978"/>
                                        </p:tgtEl>
                                        <p:attrNameLst>
                                          <p:attrName>ppt_x</p:attrName>
                                          <p:attrName>ppt_y</p:attrName>
                                        </p:attrNameLst>
                                      </p:cBhvr>
                                    </p:animMotion>
                                  </p:childTnLst>
                                </p:cTn>
                              </p:par>
                              <p:par>
                                <p:cTn id="38" presetID="49" presetClass="path" presetSubtype="0" accel="50000" decel="50000" fill="hold" grpId="1" nodeType="withEffect">
                                  <p:stCondLst>
                                    <p:cond delay="0"/>
                                  </p:stCondLst>
                                  <p:childTnLst>
                                    <p:animMotion origin="layout" path="M 0 4.07407E-6 L 0.1375 4.07407E-6 " pathEditMode="relative" rAng="0" ptsTypes="AA">
                                      <p:cBhvr>
                                        <p:cTn id="39" dur="2000" fill="hold"/>
                                        <p:tgtEl>
                                          <p:spTgt spid="936962"/>
                                        </p:tgtEl>
                                        <p:attrNameLst>
                                          <p:attrName>ppt_x</p:attrName>
                                          <p:attrName>ppt_y</p:attrName>
                                        </p:attrNameLst>
                                      </p:cBhvr>
                                      <p:rCtr x="6875" y="0"/>
                                    </p:animMotion>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2" fill="hold" grpId="0" nodeType="clickEffect">
                                  <p:stCondLst>
                                    <p:cond delay="0"/>
                                  </p:stCondLst>
                                  <p:childTnLst>
                                    <p:set>
                                      <p:cBhvr>
                                        <p:cTn id="43" dur="1" fill="hold">
                                          <p:stCondLst>
                                            <p:cond delay="0"/>
                                          </p:stCondLst>
                                        </p:cTn>
                                        <p:tgtEl>
                                          <p:spTgt spid="936970"/>
                                        </p:tgtEl>
                                        <p:attrNameLst>
                                          <p:attrName>style.visibility</p:attrName>
                                        </p:attrNameLst>
                                      </p:cBhvr>
                                      <p:to>
                                        <p:strVal val="visible"/>
                                      </p:to>
                                    </p:set>
                                    <p:animEffect transition="in" filter="wipe(right)">
                                      <p:cBhvr>
                                        <p:cTn id="44" dur="500"/>
                                        <p:tgtEl>
                                          <p:spTgt spid="936970"/>
                                        </p:tgtEl>
                                      </p:cBhvr>
                                    </p:animEffect>
                                  </p:childTnLst>
                                </p:cTn>
                              </p:par>
                            </p:childTnLst>
                          </p:cTn>
                        </p:par>
                        <p:par>
                          <p:cTn id="45" fill="hold" nodeType="afterGroup">
                            <p:stCondLst>
                              <p:cond delay="500"/>
                            </p:stCondLst>
                            <p:childTnLst>
                              <p:par>
                                <p:cTn id="46" presetID="1" presetClass="entr" presetSubtype="0" fill="hold" grpId="0" nodeType="afterEffect">
                                  <p:stCondLst>
                                    <p:cond delay="0"/>
                                  </p:stCondLst>
                                  <p:childTnLst>
                                    <p:set>
                                      <p:cBhvr>
                                        <p:cTn id="47" dur="1" fill="hold">
                                          <p:stCondLst>
                                            <p:cond delay="0"/>
                                          </p:stCondLst>
                                        </p:cTn>
                                        <p:tgtEl>
                                          <p:spTgt spid="9369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6962" grpId="0" animBg="1"/>
      <p:bldP spid="936962" grpId="1" animBg="1"/>
      <p:bldP spid="936970" grpId="0" animBg="1"/>
      <p:bldP spid="936971" grpId="0" animBg="1"/>
      <p:bldP spid="936972" grpId="0" animBg="1"/>
      <p:bldP spid="936973" grpId="0"/>
      <p:bldP spid="936974" grpId="0"/>
      <p:bldP spid="936975" grpId="0"/>
      <p:bldP spid="936977" grpId="0"/>
      <p:bldP spid="936978" grpId="0"/>
      <p:bldP spid="936978" grpId="1"/>
      <p:bldP spid="936979" grpId="0" animBg="1"/>
      <p:bldP spid="936979" grpId="1" animBg="1"/>
      <p:bldP spid="936980" grpId="0"/>
      <p:bldP spid="936980" grpId="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9010" name="Rectangle 2"/>
          <p:cNvSpPr>
            <a:spLocks noChangeArrowheads="1"/>
          </p:cNvSpPr>
          <p:nvPr/>
        </p:nvSpPr>
        <p:spPr bwMode="auto">
          <a:xfrm>
            <a:off x="3060700" y="3967163"/>
            <a:ext cx="1358900" cy="1824037"/>
          </a:xfrm>
          <a:prstGeom prst="rect">
            <a:avLst/>
          </a:prstGeom>
          <a:solidFill>
            <a:schemeClr val="bg2">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4100" name="Line 3"/>
          <p:cNvSpPr>
            <a:spLocks noChangeShapeType="1"/>
          </p:cNvSpPr>
          <p:nvPr/>
        </p:nvSpPr>
        <p:spPr bwMode="auto">
          <a:xfrm flipH="1" flipV="1">
            <a:off x="3060700" y="2936875"/>
            <a:ext cx="2819400" cy="21209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01" name="Line 4"/>
          <p:cNvSpPr>
            <a:spLocks noChangeShapeType="1"/>
          </p:cNvSpPr>
          <p:nvPr/>
        </p:nvSpPr>
        <p:spPr bwMode="auto">
          <a:xfrm>
            <a:off x="4295775" y="2932113"/>
            <a:ext cx="2819400" cy="21209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02" name="Line 5"/>
          <p:cNvSpPr>
            <a:spLocks noChangeShapeType="1"/>
          </p:cNvSpPr>
          <p:nvPr/>
        </p:nvSpPr>
        <p:spPr bwMode="auto">
          <a:xfrm>
            <a:off x="3060700" y="2057400"/>
            <a:ext cx="0" cy="3733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03" name="Line 6"/>
          <p:cNvSpPr>
            <a:spLocks noChangeShapeType="1"/>
          </p:cNvSpPr>
          <p:nvPr/>
        </p:nvSpPr>
        <p:spPr bwMode="auto">
          <a:xfrm>
            <a:off x="3060700" y="5797550"/>
            <a:ext cx="3340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04" name="Line 7"/>
          <p:cNvSpPr>
            <a:spLocks noChangeShapeType="1"/>
          </p:cNvSpPr>
          <p:nvPr/>
        </p:nvSpPr>
        <p:spPr bwMode="auto">
          <a:xfrm flipH="1">
            <a:off x="5276850" y="2381250"/>
            <a:ext cx="0" cy="34163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05" name="Text Box 8"/>
          <p:cNvSpPr txBox="1">
            <a:spLocks noChangeArrowheads="1"/>
          </p:cNvSpPr>
          <p:nvPr/>
        </p:nvSpPr>
        <p:spPr bwMode="auto">
          <a:xfrm>
            <a:off x="3200400" y="1524000"/>
            <a:ext cx="2819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800" u="sng"/>
              <a:t>Low skilled labor market</a:t>
            </a:r>
          </a:p>
        </p:txBody>
      </p:sp>
      <p:sp>
        <p:nvSpPr>
          <p:cNvPr id="4106" name="Text Box 9"/>
          <p:cNvSpPr txBox="1">
            <a:spLocks noChangeArrowheads="1"/>
          </p:cNvSpPr>
          <p:nvPr/>
        </p:nvSpPr>
        <p:spPr bwMode="auto">
          <a:xfrm>
            <a:off x="5156200" y="2082800"/>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a:t>S</a:t>
            </a:r>
          </a:p>
        </p:txBody>
      </p:sp>
      <p:sp>
        <p:nvSpPr>
          <p:cNvPr id="4107" name="Text Box 10"/>
          <p:cNvSpPr txBox="1">
            <a:spLocks noChangeArrowheads="1"/>
          </p:cNvSpPr>
          <p:nvPr/>
        </p:nvSpPr>
        <p:spPr bwMode="auto">
          <a:xfrm>
            <a:off x="5791200" y="5029200"/>
            <a:ext cx="16383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i="1"/>
              <a:t>D</a:t>
            </a:r>
            <a:r>
              <a:rPr lang="en-US" sz="1400" i="1" baseline="-25000"/>
              <a:t>BL</a:t>
            </a:r>
          </a:p>
        </p:txBody>
      </p:sp>
      <p:sp>
        <p:nvSpPr>
          <p:cNvPr id="4108" name="Line 11"/>
          <p:cNvSpPr>
            <a:spLocks noChangeShapeType="1"/>
          </p:cNvSpPr>
          <p:nvPr/>
        </p:nvSpPr>
        <p:spPr bwMode="auto">
          <a:xfrm flipH="1">
            <a:off x="3032125" y="3668713"/>
            <a:ext cx="2239963" cy="0"/>
          </a:xfrm>
          <a:prstGeom prst="line">
            <a:avLst/>
          </a:prstGeom>
          <a:noFill/>
          <a:ln w="9525">
            <a:solidFill>
              <a:srgbClr val="FF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4109" name="Line 12"/>
          <p:cNvSpPr>
            <a:spLocks noChangeShapeType="1"/>
          </p:cNvSpPr>
          <p:nvPr/>
        </p:nvSpPr>
        <p:spPr bwMode="auto">
          <a:xfrm>
            <a:off x="4419600" y="3967163"/>
            <a:ext cx="0" cy="1836737"/>
          </a:xfrm>
          <a:prstGeom prst="line">
            <a:avLst/>
          </a:prstGeom>
          <a:noFill/>
          <a:ln w="9525">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4110" name="Line 13"/>
          <p:cNvSpPr>
            <a:spLocks noChangeShapeType="1"/>
          </p:cNvSpPr>
          <p:nvPr/>
        </p:nvSpPr>
        <p:spPr bwMode="auto">
          <a:xfrm flipH="1" flipV="1">
            <a:off x="3073400" y="3967163"/>
            <a:ext cx="1346200" cy="0"/>
          </a:xfrm>
          <a:prstGeom prst="line">
            <a:avLst/>
          </a:prstGeom>
          <a:noFill/>
          <a:ln w="9525">
            <a:solidFill>
              <a:schemeClr val="tx1"/>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4111" name="Text Box 14"/>
          <p:cNvSpPr txBox="1">
            <a:spLocks noChangeArrowheads="1"/>
          </p:cNvSpPr>
          <p:nvPr/>
        </p:nvSpPr>
        <p:spPr bwMode="auto">
          <a:xfrm>
            <a:off x="2609850" y="3783013"/>
            <a:ext cx="533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800"/>
              <a:t>40</a:t>
            </a:r>
            <a:endParaRPr lang="en-US" sz="1800" baseline="-25000"/>
          </a:p>
        </p:txBody>
      </p:sp>
      <p:sp>
        <p:nvSpPr>
          <p:cNvPr id="4112" name="Text Box 15"/>
          <p:cNvSpPr txBox="1">
            <a:spLocks noChangeArrowheads="1"/>
          </p:cNvSpPr>
          <p:nvPr/>
        </p:nvSpPr>
        <p:spPr bwMode="auto">
          <a:xfrm>
            <a:off x="4038600" y="5803900"/>
            <a:ext cx="762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400"/>
              <a:t>12000</a:t>
            </a:r>
            <a:endParaRPr lang="en-US" sz="1400" baseline="-25000"/>
          </a:p>
        </p:txBody>
      </p:sp>
      <p:sp>
        <p:nvSpPr>
          <p:cNvPr id="4113" name="Text Box 16"/>
          <p:cNvSpPr txBox="1">
            <a:spLocks noChangeArrowheads="1"/>
          </p:cNvSpPr>
          <p:nvPr/>
        </p:nvSpPr>
        <p:spPr bwMode="auto">
          <a:xfrm>
            <a:off x="2257425" y="3470275"/>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spcBef>
                <a:spcPct val="50000"/>
              </a:spcBef>
            </a:pPr>
            <a:r>
              <a:rPr lang="en-US" sz="1800">
                <a:solidFill>
                  <a:srgbClr val="FF0000"/>
                </a:solidFill>
              </a:rPr>
              <a:t>41</a:t>
            </a:r>
            <a:endParaRPr lang="en-US" sz="1800" baseline="30000">
              <a:solidFill>
                <a:srgbClr val="FF0000"/>
              </a:solidFill>
            </a:endParaRPr>
          </a:p>
        </p:txBody>
      </p:sp>
      <p:sp>
        <p:nvSpPr>
          <p:cNvPr id="4114" name="Text Box 17"/>
          <p:cNvSpPr txBox="1">
            <a:spLocks noChangeArrowheads="1"/>
          </p:cNvSpPr>
          <p:nvPr/>
        </p:nvSpPr>
        <p:spPr bwMode="auto">
          <a:xfrm>
            <a:off x="4800600" y="5803900"/>
            <a:ext cx="9271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400"/>
              <a:t>20000</a:t>
            </a:r>
            <a:endParaRPr lang="en-US" sz="1400" baseline="30000"/>
          </a:p>
        </p:txBody>
      </p:sp>
      <p:sp>
        <p:nvSpPr>
          <p:cNvPr id="4116" name="Text Box 19"/>
          <p:cNvSpPr txBox="1">
            <a:spLocks noChangeArrowheads="1"/>
          </p:cNvSpPr>
          <p:nvPr/>
        </p:nvSpPr>
        <p:spPr bwMode="auto">
          <a:xfrm>
            <a:off x="6624638" y="5029200"/>
            <a:ext cx="762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spcBef>
                <a:spcPct val="50000"/>
              </a:spcBef>
            </a:pPr>
            <a:r>
              <a:rPr lang="en-US" sz="1400" i="1">
                <a:solidFill>
                  <a:srgbClr val="FF0000"/>
                </a:solidFill>
              </a:rPr>
              <a:t>D</a:t>
            </a:r>
            <a:r>
              <a:rPr lang="en-US" sz="1400" i="1" baseline="-25000">
                <a:solidFill>
                  <a:srgbClr val="FF0000"/>
                </a:solidFill>
              </a:rPr>
              <a:t>AL</a:t>
            </a:r>
          </a:p>
        </p:txBody>
      </p:sp>
      <p:graphicFrame>
        <p:nvGraphicFramePr>
          <p:cNvPr id="939029" name="Object 21"/>
          <p:cNvGraphicFramePr>
            <a:graphicFrameLocks noChangeAspect="1"/>
          </p:cNvGraphicFramePr>
          <p:nvPr/>
        </p:nvGraphicFramePr>
        <p:xfrm>
          <a:off x="6553200" y="3048000"/>
          <a:ext cx="1828800" cy="976313"/>
        </p:xfrm>
        <a:graphic>
          <a:graphicData uri="http://schemas.openxmlformats.org/presentationml/2006/ole">
            <mc:AlternateContent xmlns:mc="http://schemas.openxmlformats.org/markup-compatibility/2006">
              <mc:Choice xmlns:v="urn:schemas-microsoft-com:vml" Requires="v">
                <p:oleObj spid="_x0000_s4129" name="Equation" r:id="rId4" imgW="1269449" imgH="672808" progId="Equation.DSMT4">
                  <p:embed/>
                </p:oleObj>
              </mc:Choice>
              <mc:Fallback>
                <p:oleObj name="Equation" r:id="rId4" imgW="1269449" imgH="672808" progId="Equation.DSMT4">
                  <p:embed/>
                  <p:pic>
                    <p:nvPicPr>
                      <p:cNvPr id="0" name="Object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3200" y="3048000"/>
                        <a:ext cx="1828800" cy="97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39030" name="Rectangle 22"/>
          <p:cNvSpPr>
            <a:spLocks noChangeArrowheads="1"/>
          </p:cNvSpPr>
          <p:nvPr/>
        </p:nvSpPr>
        <p:spPr bwMode="auto">
          <a:xfrm>
            <a:off x="6934200" y="3657600"/>
            <a:ext cx="1943100" cy="4222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39031" name="Rectangle 23"/>
          <p:cNvSpPr>
            <a:spLocks noChangeArrowheads="1"/>
          </p:cNvSpPr>
          <p:nvPr/>
        </p:nvSpPr>
        <p:spPr bwMode="auto">
          <a:xfrm>
            <a:off x="6896100" y="3413125"/>
            <a:ext cx="1943100" cy="679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39032" name="Rectangle 24"/>
          <p:cNvSpPr>
            <a:spLocks noChangeArrowheads="1"/>
          </p:cNvSpPr>
          <p:nvPr/>
        </p:nvSpPr>
        <p:spPr bwMode="auto">
          <a:xfrm>
            <a:off x="6553200" y="3090863"/>
            <a:ext cx="1943100" cy="679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4121" name="Rectangle 26"/>
          <p:cNvSpPr>
            <a:spLocks noChangeArrowheads="1"/>
          </p:cNvSpPr>
          <p:nvPr/>
        </p:nvSpPr>
        <p:spPr bwMode="auto">
          <a:xfrm>
            <a:off x="457200" y="9144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2200" b="1"/>
              <a:t> </a:t>
            </a:r>
            <a:r>
              <a:rPr lang="en-US" sz="2000" b="1" i="1"/>
              <a:t>Is Lebron James over paid? </a:t>
            </a:r>
            <a:r>
              <a:rPr lang="en-US" sz="2000" b="1"/>
              <a:t/>
            </a:r>
            <a:br>
              <a:rPr lang="en-US" sz="2000" b="1"/>
            </a:br>
            <a:endParaRPr lang="en-US" sz="2000" b="1"/>
          </a:p>
        </p:txBody>
      </p:sp>
      <p:sp>
        <p:nvSpPr>
          <p:cNvPr id="4122" name="Rectangle 29"/>
          <p:cNvSpPr>
            <a:spLocks noGrp="1" noChangeArrowheads="1"/>
          </p:cNvSpPr>
          <p:nvPr>
            <p:ph type="title"/>
          </p:nvPr>
        </p:nvSpPr>
        <p:spPr>
          <a:xfrm>
            <a:off x="381000" y="228600"/>
            <a:ext cx="8458200" cy="533400"/>
          </a:xfrm>
          <a:noFill/>
        </p:spPr>
        <p:txBody>
          <a:bodyPr/>
          <a:lstStyle/>
          <a:p>
            <a:pPr eaLnBrk="1" hangingPunct="1"/>
            <a:r>
              <a:rPr lang="en-US" smtClean="0"/>
              <a:t>Law of Supply and Demand</a:t>
            </a:r>
          </a:p>
        </p:txBody>
      </p:sp>
      <p:sp>
        <p:nvSpPr>
          <p:cNvPr id="27" name="Rectangle 20"/>
          <p:cNvSpPr>
            <a:spLocks noChangeArrowheads="1"/>
          </p:cNvSpPr>
          <p:nvPr/>
        </p:nvSpPr>
        <p:spPr bwMode="auto">
          <a:xfrm>
            <a:off x="6324600" y="2590800"/>
            <a:ext cx="2514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tabLst>
                <a:tab pos="457200" algn="l"/>
              </a:tabLst>
              <a:defRPr sz="2400">
                <a:solidFill>
                  <a:schemeClr val="tx1"/>
                </a:solidFill>
                <a:latin typeface="Times New Roman" panose="02020603050405020304" pitchFamily="18" charset="0"/>
              </a:defRPr>
            </a:lvl1pPr>
            <a:lvl2pPr marL="742950" indent="-285750" eaLnBrk="0" hangingPunct="0">
              <a:tabLst>
                <a:tab pos="457200" algn="l"/>
              </a:tabLst>
              <a:defRPr sz="2400">
                <a:solidFill>
                  <a:schemeClr val="tx1"/>
                </a:solidFill>
                <a:latin typeface="Times New Roman" panose="02020603050405020304" pitchFamily="18" charset="0"/>
              </a:defRPr>
            </a:lvl2pPr>
            <a:lvl3pPr marL="1143000" indent="-228600" eaLnBrk="0" hangingPunct="0">
              <a:tabLst>
                <a:tab pos="457200" algn="l"/>
              </a:tabLst>
              <a:defRPr sz="2400">
                <a:solidFill>
                  <a:schemeClr val="tx1"/>
                </a:solidFill>
                <a:latin typeface="Times New Roman" panose="02020603050405020304" pitchFamily="18" charset="0"/>
              </a:defRPr>
            </a:lvl3pPr>
            <a:lvl4pPr marL="1600200" indent="-228600" eaLnBrk="0" hangingPunct="0">
              <a:tabLst>
                <a:tab pos="457200" algn="l"/>
              </a:tabLst>
              <a:defRPr sz="2400">
                <a:solidFill>
                  <a:schemeClr val="tx1"/>
                </a:solidFill>
                <a:latin typeface="Times New Roman" panose="02020603050405020304" pitchFamily="18" charset="0"/>
              </a:defRPr>
            </a:lvl4pPr>
            <a:lvl5pPr marL="2057400" indent="-228600" eaLnBrk="0" hangingPunct="0">
              <a:tabLst>
                <a:tab pos="4572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9pPr>
          </a:lstStyle>
          <a:p>
            <a:pPr eaLnBrk="1" hangingPunct="1"/>
            <a:r>
              <a:rPr lang="en-US" sz="1800" u="sng" dirty="0">
                <a:cs typeface="Times New Roman" panose="02020603050405020304" pitchFamily="18" charset="0"/>
              </a:rPr>
              <a:t>Revenue per home game:</a:t>
            </a:r>
            <a:endParaRPr lang="en-US" sz="1800" u="sng" dirty="0"/>
          </a:p>
          <a:p>
            <a:endParaRPr lang="en-US" sz="1800"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39010"/>
                                        </p:tgtEl>
                                        <p:attrNameLst>
                                          <p:attrName>style.visibility</p:attrName>
                                        </p:attrNameLst>
                                      </p:cBhvr>
                                      <p:to>
                                        <p:strVal val="visible"/>
                                      </p:to>
                                    </p:set>
                                    <p:animEffect transition="in" filter="wipe(left)">
                                      <p:cBhvr>
                                        <p:cTn id="7" dur="500"/>
                                        <p:tgtEl>
                                          <p:spTgt spid="939010"/>
                                        </p:tgtEl>
                                      </p:cBhvr>
                                    </p:animEffect>
                                  </p:childTnLst>
                                </p:cTn>
                              </p:par>
                              <p:par>
                                <p:cTn id="8" presetID="1" presetClass="entr" presetSubtype="0" fill="hold" nodeType="withEffect">
                                  <p:stCondLst>
                                    <p:cond delay="0"/>
                                  </p:stCondLst>
                                  <p:childTnLst>
                                    <p:set>
                                      <p:cBhvr>
                                        <p:cTn id="9" dur="1" fill="hold">
                                          <p:stCondLst>
                                            <p:cond delay="0"/>
                                          </p:stCondLst>
                                        </p:cTn>
                                        <p:tgtEl>
                                          <p:spTgt spid="939029"/>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xit" presetSubtype="0" fill="hold" grpId="0" nodeType="clickEffect">
                                  <p:stCondLst>
                                    <p:cond delay="0"/>
                                  </p:stCondLst>
                                  <p:childTnLst>
                                    <p:set>
                                      <p:cBhvr>
                                        <p:cTn id="13" dur="1" fill="hold">
                                          <p:stCondLst>
                                            <p:cond delay="0"/>
                                          </p:stCondLst>
                                        </p:cTn>
                                        <p:tgtEl>
                                          <p:spTgt spid="939032"/>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xit" presetSubtype="0" fill="hold" grpId="0" nodeType="clickEffect">
                                  <p:stCondLst>
                                    <p:cond delay="0"/>
                                  </p:stCondLst>
                                  <p:childTnLst>
                                    <p:set>
                                      <p:cBhvr>
                                        <p:cTn id="17" dur="1" fill="hold">
                                          <p:stCondLst>
                                            <p:cond delay="0"/>
                                          </p:stCondLst>
                                        </p:cTn>
                                        <p:tgtEl>
                                          <p:spTgt spid="939031"/>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0" nodeType="clickEffect">
                                  <p:stCondLst>
                                    <p:cond delay="0"/>
                                  </p:stCondLst>
                                  <p:childTnLst>
                                    <p:set>
                                      <p:cBhvr>
                                        <p:cTn id="21" dur="1" fill="hold">
                                          <p:stCondLst>
                                            <p:cond delay="0"/>
                                          </p:stCondLst>
                                        </p:cTn>
                                        <p:tgtEl>
                                          <p:spTgt spid="9390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9010" grpId="0" animBg="1"/>
      <p:bldP spid="939030" grpId="0" animBg="1"/>
      <p:bldP spid="939031" grpId="0" animBg="1"/>
      <p:bldP spid="93903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1058" name="Rectangle 2"/>
          <p:cNvSpPr>
            <a:spLocks noChangeArrowheads="1"/>
          </p:cNvSpPr>
          <p:nvPr/>
        </p:nvSpPr>
        <p:spPr bwMode="auto">
          <a:xfrm>
            <a:off x="3060700" y="3668713"/>
            <a:ext cx="2211388" cy="2122487"/>
          </a:xfrm>
          <a:prstGeom prst="rect">
            <a:avLst/>
          </a:prstGeom>
          <a:solidFill>
            <a:srgbClr val="FF0000">
              <a:alpha val="4588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5124" name="Line 3"/>
          <p:cNvSpPr>
            <a:spLocks noChangeShapeType="1"/>
          </p:cNvSpPr>
          <p:nvPr/>
        </p:nvSpPr>
        <p:spPr bwMode="auto">
          <a:xfrm flipH="1" flipV="1">
            <a:off x="3060700" y="2936875"/>
            <a:ext cx="2819400" cy="21209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25" name="Line 4"/>
          <p:cNvSpPr>
            <a:spLocks noChangeShapeType="1"/>
          </p:cNvSpPr>
          <p:nvPr/>
        </p:nvSpPr>
        <p:spPr bwMode="auto">
          <a:xfrm>
            <a:off x="4295775" y="2932113"/>
            <a:ext cx="2819400" cy="21209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26" name="Line 5"/>
          <p:cNvSpPr>
            <a:spLocks noChangeShapeType="1"/>
          </p:cNvSpPr>
          <p:nvPr/>
        </p:nvSpPr>
        <p:spPr bwMode="auto">
          <a:xfrm>
            <a:off x="3060700" y="2057400"/>
            <a:ext cx="0" cy="3733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27" name="Line 6"/>
          <p:cNvSpPr>
            <a:spLocks noChangeShapeType="1"/>
          </p:cNvSpPr>
          <p:nvPr/>
        </p:nvSpPr>
        <p:spPr bwMode="auto">
          <a:xfrm>
            <a:off x="3060700" y="5797550"/>
            <a:ext cx="3340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28" name="Line 7"/>
          <p:cNvSpPr>
            <a:spLocks noChangeShapeType="1"/>
          </p:cNvSpPr>
          <p:nvPr/>
        </p:nvSpPr>
        <p:spPr bwMode="auto">
          <a:xfrm flipH="1">
            <a:off x="5276850" y="2381250"/>
            <a:ext cx="0" cy="34163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29" name="Text Box 8"/>
          <p:cNvSpPr txBox="1">
            <a:spLocks noChangeArrowheads="1"/>
          </p:cNvSpPr>
          <p:nvPr/>
        </p:nvSpPr>
        <p:spPr bwMode="auto">
          <a:xfrm>
            <a:off x="3200400" y="1524000"/>
            <a:ext cx="2819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800" u="sng"/>
              <a:t>Low skilled labor market</a:t>
            </a:r>
          </a:p>
        </p:txBody>
      </p:sp>
      <p:sp>
        <p:nvSpPr>
          <p:cNvPr id="5130" name="Text Box 9"/>
          <p:cNvSpPr txBox="1">
            <a:spLocks noChangeArrowheads="1"/>
          </p:cNvSpPr>
          <p:nvPr/>
        </p:nvSpPr>
        <p:spPr bwMode="auto">
          <a:xfrm>
            <a:off x="5156200" y="2082800"/>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a:t>S</a:t>
            </a:r>
          </a:p>
        </p:txBody>
      </p:sp>
      <p:sp>
        <p:nvSpPr>
          <p:cNvPr id="5131" name="Text Box 10"/>
          <p:cNvSpPr txBox="1">
            <a:spLocks noChangeArrowheads="1"/>
          </p:cNvSpPr>
          <p:nvPr/>
        </p:nvSpPr>
        <p:spPr bwMode="auto">
          <a:xfrm>
            <a:off x="5791200" y="5029200"/>
            <a:ext cx="16383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400" i="1"/>
              <a:t>D</a:t>
            </a:r>
            <a:r>
              <a:rPr lang="en-US" sz="1400" i="1" baseline="-25000"/>
              <a:t>BL</a:t>
            </a:r>
          </a:p>
        </p:txBody>
      </p:sp>
      <p:sp>
        <p:nvSpPr>
          <p:cNvPr id="5132" name="Line 11"/>
          <p:cNvSpPr>
            <a:spLocks noChangeShapeType="1"/>
          </p:cNvSpPr>
          <p:nvPr/>
        </p:nvSpPr>
        <p:spPr bwMode="auto">
          <a:xfrm flipH="1">
            <a:off x="3032125" y="3668713"/>
            <a:ext cx="2239963" cy="0"/>
          </a:xfrm>
          <a:prstGeom prst="line">
            <a:avLst/>
          </a:prstGeom>
          <a:noFill/>
          <a:ln w="9525">
            <a:solidFill>
              <a:srgbClr val="FF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5133" name="Line 12"/>
          <p:cNvSpPr>
            <a:spLocks noChangeShapeType="1"/>
          </p:cNvSpPr>
          <p:nvPr/>
        </p:nvSpPr>
        <p:spPr bwMode="auto">
          <a:xfrm>
            <a:off x="4419600" y="3967163"/>
            <a:ext cx="0" cy="1836737"/>
          </a:xfrm>
          <a:prstGeom prst="line">
            <a:avLst/>
          </a:prstGeom>
          <a:noFill/>
          <a:ln w="9525">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5134" name="Line 13"/>
          <p:cNvSpPr>
            <a:spLocks noChangeShapeType="1"/>
          </p:cNvSpPr>
          <p:nvPr/>
        </p:nvSpPr>
        <p:spPr bwMode="auto">
          <a:xfrm flipH="1" flipV="1">
            <a:off x="3073400" y="3967163"/>
            <a:ext cx="1346200" cy="0"/>
          </a:xfrm>
          <a:prstGeom prst="line">
            <a:avLst/>
          </a:prstGeom>
          <a:noFill/>
          <a:ln w="9525">
            <a:solidFill>
              <a:schemeClr val="tx1"/>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5135" name="Text Box 14"/>
          <p:cNvSpPr txBox="1">
            <a:spLocks noChangeArrowheads="1"/>
          </p:cNvSpPr>
          <p:nvPr/>
        </p:nvSpPr>
        <p:spPr bwMode="auto">
          <a:xfrm>
            <a:off x="2609850" y="3783013"/>
            <a:ext cx="533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800"/>
              <a:t>40</a:t>
            </a:r>
            <a:endParaRPr lang="en-US" sz="1800" baseline="-25000"/>
          </a:p>
        </p:txBody>
      </p:sp>
      <p:sp>
        <p:nvSpPr>
          <p:cNvPr id="5136" name="Text Box 15"/>
          <p:cNvSpPr txBox="1">
            <a:spLocks noChangeArrowheads="1"/>
          </p:cNvSpPr>
          <p:nvPr/>
        </p:nvSpPr>
        <p:spPr bwMode="auto">
          <a:xfrm>
            <a:off x="4038600" y="5803900"/>
            <a:ext cx="762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400"/>
              <a:t>12000</a:t>
            </a:r>
            <a:endParaRPr lang="en-US" sz="1400" baseline="-25000"/>
          </a:p>
        </p:txBody>
      </p:sp>
      <p:sp>
        <p:nvSpPr>
          <p:cNvPr id="5137" name="Text Box 16"/>
          <p:cNvSpPr txBox="1">
            <a:spLocks noChangeArrowheads="1"/>
          </p:cNvSpPr>
          <p:nvPr/>
        </p:nvSpPr>
        <p:spPr bwMode="auto">
          <a:xfrm>
            <a:off x="2257425" y="3470275"/>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spcBef>
                <a:spcPct val="50000"/>
              </a:spcBef>
            </a:pPr>
            <a:r>
              <a:rPr lang="en-US" sz="1800">
                <a:solidFill>
                  <a:srgbClr val="FF0000"/>
                </a:solidFill>
              </a:rPr>
              <a:t>41</a:t>
            </a:r>
            <a:endParaRPr lang="en-US" sz="1800" baseline="30000">
              <a:solidFill>
                <a:srgbClr val="FF0000"/>
              </a:solidFill>
            </a:endParaRPr>
          </a:p>
        </p:txBody>
      </p:sp>
      <p:sp>
        <p:nvSpPr>
          <p:cNvPr id="5138" name="Text Box 17"/>
          <p:cNvSpPr txBox="1">
            <a:spLocks noChangeArrowheads="1"/>
          </p:cNvSpPr>
          <p:nvPr/>
        </p:nvSpPr>
        <p:spPr bwMode="auto">
          <a:xfrm>
            <a:off x="4800600" y="5803900"/>
            <a:ext cx="9271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400"/>
              <a:t>20000</a:t>
            </a:r>
            <a:endParaRPr lang="en-US" sz="1400" baseline="30000"/>
          </a:p>
        </p:txBody>
      </p:sp>
      <p:sp>
        <p:nvSpPr>
          <p:cNvPr id="5139" name="Text Box 18"/>
          <p:cNvSpPr txBox="1">
            <a:spLocks noChangeArrowheads="1"/>
          </p:cNvSpPr>
          <p:nvPr/>
        </p:nvSpPr>
        <p:spPr bwMode="auto">
          <a:xfrm>
            <a:off x="6624638" y="5029200"/>
            <a:ext cx="762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spcBef>
                <a:spcPct val="50000"/>
              </a:spcBef>
            </a:pPr>
            <a:r>
              <a:rPr lang="en-US" sz="1400" i="1">
                <a:solidFill>
                  <a:srgbClr val="FF0000"/>
                </a:solidFill>
              </a:rPr>
              <a:t>D</a:t>
            </a:r>
            <a:r>
              <a:rPr lang="en-US" sz="1400" i="1" baseline="-25000">
                <a:solidFill>
                  <a:srgbClr val="FF0000"/>
                </a:solidFill>
              </a:rPr>
              <a:t>AL</a:t>
            </a:r>
          </a:p>
        </p:txBody>
      </p:sp>
      <p:sp>
        <p:nvSpPr>
          <p:cNvPr id="5140" name="Rectangle 19"/>
          <p:cNvSpPr>
            <a:spLocks noChangeArrowheads="1"/>
          </p:cNvSpPr>
          <p:nvPr/>
        </p:nvSpPr>
        <p:spPr bwMode="auto">
          <a:xfrm>
            <a:off x="6324600" y="2590800"/>
            <a:ext cx="2514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tabLst>
                <a:tab pos="457200" algn="l"/>
              </a:tabLst>
              <a:defRPr sz="2400">
                <a:solidFill>
                  <a:schemeClr val="tx1"/>
                </a:solidFill>
                <a:latin typeface="Times New Roman" panose="02020603050405020304" pitchFamily="18" charset="0"/>
              </a:defRPr>
            </a:lvl1pPr>
            <a:lvl2pPr marL="742950" indent="-285750" eaLnBrk="0" hangingPunct="0">
              <a:tabLst>
                <a:tab pos="457200" algn="l"/>
              </a:tabLst>
              <a:defRPr sz="2400">
                <a:solidFill>
                  <a:schemeClr val="tx1"/>
                </a:solidFill>
                <a:latin typeface="Times New Roman" panose="02020603050405020304" pitchFamily="18" charset="0"/>
              </a:defRPr>
            </a:lvl2pPr>
            <a:lvl3pPr marL="1143000" indent="-228600" eaLnBrk="0" hangingPunct="0">
              <a:tabLst>
                <a:tab pos="457200" algn="l"/>
              </a:tabLst>
              <a:defRPr sz="2400">
                <a:solidFill>
                  <a:schemeClr val="tx1"/>
                </a:solidFill>
                <a:latin typeface="Times New Roman" panose="02020603050405020304" pitchFamily="18" charset="0"/>
              </a:defRPr>
            </a:lvl3pPr>
            <a:lvl4pPr marL="1600200" indent="-228600" eaLnBrk="0" hangingPunct="0">
              <a:tabLst>
                <a:tab pos="457200" algn="l"/>
              </a:tabLst>
              <a:defRPr sz="2400">
                <a:solidFill>
                  <a:schemeClr val="tx1"/>
                </a:solidFill>
                <a:latin typeface="Times New Roman" panose="02020603050405020304" pitchFamily="18" charset="0"/>
              </a:defRPr>
            </a:lvl4pPr>
            <a:lvl5pPr marL="2057400" indent="-228600" eaLnBrk="0" hangingPunct="0">
              <a:tabLst>
                <a:tab pos="4572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9pPr>
          </a:lstStyle>
          <a:p>
            <a:pPr eaLnBrk="1" hangingPunct="1"/>
            <a:r>
              <a:rPr lang="en-US" sz="1800" u="sng">
                <a:solidFill>
                  <a:srgbClr val="FF3300"/>
                </a:solidFill>
                <a:cs typeface="Times New Roman" panose="02020603050405020304" pitchFamily="18" charset="0"/>
              </a:rPr>
              <a:t>Revenue per home game:</a:t>
            </a:r>
            <a:endParaRPr lang="en-US" sz="1800" u="sng">
              <a:solidFill>
                <a:srgbClr val="FF3300"/>
              </a:solidFill>
            </a:endParaRPr>
          </a:p>
          <a:p>
            <a:endParaRPr lang="en-US" sz="1800" u="sng">
              <a:solidFill>
                <a:srgbClr val="FF3300"/>
              </a:solidFill>
            </a:endParaRPr>
          </a:p>
        </p:txBody>
      </p:sp>
      <p:graphicFrame>
        <p:nvGraphicFramePr>
          <p:cNvPr id="941076" name="Object 20"/>
          <p:cNvGraphicFramePr>
            <a:graphicFrameLocks noChangeAspect="1"/>
          </p:cNvGraphicFramePr>
          <p:nvPr/>
        </p:nvGraphicFramePr>
        <p:xfrm>
          <a:off x="6535738" y="3124200"/>
          <a:ext cx="1865312" cy="976313"/>
        </p:xfrm>
        <a:graphic>
          <a:graphicData uri="http://schemas.openxmlformats.org/presentationml/2006/ole">
            <mc:AlternateContent xmlns:mc="http://schemas.openxmlformats.org/markup-compatibility/2006">
              <mc:Choice xmlns:v="urn:schemas-microsoft-com:vml" Requires="v">
                <p:oleObj spid="_x0000_s5151" name="Equation" r:id="rId4" imgW="1295400" imgH="673100" progId="Equation.DSMT4">
                  <p:embed/>
                </p:oleObj>
              </mc:Choice>
              <mc:Fallback>
                <p:oleObj name="Equation" r:id="rId4" imgW="1295400" imgH="673100" progId="Equation.DSMT4">
                  <p:embed/>
                  <p:pic>
                    <p:nvPicPr>
                      <p:cNvPr id="0" name="Object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35738" y="3124200"/>
                        <a:ext cx="1865312" cy="97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41077" name="Rectangle 21"/>
          <p:cNvSpPr>
            <a:spLocks noChangeArrowheads="1"/>
          </p:cNvSpPr>
          <p:nvPr/>
        </p:nvSpPr>
        <p:spPr bwMode="auto">
          <a:xfrm>
            <a:off x="6934200" y="3810000"/>
            <a:ext cx="1943100" cy="4222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41078" name="Rectangle 22"/>
          <p:cNvSpPr>
            <a:spLocks noChangeArrowheads="1"/>
          </p:cNvSpPr>
          <p:nvPr/>
        </p:nvSpPr>
        <p:spPr bwMode="auto">
          <a:xfrm>
            <a:off x="6896100" y="3505200"/>
            <a:ext cx="1943100" cy="679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41079" name="Rectangle 23"/>
          <p:cNvSpPr>
            <a:spLocks noChangeArrowheads="1"/>
          </p:cNvSpPr>
          <p:nvPr/>
        </p:nvSpPr>
        <p:spPr bwMode="auto">
          <a:xfrm>
            <a:off x="6553200" y="3124200"/>
            <a:ext cx="1943100" cy="679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5144" name="Rectangle 25"/>
          <p:cNvSpPr>
            <a:spLocks noChangeArrowheads="1"/>
          </p:cNvSpPr>
          <p:nvPr/>
        </p:nvSpPr>
        <p:spPr bwMode="auto">
          <a:xfrm>
            <a:off x="457200" y="9144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2200" b="1"/>
              <a:t> </a:t>
            </a:r>
            <a:r>
              <a:rPr lang="en-US" sz="2000" b="1" i="1"/>
              <a:t>Is Lebron James over paid? </a:t>
            </a:r>
            <a:r>
              <a:rPr lang="en-US" sz="2000" b="1"/>
              <a:t/>
            </a:r>
            <a:br>
              <a:rPr lang="en-US" sz="2000" b="1"/>
            </a:br>
            <a:endParaRPr lang="en-US" sz="2000" b="1"/>
          </a:p>
        </p:txBody>
      </p:sp>
      <p:sp>
        <p:nvSpPr>
          <p:cNvPr id="5145" name="Rectangle 28"/>
          <p:cNvSpPr>
            <a:spLocks noGrp="1" noChangeArrowheads="1"/>
          </p:cNvSpPr>
          <p:nvPr>
            <p:ph type="title"/>
          </p:nvPr>
        </p:nvSpPr>
        <p:spPr>
          <a:xfrm>
            <a:off x="381000" y="228600"/>
            <a:ext cx="8458200" cy="533400"/>
          </a:xfrm>
          <a:noFill/>
        </p:spPr>
        <p:txBody>
          <a:bodyPr/>
          <a:lstStyle/>
          <a:p>
            <a:pPr eaLnBrk="1" hangingPunct="1"/>
            <a:r>
              <a:rPr lang="en-US" smtClean="0"/>
              <a:t>Law of Supply and Demand</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41058"/>
                                        </p:tgtEl>
                                        <p:attrNameLst>
                                          <p:attrName>style.visibility</p:attrName>
                                        </p:attrNameLst>
                                      </p:cBhvr>
                                      <p:to>
                                        <p:strVal val="visible"/>
                                      </p:to>
                                    </p:set>
                                    <p:animEffect transition="in" filter="wipe(left)">
                                      <p:cBhvr>
                                        <p:cTn id="7" dur="500"/>
                                        <p:tgtEl>
                                          <p:spTgt spid="941058"/>
                                        </p:tgtEl>
                                      </p:cBhvr>
                                    </p:animEffect>
                                  </p:childTnLst>
                                </p:cTn>
                              </p:par>
                              <p:par>
                                <p:cTn id="8" presetID="1" presetClass="entr" presetSubtype="0" fill="hold" nodeType="withEffect">
                                  <p:stCondLst>
                                    <p:cond delay="0"/>
                                  </p:stCondLst>
                                  <p:childTnLst>
                                    <p:set>
                                      <p:cBhvr>
                                        <p:cTn id="9" dur="1" fill="hold">
                                          <p:stCondLst>
                                            <p:cond delay="0"/>
                                          </p:stCondLst>
                                        </p:cTn>
                                        <p:tgtEl>
                                          <p:spTgt spid="941076"/>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xit" presetSubtype="0" fill="hold" grpId="0" nodeType="clickEffect">
                                  <p:stCondLst>
                                    <p:cond delay="0"/>
                                  </p:stCondLst>
                                  <p:childTnLst>
                                    <p:set>
                                      <p:cBhvr>
                                        <p:cTn id="13" dur="1" fill="hold">
                                          <p:stCondLst>
                                            <p:cond delay="0"/>
                                          </p:stCondLst>
                                        </p:cTn>
                                        <p:tgtEl>
                                          <p:spTgt spid="941079"/>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xit" presetSubtype="0" fill="hold" grpId="0" nodeType="clickEffect">
                                  <p:stCondLst>
                                    <p:cond delay="0"/>
                                  </p:stCondLst>
                                  <p:childTnLst>
                                    <p:set>
                                      <p:cBhvr>
                                        <p:cTn id="17" dur="1" fill="hold">
                                          <p:stCondLst>
                                            <p:cond delay="0"/>
                                          </p:stCondLst>
                                        </p:cTn>
                                        <p:tgtEl>
                                          <p:spTgt spid="941078"/>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0" nodeType="clickEffect">
                                  <p:stCondLst>
                                    <p:cond delay="0"/>
                                  </p:stCondLst>
                                  <p:childTnLst>
                                    <p:set>
                                      <p:cBhvr>
                                        <p:cTn id="21" dur="1" fill="hold">
                                          <p:stCondLst>
                                            <p:cond delay="0"/>
                                          </p:stCondLst>
                                        </p:cTn>
                                        <p:tgtEl>
                                          <p:spTgt spid="94107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1058" grpId="0" animBg="1"/>
      <p:bldP spid="941077" grpId="0" animBg="1"/>
      <p:bldP spid="941078" grpId="0" animBg="1"/>
      <p:bldP spid="94107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43106" name="Object 2"/>
          <p:cNvGraphicFramePr>
            <a:graphicFrameLocks noChangeAspect="1"/>
          </p:cNvGraphicFramePr>
          <p:nvPr/>
        </p:nvGraphicFramePr>
        <p:xfrm>
          <a:off x="2557463" y="2003425"/>
          <a:ext cx="3648075" cy="365125"/>
        </p:xfrm>
        <a:graphic>
          <a:graphicData uri="http://schemas.openxmlformats.org/presentationml/2006/ole">
            <mc:AlternateContent xmlns:mc="http://schemas.openxmlformats.org/markup-compatibility/2006">
              <mc:Choice xmlns:v="urn:schemas-microsoft-com:vml" Requires="v">
                <p:oleObj spid="_x0000_s6179" name="Equation" r:id="rId4" imgW="2286000" imgH="228600" progId="Equation.DSMT4">
                  <p:embed/>
                </p:oleObj>
              </mc:Choice>
              <mc:Fallback>
                <p:oleObj name="Equation" r:id="rId4" imgW="2286000" imgH="228600"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7463" y="2003425"/>
                        <a:ext cx="36480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43107" name="Object 3"/>
          <p:cNvGraphicFramePr>
            <a:graphicFrameLocks noChangeAspect="1"/>
          </p:cNvGraphicFramePr>
          <p:nvPr/>
        </p:nvGraphicFramePr>
        <p:xfrm>
          <a:off x="2557463" y="2551113"/>
          <a:ext cx="3638550" cy="365125"/>
        </p:xfrm>
        <a:graphic>
          <a:graphicData uri="http://schemas.openxmlformats.org/presentationml/2006/ole">
            <mc:AlternateContent xmlns:mc="http://schemas.openxmlformats.org/markup-compatibility/2006">
              <mc:Choice xmlns:v="urn:schemas-microsoft-com:vml" Requires="v">
                <p:oleObj spid="_x0000_s6180" name="Equation" r:id="rId6" imgW="2273300" imgH="228600" progId="Equation.DSMT4">
                  <p:embed/>
                </p:oleObj>
              </mc:Choice>
              <mc:Fallback>
                <p:oleObj name="Equation" r:id="rId6" imgW="2273300" imgH="228600" progId="Equation.DSMT4">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57463" y="2551113"/>
                        <a:ext cx="36385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149" name="Rectangle 4"/>
          <p:cNvSpPr>
            <a:spLocks noChangeArrowheads="1"/>
          </p:cNvSpPr>
          <p:nvPr/>
        </p:nvSpPr>
        <p:spPr bwMode="auto">
          <a:xfrm>
            <a:off x="914400" y="1416050"/>
            <a:ext cx="3613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tabLst>
                <a:tab pos="457200" algn="l"/>
              </a:tabLst>
              <a:defRPr sz="2400">
                <a:solidFill>
                  <a:schemeClr val="tx1"/>
                </a:solidFill>
                <a:latin typeface="Times New Roman" panose="02020603050405020304" pitchFamily="18" charset="0"/>
              </a:defRPr>
            </a:lvl1pPr>
            <a:lvl2pPr marL="742950" indent="-285750" eaLnBrk="0" hangingPunct="0">
              <a:tabLst>
                <a:tab pos="457200" algn="l"/>
              </a:tabLst>
              <a:defRPr sz="2400">
                <a:solidFill>
                  <a:schemeClr val="tx1"/>
                </a:solidFill>
                <a:latin typeface="Times New Roman" panose="02020603050405020304" pitchFamily="18" charset="0"/>
              </a:defRPr>
            </a:lvl2pPr>
            <a:lvl3pPr marL="1143000" indent="-228600" eaLnBrk="0" hangingPunct="0">
              <a:tabLst>
                <a:tab pos="457200" algn="l"/>
              </a:tabLst>
              <a:defRPr sz="2400">
                <a:solidFill>
                  <a:schemeClr val="tx1"/>
                </a:solidFill>
                <a:latin typeface="Times New Roman" panose="02020603050405020304" pitchFamily="18" charset="0"/>
              </a:defRPr>
            </a:lvl3pPr>
            <a:lvl4pPr marL="1600200" indent="-228600" eaLnBrk="0" hangingPunct="0">
              <a:tabLst>
                <a:tab pos="457200" algn="l"/>
              </a:tabLst>
              <a:defRPr sz="2400">
                <a:solidFill>
                  <a:schemeClr val="tx1"/>
                </a:solidFill>
                <a:latin typeface="Times New Roman" panose="02020603050405020304" pitchFamily="18" charset="0"/>
              </a:defRPr>
            </a:lvl4pPr>
            <a:lvl5pPr marL="2057400" indent="-228600" eaLnBrk="0" hangingPunct="0">
              <a:tabLst>
                <a:tab pos="4572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Total revenue for all 41 home games:</a:t>
            </a:r>
            <a:endParaRPr lang="en-US" sz="1800"/>
          </a:p>
          <a:p>
            <a:endParaRPr lang="en-US" sz="1800"/>
          </a:p>
        </p:txBody>
      </p:sp>
      <p:sp>
        <p:nvSpPr>
          <p:cNvPr id="943109" name="Rectangle 5"/>
          <p:cNvSpPr>
            <a:spLocks noChangeArrowheads="1"/>
          </p:cNvSpPr>
          <p:nvPr/>
        </p:nvSpPr>
        <p:spPr bwMode="auto">
          <a:xfrm>
            <a:off x="914400" y="3244850"/>
            <a:ext cx="41275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tabLst>
                <a:tab pos="457200" algn="l"/>
              </a:tabLst>
              <a:defRPr sz="2400">
                <a:solidFill>
                  <a:schemeClr val="tx1"/>
                </a:solidFill>
                <a:latin typeface="Times New Roman" panose="02020603050405020304" pitchFamily="18" charset="0"/>
              </a:defRPr>
            </a:lvl1pPr>
            <a:lvl2pPr marL="742950" indent="-285750" eaLnBrk="0" hangingPunct="0">
              <a:tabLst>
                <a:tab pos="457200" algn="l"/>
              </a:tabLst>
              <a:defRPr sz="2400">
                <a:solidFill>
                  <a:schemeClr val="tx1"/>
                </a:solidFill>
                <a:latin typeface="Times New Roman" panose="02020603050405020304" pitchFamily="18" charset="0"/>
              </a:defRPr>
            </a:lvl2pPr>
            <a:lvl3pPr marL="1143000" indent="-228600" eaLnBrk="0" hangingPunct="0">
              <a:tabLst>
                <a:tab pos="457200" algn="l"/>
              </a:tabLst>
              <a:defRPr sz="2400">
                <a:solidFill>
                  <a:schemeClr val="tx1"/>
                </a:solidFill>
                <a:latin typeface="Times New Roman" panose="02020603050405020304" pitchFamily="18" charset="0"/>
              </a:defRPr>
            </a:lvl3pPr>
            <a:lvl4pPr marL="1600200" indent="-228600" eaLnBrk="0" hangingPunct="0">
              <a:tabLst>
                <a:tab pos="457200" algn="l"/>
              </a:tabLst>
              <a:defRPr sz="2400">
                <a:solidFill>
                  <a:schemeClr val="tx1"/>
                </a:solidFill>
                <a:latin typeface="Times New Roman" panose="02020603050405020304" pitchFamily="18" charset="0"/>
              </a:defRPr>
            </a:lvl4pPr>
            <a:lvl5pPr marL="2057400" indent="-228600" eaLnBrk="0" hangingPunct="0">
              <a:tabLst>
                <a:tab pos="4572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Marginal Revenue of adding Lebron (</a:t>
            </a:r>
            <a:r>
              <a:rPr lang="en-US" sz="1800" i="1">
                <a:cs typeface="Times New Roman" panose="02020603050405020304" pitchFamily="18" charset="0"/>
              </a:rPr>
              <a:t>MR</a:t>
            </a:r>
            <a:r>
              <a:rPr lang="en-US" sz="1800">
                <a:cs typeface="Times New Roman" panose="02020603050405020304" pitchFamily="18" charset="0"/>
              </a:rPr>
              <a:t>):</a:t>
            </a:r>
            <a:endParaRPr lang="en-US" sz="1800"/>
          </a:p>
          <a:p>
            <a:endParaRPr lang="en-US" sz="1800"/>
          </a:p>
        </p:txBody>
      </p:sp>
      <p:graphicFrame>
        <p:nvGraphicFramePr>
          <p:cNvPr id="943110" name="Object 6"/>
          <p:cNvGraphicFramePr>
            <a:graphicFrameLocks noChangeAspect="1"/>
          </p:cNvGraphicFramePr>
          <p:nvPr/>
        </p:nvGraphicFramePr>
        <p:xfrm>
          <a:off x="1295400" y="3886200"/>
          <a:ext cx="6248400" cy="596900"/>
        </p:xfrm>
        <a:graphic>
          <a:graphicData uri="http://schemas.openxmlformats.org/presentationml/2006/ole">
            <mc:AlternateContent xmlns:mc="http://schemas.openxmlformats.org/markup-compatibility/2006">
              <mc:Choice xmlns:v="urn:schemas-microsoft-com:vml" Requires="v">
                <p:oleObj spid="_x0000_s6181" name="Equation" r:id="rId8" imgW="4089400" imgH="393700" progId="Equation.DSMT4">
                  <p:embed/>
                </p:oleObj>
              </mc:Choice>
              <mc:Fallback>
                <p:oleObj name="Equation" r:id="rId8" imgW="4089400" imgH="393700" progId="Equation.DSMT4">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95400" y="3886200"/>
                        <a:ext cx="62484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43111" name="Rectangle 7"/>
          <p:cNvSpPr>
            <a:spLocks noChangeArrowheads="1"/>
          </p:cNvSpPr>
          <p:nvPr/>
        </p:nvSpPr>
        <p:spPr bwMode="auto">
          <a:xfrm>
            <a:off x="914400" y="4860925"/>
            <a:ext cx="71929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Adding one Lebron increases total home game revenue by $13.94 million while the marginal cost of hiring one Lebron (</a:t>
            </a:r>
            <a:r>
              <a:rPr lang="en-US" sz="1800" i="1"/>
              <a:t>MC</a:t>
            </a:r>
            <a:r>
              <a:rPr lang="en-US" sz="1800"/>
              <a:t>) is $6 million a year.</a:t>
            </a:r>
          </a:p>
        </p:txBody>
      </p:sp>
      <p:sp>
        <p:nvSpPr>
          <p:cNvPr id="943112" name="Rectangle 8"/>
          <p:cNvSpPr>
            <a:spLocks noChangeArrowheads="1"/>
          </p:cNvSpPr>
          <p:nvPr/>
        </p:nvSpPr>
        <p:spPr bwMode="auto">
          <a:xfrm>
            <a:off x="914400" y="5562600"/>
            <a:ext cx="71929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Cleveland would love to continue hiring more Lebrons until </a:t>
            </a:r>
            <a:r>
              <a:rPr lang="en-US" sz="1800" i="1"/>
              <a:t>MR = MC.</a:t>
            </a:r>
            <a:r>
              <a:rPr lang="en-US" sz="1800"/>
              <a:t> </a:t>
            </a:r>
          </a:p>
        </p:txBody>
      </p:sp>
      <p:sp>
        <p:nvSpPr>
          <p:cNvPr id="943114" name="Rectangle 10"/>
          <p:cNvSpPr>
            <a:spLocks noChangeArrowheads="1"/>
          </p:cNvSpPr>
          <p:nvPr/>
        </p:nvSpPr>
        <p:spPr bwMode="auto">
          <a:xfrm>
            <a:off x="6324600" y="3886200"/>
            <a:ext cx="1943100" cy="679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43115" name="Rectangle 11"/>
          <p:cNvSpPr>
            <a:spLocks noChangeArrowheads="1"/>
          </p:cNvSpPr>
          <p:nvPr/>
        </p:nvSpPr>
        <p:spPr bwMode="auto">
          <a:xfrm>
            <a:off x="3733800" y="3886200"/>
            <a:ext cx="2895600" cy="679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43116" name="Rectangle 12"/>
          <p:cNvSpPr>
            <a:spLocks noChangeArrowheads="1"/>
          </p:cNvSpPr>
          <p:nvPr/>
        </p:nvSpPr>
        <p:spPr bwMode="auto">
          <a:xfrm>
            <a:off x="2362200" y="3886200"/>
            <a:ext cx="1943100" cy="679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43117" name="Rectangle 13"/>
          <p:cNvSpPr>
            <a:spLocks noChangeArrowheads="1"/>
          </p:cNvSpPr>
          <p:nvPr/>
        </p:nvSpPr>
        <p:spPr bwMode="auto">
          <a:xfrm>
            <a:off x="4900613" y="1839913"/>
            <a:ext cx="1943100" cy="679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43118" name="Rectangle 14"/>
          <p:cNvSpPr>
            <a:spLocks noChangeArrowheads="1"/>
          </p:cNvSpPr>
          <p:nvPr/>
        </p:nvSpPr>
        <p:spPr bwMode="auto">
          <a:xfrm>
            <a:off x="4900613" y="2520950"/>
            <a:ext cx="1943100" cy="679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6159" name="Rectangle 16"/>
          <p:cNvSpPr>
            <a:spLocks noChangeArrowheads="1"/>
          </p:cNvSpPr>
          <p:nvPr/>
        </p:nvSpPr>
        <p:spPr bwMode="auto">
          <a:xfrm>
            <a:off x="457200" y="9144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2200" b="1"/>
              <a:t> </a:t>
            </a:r>
            <a:r>
              <a:rPr lang="en-US" sz="2000" b="1" i="1"/>
              <a:t>Is Lebron James over paid? </a:t>
            </a:r>
            <a:r>
              <a:rPr lang="en-US" sz="2000" b="1"/>
              <a:t/>
            </a:r>
            <a:br>
              <a:rPr lang="en-US" sz="2000" b="1"/>
            </a:br>
            <a:endParaRPr lang="en-US" sz="2000" b="1"/>
          </a:p>
        </p:txBody>
      </p:sp>
      <p:sp>
        <p:nvSpPr>
          <p:cNvPr id="6160" name="Rectangle 19"/>
          <p:cNvSpPr>
            <a:spLocks noGrp="1" noChangeArrowheads="1"/>
          </p:cNvSpPr>
          <p:nvPr>
            <p:ph type="title"/>
          </p:nvPr>
        </p:nvSpPr>
        <p:spPr>
          <a:xfrm>
            <a:off x="381000" y="228600"/>
            <a:ext cx="8458200" cy="533400"/>
          </a:xfrm>
          <a:noFill/>
        </p:spPr>
        <p:txBody>
          <a:bodyPr/>
          <a:lstStyle/>
          <a:p>
            <a:pPr eaLnBrk="1" hangingPunct="1"/>
            <a:r>
              <a:rPr lang="en-US" smtClean="0"/>
              <a:t>Law of Supply and Demand</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4310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43117"/>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4310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43118"/>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4310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94311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943116"/>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943115"/>
                                        </p:tgtEl>
                                        <p:attrNameLst>
                                          <p:attrName>style.visibility</p:attrName>
                                        </p:attrNameLst>
                                      </p:cBhvr>
                                      <p:to>
                                        <p:strVal val="hidden"/>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943114"/>
                                        </p:tgtEl>
                                        <p:attrNameLst>
                                          <p:attrName>style.visibility</p:attrName>
                                        </p:attrNameLst>
                                      </p:cBhvr>
                                      <p:to>
                                        <p:strVal val="hidden"/>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43111"/>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9431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3109" grpId="0"/>
      <p:bldP spid="943111" grpId="0"/>
      <p:bldP spid="943112" grpId="0"/>
      <p:bldP spid="943114" grpId="0" animBg="1"/>
      <p:bldP spid="943115" grpId="0" animBg="1"/>
      <p:bldP spid="943116" grpId="0" animBg="1"/>
      <p:bldP spid="943117" grpId="0" animBg="1"/>
      <p:bldP spid="943118"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45154" name="Object 2"/>
          <p:cNvGraphicFramePr>
            <a:graphicFrameLocks noChangeAspect="1"/>
          </p:cNvGraphicFramePr>
          <p:nvPr/>
        </p:nvGraphicFramePr>
        <p:xfrm>
          <a:off x="2428875" y="3013075"/>
          <a:ext cx="3992563" cy="365125"/>
        </p:xfrm>
        <a:graphic>
          <a:graphicData uri="http://schemas.openxmlformats.org/presentationml/2006/ole">
            <mc:AlternateContent xmlns:mc="http://schemas.openxmlformats.org/markup-compatibility/2006">
              <mc:Choice xmlns:v="urn:schemas-microsoft-com:vml" Requires="v">
                <p:oleObj spid="_x0000_s7199" name="Equation" r:id="rId4" imgW="2501900" imgH="228600" progId="Equation.DSMT4">
                  <p:embed/>
                </p:oleObj>
              </mc:Choice>
              <mc:Fallback>
                <p:oleObj name="Equation" r:id="rId4" imgW="2501900" imgH="228600"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8875" y="3013075"/>
                        <a:ext cx="39925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45155" name="Object 3"/>
          <p:cNvGraphicFramePr>
            <a:graphicFrameLocks noChangeAspect="1"/>
          </p:cNvGraphicFramePr>
          <p:nvPr/>
        </p:nvGraphicFramePr>
        <p:xfrm>
          <a:off x="2417763" y="3498850"/>
          <a:ext cx="4003675" cy="365125"/>
        </p:xfrm>
        <a:graphic>
          <a:graphicData uri="http://schemas.openxmlformats.org/presentationml/2006/ole">
            <mc:AlternateContent xmlns:mc="http://schemas.openxmlformats.org/markup-compatibility/2006">
              <mc:Choice xmlns:v="urn:schemas-microsoft-com:vml" Requires="v">
                <p:oleObj spid="_x0000_s7200" name="Equation" r:id="rId6" imgW="2501900" imgH="228600" progId="Equation.DSMT4">
                  <p:embed/>
                </p:oleObj>
              </mc:Choice>
              <mc:Fallback>
                <p:oleObj name="Equation" r:id="rId6" imgW="2501900" imgH="228600" progId="Equation.DSMT4">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17763" y="3498850"/>
                        <a:ext cx="40036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45156" name="Rectangle 4"/>
          <p:cNvSpPr>
            <a:spLocks noChangeArrowheads="1"/>
          </p:cNvSpPr>
          <p:nvPr/>
        </p:nvSpPr>
        <p:spPr bwMode="auto">
          <a:xfrm>
            <a:off x="914400" y="3930650"/>
            <a:ext cx="37465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tabLst>
                <a:tab pos="457200" algn="l"/>
              </a:tabLst>
              <a:defRPr sz="2400">
                <a:solidFill>
                  <a:schemeClr val="tx1"/>
                </a:solidFill>
                <a:latin typeface="Times New Roman" panose="02020603050405020304" pitchFamily="18" charset="0"/>
              </a:defRPr>
            </a:lvl1pPr>
            <a:lvl2pPr marL="742950" indent="-285750" eaLnBrk="0" hangingPunct="0">
              <a:tabLst>
                <a:tab pos="457200" algn="l"/>
              </a:tabLst>
              <a:defRPr sz="2400">
                <a:solidFill>
                  <a:schemeClr val="tx1"/>
                </a:solidFill>
                <a:latin typeface="Times New Roman" panose="02020603050405020304" pitchFamily="18" charset="0"/>
              </a:defRPr>
            </a:lvl2pPr>
            <a:lvl3pPr marL="1143000" indent="-228600" eaLnBrk="0" hangingPunct="0">
              <a:tabLst>
                <a:tab pos="457200" algn="l"/>
              </a:tabLst>
              <a:defRPr sz="2400">
                <a:solidFill>
                  <a:schemeClr val="tx1"/>
                </a:solidFill>
                <a:latin typeface="Times New Roman" panose="02020603050405020304" pitchFamily="18" charset="0"/>
              </a:defRPr>
            </a:lvl3pPr>
            <a:lvl4pPr marL="1600200" indent="-228600" eaLnBrk="0" hangingPunct="0">
              <a:tabLst>
                <a:tab pos="457200" algn="l"/>
              </a:tabLst>
              <a:defRPr sz="2400">
                <a:solidFill>
                  <a:schemeClr val="tx1"/>
                </a:solidFill>
                <a:latin typeface="Times New Roman" panose="02020603050405020304" pitchFamily="18" charset="0"/>
              </a:defRPr>
            </a:lvl4pPr>
            <a:lvl5pPr marL="2057400" indent="-228600" eaLnBrk="0" hangingPunct="0">
              <a:tabLst>
                <a:tab pos="4572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Marginal Revenue of adding me (</a:t>
            </a:r>
            <a:r>
              <a:rPr lang="en-US" sz="1800" i="1">
                <a:cs typeface="Times New Roman" panose="02020603050405020304" pitchFamily="18" charset="0"/>
              </a:rPr>
              <a:t>MR</a:t>
            </a:r>
            <a:r>
              <a:rPr lang="en-US" sz="1800">
                <a:cs typeface="Times New Roman" panose="02020603050405020304" pitchFamily="18" charset="0"/>
              </a:rPr>
              <a:t>):</a:t>
            </a:r>
            <a:endParaRPr lang="en-US" sz="1800"/>
          </a:p>
          <a:p>
            <a:endParaRPr lang="en-US" sz="1800"/>
          </a:p>
        </p:txBody>
      </p:sp>
      <p:graphicFrame>
        <p:nvGraphicFramePr>
          <p:cNvPr id="945157" name="Object 5"/>
          <p:cNvGraphicFramePr>
            <a:graphicFrameLocks noChangeAspect="1"/>
          </p:cNvGraphicFramePr>
          <p:nvPr/>
        </p:nvGraphicFramePr>
        <p:xfrm>
          <a:off x="1644650" y="4446588"/>
          <a:ext cx="5549900" cy="596900"/>
        </p:xfrm>
        <a:graphic>
          <a:graphicData uri="http://schemas.openxmlformats.org/presentationml/2006/ole">
            <mc:AlternateContent xmlns:mc="http://schemas.openxmlformats.org/markup-compatibility/2006">
              <mc:Choice xmlns:v="urn:schemas-microsoft-com:vml" Requires="v">
                <p:oleObj spid="_x0000_s7201" name="Equation" r:id="rId8" imgW="3632200" imgH="393700" progId="Equation.DSMT4">
                  <p:embed/>
                </p:oleObj>
              </mc:Choice>
              <mc:Fallback>
                <p:oleObj name="Equation" r:id="rId8" imgW="3632200" imgH="393700" progId="Equation.DSMT4">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44650" y="4446588"/>
                        <a:ext cx="55499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45158" name="Rectangle 6"/>
          <p:cNvSpPr>
            <a:spLocks noChangeArrowheads="1"/>
          </p:cNvSpPr>
          <p:nvPr/>
        </p:nvSpPr>
        <p:spPr bwMode="auto">
          <a:xfrm>
            <a:off x="914400" y="5334000"/>
            <a:ext cx="71929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Adding one Hal increases total home game revenue by $4,920 while the marginal cost of hiring one Hal (</a:t>
            </a:r>
            <a:r>
              <a:rPr lang="en-US" sz="1800" i="1"/>
              <a:t>MC</a:t>
            </a:r>
            <a:r>
              <a:rPr lang="en-US" sz="1800"/>
              <a:t>) is $250,000 a year.</a:t>
            </a:r>
          </a:p>
        </p:txBody>
      </p:sp>
      <p:sp>
        <p:nvSpPr>
          <p:cNvPr id="945159" name="Rectangle 7"/>
          <p:cNvSpPr>
            <a:spLocks noChangeArrowheads="1"/>
          </p:cNvSpPr>
          <p:nvPr/>
        </p:nvSpPr>
        <p:spPr bwMode="auto">
          <a:xfrm>
            <a:off x="914400" y="6143625"/>
            <a:ext cx="71929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Since </a:t>
            </a:r>
            <a:r>
              <a:rPr lang="en-US" sz="1800" i="1"/>
              <a:t>MR</a:t>
            </a:r>
            <a:r>
              <a:rPr lang="en-US" sz="1800"/>
              <a:t> &lt; </a:t>
            </a:r>
            <a:r>
              <a:rPr lang="en-US" sz="1800" i="1"/>
              <a:t>MC</a:t>
            </a:r>
            <a:r>
              <a:rPr lang="en-US" sz="1800"/>
              <a:t> Cleveland would not hire an additional Hal. In fact, the team prefers cutting him from the squad</a:t>
            </a:r>
            <a:r>
              <a:rPr lang="en-US" sz="1800" i="1"/>
              <a:t>.</a:t>
            </a:r>
            <a:r>
              <a:rPr lang="en-US" sz="1800"/>
              <a:t> </a:t>
            </a:r>
          </a:p>
        </p:txBody>
      </p:sp>
      <p:sp>
        <p:nvSpPr>
          <p:cNvPr id="945160" name="Rectangle 8"/>
          <p:cNvSpPr>
            <a:spLocks noChangeArrowheads="1"/>
          </p:cNvSpPr>
          <p:nvPr/>
        </p:nvSpPr>
        <p:spPr bwMode="auto">
          <a:xfrm>
            <a:off x="6477000" y="4497388"/>
            <a:ext cx="1943100" cy="679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45161" name="Rectangle 9"/>
          <p:cNvSpPr>
            <a:spLocks noChangeArrowheads="1"/>
          </p:cNvSpPr>
          <p:nvPr/>
        </p:nvSpPr>
        <p:spPr bwMode="auto">
          <a:xfrm>
            <a:off x="3886200" y="4497388"/>
            <a:ext cx="2895600" cy="679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45162" name="Rectangle 10"/>
          <p:cNvSpPr>
            <a:spLocks noChangeArrowheads="1"/>
          </p:cNvSpPr>
          <p:nvPr/>
        </p:nvSpPr>
        <p:spPr bwMode="auto">
          <a:xfrm>
            <a:off x="2438400" y="4573588"/>
            <a:ext cx="1943100" cy="679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45163" name="Rectangle 11"/>
          <p:cNvSpPr>
            <a:spLocks noChangeArrowheads="1"/>
          </p:cNvSpPr>
          <p:nvPr/>
        </p:nvSpPr>
        <p:spPr bwMode="auto">
          <a:xfrm>
            <a:off x="914400" y="1354138"/>
            <a:ext cx="693420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tabLst>
                <a:tab pos="457200" algn="l"/>
              </a:tabLst>
              <a:defRPr sz="2400">
                <a:solidFill>
                  <a:schemeClr val="tx1"/>
                </a:solidFill>
                <a:latin typeface="Times New Roman" panose="02020603050405020304" pitchFamily="18" charset="0"/>
              </a:defRPr>
            </a:lvl1pPr>
            <a:lvl2pPr marL="742950" indent="-285750" eaLnBrk="0" hangingPunct="0">
              <a:tabLst>
                <a:tab pos="457200" algn="l"/>
              </a:tabLst>
              <a:defRPr sz="2400">
                <a:solidFill>
                  <a:schemeClr val="tx1"/>
                </a:solidFill>
                <a:latin typeface="Times New Roman" panose="02020603050405020304" pitchFamily="18" charset="0"/>
              </a:defRPr>
            </a:lvl2pPr>
            <a:lvl3pPr marL="1143000" indent="-228600" eaLnBrk="0" hangingPunct="0">
              <a:tabLst>
                <a:tab pos="457200" algn="l"/>
              </a:tabLst>
              <a:defRPr sz="2400">
                <a:solidFill>
                  <a:schemeClr val="tx1"/>
                </a:solidFill>
                <a:latin typeface="Times New Roman" panose="02020603050405020304" pitchFamily="18" charset="0"/>
              </a:defRPr>
            </a:lvl3pPr>
            <a:lvl4pPr marL="1600200" indent="-228600" eaLnBrk="0" hangingPunct="0">
              <a:tabLst>
                <a:tab pos="457200" algn="l"/>
              </a:tabLst>
              <a:defRPr sz="2400">
                <a:solidFill>
                  <a:schemeClr val="tx1"/>
                </a:solidFill>
                <a:latin typeface="Times New Roman" panose="02020603050405020304" pitchFamily="18" charset="0"/>
              </a:defRPr>
            </a:lvl4pPr>
            <a:lvl5pPr marL="2057400" indent="-228600" eaLnBrk="0" hangingPunct="0">
              <a:tabLst>
                <a:tab pos="4572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9pPr>
          </a:lstStyle>
          <a:p>
            <a:pPr eaLnBrk="1" hangingPunct="1"/>
            <a:r>
              <a:rPr lang="en-US" sz="1800"/>
              <a:t>How many additional fans would come to Cleveland home games to watch me sit at the end of the bench?  </a:t>
            </a:r>
          </a:p>
          <a:p>
            <a:pPr eaLnBrk="1" hangingPunct="1"/>
            <a:endParaRPr lang="en-US" sz="1800"/>
          </a:p>
          <a:p>
            <a:pPr eaLnBrk="1" hangingPunct="1"/>
            <a:r>
              <a:rPr lang="en-US" sz="1800" i="1"/>
              <a:t>Maybe</a:t>
            </a:r>
            <a:r>
              <a:rPr lang="en-US" sz="1800"/>
              <a:t> my mom, wife and grandmother. This increase in the quantity demand is so small that it would have no effect on the price of a ticket.</a:t>
            </a:r>
          </a:p>
        </p:txBody>
      </p:sp>
      <p:sp>
        <p:nvSpPr>
          <p:cNvPr id="945164" name="Rectangle 12"/>
          <p:cNvSpPr>
            <a:spLocks noChangeArrowheads="1"/>
          </p:cNvSpPr>
          <p:nvPr/>
        </p:nvSpPr>
        <p:spPr bwMode="auto">
          <a:xfrm>
            <a:off x="4876800" y="2767013"/>
            <a:ext cx="1943100" cy="679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45165" name="Rectangle 13"/>
          <p:cNvSpPr>
            <a:spLocks noChangeArrowheads="1"/>
          </p:cNvSpPr>
          <p:nvPr/>
        </p:nvSpPr>
        <p:spPr bwMode="auto">
          <a:xfrm>
            <a:off x="4876800" y="3448050"/>
            <a:ext cx="1943100" cy="679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7182" name="Rectangle 15"/>
          <p:cNvSpPr>
            <a:spLocks noChangeArrowheads="1"/>
          </p:cNvSpPr>
          <p:nvPr/>
        </p:nvSpPr>
        <p:spPr bwMode="auto">
          <a:xfrm>
            <a:off x="457200" y="9144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2200" b="1"/>
              <a:t> </a:t>
            </a:r>
            <a:r>
              <a:rPr lang="en-US" sz="2000" b="1" i="1"/>
              <a:t>Is Lebron James over paid? </a:t>
            </a:r>
            <a:r>
              <a:rPr lang="en-US" sz="2000" b="1"/>
              <a:t/>
            </a:r>
            <a:br>
              <a:rPr lang="en-US" sz="2000" b="1"/>
            </a:br>
            <a:endParaRPr lang="en-US" sz="2000" b="1"/>
          </a:p>
        </p:txBody>
      </p:sp>
      <p:sp>
        <p:nvSpPr>
          <p:cNvPr id="7183" name="Rectangle 18"/>
          <p:cNvSpPr>
            <a:spLocks noGrp="1" noChangeArrowheads="1"/>
          </p:cNvSpPr>
          <p:nvPr>
            <p:ph type="title"/>
          </p:nvPr>
        </p:nvSpPr>
        <p:spPr>
          <a:xfrm>
            <a:off x="381000" y="228600"/>
            <a:ext cx="8458200" cy="533400"/>
          </a:xfrm>
          <a:noFill/>
        </p:spPr>
        <p:txBody>
          <a:bodyPr/>
          <a:lstStyle/>
          <a:p>
            <a:pPr eaLnBrk="1" hangingPunct="1"/>
            <a:r>
              <a:rPr lang="en-US" smtClean="0"/>
              <a:t>Law of Supply and Demand</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4516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4515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945164"/>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94515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945165"/>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4515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945157"/>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945162"/>
                                        </p:tgtEl>
                                        <p:attrNameLst>
                                          <p:attrName>style.visibility</p:attrName>
                                        </p:attrNameLst>
                                      </p:cBhvr>
                                      <p:to>
                                        <p:strVal val="hidden"/>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945161"/>
                                        </p:tgtEl>
                                        <p:attrNameLst>
                                          <p:attrName>style.visibility</p:attrName>
                                        </p:attrNameLst>
                                      </p:cBhvr>
                                      <p:to>
                                        <p:strVal val="hidden"/>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945160"/>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945158"/>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9451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5156" grpId="0"/>
      <p:bldP spid="945158" grpId="0"/>
      <p:bldP spid="945159" grpId="0"/>
      <p:bldP spid="945160" grpId="0" animBg="1"/>
      <p:bldP spid="945161" grpId="0" animBg="1"/>
      <p:bldP spid="945162" grpId="0" animBg="1"/>
      <p:bldP spid="945164" grpId="0" animBg="1"/>
      <p:bldP spid="94516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381000" y="457200"/>
            <a:ext cx="8229600" cy="533400"/>
          </a:xfrm>
        </p:spPr>
        <p:txBody>
          <a:bodyPr/>
          <a:lstStyle/>
          <a:p>
            <a:pPr eaLnBrk="1" hangingPunct="1"/>
            <a:r>
              <a:rPr lang="en-US" smtClean="0"/>
              <a:t>Macroeconomics Models</a:t>
            </a:r>
            <a:endParaRPr lang="en-CA" altLang="en-US" smtClean="0"/>
          </a:p>
        </p:txBody>
      </p:sp>
      <p:sp>
        <p:nvSpPr>
          <p:cNvPr id="59395" name="Rectangle 3"/>
          <p:cNvSpPr>
            <a:spLocks noGrp="1" noChangeArrowheads="1"/>
          </p:cNvSpPr>
          <p:nvPr>
            <p:ph type="body" idx="1"/>
          </p:nvPr>
        </p:nvSpPr>
        <p:spPr>
          <a:xfrm>
            <a:off x="381000" y="1371600"/>
            <a:ext cx="8229600" cy="5105400"/>
          </a:xfrm>
        </p:spPr>
        <p:txBody>
          <a:bodyPr/>
          <a:lstStyle/>
          <a:p>
            <a:pPr marL="461963" lvl="1" indent="-347663" eaLnBrk="1" hangingPunct="1">
              <a:lnSpc>
                <a:spcPct val="80000"/>
              </a:lnSpc>
              <a:buFontTx/>
              <a:buChar char="•"/>
            </a:pPr>
            <a:r>
              <a:rPr lang="en-US" altLang="en-US" sz="1800" smtClean="0"/>
              <a:t>Production Possibilities Frontier</a:t>
            </a:r>
          </a:p>
          <a:p>
            <a:pPr marL="461963" lvl="1" indent="-347663" eaLnBrk="1" hangingPunct="1">
              <a:lnSpc>
                <a:spcPct val="80000"/>
              </a:lnSpc>
              <a:buFontTx/>
              <a:buChar char="•"/>
            </a:pPr>
            <a:endParaRPr lang="en-US" altLang="en-US" sz="1000" smtClean="0"/>
          </a:p>
          <a:p>
            <a:pPr marL="461963" lvl="1" indent="-347663" eaLnBrk="1" hangingPunct="1">
              <a:lnSpc>
                <a:spcPct val="80000"/>
              </a:lnSpc>
              <a:buFontTx/>
              <a:buChar char="•"/>
            </a:pPr>
            <a:r>
              <a:rPr lang="en-CA" altLang="en-US" sz="1800" smtClean="0"/>
              <a:t>Consumption </a:t>
            </a:r>
            <a:r>
              <a:rPr lang="en-US" altLang="en-US" sz="1800" smtClean="0"/>
              <a:t> Possibilities Frontier</a:t>
            </a:r>
          </a:p>
          <a:p>
            <a:pPr marL="461963" lvl="1" indent="-347663" eaLnBrk="1" hangingPunct="1">
              <a:lnSpc>
                <a:spcPct val="80000"/>
              </a:lnSpc>
              <a:buFontTx/>
              <a:buChar char="•"/>
            </a:pPr>
            <a:endParaRPr lang="en-US" altLang="en-US" sz="900" smtClean="0"/>
          </a:p>
          <a:p>
            <a:pPr marL="461963" lvl="1" indent="-347663" eaLnBrk="1" hangingPunct="1">
              <a:lnSpc>
                <a:spcPct val="80000"/>
              </a:lnSpc>
              <a:buFontTx/>
              <a:buChar char="•"/>
            </a:pPr>
            <a:r>
              <a:rPr lang="en-US" altLang="en-US" sz="1800" smtClean="0"/>
              <a:t>Free Trade </a:t>
            </a:r>
          </a:p>
          <a:p>
            <a:pPr marL="461963" lvl="1" indent="-347663" eaLnBrk="1" hangingPunct="1">
              <a:lnSpc>
                <a:spcPct val="80000"/>
              </a:lnSpc>
              <a:buFontTx/>
              <a:buChar char="•"/>
            </a:pPr>
            <a:endParaRPr lang="en-US" altLang="en-US" sz="900" smtClean="0"/>
          </a:p>
          <a:p>
            <a:pPr marL="461963" lvl="1" indent="-347663" eaLnBrk="1" hangingPunct="1">
              <a:lnSpc>
                <a:spcPct val="80000"/>
              </a:lnSpc>
              <a:buFontTx/>
              <a:buChar char="•"/>
            </a:pPr>
            <a:r>
              <a:rPr lang="en-US" altLang="en-US" sz="1800" smtClean="0"/>
              <a:t>Aggregate Demand and Aggregate Supply (PowerPoint lecture 4)</a:t>
            </a:r>
          </a:p>
          <a:p>
            <a:pPr marL="914400" lvl="2" indent="-338138" eaLnBrk="1" hangingPunct="1">
              <a:lnSpc>
                <a:spcPct val="80000"/>
              </a:lnSpc>
            </a:pPr>
            <a:endParaRPr lang="en-CA" altLang="en-US" sz="800" smtClean="0"/>
          </a:p>
          <a:p>
            <a:pPr marL="914400" lvl="2" indent="-338138" eaLnBrk="1" hangingPunct="1">
              <a:lnSpc>
                <a:spcPct val="90000"/>
              </a:lnSpc>
            </a:pPr>
            <a:r>
              <a:rPr lang="en-US" altLang="en-US" sz="1800" b="1" smtClean="0"/>
              <a:t>Aggregate Demand</a:t>
            </a:r>
            <a:r>
              <a:rPr lang="en-US" altLang="en-US" sz="1800" smtClean="0"/>
              <a:t> is the relationship between the </a:t>
            </a:r>
            <a:r>
              <a:rPr lang="en-US" altLang="en-US" sz="1800" smtClean="0">
                <a:solidFill>
                  <a:srgbClr val="000000"/>
                </a:solidFill>
              </a:rPr>
              <a:t>quantity of real GDP demanded and the price level when all other influences on expenditure plans remain the same</a:t>
            </a:r>
            <a:endParaRPr lang="en-US" altLang="en-US" sz="1800" b="1" smtClean="0"/>
          </a:p>
          <a:p>
            <a:pPr marL="914400" lvl="2" indent="-338138" eaLnBrk="1" hangingPunct="1">
              <a:lnSpc>
                <a:spcPct val="90000"/>
              </a:lnSpc>
            </a:pPr>
            <a:endParaRPr lang="en-US" altLang="en-US" sz="800" b="1" smtClean="0"/>
          </a:p>
          <a:p>
            <a:pPr marL="914400" lvl="2" indent="-338138" eaLnBrk="1" hangingPunct="1">
              <a:lnSpc>
                <a:spcPct val="90000"/>
              </a:lnSpc>
            </a:pPr>
            <a:r>
              <a:rPr lang="en-US" altLang="en-US" sz="1800" b="1" smtClean="0"/>
              <a:t>Aggregate Supply</a:t>
            </a:r>
            <a:r>
              <a:rPr lang="en-US" altLang="en-US" sz="1800" smtClean="0"/>
              <a:t> is the relationship between the </a:t>
            </a:r>
            <a:r>
              <a:rPr lang="en-US" altLang="en-US" sz="1800" smtClean="0">
                <a:solidFill>
                  <a:srgbClr val="000000"/>
                </a:solidFill>
              </a:rPr>
              <a:t>quantity of real GDP supplied and </a:t>
            </a:r>
            <a:r>
              <a:rPr lang="en-US" altLang="en-US" sz="1800" i="1" smtClean="0">
                <a:solidFill>
                  <a:srgbClr val="000000"/>
                </a:solidFill>
              </a:rPr>
              <a:t>PL </a:t>
            </a:r>
            <a:r>
              <a:rPr lang="en-US" altLang="en-US" sz="1800" smtClean="0">
                <a:solidFill>
                  <a:srgbClr val="000000"/>
                </a:solidFill>
              </a:rPr>
              <a:t>when all other influences on production plans remain the same</a:t>
            </a:r>
            <a:r>
              <a:rPr lang="en-US" altLang="en-US" sz="1800" smtClean="0"/>
              <a:t> </a:t>
            </a:r>
          </a:p>
          <a:p>
            <a:pPr marL="914400" lvl="2" indent="-338138" eaLnBrk="1" hangingPunct="1">
              <a:lnSpc>
                <a:spcPct val="90000"/>
              </a:lnSpc>
            </a:pPr>
            <a:endParaRPr lang="en-US" altLang="en-US" sz="800" smtClean="0"/>
          </a:p>
          <a:p>
            <a:pPr marL="914400" lvl="2" indent="-338138" eaLnBrk="1" hangingPunct="1">
              <a:lnSpc>
                <a:spcPct val="90000"/>
              </a:lnSpc>
            </a:pPr>
            <a:r>
              <a:rPr lang="en-US" altLang="en-US" sz="1800" smtClean="0"/>
              <a:t>AS and AD determine equilibrium real GDP and the </a:t>
            </a:r>
            <a:r>
              <a:rPr lang="en-US" altLang="en-US" sz="1800" i="1" smtClean="0"/>
              <a:t>PL</a:t>
            </a:r>
            <a:endParaRPr lang="en-CA" altLang="en-US" sz="1800" i="1" smtClean="0"/>
          </a:p>
        </p:txBody>
      </p:sp>
    </p:spTree>
  </p:cSld>
  <p:clrMapOvr>
    <a:masterClrMapping/>
  </p:clrMapOvr>
  <p:transition spd="med"/>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8227" name="Rectangle 3"/>
          <p:cNvSpPr>
            <a:spLocks noGrp="1" noChangeArrowheads="1"/>
          </p:cNvSpPr>
          <p:nvPr>
            <p:ph type="body" idx="1"/>
          </p:nvPr>
        </p:nvSpPr>
        <p:spPr>
          <a:xfrm>
            <a:off x="381000" y="1371600"/>
            <a:ext cx="8229600" cy="5105400"/>
          </a:xfrm>
        </p:spPr>
        <p:txBody>
          <a:bodyPr/>
          <a:lstStyle/>
          <a:p>
            <a:pPr marL="461963" lvl="1" indent="-347663" eaLnBrk="1" hangingPunct="1">
              <a:lnSpc>
                <a:spcPct val="95000"/>
              </a:lnSpc>
            </a:pPr>
            <a:r>
              <a:rPr lang="en-US" altLang="en-US" sz="1800" dirty="0" smtClean="0"/>
              <a:t>	A Production possibilities frontier (PPF) is a depiction of all different combinations of two goods that a society can produce with fixed amount of resources and the best available technology.</a:t>
            </a:r>
          </a:p>
          <a:p>
            <a:pPr marL="461963" lvl="1" indent="-347663" eaLnBrk="1" hangingPunct="1">
              <a:lnSpc>
                <a:spcPct val="155000"/>
              </a:lnSpc>
            </a:pPr>
            <a:r>
              <a:rPr lang="en-US" altLang="en-US" sz="1800" dirty="0" smtClean="0"/>
              <a:t>	The PPF models scarcity and choice. </a:t>
            </a:r>
          </a:p>
          <a:p>
            <a:pPr marL="461963" lvl="1" indent="-347663" eaLnBrk="1" hangingPunct="1">
              <a:lnSpc>
                <a:spcPct val="95000"/>
              </a:lnSpc>
            </a:pPr>
            <a:r>
              <a:rPr lang="en-US" altLang="en-US" sz="500" dirty="0" smtClean="0"/>
              <a:t>	</a:t>
            </a:r>
          </a:p>
          <a:p>
            <a:pPr marL="461963" lvl="1" indent="-347663" eaLnBrk="1" hangingPunct="1">
              <a:lnSpc>
                <a:spcPct val="95000"/>
              </a:lnSpc>
            </a:pPr>
            <a:r>
              <a:rPr lang="en-US" altLang="en-US" sz="1800" dirty="0" smtClean="0"/>
              <a:t>	The PPF models </a:t>
            </a:r>
            <a:r>
              <a:rPr lang="en-US" altLang="en-US" sz="1800" b="1" dirty="0" smtClean="0"/>
              <a:t>opportunity cost</a:t>
            </a:r>
            <a:r>
              <a:rPr lang="en-US" altLang="en-US" sz="1800" dirty="0" smtClean="0"/>
              <a:t> (OC). OC of using a resource in a particular way is the value of the resource in its best alternative use </a:t>
            </a:r>
          </a:p>
          <a:p>
            <a:pPr marL="461963" lvl="1" indent="-347663" eaLnBrk="1" hangingPunct="1">
              <a:lnSpc>
                <a:spcPct val="155000"/>
              </a:lnSpc>
            </a:pPr>
            <a:r>
              <a:rPr lang="en-US" altLang="en-US" sz="1800" dirty="0" smtClean="0"/>
              <a:t>	Assumptions</a:t>
            </a:r>
          </a:p>
          <a:p>
            <a:pPr marL="914400" lvl="2" indent="-338138" eaLnBrk="1" hangingPunct="1">
              <a:lnSpc>
                <a:spcPct val="90000"/>
              </a:lnSpc>
            </a:pPr>
            <a:r>
              <a:rPr lang="en-US" altLang="en-US" sz="1800" dirty="0" smtClean="0"/>
              <a:t>only produce two goods</a:t>
            </a:r>
          </a:p>
          <a:p>
            <a:pPr marL="914400" lvl="2" indent="-338138" eaLnBrk="1" hangingPunct="1">
              <a:lnSpc>
                <a:spcPct val="90000"/>
              </a:lnSpc>
            </a:pPr>
            <a:r>
              <a:rPr lang="en-US" altLang="en-US" sz="1800" dirty="0" smtClean="0"/>
              <a:t>use best available technology</a:t>
            </a:r>
          </a:p>
          <a:p>
            <a:pPr marL="914400" lvl="2" indent="-338138" eaLnBrk="1" hangingPunct="1">
              <a:lnSpc>
                <a:spcPct val="90000"/>
              </a:lnSpc>
            </a:pPr>
            <a:r>
              <a:rPr lang="en-US" altLang="en-US" sz="1800" dirty="0" smtClean="0"/>
              <a:t>use all available resources </a:t>
            </a:r>
          </a:p>
          <a:p>
            <a:pPr marL="461963" lvl="1" indent="-347663" eaLnBrk="1" hangingPunct="1">
              <a:lnSpc>
                <a:spcPct val="135000"/>
              </a:lnSpc>
            </a:pPr>
            <a:r>
              <a:rPr lang="en-US" altLang="en-US" sz="1800" dirty="0" smtClean="0"/>
              <a:t>	The </a:t>
            </a:r>
            <a:r>
              <a:rPr lang="en-US" altLang="en-US" sz="1800" i="1" dirty="0" smtClean="0"/>
              <a:t>PPF puts</a:t>
            </a:r>
            <a:r>
              <a:rPr lang="en-US" altLang="en-US" sz="1800" dirty="0" smtClean="0"/>
              <a:t> 3 features of production possibilities in sharp focus: </a:t>
            </a:r>
          </a:p>
          <a:p>
            <a:pPr marL="914400" lvl="2" indent="-338138" eaLnBrk="1" hangingPunct="1">
              <a:lnSpc>
                <a:spcPct val="90000"/>
              </a:lnSpc>
            </a:pPr>
            <a:r>
              <a:rPr lang="en-US" altLang="en-US" sz="1800" dirty="0" smtClean="0"/>
              <a:t> Attainable and unattainable combinations</a:t>
            </a:r>
          </a:p>
          <a:p>
            <a:pPr marL="914400" lvl="2" indent="-338138" eaLnBrk="1" hangingPunct="1">
              <a:lnSpc>
                <a:spcPct val="90000"/>
              </a:lnSpc>
            </a:pPr>
            <a:r>
              <a:rPr lang="en-US" altLang="en-US" sz="1800" dirty="0" smtClean="0"/>
              <a:t> Efficient and inefficient production</a:t>
            </a:r>
          </a:p>
          <a:p>
            <a:pPr marL="914400" lvl="2" indent="-338138" eaLnBrk="1" hangingPunct="1">
              <a:lnSpc>
                <a:spcPct val="90000"/>
              </a:lnSpc>
            </a:pPr>
            <a:r>
              <a:rPr lang="en-US" altLang="en-US" sz="1800" dirty="0" smtClean="0"/>
              <a:t> Tradeoffs and free lunches</a:t>
            </a:r>
            <a:endParaRPr lang="en-CA" altLang="en-US" sz="1800" dirty="0" smtClean="0"/>
          </a:p>
        </p:txBody>
      </p:sp>
      <p:sp>
        <p:nvSpPr>
          <p:cNvPr id="60419" name="Rectangle 5"/>
          <p:cNvSpPr>
            <a:spLocks noGrp="1" noChangeArrowheads="1"/>
          </p:cNvSpPr>
          <p:nvPr>
            <p:ph type="title"/>
          </p:nvPr>
        </p:nvSpPr>
        <p:spPr>
          <a:xfrm>
            <a:off x="381000" y="457200"/>
            <a:ext cx="8229600" cy="533400"/>
          </a:xfrm>
          <a:noFill/>
        </p:spPr>
        <p:txBody>
          <a:bodyPr/>
          <a:lstStyle/>
          <a:p>
            <a:pPr eaLnBrk="1" hangingPunct="1"/>
            <a:r>
              <a:rPr lang="en-US" altLang="en-US" smtClean="0"/>
              <a:t>Production Possibilities Frontier</a:t>
            </a:r>
            <a:endParaRPr lang="en-CA" altLang="en-US"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48227">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48227">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48227">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48227">
                                            <p:txEl>
                                              <p:pRg st="7" end="7"/>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948227">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48227">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48227">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4822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381000" y="457200"/>
            <a:ext cx="8229600" cy="533400"/>
          </a:xfrm>
        </p:spPr>
        <p:txBody>
          <a:bodyPr/>
          <a:lstStyle/>
          <a:p>
            <a:pPr eaLnBrk="1" hangingPunct="1"/>
            <a:r>
              <a:rPr lang="en-US" altLang="en-US" smtClean="0"/>
              <a:t>Production Possibilities Frontier</a:t>
            </a:r>
            <a:endParaRPr lang="en-CA" altLang="en-US" smtClean="0"/>
          </a:p>
        </p:txBody>
      </p:sp>
      <p:sp>
        <p:nvSpPr>
          <p:cNvPr id="8197" name="Line 23"/>
          <p:cNvSpPr>
            <a:spLocks noChangeShapeType="1"/>
          </p:cNvSpPr>
          <p:nvPr/>
        </p:nvSpPr>
        <p:spPr bwMode="auto">
          <a:xfrm>
            <a:off x="3403600" y="1774825"/>
            <a:ext cx="0" cy="29114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98" name="Line 22"/>
          <p:cNvSpPr>
            <a:spLocks noChangeShapeType="1"/>
          </p:cNvSpPr>
          <p:nvPr/>
        </p:nvSpPr>
        <p:spPr bwMode="auto">
          <a:xfrm>
            <a:off x="3403600" y="4686300"/>
            <a:ext cx="3090863"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99" name="Line 21"/>
          <p:cNvSpPr>
            <a:spLocks noChangeShapeType="1"/>
          </p:cNvSpPr>
          <p:nvPr/>
        </p:nvSpPr>
        <p:spPr bwMode="auto">
          <a:xfrm>
            <a:off x="3975100" y="3200400"/>
            <a:ext cx="0" cy="14859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8200" name="Arc 20"/>
          <p:cNvSpPr>
            <a:spLocks/>
          </p:cNvSpPr>
          <p:nvPr/>
        </p:nvSpPr>
        <p:spPr bwMode="auto">
          <a:xfrm>
            <a:off x="3175000" y="2478088"/>
            <a:ext cx="2398713" cy="2516187"/>
          </a:xfrm>
          <a:custGeom>
            <a:avLst/>
            <a:gdLst>
              <a:gd name="T0" fmla="*/ 2147483647 w 21449"/>
              <a:gd name="T1" fmla="*/ 0 h 21504"/>
              <a:gd name="T2" fmla="*/ 2147483647 w 21449"/>
              <a:gd name="T3" fmla="*/ 2147483647 h 21504"/>
              <a:gd name="T4" fmla="*/ 0 w 21449"/>
              <a:gd name="T5" fmla="*/ 2147483647 h 21504"/>
              <a:gd name="T6" fmla="*/ 0 60000 65536"/>
              <a:gd name="T7" fmla="*/ 0 60000 65536"/>
              <a:gd name="T8" fmla="*/ 0 60000 65536"/>
              <a:gd name="T9" fmla="*/ 0 w 21449"/>
              <a:gd name="T10" fmla="*/ 0 h 21504"/>
              <a:gd name="T11" fmla="*/ 21449 w 21449"/>
              <a:gd name="T12" fmla="*/ 21504 h 21504"/>
            </a:gdLst>
            <a:ahLst/>
            <a:cxnLst>
              <a:cxn ang="T6">
                <a:pos x="T0" y="T1"/>
              </a:cxn>
              <a:cxn ang="T7">
                <a:pos x="T2" y="T3"/>
              </a:cxn>
              <a:cxn ang="T8">
                <a:pos x="T4" y="T5"/>
              </a:cxn>
            </a:cxnLst>
            <a:rect l="T9" t="T10" r="T11" b="T12"/>
            <a:pathLst>
              <a:path w="21449" h="21504" fill="none" extrusionOk="0">
                <a:moveTo>
                  <a:pt x="2037" y="0"/>
                </a:moveTo>
                <a:cubicBezTo>
                  <a:pt x="12163" y="959"/>
                  <a:pt x="20247" y="8853"/>
                  <a:pt x="21448" y="18953"/>
                </a:cubicBezTo>
              </a:path>
              <a:path w="21449" h="21504" stroke="0" extrusionOk="0">
                <a:moveTo>
                  <a:pt x="2037" y="0"/>
                </a:moveTo>
                <a:cubicBezTo>
                  <a:pt x="12163" y="959"/>
                  <a:pt x="20247" y="8853"/>
                  <a:pt x="21448" y="18953"/>
                </a:cubicBezTo>
                <a:lnTo>
                  <a:pt x="0" y="21504"/>
                </a:lnTo>
                <a:lnTo>
                  <a:pt x="2037" y="0"/>
                </a:lnTo>
                <a:close/>
              </a:path>
            </a:pathLst>
          </a:custGeom>
          <a:noFill/>
          <a:ln w="285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201" name="Line 19"/>
          <p:cNvSpPr>
            <a:spLocks noChangeShapeType="1"/>
          </p:cNvSpPr>
          <p:nvPr/>
        </p:nvSpPr>
        <p:spPr bwMode="auto">
          <a:xfrm flipH="1">
            <a:off x="3403600" y="2628900"/>
            <a:ext cx="14859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8202" name="Line 18"/>
          <p:cNvSpPr>
            <a:spLocks noChangeShapeType="1"/>
          </p:cNvSpPr>
          <p:nvPr/>
        </p:nvSpPr>
        <p:spPr bwMode="auto">
          <a:xfrm>
            <a:off x="4432300" y="2830513"/>
            <a:ext cx="0" cy="1855787"/>
          </a:xfrm>
          <a:prstGeom prst="line">
            <a:avLst/>
          </a:prstGeom>
          <a:noFill/>
          <a:ln w="9525">
            <a:solidFill>
              <a:srgbClr val="000000"/>
            </a:solidFill>
            <a:prstDash val="dash"/>
            <a:round/>
            <a:headEnd type="oval" w="med" len="med"/>
            <a:tailEnd/>
          </a:ln>
          <a:extLst>
            <a:ext uri="{909E8E84-426E-40DD-AFC4-6F175D3DCCD1}">
              <a14:hiddenFill xmlns:a14="http://schemas.microsoft.com/office/drawing/2010/main">
                <a:noFill/>
              </a14:hiddenFill>
            </a:ext>
          </a:extLst>
        </p:spPr>
        <p:txBody>
          <a:bodyPr/>
          <a:lstStyle/>
          <a:p>
            <a:endParaRPr lang="en-US"/>
          </a:p>
        </p:txBody>
      </p:sp>
      <p:sp>
        <p:nvSpPr>
          <p:cNvPr id="8203" name="Line 17"/>
          <p:cNvSpPr>
            <a:spLocks noChangeShapeType="1"/>
          </p:cNvSpPr>
          <p:nvPr/>
        </p:nvSpPr>
        <p:spPr bwMode="auto">
          <a:xfrm>
            <a:off x="3403600" y="2824163"/>
            <a:ext cx="10287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8204" name="Line 16"/>
          <p:cNvSpPr>
            <a:spLocks noChangeShapeType="1"/>
          </p:cNvSpPr>
          <p:nvPr/>
        </p:nvSpPr>
        <p:spPr bwMode="auto">
          <a:xfrm>
            <a:off x="4889500" y="3200400"/>
            <a:ext cx="0" cy="14859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8205" name="Line 15"/>
          <p:cNvSpPr>
            <a:spLocks noChangeShapeType="1"/>
          </p:cNvSpPr>
          <p:nvPr/>
        </p:nvSpPr>
        <p:spPr bwMode="auto">
          <a:xfrm flipH="1">
            <a:off x="3403600" y="3211513"/>
            <a:ext cx="14859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8206" name="Line 14"/>
          <p:cNvSpPr>
            <a:spLocks noChangeShapeType="1"/>
          </p:cNvSpPr>
          <p:nvPr/>
        </p:nvSpPr>
        <p:spPr bwMode="auto">
          <a:xfrm>
            <a:off x="3975100" y="3200400"/>
            <a:ext cx="0" cy="0"/>
          </a:xfrm>
          <a:prstGeom prst="line">
            <a:avLst/>
          </a:prstGeom>
          <a:noFill/>
          <a:ln w="9525">
            <a:solidFill>
              <a:srgbClr val="000000"/>
            </a:solidFill>
            <a:round/>
            <a:headEnd type="oval" w="med" len="med"/>
            <a:tailEnd/>
          </a:ln>
          <a:extLst>
            <a:ext uri="{909E8E84-426E-40DD-AFC4-6F175D3DCCD1}">
              <a14:hiddenFill xmlns:a14="http://schemas.microsoft.com/office/drawing/2010/main">
                <a:noFill/>
              </a14:hiddenFill>
            </a:ext>
          </a:extLst>
        </p:spPr>
        <p:txBody>
          <a:bodyPr/>
          <a:lstStyle/>
          <a:p>
            <a:endParaRPr lang="en-US"/>
          </a:p>
        </p:txBody>
      </p:sp>
      <p:sp>
        <p:nvSpPr>
          <p:cNvPr id="8207" name="Line 13"/>
          <p:cNvSpPr>
            <a:spLocks noChangeShapeType="1"/>
          </p:cNvSpPr>
          <p:nvPr/>
        </p:nvSpPr>
        <p:spPr bwMode="auto">
          <a:xfrm>
            <a:off x="4889500" y="2628900"/>
            <a:ext cx="0" cy="5715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8208" name="Text Box 12"/>
          <p:cNvSpPr txBox="1">
            <a:spLocks noChangeArrowheads="1"/>
          </p:cNvSpPr>
          <p:nvPr/>
        </p:nvSpPr>
        <p:spPr bwMode="auto">
          <a:xfrm>
            <a:off x="3063875" y="2487613"/>
            <a:ext cx="6223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200">
                <a:latin typeface="Arial" panose="020B0604020202020204" pitchFamily="34" charset="0"/>
                <a:ea typeface="Times New Roman" panose="02020603050405020304" pitchFamily="18" charset="0"/>
                <a:cs typeface="Arial" panose="020B0604020202020204" pitchFamily="34" charset="0"/>
              </a:rPr>
              <a:t>98</a:t>
            </a:r>
            <a:endParaRPr lang="en-CA" sz="1200">
              <a:ea typeface="Times New Roman" panose="02020603050405020304" pitchFamily="18" charset="0"/>
              <a:cs typeface="Arial" panose="020B0604020202020204" pitchFamily="34" charset="0"/>
            </a:endParaRPr>
          </a:p>
          <a:p>
            <a:r>
              <a:rPr lang="en-CA" sz="200">
                <a:latin typeface="Arial" panose="020B0604020202020204" pitchFamily="34" charset="0"/>
                <a:ea typeface="Times New Roman" panose="02020603050405020304" pitchFamily="18" charset="0"/>
                <a:cs typeface="Arial" panose="020B0604020202020204" pitchFamily="34" charset="0"/>
              </a:rPr>
              <a:t/>
            </a:r>
            <a:br>
              <a:rPr lang="en-CA" sz="200">
                <a:latin typeface="Arial" panose="020B0604020202020204" pitchFamily="34" charset="0"/>
                <a:ea typeface="Times New Roman" panose="02020603050405020304" pitchFamily="18" charset="0"/>
                <a:cs typeface="Arial" panose="020B0604020202020204" pitchFamily="34" charset="0"/>
              </a:rPr>
            </a:br>
            <a:r>
              <a:rPr lang="en-CA" sz="1200">
                <a:latin typeface="Arial" panose="020B0604020202020204" pitchFamily="34" charset="0"/>
                <a:ea typeface="Times New Roman" panose="02020603050405020304" pitchFamily="18" charset="0"/>
                <a:cs typeface="Arial" panose="020B0604020202020204" pitchFamily="34" charset="0"/>
              </a:rPr>
              <a:t>90</a:t>
            </a:r>
            <a:endParaRPr lang="en-CA" sz="1200">
              <a:ea typeface="Times New Roman" panose="02020603050405020304" pitchFamily="18" charset="0"/>
              <a:cs typeface="Arial" panose="020B0604020202020204" pitchFamily="34" charset="0"/>
            </a:endParaRPr>
          </a:p>
          <a:p>
            <a:endParaRPr lang="en-CA" sz="1200">
              <a:latin typeface="Arial" panose="020B0604020202020204" pitchFamily="34" charset="0"/>
              <a:ea typeface="Times New Roman" panose="02020603050405020304" pitchFamily="18" charset="0"/>
              <a:cs typeface="Arial" panose="020B0604020202020204" pitchFamily="34" charset="0"/>
            </a:endParaRPr>
          </a:p>
          <a:p>
            <a:r>
              <a:rPr lang="en-CA" sz="1200">
                <a:latin typeface="Arial" panose="020B0604020202020204" pitchFamily="34" charset="0"/>
                <a:ea typeface="Times New Roman" panose="02020603050405020304" pitchFamily="18" charset="0"/>
                <a:cs typeface="Arial" panose="020B0604020202020204" pitchFamily="34" charset="0"/>
              </a:rPr>
              <a:t>74</a:t>
            </a:r>
            <a:endParaRPr lang="en-CA" sz="1200">
              <a:ea typeface="Times New Roman" panose="02020603050405020304" pitchFamily="18" charset="0"/>
              <a:cs typeface="Arial" panose="020B0604020202020204" pitchFamily="34" charset="0"/>
            </a:endParaRPr>
          </a:p>
        </p:txBody>
      </p:sp>
      <p:sp>
        <p:nvSpPr>
          <p:cNvPr id="8209" name="Text Box 11"/>
          <p:cNvSpPr txBox="1">
            <a:spLocks noChangeArrowheads="1"/>
          </p:cNvSpPr>
          <p:nvPr/>
        </p:nvSpPr>
        <p:spPr bwMode="auto">
          <a:xfrm>
            <a:off x="3175000" y="4686300"/>
            <a:ext cx="2971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200">
                <a:cs typeface="Times New Roman" panose="02020603050405020304" pitchFamily="18" charset="0"/>
              </a:rPr>
              <a:t>  0            20        28        36</a:t>
            </a:r>
            <a:endParaRPr lang="en-CA" sz="1200"/>
          </a:p>
        </p:txBody>
      </p:sp>
      <p:sp>
        <p:nvSpPr>
          <p:cNvPr id="8210" name="Rectangle 25"/>
          <p:cNvSpPr>
            <a:spLocks noChangeArrowheads="1"/>
          </p:cNvSpPr>
          <p:nvPr/>
        </p:nvSpPr>
        <p:spPr bwMode="auto">
          <a:xfrm>
            <a:off x="962025" y="1143000"/>
            <a:ext cx="35687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The President’s health care proposal </a:t>
            </a:r>
            <a:endParaRPr lang="en-US" sz="1800"/>
          </a:p>
          <a:p>
            <a:endParaRPr lang="en-US" sz="1800"/>
          </a:p>
        </p:txBody>
      </p:sp>
      <p:sp>
        <p:nvSpPr>
          <p:cNvPr id="8211" name="Rectangle 32"/>
          <p:cNvSpPr>
            <a:spLocks noChangeArrowheads="1"/>
          </p:cNvSpPr>
          <p:nvPr/>
        </p:nvSpPr>
        <p:spPr bwMode="auto">
          <a:xfrm>
            <a:off x="974725" y="5253038"/>
            <a:ext cx="74834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dirty="0"/>
              <a:t>Is point A efficient?  Is point A attainable?  </a:t>
            </a:r>
          </a:p>
        </p:txBody>
      </p:sp>
      <p:sp>
        <p:nvSpPr>
          <p:cNvPr id="8212" name="Rectangle 38"/>
          <p:cNvSpPr>
            <a:spLocks noChangeArrowheads="1"/>
          </p:cNvSpPr>
          <p:nvPr/>
        </p:nvSpPr>
        <p:spPr bwMode="auto">
          <a:xfrm>
            <a:off x="3298825" y="2300288"/>
            <a:ext cx="2187575"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800">
                <a:cs typeface="Times New Roman" panose="02020603050405020304" pitchFamily="18" charset="0"/>
              </a:rPr>
              <a:t>           </a:t>
            </a:r>
            <a:r>
              <a:rPr lang="en-CA" sz="1400">
                <a:cs typeface="Times New Roman" panose="02020603050405020304" pitchFamily="18" charset="0"/>
              </a:rPr>
              <a:t>B                  E</a:t>
            </a:r>
            <a:endParaRPr lang="en-CA" sz="1400"/>
          </a:p>
          <a:p>
            <a:endParaRPr lang="en-CA" sz="200">
              <a:cs typeface="Times New Roman" panose="02020603050405020304" pitchFamily="18" charset="0"/>
            </a:endParaRPr>
          </a:p>
          <a:p>
            <a:r>
              <a:rPr lang="en-CA" sz="1400">
                <a:cs typeface="Times New Roman" panose="02020603050405020304" pitchFamily="18" charset="0"/>
              </a:rPr>
              <a:t>                         C</a:t>
            </a:r>
          </a:p>
          <a:p>
            <a:endParaRPr lang="en-CA" sz="600">
              <a:cs typeface="Times New Roman" panose="02020603050405020304" pitchFamily="18" charset="0"/>
            </a:endParaRPr>
          </a:p>
          <a:p>
            <a:r>
              <a:rPr lang="en-CA" sz="1400">
                <a:cs typeface="Times New Roman" panose="02020603050405020304" pitchFamily="18" charset="0"/>
              </a:rPr>
              <a:t>              A                  D</a:t>
            </a:r>
            <a:endParaRPr lang="en-CA" sz="1400"/>
          </a:p>
          <a:p>
            <a:r>
              <a:rPr lang="en-CA" sz="1400">
                <a:cs typeface="Times New Roman" panose="02020603050405020304" pitchFamily="18" charset="0"/>
              </a:rPr>
              <a:t>          </a:t>
            </a:r>
            <a:endParaRPr lang="en-CA" sz="1400"/>
          </a:p>
          <a:p>
            <a:r>
              <a:rPr lang="en-CA" sz="1400">
                <a:cs typeface="Times New Roman" panose="02020603050405020304" pitchFamily="18" charset="0"/>
              </a:rPr>
              <a:t>                                                        </a:t>
            </a:r>
            <a:endParaRPr lang="en-CA" sz="1400"/>
          </a:p>
          <a:p>
            <a:r>
              <a:rPr lang="en-CA" sz="1400">
                <a:cs typeface="Times New Roman" panose="02020603050405020304" pitchFamily="18" charset="0"/>
              </a:rPr>
              <a:t>                                                            </a:t>
            </a:r>
            <a:endParaRPr lang="en-CA" sz="1400"/>
          </a:p>
        </p:txBody>
      </p:sp>
      <p:sp>
        <p:nvSpPr>
          <p:cNvPr id="8213" name="Line 46"/>
          <p:cNvSpPr>
            <a:spLocks noChangeShapeType="1"/>
          </p:cNvSpPr>
          <p:nvPr/>
        </p:nvSpPr>
        <p:spPr bwMode="auto">
          <a:xfrm>
            <a:off x="3973513" y="2613025"/>
            <a:ext cx="0" cy="587375"/>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8214" name="Oval 47"/>
          <p:cNvSpPr>
            <a:spLocks noChangeAspect="1" noChangeArrowheads="1"/>
          </p:cNvSpPr>
          <p:nvPr/>
        </p:nvSpPr>
        <p:spPr bwMode="auto">
          <a:xfrm>
            <a:off x="3924300" y="2571750"/>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8215" name="Oval 48"/>
          <p:cNvSpPr>
            <a:spLocks noChangeAspect="1" noChangeArrowheads="1"/>
          </p:cNvSpPr>
          <p:nvPr/>
        </p:nvSpPr>
        <p:spPr bwMode="auto">
          <a:xfrm>
            <a:off x="4848225" y="2571750"/>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8216" name="Oval 49"/>
          <p:cNvSpPr>
            <a:spLocks noChangeAspect="1" noChangeArrowheads="1"/>
          </p:cNvSpPr>
          <p:nvPr/>
        </p:nvSpPr>
        <p:spPr bwMode="auto">
          <a:xfrm>
            <a:off x="4848225" y="3176588"/>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8217" name="Oval 50"/>
          <p:cNvSpPr>
            <a:spLocks noChangeAspect="1" noChangeArrowheads="1"/>
          </p:cNvSpPr>
          <p:nvPr/>
        </p:nvSpPr>
        <p:spPr bwMode="auto">
          <a:xfrm>
            <a:off x="4391025" y="2789238"/>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8218" name="Oval 51"/>
          <p:cNvSpPr>
            <a:spLocks noChangeAspect="1" noChangeArrowheads="1"/>
          </p:cNvSpPr>
          <p:nvPr/>
        </p:nvSpPr>
        <p:spPr bwMode="auto">
          <a:xfrm>
            <a:off x="3935413" y="3167063"/>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323636" name="Rectangle 52"/>
          <p:cNvSpPr>
            <a:spLocks noChangeArrowheads="1"/>
          </p:cNvSpPr>
          <p:nvPr/>
        </p:nvSpPr>
        <p:spPr bwMode="auto">
          <a:xfrm>
            <a:off x="1419225" y="5727591"/>
            <a:ext cx="68564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dirty="0">
                <a:solidFill>
                  <a:srgbClr val="E50030"/>
                </a:solidFill>
              </a:rPr>
              <a:t>A is not efficient because it lies inside the </a:t>
            </a:r>
            <a:r>
              <a:rPr lang="en-US" sz="1800" i="1" dirty="0" smtClean="0">
                <a:solidFill>
                  <a:srgbClr val="E50030"/>
                </a:solidFill>
              </a:rPr>
              <a:t>PPF</a:t>
            </a:r>
          </a:p>
          <a:p>
            <a:pPr eaLnBrk="1" hangingPunct="1"/>
            <a:r>
              <a:rPr lang="en-US" sz="1800" i="1" dirty="0" smtClean="0">
                <a:solidFill>
                  <a:srgbClr val="E50030"/>
                </a:solidFill>
              </a:rPr>
              <a:t>A is attainable but is associated with high unemployment</a:t>
            </a:r>
            <a:endParaRPr lang="en-US" sz="1800" i="1" dirty="0">
              <a:solidFill>
                <a:srgbClr val="E50030"/>
              </a:solidFill>
            </a:endParaRPr>
          </a:p>
        </p:txBody>
      </p:sp>
      <p:sp>
        <p:nvSpPr>
          <p:cNvPr id="323638" name="Oval 54"/>
          <p:cNvSpPr>
            <a:spLocks noChangeAspect="1" noChangeArrowheads="1"/>
          </p:cNvSpPr>
          <p:nvPr/>
        </p:nvSpPr>
        <p:spPr bwMode="auto">
          <a:xfrm>
            <a:off x="3932238" y="3157538"/>
            <a:ext cx="92075" cy="93662"/>
          </a:xfrm>
          <a:prstGeom prst="ellipse">
            <a:avLst/>
          </a:prstGeom>
          <a:noFill/>
          <a:ln w="38100">
            <a:solidFill>
              <a:srgbClr val="E5003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graphicFrame>
        <p:nvGraphicFramePr>
          <p:cNvPr id="8194" name="Object 10"/>
          <p:cNvGraphicFramePr>
            <a:graphicFrameLocks noChangeAspect="1"/>
          </p:cNvGraphicFramePr>
          <p:nvPr/>
        </p:nvGraphicFramePr>
        <p:xfrm>
          <a:off x="2870200" y="1946275"/>
          <a:ext cx="428625" cy="354013"/>
        </p:xfrm>
        <a:graphic>
          <a:graphicData uri="http://schemas.openxmlformats.org/presentationml/2006/ole">
            <mc:AlternateContent xmlns:mc="http://schemas.openxmlformats.org/markup-compatibility/2006">
              <mc:Choice xmlns:v="urn:schemas-microsoft-com:vml" Requires="v">
                <p:oleObj spid="_x0000_s8233" name="Equation" r:id="rId4" imgW="279360" imgH="228600" progId="Equation.DSMT4">
                  <p:embed/>
                </p:oleObj>
              </mc:Choice>
              <mc:Fallback>
                <p:oleObj name="Equation" r:id="rId4" imgW="279360" imgH="228600" progId="Equation.DSMT4">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0200" y="1946275"/>
                        <a:ext cx="428625"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195" name="Object 9"/>
          <p:cNvGraphicFramePr>
            <a:graphicFrameLocks noChangeAspect="1"/>
          </p:cNvGraphicFramePr>
          <p:nvPr/>
        </p:nvGraphicFramePr>
        <p:xfrm>
          <a:off x="5254625" y="4745038"/>
          <a:ext cx="638175" cy="339725"/>
        </p:xfrm>
        <a:graphic>
          <a:graphicData uri="http://schemas.openxmlformats.org/presentationml/2006/ole">
            <mc:AlternateContent xmlns:mc="http://schemas.openxmlformats.org/markup-compatibility/2006">
              <mc:Choice xmlns:v="urn:schemas-microsoft-com:vml" Requires="v">
                <p:oleObj spid="_x0000_s8234" name="Equation" r:id="rId6" imgW="431640" imgH="228600" progId="Equation.DSMT4">
                  <p:embed/>
                </p:oleObj>
              </mc:Choice>
              <mc:Fallback>
                <p:oleObj name="Equation" r:id="rId6" imgW="431640" imgH="228600" progId="Equation.DSMT4">
                  <p:embed/>
                  <p:pic>
                    <p:nvPicPr>
                      <p:cNvPr id="0"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54625" y="4745038"/>
                        <a:ext cx="6381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36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363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363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638"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p:cNvSpPr>
            <a:spLocks noGrp="1" noChangeArrowheads="1"/>
          </p:cNvSpPr>
          <p:nvPr>
            <p:ph type="title"/>
          </p:nvPr>
        </p:nvSpPr>
        <p:spPr>
          <a:xfrm>
            <a:off x="381000" y="457200"/>
            <a:ext cx="8229600" cy="533400"/>
          </a:xfrm>
        </p:spPr>
        <p:txBody>
          <a:bodyPr/>
          <a:lstStyle/>
          <a:p>
            <a:pPr eaLnBrk="1" hangingPunct="1"/>
            <a:r>
              <a:rPr lang="en-US" altLang="en-US" smtClean="0"/>
              <a:t>Production Possibilities Frontier</a:t>
            </a:r>
            <a:endParaRPr lang="en-CA" altLang="en-US" smtClean="0"/>
          </a:p>
        </p:txBody>
      </p:sp>
      <p:sp>
        <p:nvSpPr>
          <p:cNvPr id="13317" name="Line 5"/>
          <p:cNvSpPr>
            <a:spLocks noChangeShapeType="1"/>
          </p:cNvSpPr>
          <p:nvPr/>
        </p:nvSpPr>
        <p:spPr bwMode="auto">
          <a:xfrm>
            <a:off x="3403600" y="1774825"/>
            <a:ext cx="0" cy="29114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18" name="Line 6"/>
          <p:cNvSpPr>
            <a:spLocks noChangeShapeType="1"/>
          </p:cNvSpPr>
          <p:nvPr/>
        </p:nvSpPr>
        <p:spPr bwMode="auto">
          <a:xfrm>
            <a:off x="3403600" y="4686300"/>
            <a:ext cx="3090863"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19" name="Line 7"/>
          <p:cNvSpPr>
            <a:spLocks noChangeShapeType="1"/>
          </p:cNvSpPr>
          <p:nvPr/>
        </p:nvSpPr>
        <p:spPr bwMode="auto">
          <a:xfrm>
            <a:off x="3975100" y="3200400"/>
            <a:ext cx="0" cy="14859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3320" name="Arc 8"/>
          <p:cNvSpPr>
            <a:spLocks/>
          </p:cNvSpPr>
          <p:nvPr/>
        </p:nvSpPr>
        <p:spPr bwMode="auto">
          <a:xfrm>
            <a:off x="3175000" y="2478088"/>
            <a:ext cx="2398713" cy="2516187"/>
          </a:xfrm>
          <a:custGeom>
            <a:avLst/>
            <a:gdLst>
              <a:gd name="T0" fmla="*/ 2147483647 w 21449"/>
              <a:gd name="T1" fmla="*/ 0 h 21504"/>
              <a:gd name="T2" fmla="*/ 2147483647 w 21449"/>
              <a:gd name="T3" fmla="*/ 2147483647 h 21504"/>
              <a:gd name="T4" fmla="*/ 0 w 21449"/>
              <a:gd name="T5" fmla="*/ 2147483647 h 21504"/>
              <a:gd name="T6" fmla="*/ 0 60000 65536"/>
              <a:gd name="T7" fmla="*/ 0 60000 65536"/>
              <a:gd name="T8" fmla="*/ 0 60000 65536"/>
              <a:gd name="T9" fmla="*/ 0 w 21449"/>
              <a:gd name="T10" fmla="*/ 0 h 21504"/>
              <a:gd name="T11" fmla="*/ 21449 w 21449"/>
              <a:gd name="T12" fmla="*/ 21504 h 21504"/>
            </a:gdLst>
            <a:ahLst/>
            <a:cxnLst>
              <a:cxn ang="T6">
                <a:pos x="T0" y="T1"/>
              </a:cxn>
              <a:cxn ang="T7">
                <a:pos x="T2" y="T3"/>
              </a:cxn>
              <a:cxn ang="T8">
                <a:pos x="T4" y="T5"/>
              </a:cxn>
            </a:cxnLst>
            <a:rect l="T9" t="T10" r="T11" b="T12"/>
            <a:pathLst>
              <a:path w="21449" h="21504" fill="none" extrusionOk="0">
                <a:moveTo>
                  <a:pt x="2037" y="0"/>
                </a:moveTo>
                <a:cubicBezTo>
                  <a:pt x="12163" y="959"/>
                  <a:pt x="20247" y="8853"/>
                  <a:pt x="21448" y="18953"/>
                </a:cubicBezTo>
              </a:path>
              <a:path w="21449" h="21504" stroke="0" extrusionOk="0">
                <a:moveTo>
                  <a:pt x="2037" y="0"/>
                </a:moveTo>
                <a:cubicBezTo>
                  <a:pt x="12163" y="959"/>
                  <a:pt x="20247" y="8853"/>
                  <a:pt x="21448" y="18953"/>
                </a:cubicBezTo>
                <a:lnTo>
                  <a:pt x="0" y="21504"/>
                </a:lnTo>
                <a:lnTo>
                  <a:pt x="2037" y="0"/>
                </a:lnTo>
                <a:close/>
              </a:path>
            </a:pathLst>
          </a:custGeom>
          <a:noFill/>
          <a:ln w="285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321" name="Line 9"/>
          <p:cNvSpPr>
            <a:spLocks noChangeShapeType="1"/>
          </p:cNvSpPr>
          <p:nvPr/>
        </p:nvSpPr>
        <p:spPr bwMode="auto">
          <a:xfrm flipH="1">
            <a:off x="3403600" y="2628900"/>
            <a:ext cx="14859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3322" name="Line 10"/>
          <p:cNvSpPr>
            <a:spLocks noChangeShapeType="1"/>
          </p:cNvSpPr>
          <p:nvPr/>
        </p:nvSpPr>
        <p:spPr bwMode="auto">
          <a:xfrm>
            <a:off x="4432300" y="2830513"/>
            <a:ext cx="0" cy="1855787"/>
          </a:xfrm>
          <a:prstGeom prst="line">
            <a:avLst/>
          </a:prstGeom>
          <a:noFill/>
          <a:ln w="9525">
            <a:solidFill>
              <a:srgbClr val="000000"/>
            </a:solidFill>
            <a:prstDash val="dash"/>
            <a:round/>
            <a:headEnd type="oval" w="med" len="med"/>
            <a:tailEnd/>
          </a:ln>
          <a:extLst>
            <a:ext uri="{909E8E84-426E-40DD-AFC4-6F175D3DCCD1}">
              <a14:hiddenFill xmlns:a14="http://schemas.microsoft.com/office/drawing/2010/main">
                <a:noFill/>
              </a14:hiddenFill>
            </a:ext>
          </a:extLst>
        </p:spPr>
        <p:txBody>
          <a:bodyPr/>
          <a:lstStyle/>
          <a:p>
            <a:endParaRPr lang="en-US"/>
          </a:p>
        </p:txBody>
      </p:sp>
      <p:sp>
        <p:nvSpPr>
          <p:cNvPr id="13323" name="Line 11"/>
          <p:cNvSpPr>
            <a:spLocks noChangeShapeType="1"/>
          </p:cNvSpPr>
          <p:nvPr/>
        </p:nvSpPr>
        <p:spPr bwMode="auto">
          <a:xfrm>
            <a:off x="3403600" y="2824163"/>
            <a:ext cx="10287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3324" name="Line 12"/>
          <p:cNvSpPr>
            <a:spLocks noChangeShapeType="1"/>
          </p:cNvSpPr>
          <p:nvPr/>
        </p:nvSpPr>
        <p:spPr bwMode="auto">
          <a:xfrm>
            <a:off x="4889500" y="3200400"/>
            <a:ext cx="0" cy="14859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3325" name="Line 13"/>
          <p:cNvSpPr>
            <a:spLocks noChangeShapeType="1"/>
          </p:cNvSpPr>
          <p:nvPr/>
        </p:nvSpPr>
        <p:spPr bwMode="auto">
          <a:xfrm flipH="1">
            <a:off x="3403600" y="3211513"/>
            <a:ext cx="14859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3326" name="Line 14"/>
          <p:cNvSpPr>
            <a:spLocks noChangeShapeType="1"/>
          </p:cNvSpPr>
          <p:nvPr/>
        </p:nvSpPr>
        <p:spPr bwMode="auto">
          <a:xfrm>
            <a:off x="3975100" y="3200400"/>
            <a:ext cx="0" cy="0"/>
          </a:xfrm>
          <a:prstGeom prst="line">
            <a:avLst/>
          </a:prstGeom>
          <a:noFill/>
          <a:ln w="9525">
            <a:solidFill>
              <a:srgbClr val="000000"/>
            </a:solidFill>
            <a:round/>
            <a:headEnd type="oval" w="med" len="med"/>
            <a:tailEnd/>
          </a:ln>
          <a:extLst>
            <a:ext uri="{909E8E84-426E-40DD-AFC4-6F175D3DCCD1}">
              <a14:hiddenFill xmlns:a14="http://schemas.microsoft.com/office/drawing/2010/main">
                <a:noFill/>
              </a14:hiddenFill>
            </a:ext>
          </a:extLst>
        </p:spPr>
        <p:txBody>
          <a:bodyPr/>
          <a:lstStyle/>
          <a:p>
            <a:endParaRPr lang="en-US"/>
          </a:p>
        </p:txBody>
      </p:sp>
      <p:sp>
        <p:nvSpPr>
          <p:cNvPr id="13327" name="Line 15"/>
          <p:cNvSpPr>
            <a:spLocks noChangeShapeType="1"/>
          </p:cNvSpPr>
          <p:nvPr/>
        </p:nvSpPr>
        <p:spPr bwMode="auto">
          <a:xfrm>
            <a:off x="4889500" y="2628900"/>
            <a:ext cx="0" cy="5715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3328" name="Text Box 16"/>
          <p:cNvSpPr txBox="1">
            <a:spLocks noChangeArrowheads="1"/>
          </p:cNvSpPr>
          <p:nvPr/>
        </p:nvSpPr>
        <p:spPr bwMode="auto">
          <a:xfrm>
            <a:off x="3063875" y="2487613"/>
            <a:ext cx="6223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200">
                <a:latin typeface="Arial" panose="020B0604020202020204" pitchFamily="34" charset="0"/>
                <a:ea typeface="Times New Roman" panose="02020603050405020304" pitchFamily="18" charset="0"/>
                <a:cs typeface="Arial" panose="020B0604020202020204" pitchFamily="34" charset="0"/>
              </a:rPr>
              <a:t>98</a:t>
            </a:r>
            <a:endParaRPr lang="en-CA" sz="1200">
              <a:ea typeface="Times New Roman" panose="02020603050405020304" pitchFamily="18" charset="0"/>
              <a:cs typeface="Arial" panose="020B0604020202020204" pitchFamily="34" charset="0"/>
            </a:endParaRPr>
          </a:p>
          <a:p>
            <a:r>
              <a:rPr lang="en-CA" sz="200">
                <a:latin typeface="Arial" panose="020B0604020202020204" pitchFamily="34" charset="0"/>
                <a:ea typeface="Times New Roman" panose="02020603050405020304" pitchFamily="18" charset="0"/>
                <a:cs typeface="Arial" panose="020B0604020202020204" pitchFamily="34" charset="0"/>
              </a:rPr>
              <a:t/>
            </a:r>
            <a:br>
              <a:rPr lang="en-CA" sz="200">
                <a:latin typeface="Arial" panose="020B0604020202020204" pitchFamily="34" charset="0"/>
                <a:ea typeface="Times New Roman" panose="02020603050405020304" pitchFamily="18" charset="0"/>
                <a:cs typeface="Arial" panose="020B0604020202020204" pitchFamily="34" charset="0"/>
              </a:rPr>
            </a:br>
            <a:r>
              <a:rPr lang="en-CA" sz="1200">
                <a:latin typeface="Arial" panose="020B0604020202020204" pitchFamily="34" charset="0"/>
                <a:ea typeface="Times New Roman" panose="02020603050405020304" pitchFamily="18" charset="0"/>
                <a:cs typeface="Arial" panose="020B0604020202020204" pitchFamily="34" charset="0"/>
              </a:rPr>
              <a:t>90</a:t>
            </a:r>
            <a:endParaRPr lang="en-CA" sz="1200">
              <a:ea typeface="Times New Roman" panose="02020603050405020304" pitchFamily="18" charset="0"/>
              <a:cs typeface="Arial" panose="020B0604020202020204" pitchFamily="34" charset="0"/>
            </a:endParaRPr>
          </a:p>
          <a:p>
            <a:endParaRPr lang="en-CA" sz="1200">
              <a:latin typeface="Arial" panose="020B0604020202020204" pitchFamily="34" charset="0"/>
              <a:ea typeface="Times New Roman" panose="02020603050405020304" pitchFamily="18" charset="0"/>
              <a:cs typeface="Arial" panose="020B0604020202020204" pitchFamily="34" charset="0"/>
            </a:endParaRPr>
          </a:p>
          <a:p>
            <a:r>
              <a:rPr lang="en-CA" sz="1200">
                <a:latin typeface="Arial" panose="020B0604020202020204" pitchFamily="34" charset="0"/>
                <a:ea typeface="Times New Roman" panose="02020603050405020304" pitchFamily="18" charset="0"/>
                <a:cs typeface="Arial" panose="020B0604020202020204" pitchFamily="34" charset="0"/>
              </a:rPr>
              <a:t>74</a:t>
            </a:r>
            <a:endParaRPr lang="en-CA" sz="1200">
              <a:ea typeface="Times New Roman" panose="02020603050405020304" pitchFamily="18" charset="0"/>
              <a:cs typeface="Arial" panose="020B0604020202020204" pitchFamily="34" charset="0"/>
            </a:endParaRPr>
          </a:p>
        </p:txBody>
      </p:sp>
      <p:sp>
        <p:nvSpPr>
          <p:cNvPr id="13329" name="Text Box 17"/>
          <p:cNvSpPr txBox="1">
            <a:spLocks noChangeArrowheads="1"/>
          </p:cNvSpPr>
          <p:nvPr/>
        </p:nvSpPr>
        <p:spPr bwMode="auto">
          <a:xfrm>
            <a:off x="3175000" y="4686300"/>
            <a:ext cx="2971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200">
                <a:cs typeface="Times New Roman" panose="02020603050405020304" pitchFamily="18" charset="0"/>
              </a:rPr>
              <a:t>  0            20        28        36</a:t>
            </a:r>
            <a:endParaRPr lang="en-CA" sz="1200"/>
          </a:p>
        </p:txBody>
      </p:sp>
      <p:sp>
        <p:nvSpPr>
          <p:cNvPr id="13330" name="Rectangle 19"/>
          <p:cNvSpPr>
            <a:spLocks noChangeArrowheads="1"/>
          </p:cNvSpPr>
          <p:nvPr/>
        </p:nvSpPr>
        <p:spPr bwMode="auto">
          <a:xfrm>
            <a:off x="974725" y="5253038"/>
            <a:ext cx="74834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Is point B efficient?  Is point B attainable?  </a:t>
            </a:r>
          </a:p>
        </p:txBody>
      </p:sp>
      <p:sp>
        <p:nvSpPr>
          <p:cNvPr id="13331" name="Rectangle 20"/>
          <p:cNvSpPr>
            <a:spLocks noChangeArrowheads="1"/>
          </p:cNvSpPr>
          <p:nvPr/>
        </p:nvSpPr>
        <p:spPr bwMode="auto">
          <a:xfrm>
            <a:off x="3298825" y="2300288"/>
            <a:ext cx="2187575"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800">
                <a:cs typeface="Times New Roman" panose="02020603050405020304" pitchFamily="18" charset="0"/>
              </a:rPr>
              <a:t>           </a:t>
            </a:r>
            <a:r>
              <a:rPr lang="en-CA" sz="1400">
                <a:cs typeface="Times New Roman" panose="02020603050405020304" pitchFamily="18" charset="0"/>
              </a:rPr>
              <a:t>B                  E</a:t>
            </a:r>
            <a:endParaRPr lang="en-CA" sz="1400"/>
          </a:p>
          <a:p>
            <a:endParaRPr lang="en-CA" sz="200">
              <a:cs typeface="Times New Roman" panose="02020603050405020304" pitchFamily="18" charset="0"/>
            </a:endParaRPr>
          </a:p>
          <a:p>
            <a:r>
              <a:rPr lang="en-CA" sz="1400">
                <a:cs typeface="Times New Roman" panose="02020603050405020304" pitchFamily="18" charset="0"/>
              </a:rPr>
              <a:t>                         C</a:t>
            </a:r>
          </a:p>
          <a:p>
            <a:endParaRPr lang="en-CA" sz="600">
              <a:cs typeface="Times New Roman" panose="02020603050405020304" pitchFamily="18" charset="0"/>
            </a:endParaRPr>
          </a:p>
          <a:p>
            <a:r>
              <a:rPr lang="en-CA" sz="1400">
                <a:cs typeface="Times New Roman" panose="02020603050405020304" pitchFamily="18" charset="0"/>
              </a:rPr>
              <a:t>              A                  D</a:t>
            </a:r>
            <a:endParaRPr lang="en-CA" sz="1400"/>
          </a:p>
          <a:p>
            <a:r>
              <a:rPr lang="en-CA" sz="1400">
                <a:cs typeface="Times New Roman" panose="02020603050405020304" pitchFamily="18" charset="0"/>
              </a:rPr>
              <a:t>          </a:t>
            </a:r>
            <a:endParaRPr lang="en-CA" sz="1400"/>
          </a:p>
          <a:p>
            <a:r>
              <a:rPr lang="en-CA" sz="1400">
                <a:cs typeface="Times New Roman" panose="02020603050405020304" pitchFamily="18" charset="0"/>
              </a:rPr>
              <a:t>                                                        </a:t>
            </a:r>
            <a:endParaRPr lang="en-CA" sz="1400"/>
          </a:p>
          <a:p>
            <a:r>
              <a:rPr lang="en-CA" sz="1400">
                <a:cs typeface="Times New Roman" panose="02020603050405020304" pitchFamily="18" charset="0"/>
              </a:rPr>
              <a:t>                                                            </a:t>
            </a:r>
            <a:endParaRPr lang="en-CA" sz="1400"/>
          </a:p>
        </p:txBody>
      </p:sp>
      <p:sp>
        <p:nvSpPr>
          <p:cNvPr id="13332" name="Line 21"/>
          <p:cNvSpPr>
            <a:spLocks noChangeShapeType="1"/>
          </p:cNvSpPr>
          <p:nvPr/>
        </p:nvSpPr>
        <p:spPr bwMode="auto">
          <a:xfrm>
            <a:off x="3973513" y="2613025"/>
            <a:ext cx="0" cy="587375"/>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3333" name="Oval 22"/>
          <p:cNvSpPr>
            <a:spLocks noChangeAspect="1" noChangeArrowheads="1"/>
          </p:cNvSpPr>
          <p:nvPr/>
        </p:nvSpPr>
        <p:spPr bwMode="auto">
          <a:xfrm>
            <a:off x="3924300" y="2571750"/>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3334" name="Oval 23"/>
          <p:cNvSpPr>
            <a:spLocks noChangeAspect="1" noChangeArrowheads="1"/>
          </p:cNvSpPr>
          <p:nvPr/>
        </p:nvSpPr>
        <p:spPr bwMode="auto">
          <a:xfrm>
            <a:off x="4848225" y="2571750"/>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3335" name="Oval 24"/>
          <p:cNvSpPr>
            <a:spLocks noChangeAspect="1" noChangeArrowheads="1"/>
          </p:cNvSpPr>
          <p:nvPr/>
        </p:nvSpPr>
        <p:spPr bwMode="auto">
          <a:xfrm>
            <a:off x="4848225" y="3176588"/>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3336" name="Oval 25"/>
          <p:cNvSpPr>
            <a:spLocks noChangeAspect="1" noChangeArrowheads="1"/>
          </p:cNvSpPr>
          <p:nvPr/>
        </p:nvSpPr>
        <p:spPr bwMode="auto">
          <a:xfrm>
            <a:off x="4391025" y="2789238"/>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3337" name="Oval 26"/>
          <p:cNvSpPr>
            <a:spLocks noChangeAspect="1" noChangeArrowheads="1"/>
          </p:cNvSpPr>
          <p:nvPr/>
        </p:nvSpPr>
        <p:spPr bwMode="auto">
          <a:xfrm>
            <a:off x="3935413" y="3167063"/>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868380" name="Oval 28"/>
          <p:cNvSpPr>
            <a:spLocks noChangeAspect="1" noChangeArrowheads="1"/>
          </p:cNvSpPr>
          <p:nvPr/>
        </p:nvSpPr>
        <p:spPr bwMode="auto">
          <a:xfrm>
            <a:off x="3924300" y="2568575"/>
            <a:ext cx="92075" cy="93663"/>
          </a:xfrm>
          <a:prstGeom prst="ellipse">
            <a:avLst/>
          </a:prstGeom>
          <a:noFill/>
          <a:ln w="38100">
            <a:solidFill>
              <a:srgbClr val="E5003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68382" name="Oval 30"/>
          <p:cNvSpPr>
            <a:spLocks noChangeAspect="1" noChangeArrowheads="1"/>
          </p:cNvSpPr>
          <p:nvPr/>
        </p:nvSpPr>
        <p:spPr bwMode="auto">
          <a:xfrm>
            <a:off x="4391025" y="2774950"/>
            <a:ext cx="92075" cy="93663"/>
          </a:xfrm>
          <a:prstGeom prst="ellipse">
            <a:avLst/>
          </a:prstGeom>
          <a:noFill/>
          <a:ln w="38100">
            <a:solidFill>
              <a:srgbClr val="E5003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68383" name="Oval 31"/>
          <p:cNvSpPr>
            <a:spLocks noChangeAspect="1" noChangeArrowheads="1"/>
          </p:cNvSpPr>
          <p:nvPr/>
        </p:nvSpPr>
        <p:spPr bwMode="auto">
          <a:xfrm>
            <a:off x="4843463" y="3162300"/>
            <a:ext cx="92075" cy="93663"/>
          </a:xfrm>
          <a:prstGeom prst="ellipse">
            <a:avLst/>
          </a:prstGeom>
          <a:noFill/>
          <a:ln w="38100">
            <a:solidFill>
              <a:srgbClr val="E5003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13342" name="Rectangle 32"/>
          <p:cNvSpPr>
            <a:spLocks noChangeArrowheads="1"/>
          </p:cNvSpPr>
          <p:nvPr/>
        </p:nvSpPr>
        <p:spPr bwMode="auto">
          <a:xfrm>
            <a:off x="962025" y="1143000"/>
            <a:ext cx="35687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The President’s health care proposal </a:t>
            </a:r>
            <a:endParaRPr lang="en-US" sz="1800"/>
          </a:p>
          <a:p>
            <a:endParaRPr lang="en-US" sz="1800"/>
          </a:p>
        </p:txBody>
      </p:sp>
      <p:graphicFrame>
        <p:nvGraphicFramePr>
          <p:cNvPr id="13314" name="Object 10"/>
          <p:cNvGraphicFramePr>
            <a:graphicFrameLocks noChangeAspect="1"/>
          </p:cNvGraphicFramePr>
          <p:nvPr/>
        </p:nvGraphicFramePr>
        <p:xfrm>
          <a:off x="2870200" y="1946275"/>
          <a:ext cx="428625" cy="354013"/>
        </p:xfrm>
        <a:graphic>
          <a:graphicData uri="http://schemas.openxmlformats.org/presentationml/2006/ole">
            <mc:AlternateContent xmlns:mc="http://schemas.openxmlformats.org/markup-compatibility/2006">
              <mc:Choice xmlns:v="urn:schemas-microsoft-com:vml" Requires="v">
                <p:oleObj spid="_x0000_s13355" name="Equation" r:id="rId4" imgW="279360" imgH="228600" progId="Equation.DSMT4">
                  <p:embed/>
                </p:oleObj>
              </mc:Choice>
              <mc:Fallback>
                <p:oleObj name="Equation" r:id="rId4" imgW="279360" imgH="228600" progId="Equation.DSMT4">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0200" y="1946275"/>
                        <a:ext cx="428625"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315" name="Object 9"/>
          <p:cNvGraphicFramePr>
            <a:graphicFrameLocks noChangeAspect="1"/>
          </p:cNvGraphicFramePr>
          <p:nvPr/>
        </p:nvGraphicFramePr>
        <p:xfrm>
          <a:off x="5254625" y="4745038"/>
          <a:ext cx="638175" cy="339725"/>
        </p:xfrm>
        <a:graphic>
          <a:graphicData uri="http://schemas.openxmlformats.org/presentationml/2006/ole">
            <mc:AlternateContent xmlns:mc="http://schemas.openxmlformats.org/markup-compatibility/2006">
              <mc:Choice xmlns:v="urn:schemas-microsoft-com:vml" Requires="v">
                <p:oleObj spid="_x0000_s13356" name="Equation" r:id="rId6" imgW="431640" imgH="228600" progId="Equation.DSMT4">
                  <p:embed/>
                </p:oleObj>
              </mc:Choice>
              <mc:Fallback>
                <p:oleObj name="Equation" r:id="rId6" imgW="431640" imgH="228600" progId="Equation.DSMT4">
                  <p:embed/>
                  <p:pic>
                    <p:nvPicPr>
                      <p:cNvPr id="0"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54625" y="4745038"/>
                        <a:ext cx="6381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1" name="Rectangle 27"/>
          <p:cNvSpPr>
            <a:spLocks noChangeArrowheads="1"/>
          </p:cNvSpPr>
          <p:nvPr/>
        </p:nvSpPr>
        <p:spPr bwMode="auto">
          <a:xfrm>
            <a:off x="1419225" y="5571242"/>
            <a:ext cx="685641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800" i="1" dirty="0" smtClean="0">
                <a:solidFill>
                  <a:srgbClr val="E50030"/>
                </a:solidFill>
              </a:rPr>
              <a:t>Point B is attainable, and is efficient, meaning more of one good cannot be produced without producing </a:t>
            </a:r>
            <a:r>
              <a:rPr lang="en-US" altLang="en-US" sz="1800" i="1" dirty="0">
                <a:solidFill>
                  <a:srgbClr val="E50030"/>
                </a:solidFill>
              </a:rPr>
              <a:t>less of something else. </a:t>
            </a:r>
          </a:p>
          <a:p>
            <a:pPr eaLnBrk="1" hangingPunct="1"/>
            <a:r>
              <a:rPr lang="en-US" altLang="en-US" sz="1800" i="1" dirty="0">
                <a:solidFill>
                  <a:srgbClr val="E50030"/>
                </a:solidFill>
              </a:rPr>
              <a:t>Points </a:t>
            </a:r>
            <a:r>
              <a:rPr lang="en-US" altLang="en-US" sz="1800" i="1" dirty="0" smtClean="0">
                <a:solidFill>
                  <a:srgbClr val="E50030"/>
                </a:solidFill>
              </a:rPr>
              <a:t>C </a:t>
            </a:r>
            <a:r>
              <a:rPr lang="en-US" altLang="en-US" sz="1800" i="1" dirty="0">
                <a:solidFill>
                  <a:srgbClr val="E50030"/>
                </a:solidFill>
              </a:rPr>
              <a:t>and D </a:t>
            </a:r>
            <a:r>
              <a:rPr lang="en-US" altLang="en-US" sz="1800" i="1" dirty="0" smtClean="0">
                <a:solidFill>
                  <a:srgbClr val="E50030"/>
                </a:solidFill>
              </a:rPr>
              <a:t>are also efficient </a:t>
            </a:r>
            <a:r>
              <a:rPr lang="en-US" altLang="en-US" sz="1800" i="1" dirty="0">
                <a:solidFill>
                  <a:srgbClr val="E50030"/>
                </a:solidFill>
              </a:rPr>
              <a:t>production levels. </a:t>
            </a:r>
            <a:endParaRPr lang="en-US" altLang="en-US" sz="1800" i="1" dirty="0" smtClean="0">
              <a:solidFill>
                <a:srgbClr val="E50030"/>
              </a:solidFill>
            </a:endParaRPr>
          </a:p>
          <a:p>
            <a:pPr eaLnBrk="1" hangingPunct="1"/>
            <a:r>
              <a:rPr lang="en-US" sz="1800" i="1" dirty="0" smtClean="0">
                <a:solidFill>
                  <a:srgbClr val="E50030"/>
                </a:solidFill>
              </a:rPr>
              <a:t>Unemployment equals its natural rate when the economy is its PPF.</a:t>
            </a:r>
            <a:endParaRPr lang="en-US" sz="1800" i="1" dirty="0">
              <a:solidFill>
                <a:srgbClr val="E50030"/>
              </a:solidFill>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6838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6838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6838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1">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8380" grpId="0" animBg="1"/>
      <p:bldP spid="868382" grpId="0" animBg="1"/>
      <p:bldP spid="86838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Grp="1" noChangeArrowheads="1"/>
          </p:cNvSpPr>
          <p:nvPr>
            <p:ph type="title"/>
          </p:nvPr>
        </p:nvSpPr>
        <p:spPr>
          <a:xfrm>
            <a:off x="381000" y="457200"/>
            <a:ext cx="8229600" cy="533400"/>
          </a:xfrm>
        </p:spPr>
        <p:txBody>
          <a:bodyPr/>
          <a:lstStyle/>
          <a:p>
            <a:pPr eaLnBrk="1" hangingPunct="1"/>
            <a:r>
              <a:rPr lang="en-US" altLang="en-US" smtClean="0"/>
              <a:t>Production Possibilities Frontier</a:t>
            </a:r>
            <a:endParaRPr lang="en-CA" altLang="en-US" smtClean="0"/>
          </a:p>
        </p:txBody>
      </p:sp>
      <p:sp>
        <p:nvSpPr>
          <p:cNvPr id="10245" name="Line 5"/>
          <p:cNvSpPr>
            <a:spLocks noChangeShapeType="1"/>
          </p:cNvSpPr>
          <p:nvPr/>
        </p:nvSpPr>
        <p:spPr bwMode="auto">
          <a:xfrm>
            <a:off x="3403600" y="1774825"/>
            <a:ext cx="0" cy="29114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6" name="Line 6"/>
          <p:cNvSpPr>
            <a:spLocks noChangeShapeType="1"/>
          </p:cNvSpPr>
          <p:nvPr/>
        </p:nvSpPr>
        <p:spPr bwMode="auto">
          <a:xfrm>
            <a:off x="3403600" y="4686300"/>
            <a:ext cx="3090863"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7" name="Line 7"/>
          <p:cNvSpPr>
            <a:spLocks noChangeShapeType="1"/>
          </p:cNvSpPr>
          <p:nvPr/>
        </p:nvSpPr>
        <p:spPr bwMode="auto">
          <a:xfrm>
            <a:off x="3975100" y="3200400"/>
            <a:ext cx="0" cy="14859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248" name="Arc 8"/>
          <p:cNvSpPr>
            <a:spLocks/>
          </p:cNvSpPr>
          <p:nvPr/>
        </p:nvSpPr>
        <p:spPr bwMode="auto">
          <a:xfrm>
            <a:off x="3175000" y="2478088"/>
            <a:ext cx="2398713" cy="2516187"/>
          </a:xfrm>
          <a:custGeom>
            <a:avLst/>
            <a:gdLst>
              <a:gd name="T0" fmla="*/ 2147483647 w 21449"/>
              <a:gd name="T1" fmla="*/ 0 h 21504"/>
              <a:gd name="T2" fmla="*/ 2147483647 w 21449"/>
              <a:gd name="T3" fmla="*/ 2147483647 h 21504"/>
              <a:gd name="T4" fmla="*/ 0 w 21449"/>
              <a:gd name="T5" fmla="*/ 2147483647 h 21504"/>
              <a:gd name="T6" fmla="*/ 0 60000 65536"/>
              <a:gd name="T7" fmla="*/ 0 60000 65536"/>
              <a:gd name="T8" fmla="*/ 0 60000 65536"/>
              <a:gd name="T9" fmla="*/ 0 w 21449"/>
              <a:gd name="T10" fmla="*/ 0 h 21504"/>
              <a:gd name="T11" fmla="*/ 21449 w 21449"/>
              <a:gd name="T12" fmla="*/ 21504 h 21504"/>
            </a:gdLst>
            <a:ahLst/>
            <a:cxnLst>
              <a:cxn ang="T6">
                <a:pos x="T0" y="T1"/>
              </a:cxn>
              <a:cxn ang="T7">
                <a:pos x="T2" y="T3"/>
              </a:cxn>
              <a:cxn ang="T8">
                <a:pos x="T4" y="T5"/>
              </a:cxn>
            </a:cxnLst>
            <a:rect l="T9" t="T10" r="T11" b="T12"/>
            <a:pathLst>
              <a:path w="21449" h="21504" fill="none" extrusionOk="0">
                <a:moveTo>
                  <a:pt x="2037" y="0"/>
                </a:moveTo>
                <a:cubicBezTo>
                  <a:pt x="12163" y="959"/>
                  <a:pt x="20247" y="8853"/>
                  <a:pt x="21448" y="18953"/>
                </a:cubicBezTo>
              </a:path>
              <a:path w="21449" h="21504" stroke="0" extrusionOk="0">
                <a:moveTo>
                  <a:pt x="2037" y="0"/>
                </a:moveTo>
                <a:cubicBezTo>
                  <a:pt x="12163" y="959"/>
                  <a:pt x="20247" y="8853"/>
                  <a:pt x="21448" y="18953"/>
                </a:cubicBezTo>
                <a:lnTo>
                  <a:pt x="0" y="21504"/>
                </a:lnTo>
                <a:lnTo>
                  <a:pt x="2037" y="0"/>
                </a:lnTo>
                <a:close/>
              </a:path>
            </a:pathLst>
          </a:custGeom>
          <a:noFill/>
          <a:ln w="285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49" name="Line 9"/>
          <p:cNvSpPr>
            <a:spLocks noChangeShapeType="1"/>
          </p:cNvSpPr>
          <p:nvPr/>
        </p:nvSpPr>
        <p:spPr bwMode="auto">
          <a:xfrm flipH="1">
            <a:off x="3403600" y="2628900"/>
            <a:ext cx="14859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250" name="Line 10"/>
          <p:cNvSpPr>
            <a:spLocks noChangeShapeType="1"/>
          </p:cNvSpPr>
          <p:nvPr/>
        </p:nvSpPr>
        <p:spPr bwMode="auto">
          <a:xfrm>
            <a:off x="4432300" y="2830513"/>
            <a:ext cx="0" cy="1855787"/>
          </a:xfrm>
          <a:prstGeom prst="line">
            <a:avLst/>
          </a:prstGeom>
          <a:noFill/>
          <a:ln w="9525">
            <a:solidFill>
              <a:srgbClr val="000000"/>
            </a:solidFill>
            <a:prstDash val="dash"/>
            <a:round/>
            <a:headEnd type="oval" w="med" len="med"/>
            <a:tailEnd/>
          </a:ln>
          <a:extLst>
            <a:ext uri="{909E8E84-426E-40DD-AFC4-6F175D3DCCD1}">
              <a14:hiddenFill xmlns:a14="http://schemas.microsoft.com/office/drawing/2010/main">
                <a:noFill/>
              </a14:hiddenFill>
            </a:ext>
          </a:extLst>
        </p:spPr>
        <p:txBody>
          <a:bodyPr/>
          <a:lstStyle/>
          <a:p>
            <a:endParaRPr lang="en-US"/>
          </a:p>
        </p:txBody>
      </p:sp>
      <p:sp>
        <p:nvSpPr>
          <p:cNvPr id="10251" name="Line 11"/>
          <p:cNvSpPr>
            <a:spLocks noChangeShapeType="1"/>
          </p:cNvSpPr>
          <p:nvPr/>
        </p:nvSpPr>
        <p:spPr bwMode="auto">
          <a:xfrm>
            <a:off x="3403600" y="2824163"/>
            <a:ext cx="10287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252" name="Line 12"/>
          <p:cNvSpPr>
            <a:spLocks noChangeShapeType="1"/>
          </p:cNvSpPr>
          <p:nvPr/>
        </p:nvSpPr>
        <p:spPr bwMode="auto">
          <a:xfrm>
            <a:off x="4889500" y="3200400"/>
            <a:ext cx="0" cy="14859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253" name="Line 13"/>
          <p:cNvSpPr>
            <a:spLocks noChangeShapeType="1"/>
          </p:cNvSpPr>
          <p:nvPr/>
        </p:nvSpPr>
        <p:spPr bwMode="auto">
          <a:xfrm flipH="1">
            <a:off x="3403600" y="3211513"/>
            <a:ext cx="14859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254" name="Line 14"/>
          <p:cNvSpPr>
            <a:spLocks noChangeShapeType="1"/>
          </p:cNvSpPr>
          <p:nvPr/>
        </p:nvSpPr>
        <p:spPr bwMode="auto">
          <a:xfrm>
            <a:off x="3975100" y="3200400"/>
            <a:ext cx="0" cy="0"/>
          </a:xfrm>
          <a:prstGeom prst="line">
            <a:avLst/>
          </a:prstGeom>
          <a:noFill/>
          <a:ln w="9525">
            <a:solidFill>
              <a:srgbClr val="000000"/>
            </a:solidFill>
            <a:round/>
            <a:headEnd type="oval" w="med" len="med"/>
            <a:tailEnd/>
          </a:ln>
          <a:extLst>
            <a:ext uri="{909E8E84-426E-40DD-AFC4-6F175D3DCCD1}">
              <a14:hiddenFill xmlns:a14="http://schemas.microsoft.com/office/drawing/2010/main">
                <a:noFill/>
              </a14:hiddenFill>
            </a:ext>
          </a:extLst>
        </p:spPr>
        <p:txBody>
          <a:bodyPr/>
          <a:lstStyle/>
          <a:p>
            <a:endParaRPr lang="en-US"/>
          </a:p>
        </p:txBody>
      </p:sp>
      <p:sp>
        <p:nvSpPr>
          <p:cNvPr id="10255" name="Line 15"/>
          <p:cNvSpPr>
            <a:spLocks noChangeShapeType="1"/>
          </p:cNvSpPr>
          <p:nvPr/>
        </p:nvSpPr>
        <p:spPr bwMode="auto">
          <a:xfrm>
            <a:off x="4889500" y="2628900"/>
            <a:ext cx="0" cy="5715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256" name="Text Box 16"/>
          <p:cNvSpPr txBox="1">
            <a:spLocks noChangeArrowheads="1"/>
          </p:cNvSpPr>
          <p:nvPr/>
        </p:nvSpPr>
        <p:spPr bwMode="auto">
          <a:xfrm>
            <a:off x="3063875" y="2487613"/>
            <a:ext cx="6223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200">
                <a:latin typeface="Arial" panose="020B0604020202020204" pitchFamily="34" charset="0"/>
                <a:ea typeface="Times New Roman" panose="02020603050405020304" pitchFamily="18" charset="0"/>
                <a:cs typeface="Arial" panose="020B0604020202020204" pitchFamily="34" charset="0"/>
              </a:rPr>
              <a:t>98</a:t>
            </a:r>
            <a:endParaRPr lang="en-CA" sz="1200">
              <a:ea typeface="Times New Roman" panose="02020603050405020304" pitchFamily="18" charset="0"/>
              <a:cs typeface="Arial" panose="020B0604020202020204" pitchFamily="34" charset="0"/>
            </a:endParaRPr>
          </a:p>
          <a:p>
            <a:r>
              <a:rPr lang="en-CA" sz="200">
                <a:latin typeface="Arial" panose="020B0604020202020204" pitchFamily="34" charset="0"/>
                <a:ea typeface="Times New Roman" panose="02020603050405020304" pitchFamily="18" charset="0"/>
                <a:cs typeface="Arial" panose="020B0604020202020204" pitchFamily="34" charset="0"/>
              </a:rPr>
              <a:t/>
            </a:r>
            <a:br>
              <a:rPr lang="en-CA" sz="200">
                <a:latin typeface="Arial" panose="020B0604020202020204" pitchFamily="34" charset="0"/>
                <a:ea typeface="Times New Roman" panose="02020603050405020304" pitchFamily="18" charset="0"/>
                <a:cs typeface="Arial" panose="020B0604020202020204" pitchFamily="34" charset="0"/>
              </a:rPr>
            </a:br>
            <a:r>
              <a:rPr lang="en-CA" sz="1200">
                <a:latin typeface="Arial" panose="020B0604020202020204" pitchFamily="34" charset="0"/>
                <a:ea typeface="Times New Roman" panose="02020603050405020304" pitchFamily="18" charset="0"/>
                <a:cs typeface="Arial" panose="020B0604020202020204" pitchFamily="34" charset="0"/>
              </a:rPr>
              <a:t>90</a:t>
            </a:r>
            <a:endParaRPr lang="en-CA" sz="1200">
              <a:ea typeface="Times New Roman" panose="02020603050405020304" pitchFamily="18" charset="0"/>
              <a:cs typeface="Arial" panose="020B0604020202020204" pitchFamily="34" charset="0"/>
            </a:endParaRPr>
          </a:p>
          <a:p>
            <a:endParaRPr lang="en-CA" sz="1200">
              <a:latin typeface="Arial" panose="020B0604020202020204" pitchFamily="34" charset="0"/>
              <a:ea typeface="Times New Roman" panose="02020603050405020304" pitchFamily="18" charset="0"/>
              <a:cs typeface="Arial" panose="020B0604020202020204" pitchFamily="34" charset="0"/>
            </a:endParaRPr>
          </a:p>
          <a:p>
            <a:r>
              <a:rPr lang="en-CA" sz="1200">
                <a:latin typeface="Arial" panose="020B0604020202020204" pitchFamily="34" charset="0"/>
                <a:ea typeface="Times New Roman" panose="02020603050405020304" pitchFamily="18" charset="0"/>
                <a:cs typeface="Arial" panose="020B0604020202020204" pitchFamily="34" charset="0"/>
              </a:rPr>
              <a:t>74</a:t>
            </a:r>
            <a:endParaRPr lang="en-CA" sz="1200">
              <a:ea typeface="Times New Roman" panose="02020603050405020304" pitchFamily="18" charset="0"/>
              <a:cs typeface="Arial" panose="020B0604020202020204" pitchFamily="34" charset="0"/>
            </a:endParaRPr>
          </a:p>
        </p:txBody>
      </p:sp>
      <p:sp>
        <p:nvSpPr>
          <p:cNvPr id="10257" name="Text Box 17"/>
          <p:cNvSpPr txBox="1">
            <a:spLocks noChangeArrowheads="1"/>
          </p:cNvSpPr>
          <p:nvPr/>
        </p:nvSpPr>
        <p:spPr bwMode="auto">
          <a:xfrm>
            <a:off x="3175000" y="4686300"/>
            <a:ext cx="2971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200">
                <a:cs typeface="Times New Roman" panose="02020603050405020304" pitchFamily="18" charset="0"/>
              </a:rPr>
              <a:t>  0            20        28        36</a:t>
            </a:r>
            <a:endParaRPr lang="en-CA" sz="1200"/>
          </a:p>
        </p:txBody>
      </p:sp>
      <p:sp>
        <p:nvSpPr>
          <p:cNvPr id="10258" name="Rectangle 19"/>
          <p:cNvSpPr>
            <a:spLocks noChangeArrowheads="1"/>
          </p:cNvSpPr>
          <p:nvPr/>
        </p:nvSpPr>
        <p:spPr bwMode="auto">
          <a:xfrm>
            <a:off x="974725" y="5253038"/>
            <a:ext cx="74834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What is the opportunity cost (OC) of moving from D to C?</a:t>
            </a:r>
          </a:p>
        </p:txBody>
      </p:sp>
      <p:sp>
        <p:nvSpPr>
          <p:cNvPr id="10259" name="Rectangle 20"/>
          <p:cNvSpPr>
            <a:spLocks noChangeArrowheads="1"/>
          </p:cNvSpPr>
          <p:nvPr/>
        </p:nvSpPr>
        <p:spPr bwMode="auto">
          <a:xfrm>
            <a:off x="3298825" y="2300288"/>
            <a:ext cx="2187575"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800">
                <a:cs typeface="Times New Roman" panose="02020603050405020304" pitchFamily="18" charset="0"/>
              </a:rPr>
              <a:t>           </a:t>
            </a:r>
            <a:r>
              <a:rPr lang="en-CA" sz="1400">
                <a:cs typeface="Times New Roman" panose="02020603050405020304" pitchFamily="18" charset="0"/>
              </a:rPr>
              <a:t>B                  E</a:t>
            </a:r>
            <a:endParaRPr lang="en-CA" sz="1400"/>
          </a:p>
          <a:p>
            <a:endParaRPr lang="en-CA" sz="200">
              <a:cs typeface="Times New Roman" panose="02020603050405020304" pitchFamily="18" charset="0"/>
            </a:endParaRPr>
          </a:p>
          <a:p>
            <a:r>
              <a:rPr lang="en-CA" sz="1400">
                <a:cs typeface="Times New Roman" panose="02020603050405020304" pitchFamily="18" charset="0"/>
              </a:rPr>
              <a:t>                         C</a:t>
            </a:r>
          </a:p>
          <a:p>
            <a:endParaRPr lang="en-CA" sz="600">
              <a:cs typeface="Times New Roman" panose="02020603050405020304" pitchFamily="18" charset="0"/>
            </a:endParaRPr>
          </a:p>
          <a:p>
            <a:r>
              <a:rPr lang="en-CA" sz="1400">
                <a:cs typeface="Times New Roman" panose="02020603050405020304" pitchFamily="18" charset="0"/>
              </a:rPr>
              <a:t>              A                  D</a:t>
            </a:r>
            <a:endParaRPr lang="en-CA" sz="1400"/>
          </a:p>
          <a:p>
            <a:r>
              <a:rPr lang="en-CA" sz="1400">
                <a:cs typeface="Times New Roman" panose="02020603050405020304" pitchFamily="18" charset="0"/>
              </a:rPr>
              <a:t>          </a:t>
            </a:r>
            <a:endParaRPr lang="en-CA" sz="1400"/>
          </a:p>
          <a:p>
            <a:r>
              <a:rPr lang="en-CA" sz="1400">
                <a:cs typeface="Times New Roman" panose="02020603050405020304" pitchFamily="18" charset="0"/>
              </a:rPr>
              <a:t>                                                        </a:t>
            </a:r>
            <a:endParaRPr lang="en-CA" sz="1400"/>
          </a:p>
          <a:p>
            <a:r>
              <a:rPr lang="en-CA" sz="1400">
                <a:cs typeface="Times New Roman" panose="02020603050405020304" pitchFamily="18" charset="0"/>
              </a:rPr>
              <a:t>                                                            </a:t>
            </a:r>
            <a:endParaRPr lang="en-CA" sz="1400"/>
          </a:p>
        </p:txBody>
      </p:sp>
      <p:sp>
        <p:nvSpPr>
          <p:cNvPr id="10260" name="Line 21"/>
          <p:cNvSpPr>
            <a:spLocks noChangeShapeType="1"/>
          </p:cNvSpPr>
          <p:nvPr/>
        </p:nvSpPr>
        <p:spPr bwMode="auto">
          <a:xfrm>
            <a:off x="3973513" y="2613025"/>
            <a:ext cx="0" cy="587375"/>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261" name="Oval 22"/>
          <p:cNvSpPr>
            <a:spLocks noChangeAspect="1" noChangeArrowheads="1"/>
          </p:cNvSpPr>
          <p:nvPr/>
        </p:nvSpPr>
        <p:spPr bwMode="auto">
          <a:xfrm>
            <a:off x="3935413" y="2571750"/>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0262" name="Oval 23"/>
          <p:cNvSpPr>
            <a:spLocks noChangeAspect="1" noChangeArrowheads="1"/>
          </p:cNvSpPr>
          <p:nvPr/>
        </p:nvSpPr>
        <p:spPr bwMode="auto">
          <a:xfrm>
            <a:off x="4848225" y="2571750"/>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0263" name="Oval 24"/>
          <p:cNvSpPr>
            <a:spLocks noChangeAspect="1" noChangeArrowheads="1"/>
          </p:cNvSpPr>
          <p:nvPr/>
        </p:nvSpPr>
        <p:spPr bwMode="auto">
          <a:xfrm>
            <a:off x="4848225" y="3176588"/>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0264" name="Oval 25"/>
          <p:cNvSpPr>
            <a:spLocks noChangeAspect="1" noChangeArrowheads="1"/>
          </p:cNvSpPr>
          <p:nvPr/>
        </p:nvSpPr>
        <p:spPr bwMode="auto">
          <a:xfrm>
            <a:off x="4391025" y="2789238"/>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0265" name="Oval 26"/>
          <p:cNvSpPr>
            <a:spLocks noChangeAspect="1" noChangeArrowheads="1"/>
          </p:cNvSpPr>
          <p:nvPr/>
        </p:nvSpPr>
        <p:spPr bwMode="auto">
          <a:xfrm>
            <a:off x="3935413" y="3167063"/>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856091" name="Rectangle 27"/>
          <p:cNvSpPr>
            <a:spLocks noChangeArrowheads="1"/>
          </p:cNvSpPr>
          <p:nvPr/>
        </p:nvSpPr>
        <p:spPr bwMode="auto">
          <a:xfrm>
            <a:off x="1419225" y="5791200"/>
            <a:ext cx="74961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a:solidFill>
                  <a:srgbClr val="E50030"/>
                </a:solidFill>
              </a:rPr>
              <a:t>If we want 16 more units of health care</a:t>
            </a:r>
          </a:p>
          <a:p>
            <a:pPr eaLnBrk="1" hangingPunct="1"/>
            <a:r>
              <a:rPr lang="en-US" sz="1800" i="1">
                <a:solidFill>
                  <a:srgbClr val="0066FF"/>
                </a:solidFill>
              </a:rPr>
              <a:t>we have to give up 8 units of all other goods (tradeoff)</a:t>
            </a:r>
          </a:p>
          <a:p>
            <a:pPr eaLnBrk="1" hangingPunct="1"/>
            <a:r>
              <a:rPr lang="en-US" sz="1800" i="1"/>
              <a:t>Health care is not a </a:t>
            </a:r>
            <a:r>
              <a:rPr lang="en-US" sz="1800" b="1" i="1" u="sng"/>
              <a:t>free lunch</a:t>
            </a:r>
            <a:r>
              <a:rPr lang="en-US" sz="1800" i="1"/>
              <a:t> because its OC = 0.5</a:t>
            </a:r>
            <a:r>
              <a:rPr lang="en-US" sz="1800"/>
              <a:t> </a:t>
            </a:r>
            <a:r>
              <a:rPr lang="en-US" sz="1800" i="1"/>
              <a:t>units of all other goods</a:t>
            </a:r>
          </a:p>
        </p:txBody>
      </p:sp>
      <p:sp>
        <p:nvSpPr>
          <p:cNvPr id="856092" name="Line 28"/>
          <p:cNvSpPr>
            <a:spLocks noChangeShapeType="1"/>
          </p:cNvSpPr>
          <p:nvPr/>
        </p:nvSpPr>
        <p:spPr bwMode="auto">
          <a:xfrm flipH="1" flipV="1">
            <a:off x="4418013" y="2827338"/>
            <a:ext cx="458787" cy="3175"/>
          </a:xfrm>
          <a:prstGeom prst="line">
            <a:avLst/>
          </a:prstGeom>
          <a:noFill/>
          <a:ln w="38100">
            <a:solidFill>
              <a:srgbClr val="0066FF"/>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856093" name="Line 29"/>
          <p:cNvSpPr>
            <a:spLocks noChangeShapeType="1"/>
          </p:cNvSpPr>
          <p:nvPr/>
        </p:nvSpPr>
        <p:spPr bwMode="auto">
          <a:xfrm flipH="1" flipV="1">
            <a:off x="4876800" y="2824163"/>
            <a:ext cx="0" cy="376237"/>
          </a:xfrm>
          <a:prstGeom prst="line">
            <a:avLst/>
          </a:prstGeom>
          <a:noFill/>
          <a:ln w="38100">
            <a:solidFill>
              <a:srgbClr val="E5003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0269" name="Rectangle 31"/>
          <p:cNvSpPr>
            <a:spLocks noChangeArrowheads="1"/>
          </p:cNvSpPr>
          <p:nvPr/>
        </p:nvSpPr>
        <p:spPr bwMode="auto">
          <a:xfrm>
            <a:off x="962025" y="1143000"/>
            <a:ext cx="35687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The President’s health care proposal </a:t>
            </a:r>
            <a:endParaRPr lang="en-US" sz="1800"/>
          </a:p>
          <a:p>
            <a:endParaRPr lang="en-US" sz="1800"/>
          </a:p>
        </p:txBody>
      </p:sp>
      <p:graphicFrame>
        <p:nvGraphicFramePr>
          <p:cNvPr id="10242" name="Object 10"/>
          <p:cNvGraphicFramePr>
            <a:graphicFrameLocks noChangeAspect="1"/>
          </p:cNvGraphicFramePr>
          <p:nvPr/>
        </p:nvGraphicFramePr>
        <p:xfrm>
          <a:off x="2870200" y="1946275"/>
          <a:ext cx="428625" cy="354013"/>
        </p:xfrm>
        <a:graphic>
          <a:graphicData uri="http://schemas.openxmlformats.org/presentationml/2006/ole">
            <mc:AlternateContent xmlns:mc="http://schemas.openxmlformats.org/markup-compatibility/2006">
              <mc:Choice xmlns:v="urn:schemas-microsoft-com:vml" Requires="v">
                <p:oleObj spid="_x0000_s10280" name="Equation" r:id="rId4" imgW="279360" imgH="228600" progId="Equation.DSMT4">
                  <p:embed/>
                </p:oleObj>
              </mc:Choice>
              <mc:Fallback>
                <p:oleObj name="Equation" r:id="rId4" imgW="279360" imgH="228600" progId="Equation.DSMT4">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0200" y="1946275"/>
                        <a:ext cx="428625"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43" name="Object 9"/>
          <p:cNvGraphicFramePr>
            <a:graphicFrameLocks noChangeAspect="1"/>
          </p:cNvGraphicFramePr>
          <p:nvPr/>
        </p:nvGraphicFramePr>
        <p:xfrm>
          <a:off x="5254625" y="4745038"/>
          <a:ext cx="638175" cy="339725"/>
        </p:xfrm>
        <a:graphic>
          <a:graphicData uri="http://schemas.openxmlformats.org/presentationml/2006/ole">
            <mc:AlternateContent xmlns:mc="http://schemas.openxmlformats.org/markup-compatibility/2006">
              <mc:Choice xmlns:v="urn:schemas-microsoft-com:vml" Requires="v">
                <p:oleObj spid="_x0000_s10281" name="Equation" r:id="rId6" imgW="431640" imgH="228600" progId="Equation.DSMT4">
                  <p:embed/>
                </p:oleObj>
              </mc:Choice>
              <mc:Fallback>
                <p:oleObj name="Equation" r:id="rId6" imgW="431640" imgH="228600" progId="Equation.DSMT4">
                  <p:embed/>
                  <p:pic>
                    <p:nvPicPr>
                      <p:cNvPr id="0"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54625" y="4745038"/>
                        <a:ext cx="6381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56091">
                                            <p:txEl>
                                              <p:pRg st="0" end="0"/>
                                            </p:txEl>
                                          </p:spTgt>
                                        </p:tgtEl>
                                        <p:attrNameLst>
                                          <p:attrName>style.visibility</p:attrName>
                                        </p:attrNameLst>
                                      </p:cBhvr>
                                      <p:to>
                                        <p:strVal val="visible"/>
                                      </p:to>
                                    </p:set>
                                  </p:childTnLst>
                                </p:cTn>
                              </p:par>
                            </p:childTnLst>
                          </p:cTn>
                        </p:par>
                        <p:par>
                          <p:cTn id="7" fill="hold" nodeType="afterGroup">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856093"/>
                                        </p:tgtEl>
                                        <p:attrNameLst>
                                          <p:attrName>style.visibility</p:attrName>
                                        </p:attrNameLst>
                                      </p:cBhvr>
                                      <p:to>
                                        <p:strVal val="visible"/>
                                      </p:to>
                                    </p:set>
                                    <p:animEffect transition="in" filter="wipe(down)">
                                      <p:cBhvr>
                                        <p:cTn id="10" dur="500"/>
                                        <p:tgtEl>
                                          <p:spTgt spid="856093"/>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56091">
                                            <p:txEl>
                                              <p:pRg st="1" end="1"/>
                                            </p:txEl>
                                          </p:spTgt>
                                        </p:tgtEl>
                                        <p:attrNameLst>
                                          <p:attrName>style.visibility</p:attrName>
                                        </p:attrNameLst>
                                      </p:cBhvr>
                                      <p:to>
                                        <p:strVal val="visible"/>
                                      </p:to>
                                    </p:set>
                                  </p:childTnLst>
                                </p:cTn>
                              </p:par>
                            </p:childTnLst>
                          </p:cTn>
                        </p:par>
                        <p:par>
                          <p:cTn id="15" fill="hold" nodeType="afterGroup">
                            <p:stCondLst>
                              <p:cond delay="0"/>
                            </p:stCondLst>
                            <p:childTnLst>
                              <p:par>
                                <p:cTn id="16" presetID="22" presetClass="entr" presetSubtype="2" fill="hold" grpId="0" nodeType="afterEffect">
                                  <p:stCondLst>
                                    <p:cond delay="0"/>
                                  </p:stCondLst>
                                  <p:childTnLst>
                                    <p:set>
                                      <p:cBhvr>
                                        <p:cTn id="17" dur="1" fill="hold">
                                          <p:stCondLst>
                                            <p:cond delay="0"/>
                                          </p:stCondLst>
                                        </p:cTn>
                                        <p:tgtEl>
                                          <p:spTgt spid="856092"/>
                                        </p:tgtEl>
                                        <p:attrNameLst>
                                          <p:attrName>style.visibility</p:attrName>
                                        </p:attrNameLst>
                                      </p:cBhvr>
                                      <p:to>
                                        <p:strVal val="visible"/>
                                      </p:to>
                                    </p:set>
                                    <p:animEffect transition="in" filter="wipe(right)">
                                      <p:cBhvr>
                                        <p:cTn id="18" dur="500"/>
                                        <p:tgtEl>
                                          <p:spTgt spid="856092"/>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560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6092" grpId="0" animBg="1"/>
      <p:bldP spid="85609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2"/>
          <p:cNvSpPr>
            <a:spLocks noGrp="1" noChangeArrowheads="1"/>
          </p:cNvSpPr>
          <p:nvPr>
            <p:ph type="title"/>
          </p:nvPr>
        </p:nvSpPr>
        <p:spPr>
          <a:xfrm>
            <a:off x="381000" y="457200"/>
            <a:ext cx="8229600" cy="533400"/>
          </a:xfrm>
        </p:spPr>
        <p:txBody>
          <a:bodyPr/>
          <a:lstStyle/>
          <a:p>
            <a:pPr eaLnBrk="1" hangingPunct="1"/>
            <a:r>
              <a:rPr lang="en-US" altLang="en-US" smtClean="0"/>
              <a:t>Production Possibilities Frontier</a:t>
            </a:r>
            <a:endParaRPr lang="en-CA" altLang="en-US" smtClean="0"/>
          </a:p>
        </p:txBody>
      </p:sp>
      <p:sp>
        <p:nvSpPr>
          <p:cNvPr id="11269" name="Line 5"/>
          <p:cNvSpPr>
            <a:spLocks noChangeShapeType="1"/>
          </p:cNvSpPr>
          <p:nvPr/>
        </p:nvSpPr>
        <p:spPr bwMode="auto">
          <a:xfrm>
            <a:off x="3403600" y="1774825"/>
            <a:ext cx="0" cy="29114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70" name="Line 6"/>
          <p:cNvSpPr>
            <a:spLocks noChangeShapeType="1"/>
          </p:cNvSpPr>
          <p:nvPr/>
        </p:nvSpPr>
        <p:spPr bwMode="auto">
          <a:xfrm>
            <a:off x="3403600" y="4686300"/>
            <a:ext cx="3090863"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71" name="Line 7"/>
          <p:cNvSpPr>
            <a:spLocks noChangeShapeType="1"/>
          </p:cNvSpPr>
          <p:nvPr/>
        </p:nvSpPr>
        <p:spPr bwMode="auto">
          <a:xfrm>
            <a:off x="3975100" y="3200400"/>
            <a:ext cx="0" cy="14859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1272" name="Arc 8"/>
          <p:cNvSpPr>
            <a:spLocks/>
          </p:cNvSpPr>
          <p:nvPr/>
        </p:nvSpPr>
        <p:spPr bwMode="auto">
          <a:xfrm>
            <a:off x="3175000" y="2478088"/>
            <a:ext cx="2398713" cy="2516187"/>
          </a:xfrm>
          <a:custGeom>
            <a:avLst/>
            <a:gdLst>
              <a:gd name="T0" fmla="*/ 2147483647 w 21449"/>
              <a:gd name="T1" fmla="*/ 0 h 21504"/>
              <a:gd name="T2" fmla="*/ 2147483647 w 21449"/>
              <a:gd name="T3" fmla="*/ 2147483647 h 21504"/>
              <a:gd name="T4" fmla="*/ 0 w 21449"/>
              <a:gd name="T5" fmla="*/ 2147483647 h 21504"/>
              <a:gd name="T6" fmla="*/ 0 60000 65536"/>
              <a:gd name="T7" fmla="*/ 0 60000 65536"/>
              <a:gd name="T8" fmla="*/ 0 60000 65536"/>
              <a:gd name="T9" fmla="*/ 0 w 21449"/>
              <a:gd name="T10" fmla="*/ 0 h 21504"/>
              <a:gd name="T11" fmla="*/ 21449 w 21449"/>
              <a:gd name="T12" fmla="*/ 21504 h 21504"/>
            </a:gdLst>
            <a:ahLst/>
            <a:cxnLst>
              <a:cxn ang="T6">
                <a:pos x="T0" y="T1"/>
              </a:cxn>
              <a:cxn ang="T7">
                <a:pos x="T2" y="T3"/>
              </a:cxn>
              <a:cxn ang="T8">
                <a:pos x="T4" y="T5"/>
              </a:cxn>
            </a:cxnLst>
            <a:rect l="T9" t="T10" r="T11" b="T12"/>
            <a:pathLst>
              <a:path w="21449" h="21504" fill="none" extrusionOk="0">
                <a:moveTo>
                  <a:pt x="2037" y="0"/>
                </a:moveTo>
                <a:cubicBezTo>
                  <a:pt x="12163" y="959"/>
                  <a:pt x="20247" y="8853"/>
                  <a:pt x="21448" y="18953"/>
                </a:cubicBezTo>
              </a:path>
              <a:path w="21449" h="21504" stroke="0" extrusionOk="0">
                <a:moveTo>
                  <a:pt x="2037" y="0"/>
                </a:moveTo>
                <a:cubicBezTo>
                  <a:pt x="12163" y="959"/>
                  <a:pt x="20247" y="8853"/>
                  <a:pt x="21448" y="18953"/>
                </a:cubicBezTo>
                <a:lnTo>
                  <a:pt x="0" y="21504"/>
                </a:lnTo>
                <a:lnTo>
                  <a:pt x="2037" y="0"/>
                </a:lnTo>
                <a:close/>
              </a:path>
            </a:pathLst>
          </a:custGeom>
          <a:noFill/>
          <a:ln w="285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273" name="Line 9"/>
          <p:cNvSpPr>
            <a:spLocks noChangeShapeType="1"/>
          </p:cNvSpPr>
          <p:nvPr/>
        </p:nvSpPr>
        <p:spPr bwMode="auto">
          <a:xfrm flipH="1">
            <a:off x="3403600" y="2628900"/>
            <a:ext cx="14859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1274" name="Line 10"/>
          <p:cNvSpPr>
            <a:spLocks noChangeShapeType="1"/>
          </p:cNvSpPr>
          <p:nvPr/>
        </p:nvSpPr>
        <p:spPr bwMode="auto">
          <a:xfrm>
            <a:off x="4432300" y="2830513"/>
            <a:ext cx="0" cy="1855787"/>
          </a:xfrm>
          <a:prstGeom prst="line">
            <a:avLst/>
          </a:prstGeom>
          <a:noFill/>
          <a:ln w="9525">
            <a:solidFill>
              <a:srgbClr val="000000"/>
            </a:solidFill>
            <a:prstDash val="dash"/>
            <a:round/>
            <a:headEnd type="oval" w="med" len="med"/>
            <a:tailEnd/>
          </a:ln>
          <a:extLst>
            <a:ext uri="{909E8E84-426E-40DD-AFC4-6F175D3DCCD1}">
              <a14:hiddenFill xmlns:a14="http://schemas.microsoft.com/office/drawing/2010/main">
                <a:noFill/>
              </a14:hiddenFill>
            </a:ext>
          </a:extLst>
        </p:spPr>
        <p:txBody>
          <a:bodyPr/>
          <a:lstStyle/>
          <a:p>
            <a:endParaRPr lang="en-US"/>
          </a:p>
        </p:txBody>
      </p:sp>
      <p:sp>
        <p:nvSpPr>
          <p:cNvPr id="11275" name="Line 11"/>
          <p:cNvSpPr>
            <a:spLocks noChangeShapeType="1"/>
          </p:cNvSpPr>
          <p:nvPr/>
        </p:nvSpPr>
        <p:spPr bwMode="auto">
          <a:xfrm>
            <a:off x="3403600" y="2824163"/>
            <a:ext cx="10287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1276" name="Line 12"/>
          <p:cNvSpPr>
            <a:spLocks noChangeShapeType="1"/>
          </p:cNvSpPr>
          <p:nvPr/>
        </p:nvSpPr>
        <p:spPr bwMode="auto">
          <a:xfrm>
            <a:off x="4889500" y="3200400"/>
            <a:ext cx="0" cy="14859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1277" name="Line 13"/>
          <p:cNvSpPr>
            <a:spLocks noChangeShapeType="1"/>
          </p:cNvSpPr>
          <p:nvPr/>
        </p:nvSpPr>
        <p:spPr bwMode="auto">
          <a:xfrm flipH="1">
            <a:off x="3403600" y="3211513"/>
            <a:ext cx="14859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1278" name="Line 14"/>
          <p:cNvSpPr>
            <a:spLocks noChangeShapeType="1"/>
          </p:cNvSpPr>
          <p:nvPr/>
        </p:nvSpPr>
        <p:spPr bwMode="auto">
          <a:xfrm>
            <a:off x="3975100" y="3200400"/>
            <a:ext cx="0" cy="0"/>
          </a:xfrm>
          <a:prstGeom prst="line">
            <a:avLst/>
          </a:prstGeom>
          <a:noFill/>
          <a:ln w="9525">
            <a:solidFill>
              <a:srgbClr val="000000"/>
            </a:solidFill>
            <a:round/>
            <a:headEnd type="oval" w="med" len="med"/>
            <a:tailEnd/>
          </a:ln>
          <a:extLst>
            <a:ext uri="{909E8E84-426E-40DD-AFC4-6F175D3DCCD1}">
              <a14:hiddenFill xmlns:a14="http://schemas.microsoft.com/office/drawing/2010/main">
                <a:noFill/>
              </a14:hiddenFill>
            </a:ext>
          </a:extLst>
        </p:spPr>
        <p:txBody>
          <a:bodyPr/>
          <a:lstStyle/>
          <a:p>
            <a:endParaRPr lang="en-US"/>
          </a:p>
        </p:txBody>
      </p:sp>
      <p:sp>
        <p:nvSpPr>
          <p:cNvPr id="11279" name="Line 15"/>
          <p:cNvSpPr>
            <a:spLocks noChangeShapeType="1"/>
          </p:cNvSpPr>
          <p:nvPr/>
        </p:nvSpPr>
        <p:spPr bwMode="auto">
          <a:xfrm>
            <a:off x="4889500" y="2628900"/>
            <a:ext cx="0" cy="5715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1280" name="Text Box 16"/>
          <p:cNvSpPr txBox="1">
            <a:spLocks noChangeArrowheads="1"/>
          </p:cNvSpPr>
          <p:nvPr/>
        </p:nvSpPr>
        <p:spPr bwMode="auto">
          <a:xfrm>
            <a:off x="3063875" y="2487613"/>
            <a:ext cx="6223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200">
                <a:latin typeface="Arial" panose="020B0604020202020204" pitchFamily="34" charset="0"/>
                <a:ea typeface="Times New Roman" panose="02020603050405020304" pitchFamily="18" charset="0"/>
                <a:cs typeface="Arial" panose="020B0604020202020204" pitchFamily="34" charset="0"/>
              </a:rPr>
              <a:t>98</a:t>
            </a:r>
            <a:endParaRPr lang="en-CA" sz="1200">
              <a:ea typeface="Times New Roman" panose="02020603050405020304" pitchFamily="18" charset="0"/>
              <a:cs typeface="Arial" panose="020B0604020202020204" pitchFamily="34" charset="0"/>
            </a:endParaRPr>
          </a:p>
          <a:p>
            <a:r>
              <a:rPr lang="en-CA" sz="200">
                <a:latin typeface="Arial" panose="020B0604020202020204" pitchFamily="34" charset="0"/>
                <a:ea typeface="Times New Roman" panose="02020603050405020304" pitchFamily="18" charset="0"/>
                <a:cs typeface="Arial" panose="020B0604020202020204" pitchFamily="34" charset="0"/>
              </a:rPr>
              <a:t/>
            </a:r>
            <a:br>
              <a:rPr lang="en-CA" sz="200">
                <a:latin typeface="Arial" panose="020B0604020202020204" pitchFamily="34" charset="0"/>
                <a:ea typeface="Times New Roman" panose="02020603050405020304" pitchFamily="18" charset="0"/>
                <a:cs typeface="Arial" panose="020B0604020202020204" pitchFamily="34" charset="0"/>
              </a:rPr>
            </a:br>
            <a:r>
              <a:rPr lang="en-CA" sz="1200">
                <a:latin typeface="Arial" panose="020B0604020202020204" pitchFamily="34" charset="0"/>
                <a:ea typeface="Times New Roman" panose="02020603050405020304" pitchFamily="18" charset="0"/>
                <a:cs typeface="Arial" panose="020B0604020202020204" pitchFamily="34" charset="0"/>
              </a:rPr>
              <a:t>90</a:t>
            </a:r>
            <a:endParaRPr lang="en-CA" sz="1200">
              <a:ea typeface="Times New Roman" panose="02020603050405020304" pitchFamily="18" charset="0"/>
              <a:cs typeface="Arial" panose="020B0604020202020204" pitchFamily="34" charset="0"/>
            </a:endParaRPr>
          </a:p>
          <a:p>
            <a:endParaRPr lang="en-CA" sz="1200">
              <a:latin typeface="Arial" panose="020B0604020202020204" pitchFamily="34" charset="0"/>
              <a:ea typeface="Times New Roman" panose="02020603050405020304" pitchFamily="18" charset="0"/>
              <a:cs typeface="Arial" panose="020B0604020202020204" pitchFamily="34" charset="0"/>
            </a:endParaRPr>
          </a:p>
          <a:p>
            <a:r>
              <a:rPr lang="en-CA" sz="1200">
                <a:latin typeface="Arial" panose="020B0604020202020204" pitchFamily="34" charset="0"/>
                <a:ea typeface="Times New Roman" panose="02020603050405020304" pitchFamily="18" charset="0"/>
                <a:cs typeface="Arial" panose="020B0604020202020204" pitchFamily="34" charset="0"/>
              </a:rPr>
              <a:t>74</a:t>
            </a:r>
            <a:endParaRPr lang="en-CA" sz="1200">
              <a:ea typeface="Times New Roman" panose="02020603050405020304" pitchFamily="18" charset="0"/>
              <a:cs typeface="Arial" panose="020B0604020202020204" pitchFamily="34" charset="0"/>
            </a:endParaRPr>
          </a:p>
        </p:txBody>
      </p:sp>
      <p:sp>
        <p:nvSpPr>
          <p:cNvPr id="11281" name="Text Box 17"/>
          <p:cNvSpPr txBox="1">
            <a:spLocks noChangeArrowheads="1"/>
          </p:cNvSpPr>
          <p:nvPr/>
        </p:nvSpPr>
        <p:spPr bwMode="auto">
          <a:xfrm>
            <a:off x="3175000" y="4686300"/>
            <a:ext cx="2971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200">
                <a:cs typeface="Times New Roman" panose="02020603050405020304" pitchFamily="18" charset="0"/>
              </a:rPr>
              <a:t>  0            20        28        36</a:t>
            </a:r>
            <a:endParaRPr lang="en-CA" sz="1200"/>
          </a:p>
        </p:txBody>
      </p:sp>
      <p:sp>
        <p:nvSpPr>
          <p:cNvPr id="11282" name="Rectangle 19"/>
          <p:cNvSpPr>
            <a:spLocks noChangeArrowheads="1"/>
          </p:cNvSpPr>
          <p:nvPr/>
        </p:nvSpPr>
        <p:spPr bwMode="auto">
          <a:xfrm>
            <a:off x="974725" y="5253038"/>
            <a:ext cx="74834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What is the opportunity cost (OC) of moving from C to B?</a:t>
            </a:r>
          </a:p>
        </p:txBody>
      </p:sp>
      <p:sp>
        <p:nvSpPr>
          <p:cNvPr id="11283" name="Rectangle 20"/>
          <p:cNvSpPr>
            <a:spLocks noChangeArrowheads="1"/>
          </p:cNvSpPr>
          <p:nvPr/>
        </p:nvSpPr>
        <p:spPr bwMode="auto">
          <a:xfrm>
            <a:off x="3298825" y="2300288"/>
            <a:ext cx="2187575"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800">
                <a:cs typeface="Times New Roman" panose="02020603050405020304" pitchFamily="18" charset="0"/>
              </a:rPr>
              <a:t>           </a:t>
            </a:r>
            <a:r>
              <a:rPr lang="en-CA" sz="1400">
                <a:cs typeface="Times New Roman" panose="02020603050405020304" pitchFamily="18" charset="0"/>
              </a:rPr>
              <a:t>B                  E</a:t>
            </a:r>
            <a:endParaRPr lang="en-CA" sz="1400"/>
          </a:p>
          <a:p>
            <a:endParaRPr lang="en-CA" sz="200">
              <a:cs typeface="Times New Roman" panose="02020603050405020304" pitchFamily="18" charset="0"/>
            </a:endParaRPr>
          </a:p>
          <a:p>
            <a:r>
              <a:rPr lang="en-CA" sz="1400">
                <a:cs typeface="Times New Roman" panose="02020603050405020304" pitchFamily="18" charset="0"/>
              </a:rPr>
              <a:t>                         C</a:t>
            </a:r>
          </a:p>
          <a:p>
            <a:endParaRPr lang="en-CA" sz="600">
              <a:cs typeface="Times New Roman" panose="02020603050405020304" pitchFamily="18" charset="0"/>
            </a:endParaRPr>
          </a:p>
          <a:p>
            <a:r>
              <a:rPr lang="en-CA" sz="1400">
                <a:cs typeface="Times New Roman" panose="02020603050405020304" pitchFamily="18" charset="0"/>
              </a:rPr>
              <a:t>              A                  D</a:t>
            </a:r>
            <a:endParaRPr lang="en-CA" sz="1400"/>
          </a:p>
          <a:p>
            <a:r>
              <a:rPr lang="en-CA" sz="1400">
                <a:cs typeface="Times New Roman" panose="02020603050405020304" pitchFamily="18" charset="0"/>
              </a:rPr>
              <a:t>          </a:t>
            </a:r>
            <a:endParaRPr lang="en-CA" sz="1400"/>
          </a:p>
          <a:p>
            <a:r>
              <a:rPr lang="en-CA" sz="1400">
                <a:cs typeface="Times New Roman" panose="02020603050405020304" pitchFamily="18" charset="0"/>
              </a:rPr>
              <a:t>                                                        </a:t>
            </a:r>
            <a:endParaRPr lang="en-CA" sz="1400"/>
          </a:p>
          <a:p>
            <a:r>
              <a:rPr lang="en-CA" sz="1400">
                <a:cs typeface="Times New Roman" panose="02020603050405020304" pitchFamily="18" charset="0"/>
              </a:rPr>
              <a:t>                                                            </a:t>
            </a:r>
            <a:endParaRPr lang="en-CA" sz="1400"/>
          </a:p>
        </p:txBody>
      </p:sp>
      <p:sp>
        <p:nvSpPr>
          <p:cNvPr id="11284" name="Line 21"/>
          <p:cNvSpPr>
            <a:spLocks noChangeShapeType="1"/>
          </p:cNvSpPr>
          <p:nvPr/>
        </p:nvSpPr>
        <p:spPr bwMode="auto">
          <a:xfrm>
            <a:off x="3973513" y="2613025"/>
            <a:ext cx="0" cy="587375"/>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1285" name="Oval 23"/>
          <p:cNvSpPr>
            <a:spLocks noChangeAspect="1" noChangeArrowheads="1"/>
          </p:cNvSpPr>
          <p:nvPr/>
        </p:nvSpPr>
        <p:spPr bwMode="auto">
          <a:xfrm>
            <a:off x="4848225" y="2571750"/>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1286" name="Oval 24"/>
          <p:cNvSpPr>
            <a:spLocks noChangeAspect="1" noChangeArrowheads="1"/>
          </p:cNvSpPr>
          <p:nvPr/>
        </p:nvSpPr>
        <p:spPr bwMode="auto">
          <a:xfrm>
            <a:off x="4848225" y="3176588"/>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1287" name="Oval 26"/>
          <p:cNvSpPr>
            <a:spLocks noChangeAspect="1" noChangeArrowheads="1"/>
          </p:cNvSpPr>
          <p:nvPr/>
        </p:nvSpPr>
        <p:spPr bwMode="auto">
          <a:xfrm>
            <a:off x="3935413" y="3167063"/>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858139" name="Rectangle 27"/>
          <p:cNvSpPr>
            <a:spLocks noChangeArrowheads="1"/>
          </p:cNvSpPr>
          <p:nvPr/>
        </p:nvSpPr>
        <p:spPr bwMode="auto">
          <a:xfrm>
            <a:off x="1419225" y="5791200"/>
            <a:ext cx="71913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a:solidFill>
                  <a:srgbClr val="E50030"/>
                </a:solidFill>
              </a:rPr>
              <a:t>If we want 8 more units of health care</a:t>
            </a:r>
          </a:p>
          <a:p>
            <a:pPr eaLnBrk="1" hangingPunct="1"/>
            <a:r>
              <a:rPr lang="en-US" sz="1800" i="1">
                <a:solidFill>
                  <a:srgbClr val="0066FF"/>
                </a:solidFill>
              </a:rPr>
              <a:t>we have to give up 8 units of all other goods (tradeoff)</a:t>
            </a:r>
          </a:p>
          <a:p>
            <a:pPr eaLnBrk="1" hangingPunct="1"/>
            <a:r>
              <a:rPr lang="en-US" sz="1800" i="1"/>
              <a:t>Health care is not a </a:t>
            </a:r>
            <a:r>
              <a:rPr lang="en-US" sz="1800" b="1" i="1" u="sng"/>
              <a:t>free lunch</a:t>
            </a:r>
            <a:r>
              <a:rPr lang="en-US" sz="1800" i="1"/>
              <a:t> because its OC</a:t>
            </a:r>
            <a:r>
              <a:rPr lang="en-US" sz="1800"/>
              <a:t> = 1 </a:t>
            </a:r>
            <a:r>
              <a:rPr lang="en-US" sz="1800" i="1"/>
              <a:t>units (of all other goods)</a:t>
            </a:r>
          </a:p>
        </p:txBody>
      </p:sp>
      <p:sp>
        <p:nvSpPr>
          <p:cNvPr id="11289" name="Oval 30"/>
          <p:cNvSpPr>
            <a:spLocks noChangeAspect="1" noChangeArrowheads="1"/>
          </p:cNvSpPr>
          <p:nvPr/>
        </p:nvSpPr>
        <p:spPr bwMode="auto">
          <a:xfrm>
            <a:off x="3935413" y="2571750"/>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1290" name="Oval 31"/>
          <p:cNvSpPr>
            <a:spLocks noChangeAspect="1" noChangeArrowheads="1"/>
          </p:cNvSpPr>
          <p:nvPr/>
        </p:nvSpPr>
        <p:spPr bwMode="auto">
          <a:xfrm>
            <a:off x="4391025" y="2789238"/>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858144" name="Line 32"/>
          <p:cNvSpPr>
            <a:spLocks noChangeShapeType="1"/>
          </p:cNvSpPr>
          <p:nvPr/>
        </p:nvSpPr>
        <p:spPr bwMode="auto">
          <a:xfrm flipH="1" flipV="1">
            <a:off x="3962400" y="2613025"/>
            <a:ext cx="458788" cy="3175"/>
          </a:xfrm>
          <a:prstGeom prst="line">
            <a:avLst/>
          </a:prstGeom>
          <a:noFill/>
          <a:ln w="38100">
            <a:solidFill>
              <a:srgbClr val="0066FF"/>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858145" name="Line 33"/>
          <p:cNvSpPr>
            <a:spLocks noChangeShapeType="1"/>
          </p:cNvSpPr>
          <p:nvPr/>
        </p:nvSpPr>
        <p:spPr bwMode="auto">
          <a:xfrm flipH="1" flipV="1">
            <a:off x="4432300" y="2613025"/>
            <a:ext cx="0" cy="182563"/>
          </a:xfrm>
          <a:prstGeom prst="line">
            <a:avLst/>
          </a:prstGeom>
          <a:noFill/>
          <a:ln w="38100">
            <a:solidFill>
              <a:srgbClr val="E5003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93" name="Rectangle 34"/>
          <p:cNvSpPr>
            <a:spLocks noChangeArrowheads="1"/>
          </p:cNvSpPr>
          <p:nvPr/>
        </p:nvSpPr>
        <p:spPr bwMode="auto">
          <a:xfrm>
            <a:off x="962025" y="1143000"/>
            <a:ext cx="35687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The President’s health care proposal </a:t>
            </a:r>
            <a:endParaRPr lang="en-US" sz="1800"/>
          </a:p>
          <a:p>
            <a:endParaRPr lang="en-US" sz="1800"/>
          </a:p>
        </p:txBody>
      </p:sp>
      <p:graphicFrame>
        <p:nvGraphicFramePr>
          <p:cNvPr id="11266" name="Object 10"/>
          <p:cNvGraphicFramePr>
            <a:graphicFrameLocks noChangeAspect="1"/>
          </p:cNvGraphicFramePr>
          <p:nvPr/>
        </p:nvGraphicFramePr>
        <p:xfrm>
          <a:off x="2870200" y="1946275"/>
          <a:ext cx="428625" cy="354013"/>
        </p:xfrm>
        <a:graphic>
          <a:graphicData uri="http://schemas.openxmlformats.org/presentationml/2006/ole">
            <mc:AlternateContent xmlns:mc="http://schemas.openxmlformats.org/markup-compatibility/2006">
              <mc:Choice xmlns:v="urn:schemas-microsoft-com:vml" Requires="v">
                <p:oleObj spid="_x0000_s11304" name="Equation" r:id="rId4" imgW="279360" imgH="228600" progId="Equation.DSMT4">
                  <p:embed/>
                </p:oleObj>
              </mc:Choice>
              <mc:Fallback>
                <p:oleObj name="Equation" r:id="rId4" imgW="279360" imgH="228600" progId="Equation.DSMT4">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0200" y="1946275"/>
                        <a:ext cx="428625"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267" name="Object 9"/>
          <p:cNvGraphicFramePr>
            <a:graphicFrameLocks noChangeAspect="1"/>
          </p:cNvGraphicFramePr>
          <p:nvPr/>
        </p:nvGraphicFramePr>
        <p:xfrm>
          <a:off x="5254625" y="4745038"/>
          <a:ext cx="638175" cy="339725"/>
        </p:xfrm>
        <a:graphic>
          <a:graphicData uri="http://schemas.openxmlformats.org/presentationml/2006/ole">
            <mc:AlternateContent xmlns:mc="http://schemas.openxmlformats.org/markup-compatibility/2006">
              <mc:Choice xmlns:v="urn:schemas-microsoft-com:vml" Requires="v">
                <p:oleObj spid="_x0000_s11305" name="Equation" r:id="rId6" imgW="431640" imgH="228600" progId="Equation.DSMT4">
                  <p:embed/>
                </p:oleObj>
              </mc:Choice>
              <mc:Fallback>
                <p:oleObj name="Equation" r:id="rId6" imgW="431640" imgH="228600" progId="Equation.DSMT4">
                  <p:embed/>
                  <p:pic>
                    <p:nvPicPr>
                      <p:cNvPr id="0"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54625" y="4745038"/>
                        <a:ext cx="6381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581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5813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58139">
                                            <p:txEl>
                                              <p:pRg st="2" end="2"/>
                                            </p:txEl>
                                          </p:spTgt>
                                        </p:tgtEl>
                                        <p:attrNameLst>
                                          <p:attrName>style.visibility</p:attrName>
                                        </p:attrNameLst>
                                      </p:cBhvr>
                                      <p:to>
                                        <p:strVal val="visible"/>
                                      </p:to>
                                    </p:set>
                                  </p:childTnLst>
                                </p:cTn>
                              </p:par>
                            </p:childTnLst>
                          </p:cTn>
                        </p:par>
                        <p:par>
                          <p:cTn id="15" fill="hold" nodeType="afterGroup">
                            <p:stCondLst>
                              <p:cond delay="0"/>
                            </p:stCondLst>
                            <p:childTnLst>
                              <p:par>
                                <p:cTn id="16" presetID="22" presetClass="entr" presetSubtype="4" fill="hold" grpId="0" nodeType="afterEffect">
                                  <p:stCondLst>
                                    <p:cond delay="0"/>
                                  </p:stCondLst>
                                  <p:childTnLst>
                                    <p:set>
                                      <p:cBhvr>
                                        <p:cTn id="17" dur="1" fill="hold">
                                          <p:stCondLst>
                                            <p:cond delay="0"/>
                                          </p:stCondLst>
                                        </p:cTn>
                                        <p:tgtEl>
                                          <p:spTgt spid="858145"/>
                                        </p:tgtEl>
                                        <p:attrNameLst>
                                          <p:attrName>style.visibility</p:attrName>
                                        </p:attrNameLst>
                                      </p:cBhvr>
                                      <p:to>
                                        <p:strVal val="visible"/>
                                      </p:to>
                                    </p:set>
                                    <p:animEffect transition="in" filter="wipe(down)">
                                      <p:cBhvr>
                                        <p:cTn id="18" dur="500"/>
                                        <p:tgtEl>
                                          <p:spTgt spid="858145"/>
                                        </p:tgtEl>
                                      </p:cBhvr>
                                    </p:animEffect>
                                  </p:childTnLst>
                                </p:cTn>
                              </p:par>
                            </p:childTnLst>
                          </p:cTn>
                        </p:par>
                        <p:par>
                          <p:cTn id="19" fill="hold" nodeType="afterGroup">
                            <p:stCondLst>
                              <p:cond delay="500"/>
                            </p:stCondLst>
                            <p:childTnLst>
                              <p:par>
                                <p:cTn id="20" presetID="22" presetClass="entr" presetSubtype="2" fill="hold" grpId="0" nodeType="afterEffect">
                                  <p:stCondLst>
                                    <p:cond delay="0"/>
                                  </p:stCondLst>
                                  <p:childTnLst>
                                    <p:set>
                                      <p:cBhvr>
                                        <p:cTn id="21" dur="1" fill="hold">
                                          <p:stCondLst>
                                            <p:cond delay="0"/>
                                          </p:stCondLst>
                                        </p:cTn>
                                        <p:tgtEl>
                                          <p:spTgt spid="858144"/>
                                        </p:tgtEl>
                                        <p:attrNameLst>
                                          <p:attrName>style.visibility</p:attrName>
                                        </p:attrNameLst>
                                      </p:cBhvr>
                                      <p:to>
                                        <p:strVal val="visible"/>
                                      </p:to>
                                    </p:set>
                                    <p:animEffect transition="in" filter="wipe(right)">
                                      <p:cBhvr>
                                        <p:cTn id="22" dur="500"/>
                                        <p:tgtEl>
                                          <p:spTgt spid="858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8144" grpId="0" animBg="1"/>
      <p:bldP spid="85814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2"/>
          <p:cNvSpPr>
            <a:spLocks noGrp="1" noChangeArrowheads="1"/>
          </p:cNvSpPr>
          <p:nvPr>
            <p:ph type="title"/>
          </p:nvPr>
        </p:nvSpPr>
        <p:spPr>
          <a:xfrm>
            <a:off x="381000" y="457200"/>
            <a:ext cx="8229600" cy="533400"/>
          </a:xfrm>
        </p:spPr>
        <p:txBody>
          <a:bodyPr/>
          <a:lstStyle/>
          <a:p>
            <a:pPr eaLnBrk="1" hangingPunct="1"/>
            <a:r>
              <a:rPr lang="en-US" altLang="en-US" smtClean="0"/>
              <a:t>Production Possibilities Frontier</a:t>
            </a:r>
            <a:endParaRPr lang="en-CA" altLang="en-US" smtClean="0"/>
          </a:p>
        </p:txBody>
      </p:sp>
      <p:sp>
        <p:nvSpPr>
          <p:cNvPr id="12293" name="Line 5"/>
          <p:cNvSpPr>
            <a:spLocks noChangeShapeType="1"/>
          </p:cNvSpPr>
          <p:nvPr/>
        </p:nvSpPr>
        <p:spPr bwMode="auto">
          <a:xfrm>
            <a:off x="3403600" y="1774825"/>
            <a:ext cx="0" cy="29114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94" name="Line 6"/>
          <p:cNvSpPr>
            <a:spLocks noChangeShapeType="1"/>
          </p:cNvSpPr>
          <p:nvPr/>
        </p:nvSpPr>
        <p:spPr bwMode="auto">
          <a:xfrm>
            <a:off x="3403600" y="4686300"/>
            <a:ext cx="3090863"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95" name="Line 7"/>
          <p:cNvSpPr>
            <a:spLocks noChangeShapeType="1"/>
          </p:cNvSpPr>
          <p:nvPr/>
        </p:nvSpPr>
        <p:spPr bwMode="auto">
          <a:xfrm>
            <a:off x="3975100" y="3200400"/>
            <a:ext cx="0" cy="14859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2296" name="Arc 8"/>
          <p:cNvSpPr>
            <a:spLocks/>
          </p:cNvSpPr>
          <p:nvPr/>
        </p:nvSpPr>
        <p:spPr bwMode="auto">
          <a:xfrm>
            <a:off x="3175000" y="2478088"/>
            <a:ext cx="2398713" cy="2516187"/>
          </a:xfrm>
          <a:custGeom>
            <a:avLst/>
            <a:gdLst>
              <a:gd name="T0" fmla="*/ 2147483647 w 21449"/>
              <a:gd name="T1" fmla="*/ 0 h 21504"/>
              <a:gd name="T2" fmla="*/ 2147483647 w 21449"/>
              <a:gd name="T3" fmla="*/ 2147483647 h 21504"/>
              <a:gd name="T4" fmla="*/ 0 w 21449"/>
              <a:gd name="T5" fmla="*/ 2147483647 h 21504"/>
              <a:gd name="T6" fmla="*/ 0 60000 65536"/>
              <a:gd name="T7" fmla="*/ 0 60000 65536"/>
              <a:gd name="T8" fmla="*/ 0 60000 65536"/>
              <a:gd name="T9" fmla="*/ 0 w 21449"/>
              <a:gd name="T10" fmla="*/ 0 h 21504"/>
              <a:gd name="T11" fmla="*/ 21449 w 21449"/>
              <a:gd name="T12" fmla="*/ 21504 h 21504"/>
            </a:gdLst>
            <a:ahLst/>
            <a:cxnLst>
              <a:cxn ang="T6">
                <a:pos x="T0" y="T1"/>
              </a:cxn>
              <a:cxn ang="T7">
                <a:pos x="T2" y="T3"/>
              </a:cxn>
              <a:cxn ang="T8">
                <a:pos x="T4" y="T5"/>
              </a:cxn>
            </a:cxnLst>
            <a:rect l="T9" t="T10" r="T11" b="T12"/>
            <a:pathLst>
              <a:path w="21449" h="21504" fill="none" extrusionOk="0">
                <a:moveTo>
                  <a:pt x="2037" y="0"/>
                </a:moveTo>
                <a:cubicBezTo>
                  <a:pt x="12163" y="959"/>
                  <a:pt x="20247" y="8853"/>
                  <a:pt x="21448" y="18953"/>
                </a:cubicBezTo>
              </a:path>
              <a:path w="21449" h="21504" stroke="0" extrusionOk="0">
                <a:moveTo>
                  <a:pt x="2037" y="0"/>
                </a:moveTo>
                <a:cubicBezTo>
                  <a:pt x="12163" y="959"/>
                  <a:pt x="20247" y="8853"/>
                  <a:pt x="21448" y="18953"/>
                </a:cubicBezTo>
                <a:lnTo>
                  <a:pt x="0" y="21504"/>
                </a:lnTo>
                <a:lnTo>
                  <a:pt x="2037" y="0"/>
                </a:lnTo>
                <a:close/>
              </a:path>
            </a:pathLst>
          </a:custGeom>
          <a:noFill/>
          <a:ln w="285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97" name="Line 9"/>
          <p:cNvSpPr>
            <a:spLocks noChangeShapeType="1"/>
          </p:cNvSpPr>
          <p:nvPr/>
        </p:nvSpPr>
        <p:spPr bwMode="auto">
          <a:xfrm flipH="1">
            <a:off x="3403600" y="2628900"/>
            <a:ext cx="14859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2298" name="Line 10"/>
          <p:cNvSpPr>
            <a:spLocks noChangeShapeType="1"/>
          </p:cNvSpPr>
          <p:nvPr/>
        </p:nvSpPr>
        <p:spPr bwMode="auto">
          <a:xfrm>
            <a:off x="4432300" y="2830513"/>
            <a:ext cx="0" cy="1855787"/>
          </a:xfrm>
          <a:prstGeom prst="line">
            <a:avLst/>
          </a:prstGeom>
          <a:noFill/>
          <a:ln w="9525">
            <a:solidFill>
              <a:srgbClr val="000000"/>
            </a:solidFill>
            <a:prstDash val="dash"/>
            <a:round/>
            <a:headEnd type="oval" w="med" len="med"/>
            <a:tailEnd/>
          </a:ln>
          <a:extLst>
            <a:ext uri="{909E8E84-426E-40DD-AFC4-6F175D3DCCD1}">
              <a14:hiddenFill xmlns:a14="http://schemas.microsoft.com/office/drawing/2010/main">
                <a:noFill/>
              </a14:hiddenFill>
            </a:ext>
          </a:extLst>
        </p:spPr>
        <p:txBody>
          <a:bodyPr/>
          <a:lstStyle/>
          <a:p>
            <a:endParaRPr lang="en-US"/>
          </a:p>
        </p:txBody>
      </p:sp>
      <p:sp>
        <p:nvSpPr>
          <p:cNvPr id="12299" name="Line 11"/>
          <p:cNvSpPr>
            <a:spLocks noChangeShapeType="1"/>
          </p:cNvSpPr>
          <p:nvPr/>
        </p:nvSpPr>
        <p:spPr bwMode="auto">
          <a:xfrm>
            <a:off x="3403600" y="2824163"/>
            <a:ext cx="10287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2300" name="Line 12"/>
          <p:cNvSpPr>
            <a:spLocks noChangeShapeType="1"/>
          </p:cNvSpPr>
          <p:nvPr/>
        </p:nvSpPr>
        <p:spPr bwMode="auto">
          <a:xfrm>
            <a:off x="4889500" y="3200400"/>
            <a:ext cx="0" cy="14859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2301" name="Line 13"/>
          <p:cNvSpPr>
            <a:spLocks noChangeShapeType="1"/>
          </p:cNvSpPr>
          <p:nvPr/>
        </p:nvSpPr>
        <p:spPr bwMode="auto">
          <a:xfrm flipH="1">
            <a:off x="3403600" y="3211513"/>
            <a:ext cx="14859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2302" name="Line 14"/>
          <p:cNvSpPr>
            <a:spLocks noChangeShapeType="1"/>
          </p:cNvSpPr>
          <p:nvPr/>
        </p:nvSpPr>
        <p:spPr bwMode="auto">
          <a:xfrm>
            <a:off x="3975100" y="3200400"/>
            <a:ext cx="0" cy="0"/>
          </a:xfrm>
          <a:prstGeom prst="line">
            <a:avLst/>
          </a:prstGeom>
          <a:noFill/>
          <a:ln w="9525">
            <a:solidFill>
              <a:srgbClr val="000000"/>
            </a:solidFill>
            <a:round/>
            <a:headEnd type="oval" w="med" len="med"/>
            <a:tailEnd/>
          </a:ln>
          <a:extLst>
            <a:ext uri="{909E8E84-426E-40DD-AFC4-6F175D3DCCD1}">
              <a14:hiddenFill xmlns:a14="http://schemas.microsoft.com/office/drawing/2010/main">
                <a:noFill/>
              </a14:hiddenFill>
            </a:ext>
          </a:extLst>
        </p:spPr>
        <p:txBody>
          <a:bodyPr/>
          <a:lstStyle/>
          <a:p>
            <a:endParaRPr lang="en-US"/>
          </a:p>
        </p:txBody>
      </p:sp>
      <p:sp>
        <p:nvSpPr>
          <p:cNvPr id="12303" name="Line 15"/>
          <p:cNvSpPr>
            <a:spLocks noChangeShapeType="1"/>
          </p:cNvSpPr>
          <p:nvPr/>
        </p:nvSpPr>
        <p:spPr bwMode="auto">
          <a:xfrm>
            <a:off x="4889500" y="2628900"/>
            <a:ext cx="0" cy="5715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2304" name="Text Box 16"/>
          <p:cNvSpPr txBox="1">
            <a:spLocks noChangeArrowheads="1"/>
          </p:cNvSpPr>
          <p:nvPr/>
        </p:nvSpPr>
        <p:spPr bwMode="auto">
          <a:xfrm>
            <a:off x="3063875" y="2487613"/>
            <a:ext cx="6223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200">
                <a:latin typeface="Arial" panose="020B0604020202020204" pitchFamily="34" charset="0"/>
                <a:ea typeface="Times New Roman" panose="02020603050405020304" pitchFamily="18" charset="0"/>
                <a:cs typeface="Arial" panose="020B0604020202020204" pitchFamily="34" charset="0"/>
              </a:rPr>
              <a:t>98</a:t>
            </a:r>
            <a:endParaRPr lang="en-CA" sz="1200">
              <a:ea typeface="Times New Roman" panose="02020603050405020304" pitchFamily="18" charset="0"/>
              <a:cs typeface="Arial" panose="020B0604020202020204" pitchFamily="34" charset="0"/>
            </a:endParaRPr>
          </a:p>
          <a:p>
            <a:r>
              <a:rPr lang="en-CA" sz="200">
                <a:latin typeface="Arial" panose="020B0604020202020204" pitchFamily="34" charset="0"/>
                <a:ea typeface="Times New Roman" panose="02020603050405020304" pitchFamily="18" charset="0"/>
                <a:cs typeface="Arial" panose="020B0604020202020204" pitchFamily="34" charset="0"/>
              </a:rPr>
              <a:t/>
            </a:r>
            <a:br>
              <a:rPr lang="en-CA" sz="200">
                <a:latin typeface="Arial" panose="020B0604020202020204" pitchFamily="34" charset="0"/>
                <a:ea typeface="Times New Roman" panose="02020603050405020304" pitchFamily="18" charset="0"/>
                <a:cs typeface="Arial" panose="020B0604020202020204" pitchFamily="34" charset="0"/>
              </a:rPr>
            </a:br>
            <a:r>
              <a:rPr lang="en-CA" sz="1200">
                <a:latin typeface="Arial" panose="020B0604020202020204" pitchFamily="34" charset="0"/>
                <a:ea typeface="Times New Roman" panose="02020603050405020304" pitchFamily="18" charset="0"/>
                <a:cs typeface="Arial" panose="020B0604020202020204" pitchFamily="34" charset="0"/>
              </a:rPr>
              <a:t>90</a:t>
            </a:r>
            <a:endParaRPr lang="en-CA" sz="1200">
              <a:ea typeface="Times New Roman" panose="02020603050405020304" pitchFamily="18" charset="0"/>
              <a:cs typeface="Arial" panose="020B0604020202020204" pitchFamily="34" charset="0"/>
            </a:endParaRPr>
          </a:p>
          <a:p>
            <a:endParaRPr lang="en-CA" sz="1200">
              <a:latin typeface="Arial" panose="020B0604020202020204" pitchFamily="34" charset="0"/>
              <a:ea typeface="Times New Roman" panose="02020603050405020304" pitchFamily="18" charset="0"/>
              <a:cs typeface="Arial" panose="020B0604020202020204" pitchFamily="34" charset="0"/>
            </a:endParaRPr>
          </a:p>
          <a:p>
            <a:r>
              <a:rPr lang="en-CA" sz="1200">
                <a:latin typeface="Arial" panose="020B0604020202020204" pitchFamily="34" charset="0"/>
                <a:ea typeface="Times New Roman" panose="02020603050405020304" pitchFamily="18" charset="0"/>
                <a:cs typeface="Arial" panose="020B0604020202020204" pitchFamily="34" charset="0"/>
              </a:rPr>
              <a:t>74</a:t>
            </a:r>
            <a:endParaRPr lang="en-CA" sz="1200">
              <a:ea typeface="Times New Roman" panose="02020603050405020304" pitchFamily="18" charset="0"/>
              <a:cs typeface="Arial" panose="020B0604020202020204" pitchFamily="34" charset="0"/>
            </a:endParaRPr>
          </a:p>
        </p:txBody>
      </p:sp>
      <p:sp>
        <p:nvSpPr>
          <p:cNvPr id="12305" name="Text Box 17"/>
          <p:cNvSpPr txBox="1">
            <a:spLocks noChangeArrowheads="1"/>
          </p:cNvSpPr>
          <p:nvPr/>
        </p:nvSpPr>
        <p:spPr bwMode="auto">
          <a:xfrm>
            <a:off x="3175000" y="4686300"/>
            <a:ext cx="2971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200">
                <a:cs typeface="Times New Roman" panose="02020603050405020304" pitchFamily="18" charset="0"/>
              </a:rPr>
              <a:t>  0            20        28        36</a:t>
            </a:r>
            <a:endParaRPr lang="en-CA" sz="1200"/>
          </a:p>
        </p:txBody>
      </p:sp>
      <p:sp>
        <p:nvSpPr>
          <p:cNvPr id="12306" name="Rectangle 19"/>
          <p:cNvSpPr>
            <a:spLocks noChangeArrowheads="1"/>
          </p:cNvSpPr>
          <p:nvPr/>
        </p:nvSpPr>
        <p:spPr bwMode="auto">
          <a:xfrm>
            <a:off x="974725" y="5116513"/>
            <a:ext cx="74834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Why does the OC of health care increase as we move up along the PPF to the left?</a:t>
            </a:r>
          </a:p>
        </p:txBody>
      </p:sp>
      <p:sp>
        <p:nvSpPr>
          <p:cNvPr id="12307" name="Rectangle 20"/>
          <p:cNvSpPr>
            <a:spLocks noChangeArrowheads="1"/>
          </p:cNvSpPr>
          <p:nvPr/>
        </p:nvSpPr>
        <p:spPr bwMode="auto">
          <a:xfrm>
            <a:off x="3298825" y="2300288"/>
            <a:ext cx="2187575"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800">
                <a:cs typeface="Times New Roman" panose="02020603050405020304" pitchFamily="18" charset="0"/>
              </a:rPr>
              <a:t>           </a:t>
            </a:r>
            <a:r>
              <a:rPr lang="en-CA" sz="1400">
                <a:cs typeface="Times New Roman" panose="02020603050405020304" pitchFamily="18" charset="0"/>
              </a:rPr>
              <a:t>B                  E</a:t>
            </a:r>
            <a:endParaRPr lang="en-CA" sz="1400"/>
          </a:p>
          <a:p>
            <a:endParaRPr lang="en-CA" sz="200">
              <a:cs typeface="Times New Roman" panose="02020603050405020304" pitchFamily="18" charset="0"/>
            </a:endParaRPr>
          </a:p>
          <a:p>
            <a:r>
              <a:rPr lang="en-CA" sz="1400">
                <a:cs typeface="Times New Roman" panose="02020603050405020304" pitchFamily="18" charset="0"/>
              </a:rPr>
              <a:t>                         C</a:t>
            </a:r>
          </a:p>
          <a:p>
            <a:endParaRPr lang="en-CA" sz="600">
              <a:cs typeface="Times New Roman" panose="02020603050405020304" pitchFamily="18" charset="0"/>
            </a:endParaRPr>
          </a:p>
          <a:p>
            <a:r>
              <a:rPr lang="en-CA" sz="1400">
                <a:cs typeface="Times New Roman" panose="02020603050405020304" pitchFamily="18" charset="0"/>
              </a:rPr>
              <a:t>              A                  D</a:t>
            </a:r>
            <a:endParaRPr lang="en-CA" sz="1400"/>
          </a:p>
          <a:p>
            <a:r>
              <a:rPr lang="en-CA" sz="1400">
                <a:cs typeface="Times New Roman" panose="02020603050405020304" pitchFamily="18" charset="0"/>
              </a:rPr>
              <a:t>          </a:t>
            </a:r>
            <a:endParaRPr lang="en-CA" sz="1400"/>
          </a:p>
          <a:p>
            <a:r>
              <a:rPr lang="en-CA" sz="1400">
                <a:cs typeface="Times New Roman" panose="02020603050405020304" pitchFamily="18" charset="0"/>
              </a:rPr>
              <a:t>                                                        </a:t>
            </a:r>
            <a:endParaRPr lang="en-CA" sz="1400"/>
          </a:p>
          <a:p>
            <a:r>
              <a:rPr lang="en-CA" sz="1400">
                <a:cs typeface="Times New Roman" panose="02020603050405020304" pitchFamily="18" charset="0"/>
              </a:rPr>
              <a:t>                                                            </a:t>
            </a:r>
            <a:endParaRPr lang="en-CA" sz="1400"/>
          </a:p>
        </p:txBody>
      </p:sp>
      <p:sp>
        <p:nvSpPr>
          <p:cNvPr id="12308" name="Line 21"/>
          <p:cNvSpPr>
            <a:spLocks noChangeShapeType="1"/>
          </p:cNvSpPr>
          <p:nvPr/>
        </p:nvSpPr>
        <p:spPr bwMode="auto">
          <a:xfrm>
            <a:off x="3973513" y="2613025"/>
            <a:ext cx="0" cy="587375"/>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2309" name="Oval 23"/>
          <p:cNvSpPr>
            <a:spLocks noChangeAspect="1" noChangeArrowheads="1"/>
          </p:cNvSpPr>
          <p:nvPr/>
        </p:nvSpPr>
        <p:spPr bwMode="auto">
          <a:xfrm>
            <a:off x="4848225" y="2571750"/>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2310" name="Oval 26"/>
          <p:cNvSpPr>
            <a:spLocks noChangeAspect="1" noChangeArrowheads="1"/>
          </p:cNvSpPr>
          <p:nvPr/>
        </p:nvSpPr>
        <p:spPr bwMode="auto">
          <a:xfrm>
            <a:off x="3935413" y="3167063"/>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860187" name="Rectangle 27"/>
          <p:cNvSpPr>
            <a:spLocks noChangeArrowheads="1"/>
          </p:cNvSpPr>
          <p:nvPr/>
        </p:nvSpPr>
        <p:spPr bwMode="auto">
          <a:xfrm>
            <a:off x="1419225" y="5772150"/>
            <a:ext cx="71913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a:t>As an economy increasingly specializes in HC, the OC of producing HC increases because we are using more and more resources that are poorly suited to produce HC. </a:t>
            </a:r>
          </a:p>
        </p:txBody>
      </p:sp>
      <p:sp>
        <p:nvSpPr>
          <p:cNvPr id="860191" name="Line 31"/>
          <p:cNvSpPr>
            <a:spLocks noChangeAspect="1" noChangeShapeType="1"/>
          </p:cNvSpPr>
          <p:nvPr/>
        </p:nvSpPr>
        <p:spPr bwMode="auto">
          <a:xfrm>
            <a:off x="3989388" y="2628900"/>
            <a:ext cx="438150" cy="200025"/>
          </a:xfrm>
          <a:prstGeom prst="line">
            <a:avLst/>
          </a:prstGeom>
          <a:noFill/>
          <a:ln w="38100">
            <a:solidFill>
              <a:srgbClr val="E50030"/>
            </a:solidFill>
            <a:miter lim="800000"/>
            <a:headEnd type="triangle" w="med" len="med"/>
            <a:tailEnd/>
          </a:ln>
          <a:extLst>
            <a:ext uri="{909E8E84-426E-40DD-AFC4-6F175D3DCCD1}">
              <a14:hiddenFill xmlns:a14="http://schemas.microsoft.com/office/drawing/2010/main">
                <a:noFill/>
              </a14:hiddenFill>
            </a:ext>
          </a:extLst>
        </p:spPr>
        <p:txBody>
          <a:bodyPr wrap="none"/>
          <a:lstStyle/>
          <a:p>
            <a:endParaRPr lang="en-US"/>
          </a:p>
        </p:txBody>
      </p:sp>
      <p:sp>
        <p:nvSpPr>
          <p:cNvPr id="860192" name="Line 32"/>
          <p:cNvSpPr>
            <a:spLocks noChangeAspect="1" noChangeShapeType="1"/>
          </p:cNvSpPr>
          <p:nvPr/>
        </p:nvSpPr>
        <p:spPr bwMode="auto">
          <a:xfrm>
            <a:off x="4456113" y="2854325"/>
            <a:ext cx="384175" cy="311150"/>
          </a:xfrm>
          <a:prstGeom prst="line">
            <a:avLst/>
          </a:prstGeom>
          <a:noFill/>
          <a:ln w="38100">
            <a:solidFill>
              <a:srgbClr val="0066FF"/>
            </a:solidFill>
            <a:miter lim="800000"/>
            <a:headEnd type="triangle" w="med" len="med"/>
            <a:tailEnd/>
          </a:ln>
          <a:extLst>
            <a:ext uri="{909E8E84-426E-40DD-AFC4-6F175D3DCCD1}">
              <a14:hiddenFill xmlns:a14="http://schemas.microsoft.com/office/drawing/2010/main">
                <a:noFill/>
              </a14:hiddenFill>
            </a:ext>
          </a:extLst>
        </p:spPr>
        <p:txBody>
          <a:bodyPr wrap="none"/>
          <a:lstStyle/>
          <a:p>
            <a:endParaRPr lang="en-US"/>
          </a:p>
        </p:txBody>
      </p:sp>
      <p:sp>
        <p:nvSpPr>
          <p:cNvPr id="12314" name="Rectangle 33"/>
          <p:cNvSpPr>
            <a:spLocks noChangeArrowheads="1"/>
          </p:cNvSpPr>
          <p:nvPr/>
        </p:nvSpPr>
        <p:spPr bwMode="auto">
          <a:xfrm>
            <a:off x="962025" y="1143000"/>
            <a:ext cx="35687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The President’s health care proposal </a:t>
            </a:r>
            <a:endParaRPr lang="en-US" sz="1800"/>
          </a:p>
          <a:p>
            <a:endParaRPr lang="en-US" sz="1800"/>
          </a:p>
        </p:txBody>
      </p:sp>
      <p:sp>
        <p:nvSpPr>
          <p:cNvPr id="856091" name="Rectangle 27"/>
          <p:cNvSpPr>
            <a:spLocks noChangeArrowheads="1"/>
          </p:cNvSpPr>
          <p:nvPr/>
        </p:nvSpPr>
        <p:spPr bwMode="auto">
          <a:xfrm>
            <a:off x="4238625" y="1562100"/>
            <a:ext cx="27717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1800" i="1">
                <a:solidFill>
                  <a:srgbClr val="E50030"/>
                </a:solidFill>
              </a:rPr>
              <a:t>To get one more health care unit we have to give up 1</a:t>
            </a:r>
            <a:r>
              <a:rPr lang="en-US" sz="1800">
                <a:solidFill>
                  <a:srgbClr val="E50030"/>
                </a:solidFill>
              </a:rPr>
              <a:t> </a:t>
            </a:r>
            <a:r>
              <a:rPr lang="en-US" sz="1800" i="1">
                <a:solidFill>
                  <a:srgbClr val="E50030"/>
                </a:solidFill>
              </a:rPr>
              <a:t>unit of all other goods</a:t>
            </a:r>
          </a:p>
        </p:txBody>
      </p:sp>
      <p:sp>
        <p:nvSpPr>
          <p:cNvPr id="12316" name="Oval 24"/>
          <p:cNvSpPr>
            <a:spLocks noChangeAspect="1" noChangeArrowheads="1"/>
          </p:cNvSpPr>
          <p:nvPr/>
        </p:nvSpPr>
        <p:spPr bwMode="auto">
          <a:xfrm>
            <a:off x="4848225" y="3176588"/>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2317" name="Oval 25"/>
          <p:cNvSpPr>
            <a:spLocks noChangeAspect="1" noChangeArrowheads="1"/>
          </p:cNvSpPr>
          <p:nvPr/>
        </p:nvSpPr>
        <p:spPr bwMode="auto">
          <a:xfrm>
            <a:off x="4391025" y="2789238"/>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2318" name="Oval 22"/>
          <p:cNvSpPr>
            <a:spLocks noChangeAspect="1" noChangeArrowheads="1"/>
          </p:cNvSpPr>
          <p:nvPr/>
        </p:nvSpPr>
        <p:spPr bwMode="auto">
          <a:xfrm>
            <a:off x="3935413" y="2571750"/>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2" name="Rectangle 27"/>
          <p:cNvSpPr>
            <a:spLocks noChangeArrowheads="1"/>
          </p:cNvSpPr>
          <p:nvPr/>
        </p:nvSpPr>
        <p:spPr bwMode="auto">
          <a:xfrm>
            <a:off x="5573713" y="2800350"/>
            <a:ext cx="27717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1800" i="1">
                <a:solidFill>
                  <a:srgbClr val="0066FF"/>
                </a:solidFill>
              </a:rPr>
              <a:t>To get one more health care unit we have to give up a half unit of all other goods</a:t>
            </a:r>
          </a:p>
        </p:txBody>
      </p:sp>
      <p:graphicFrame>
        <p:nvGraphicFramePr>
          <p:cNvPr id="12290" name="Object 10"/>
          <p:cNvGraphicFramePr>
            <a:graphicFrameLocks noChangeAspect="1"/>
          </p:cNvGraphicFramePr>
          <p:nvPr/>
        </p:nvGraphicFramePr>
        <p:xfrm>
          <a:off x="2870200" y="1946275"/>
          <a:ext cx="428625" cy="354013"/>
        </p:xfrm>
        <a:graphic>
          <a:graphicData uri="http://schemas.openxmlformats.org/presentationml/2006/ole">
            <mc:AlternateContent xmlns:mc="http://schemas.openxmlformats.org/markup-compatibility/2006">
              <mc:Choice xmlns:v="urn:schemas-microsoft-com:vml" Requires="v">
                <p:oleObj spid="_x0000_s12330" name="Equation" r:id="rId4" imgW="279360" imgH="228600" progId="Equation.DSMT4">
                  <p:embed/>
                </p:oleObj>
              </mc:Choice>
              <mc:Fallback>
                <p:oleObj name="Equation" r:id="rId4" imgW="279360" imgH="228600" progId="Equation.DSMT4">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0200" y="1946275"/>
                        <a:ext cx="428625"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291" name="Object 9"/>
          <p:cNvGraphicFramePr>
            <a:graphicFrameLocks noChangeAspect="1"/>
          </p:cNvGraphicFramePr>
          <p:nvPr/>
        </p:nvGraphicFramePr>
        <p:xfrm>
          <a:off x="5254625" y="4745038"/>
          <a:ext cx="638175" cy="339725"/>
        </p:xfrm>
        <a:graphic>
          <a:graphicData uri="http://schemas.openxmlformats.org/presentationml/2006/ole">
            <mc:AlternateContent xmlns:mc="http://schemas.openxmlformats.org/markup-compatibility/2006">
              <mc:Choice xmlns:v="urn:schemas-microsoft-com:vml" Requires="v">
                <p:oleObj spid="_x0000_s12331" name="Equation" r:id="rId6" imgW="431640" imgH="228600" progId="Equation.DSMT4">
                  <p:embed/>
                </p:oleObj>
              </mc:Choice>
              <mc:Fallback>
                <p:oleObj name="Equation" r:id="rId6" imgW="431640" imgH="228600" progId="Equation.DSMT4">
                  <p:embed/>
                  <p:pic>
                    <p:nvPicPr>
                      <p:cNvPr id="0"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54625" y="4745038"/>
                        <a:ext cx="6381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860192"/>
                                        </p:tgtEl>
                                        <p:attrNameLst>
                                          <p:attrName>style.visibility</p:attrName>
                                        </p:attrNameLst>
                                      </p:cBhvr>
                                      <p:to>
                                        <p:strVal val="visible"/>
                                      </p:to>
                                    </p:set>
                                    <p:animEffect transition="in" filter="wipe(right)">
                                      <p:cBhvr>
                                        <p:cTn id="7" dur="500"/>
                                        <p:tgtEl>
                                          <p:spTgt spid="860192"/>
                                        </p:tgtEl>
                                      </p:cBhvr>
                                    </p:animEffect>
                                  </p:childTnLst>
                                </p:cTn>
                              </p:par>
                              <p:par>
                                <p:cTn id="8" presetID="1" presetClass="entr" presetSubtype="0" fill="hold"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860191"/>
                                        </p:tgtEl>
                                        <p:attrNameLst>
                                          <p:attrName>style.visibility</p:attrName>
                                        </p:attrNameLst>
                                      </p:cBhvr>
                                      <p:to>
                                        <p:strVal val="visible"/>
                                      </p:to>
                                    </p:set>
                                    <p:animEffect transition="in" filter="wipe(right)">
                                      <p:cBhvr>
                                        <p:cTn id="14" dur="500"/>
                                        <p:tgtEl>
                                          <p:spTgt spid="860191"/>
                                        </p:tgtEl>
                                      </p:cBhvr>
                                    </p:animEffect>
                                  </p:childTnLst>
                                </p:cTn>
                              </p:par>
                              <p:par>
                                <p:cTn id="15" presetID="1" presetClass="exit" presetSubtype="0" fill="hold" grpId="0" nodeType="withEffect">
                                  <p:stCondLst>
                                    <p:cond delay="0"/>
                                  </p:stCondLst>
                                  <p:childTnLst>
                                    <p:set>
                                      <p:cBhvr>
                                        <p:cTn id="16" dur="1" fill="hold">
                                          <p:stCondLst>
                                            <p:cond delay="0"/>
                                          </p:stCondLst>
                                        </p:cTn>
                                        <p:tgtEl>
                                          <p:spTgt spid="2">
                                            <p:txEl>
                                              <p:pRg st="0" end="0"/>
                                            </p:txEl>
                                          </p:spTgt>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856091">
                                            <p:txEl>
                                              <p:pRg st="0" end="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6018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91" grpId="0" animBg="1"/>
      <p:bldP spid="860192" grpId="0" animBg="1"/>
      <p:bldP spid="2" grpId="0" build="allAtOnce"/>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p:cNvSpPr>
            <a:spLocks noGrp="1" noChangeArrowheads="1"/>
          </p:cNvSpPr>
          <p:nvPr>
            <p:ph type="title"/>
          </p:nvPr>
        </p:nvSpPr>
        <p:spPr>
          <a:xfrm>
            <a:off x="381000" y="457200"/>
            <a:ext cx="8229600" cy="533400"/>
          </a:xfrm>
        </p:spPr>
        <p:txBody>
          <a:bodyPr/>
          <a:lstStyle/>
          <a:p>
            <a:pPr eaLnBrk="1" hangingPunct="1"/>
            <a:r>
              <a:rPr lang="en-US" altLang="en-US" smtClean="0"/>
              <a:t>Production Possibilities Frontier</a:t>
            </a:r>
            <a:endParaRPr lang="en-CA" altLang="en-US" smtClean="0"/>
          </a:p>
        </p:txBody>
      </p:sp>
      <p:sp>
        <p:nvSpPr>
          <p:cNvPr id="14341" name="Line 5"/>
          <p:cNvSpPr>
            <a:spLocks noChangeShapeType="1"/>
          </p:cNvSpPr>
          <p:nvPr/>
        </p:nvSpPr>
        <p:spPr bwMode="auto">
          <a:xfrm>
            <a:off x="3403600" y="1774825"/>
            <a:ext cx="0" cy="29114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42" name="Line 6"/>
          <p:cNvSpPr>
            <a:spLocks noChangeShapeType="1"/>
          </p:cNvSpPr>
          <p:nvPr/>
        </p:nvSpPr>
        <p:spPr bwMode="auto">
          <a:xfrm>
            <a:off x="3403600" y="4686300"/>
            <a:ext cx="3090863"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43" name="Line 7"/>
          <p:cNvSpPr>
            <a:spLocks noChangeShapeType="1"/>
          </p:cNvSpPr>
          <p:nvPr/>
        </p:nvSpPr>
        <p:spPr bwMode="auto">
          <a:xfrm>
            <a:off x="3975100" y="3200400"/>
            <a:ext cx="0" cy="14859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4344" name="Arc 8"/>
          <p:cNvSpPr>
            <a:spLocks/>
          </p:cNvSpPr>
          <p:nvPr/>
        </p:nvSpPr>
        <p:spPr bwMode="auto">
          <a:xfrm>
            <a:off x="3175000" y="2478088"/>
            <a:ext cx="2398713" cy="2516187"/>
          </a:xfrm>
          <a:custGeom>
            <a:avLst/>
            <a:gdLst>
              <a:gd name="T0" fmla="*/ 2147483647 w 21449"/>
              <a:gd name="T1" fmla="*/ 0 h 21504"/>
              <a:gd name="T2" fmla="*/ 2147483647 w 21449"/>
              <a:gd name="T3" fmla="*/ 2147483647 h 21504"/>
              <a:gd name="T4" fmla="*/ 0 w 21449"/>
              <a:gd name="T5" fmla="*/ 2147483647 h 21504"/>
              <a:gd name="T6" fmla="*/ 0 60000 65536"/>
              <a:gd name="T7" fmla="*/ 0 60000 65536"/>
              <a:gd name="T8" fmla="*/ 0 60000 65536"/>
              <a:gd name="T9" fmla="*/ 0 w 21449"/>
              <a:gd name="T10" fmla="*/ 0 h 21504"/>
              <a:gd name="T11" fmla="*/ 21449 w 21449"/>
              <a:gd name="T12" fmla="*/ 21504 h 21504"/>
            </a:gdLst>
            <a:ahLst/>
            <a:cxnLst>
              <a:cxn ang="T6">
                <a:pos x="T0" y="T1"/>
              </a:cxn>
              <a:cxn ang="T7">
                <a:pos x="T2" y="T3"/>
              </a:cxn>
              <a:cxn ang="T8">
                <a:pos x="T4" y="T5"/>
              </a:cxn>
            </a:cxnLst>
            <a:rect l="T9" t="T10" r="T11" b="T12"/>
            <a:pathLst>
              <a:path w="21449" h="21504" fill="none" extrusionOk="0">
                <a:moveTo>
                  <a:pt x="2037" y="0"/>
                </a:moveTo>
                <a:cubicBezTo>
                  <a:pt x="12163" y="959"/>
                  <a:pt x="20247" y="8853"/>
                  <a:pt x="21448" y="18953"/>
                </a:cubicBezTo>
              </a:path>
              <a:path w="21449" h="21504" stroke="0" extrusionOk="0">
                <a:moveTo>
                  <a:pt x="2037" y="0"/>
                </a:moveTo>
                <a:cubicBezTo>
                  <a:pt x="12163" y="959"/>
                  <a:pt x="20247" y="8853"/>
                  <a:pt x="21448" y="18953"/>
                </a:cubicBezTo>
                <a:lnTo>
                  <a:pt x="0" y="21504"/>
                </a:lnTo>
                <a:lnTo>
                  <a:pt x="2037" y="0"/>
                </a:lnTo>
                <a:close/>
              </a:path>
            </a:pathLst>
          </a:custGeom>
          <a:noFill/>
          <a:ln w="285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345" name="Line 9"/>
          <p:cNvSpPr>
            <a:spLocks noChangeShapeType="1"/>
          </p:cNvSpPr>
          <p:nvPr/>
        </p:nvSpPr>
        <p:spPr bwMode="auto">
          <a:xfrm flipH="1">
            <a:off x="3403600" y="2628900"/>
            <a:ext cx="14859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4346" name="Line 10"/>
          <p:cNvSpPr>
            <a:spLocks noChangeShapeType="1"/>
          </p:cNvSpPr>
          <p:nvPr/>
        </p:nvSpPr>
        <p:spPr bwMode="auto">
          <a:xfrm>
            <a:off x="4432300" y="2830513"/>
            <a:ext cx="0" cy="1855787"/>
          </a:xfrm>
          <a:prstGeom prst="line">
            <a:avLst/>
          </a:prstGeom>
          <a:noFill/>
          <a:ln w="9525">
            <a:solidFill>
              <a:srgbClr val="000000"/>
            </a:solidFill>
            <a:prstDash val="dash"/>
            <a:round/>
            <a:headEnd type="oval" w="med" len="med"/>
            <a:tailEnd/>
          </a:ln>
          <a:extLst>
            <a:ext uri="{909E8E84-426E-40DD-AFC4-6F175D3DCCD1}">
              <a14:hiddenFill xmlns:a14="http://schemas.microsoft.com/office/drawing/2010/main">
                <a:noFill/>
              </a14:hiddenFill>
            </a:ext>
          </a:extLst>
        </p:spPr>
        <p:txBody>
          <a:bodyPr/>
          <a:lstStyle/>
          <a:p>
            <a:endParaRPr lang="en-US"/>
          </a:p>
        </p:txBody>
      </p:sp>
      <p:sp>
        <p:nvSpPr>
          <p:cNvPr id="14347" name="Line 11"/>
          <p:cNvSpPr>
            <a:spLocks noChangeShapeType="1"/>
          </p:cNvSpPr>
          <p:nvPr/>
        </p:nvSpPr>
        <p:spPr bwMode="auto">
          <a:xfrm>
            <a:off x="3403600" y="2824163"/>
            <a:ext cx="10287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4348" name="Line 12"/>
          <p:cNvSpPr>
            <a:spLocks noChangeShapeType="1"/>
          </p:cNvSpPr>
          <p:nvPr/>
        </p:nvSpPr>
        <p:spPr bwMode="auto">
          <a:xfrm>
            <a:off x="4889500" y="3200400"/>
            <a:ext cx="0" cy="14859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4349" name="Line 13"/>
          <p:cNvSpPr>
            <a:spLocks noChangeShapeType="1"/>
          </p:cNvSpPr>
          <p:nvPr/>
        </p:nvSpPr>
        <p:spPr bwMode="auto">
          <a:xfrm flipH="1">
            <a:off x="3403600" y="3211513"/>
            <a:ext cx="14859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4350" name="Line 14"/>
          <p:cNvSpPr>
            <a:spLocks noChangeShapeType="1"/>
          </p:cNvSpPr>
          <p:nvPr/>
        </p:nvSpPr>
        <p:spPr bwMode="auto">
          <a:xfrm>
            <a:off x="3975100" y="3200400"/>
            <a:ext cx="0" cy="0"/>
          </a:xfrm>
          <a:prstGeom prst="line">
            <a:avLst/>
          </a:prstGeom>
          <a:noFill/>
          <a:ln w="9525">
            <a:solidFill>
              <a:srgbClr val="000000"/>
            </a:solidFill>
            <a:round/>
            <a:headEnd type="oval" w="med" len="med"/>
            <a:tailEnd/>
          </a:ln>
          <a:extLst>
            <a:ext uri="{909E8E84-426E-40DD-AFC4-6F175D3DCCD1}">
              <a14:hiddenFill xmlns:a14="http://schemas.microsoft.com/office/drawing/2010/main">
                <a:noFill/>
              </a14:hiddenFill>
            </a:ext>
          </a:extLst>
        </p:spPr>
        <p:txBody>
          <a:bodyPr/>
          <a:lstStyle/>
          <a:p>
            <a:endParaRPr lang="en-US"/>
          </a:p>
        </p:txBody>
      </p:sp>
      <p:sp>
        <p:nvSpPr>
          <p:cNvPr id="14351" name="Line 15"/>
          <p:cNvSpPr>
            <a:spLocks noChangeShapeType="1"/>
          </p:cNvSpPr>
          <p:nvPr/>
        </p:nvSpPr>
        <p:spPr bwMode="auto">
          <a:xfrm>
            <a:off x="4889500" y="2628900"/>
            <a:ext cx="0" cy="5715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4352" name="Text Box 16"/>
          <p:cNvSpPr txBox="1">
            <a:spLocks noChangeArrowheads="1"/>
          </p:cNvSpPr>
          <p:nvPr/>
        </p:nvSpPr>
        <p:spPr bwMode="auto">
          <a:xfrm>
            <a:off x="3063875" y="2487613"/>
            <a:ext cx="6223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200">
                <a:latin typeface="Arial" panose="020B0604020202020204" pitchFamily="34" charset="0"/>
                <a:ea typeface="Times New Roman" panose="02020603050405020304" pitchFamily="18" charset="0"/>
                <a:cs typeface="Arial" panose="020B0604020202020204" pitchFamily="34" charset="0"/>
              </a:rPr>
              <a:t>98</a:t>
            </a:r>
            <a:endParaRPr lang="en-CA" sz="1200">
              <a:ea typeface="Times New Roman" panose="02020603050405020304" pitchFamily="18" charset="0"/>
              <a:cs typeface="Arial" panose="020B0604020202020204" pitchFamily="34" charset="0"/>
            </a:endParaRPr>
          </a:p>
          <a:p>
            <a:r>
              <a:rPr lang="en-CA" sz="200">
                <a:latin typeface="Arial" panose="020B0604020202020204" pitchFamily="34" charset="0"/>
                <a:ea typeface="Times New Roman" panose="02020603050405020304" pitchFamily="18" charset="0"/>
                <a:cs typeface="Arial" panose="020B0604020202020204" pitchFamily="34" charset="0"/>
              </a:rPr>
              <a:t/>
            </a:r>
            <a:br>
              <a:rPr lang="en-CA" sz="200">
                <a:latin typeface="Arial" panose="020B0604020202020204" pitchFamily="34" charset="0"/>
                <a:ea typeface="Times New Roman" panose="02020603050405020304" pitchFamily="18" charset="0"/>
                <a:cs typeface="Arial" panose="020B0604020202020204" pitchFamily="34" charset="0"/>
              </a:rPr>
            </a:br>
            <a:r>
              <a:rPr lang="en-CA" sz="1200">
                <a:latin typeface="Arial" panose="020B0604020202020204" pitchFamily="34" charset="0"/>
                <a:ea typeface="Times New Roman" panose="02020603050405020304" pitchFamily="18" charset="0"/>
                <a:cs typeface="Arial" panose="020B0604020202020204" pitchFamily="34" charset="0"/>
              </a:rPr>
              <a:t>90</a:t>
            </a:r>
            <a:endParaRPr lang="en-CA" sz="1200">
              <a:ea typeface="Times New Roman" panose="02020603050405020304" pitchFamily="18" charset="0"/>
              <a:cs typeface="Arial" panose="020B0604020202020204" pitchFamily="34" charset="0"/>
            </a:endParaRPr>
          </a:p>
          <a:p>
            <a:endParaRPr lang="en-CA" sz="1200">
              <a:latin typeface="Arial" panose="020B0604020202020204" pitchFamily="34" charset="0"/>
              <a:ea typeface="Times New Roman" panose="02020603050405020304" pitchFamily="18" charset="0"/>
              <a:cs typeface="Arial" panose="020B0604020202020204" pitchFamily="34" charset="0"/>
            </a:endParaRPr>
          </a:p>
          <a:p>
            <a:r>
              <a:rPr lang="en-CA" sz="1200">
                <a:latin typeface="Arial" panose="020B0604020202020204" pitchFamily="34" charset="0"/>
                <a:ea typeface="Times New Roman" panose="02020603050405020304" pitchFamily="18" charset="0"/>
                <a:cs typeface="Arial" panose="020B0604020202020204" pitchFamily="34" charset="0"/>
              </a:rPr>
              <a:t>74</a:t>
            </a:r>
            <a:endParaRPr lang="en-CA" sz="1200">
              <a:ea typeface="Times New Roman" panose="02020603050405020304" pitchFamily="18" charset="0"/>
              <a:cs typeface="Arial" panose="020B0604020202020204" pitchFamily="34" charset="0"/>
            </a:endParaRPr>
          </a:p>
        </p:txBody>
      </p:sp>
      <p:sp>
        <p:nvSpPr>
          <p:cNvPr id="14353" name="Text Box 17"/>
          <p:cNvSpPr txBox="1">
            <a:spLocks noChangeArrowheads="1"/>
          </p:cNvSpPr>
          <p:nvPr/>
        </p:nvSpPr>
        <p:spPr bwMode="auto">
          <a:xfrm>
            <a:off x="3175000" y="4686300"/>
            <a:ext cx="2971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200">
                <a:cs typeface="Times New Roman" panose="02020603050405020304" pitchFamily="18" charset="0"/>
              </a:rPr>
              <a:t>  0            20        28        36</a:t>
            </a:r>
            <a:endParaRPr lang="en-CA" sz="1200"/>
          </a:p>
        </p:txBody>
      </p:sp>
      <p:sp>
        <p:nvSpPr>
          <p:cNvPr id="14354" name="Rectangle 19"/>
          <p:cNvSpPr>
            <a:spLocks noChangeArrowheads="1"/>
          </p:cNvSpPr>
          <p:nvPr/>
        </p:nvSpPr>
        <p:spPr bwMode="auto">
          <a:xfrm>
            <a:off x="974725" y="5253038"/>
            <a:ext cx="74834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dirty="0"/>
              <a:t>Is point E attainable? </a:t>
            </a:r>
          </a:p>
        </p:txBody>
      </p:sp>
      <p:sp>
        <p:nvSpPr>
          <p:cNvPr id="14355" name="Rectangle 20"/>
          <p:cNvSpPr>
            <a:spLocks noChangeArrowheads="1"/>
          </p:cNvSpPr>
          <p:nvPr/>
        </p:nvSpPr>
        <p:spPr bwMode="auto">
          <a:xfrm>
            <a:off x="3298825" y="2300288"/>
            <a:ext cx="2187575"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800">
                <a:cs typeface="Times New Roman" panose="02020603050405020304" pitchFamily="18" charset="0"/>
              </a:rPr>
              <a:t>           </a:t>
            </a:r>
            <a:r>
              <a:rPr lang="en-CA" sz="1400">
                <a:cs typeface="Times New Roman" panose="02020603050405020304" pitchFamily="18" charset="0"/>
              </a:rPr>
              <a:t>B                  E</a:t>
            </a:r>
            <a:endParaRPr lang="en-CA" sz="1400"/>
          </a:p>
          <a:p>
            <a:endParaRPr lang="en-CA" sz="200">
              <a:cs typeface="Times New Roman" panose="02020603050405020304" pitchFamily="18" charset="0"/>
            </a:endParaRPr>
          </a:p>
          <a:p>
            <a:r>
              <a:rPr lang="en-CA" sz="1400">
                <a:cs typeface="Times New Roman" panose="02020603050405020304" pitchFamily="18" charset="0"/>
              </a:rPr>
              <a:t>                         C</a:t>
            </a:r>
          </a:p>
          <a:p>
            <a:endParaRPr lang="en-CA" sz="600">
              <a:cs typeface="Times New Roman" panose="02020603050405020304" pitchFamily="18" charset="0"/>
            </a:endParaRPr>
          </a:p>
          <a:p>
            <a:r>
              <a:rPr lang="en-CA" sz="1400">
                <a:cs typeface="Times New Roman" panose="02020603050405020304" pitchFamily="18" charset="0"/>
              </a:rPr>
              <a:t>              A                  D</a:t>
            </a:r>
            <a:endParaRPr lang="en-CA" sz="1400"/>
          </a:p>
          <a:p>
            <a:r>
              <a:rPr lang="en-CA" sz="1400">
                <a:cs typeface="Times New Roman" panose="02020603050405020304" pitchFamily="18" charset="0"/>
              </a:rPr>
              <a:t>          </a:t>
            </a:r>
            <a:endParaRPr lang="en-CA" sz="1400"/>
          </a:p>
          <a:p>
            <a:r>
              <a:rPr lang="en-CA" sz="1400">
                <a:cs typeface="Times New Roman" panose="02020603050405020304" pitchFamily="18" charset="0"/>
              </a:rPr>
              <a:t>                                                        </a:t>
            </a:r>
            <a:endParaRPr lang="en-CA" sz="1400"/>
          </a:p>
          <a:p>
            <a:r>
              <a:rPr lang="en-CA" sz="1400">
                <a:cs typeface="Times New Roman" panose="02020603050405020304" pitchFamily="18" charset="0"/>
              </a:rPr>
              <a:t>                                                            </a:t>
            </a:r>
            <a:endParaRPr lang="en-CA" sz="1400"/>
          </a:p>
        </p:txBody>
      </p:sp>
      <p:sp>
        <p:nvSpPr>
          <p:cNvPr id="14356" name="Line 21"/>
          <p:cNvSpPr>
            <a:spLocks noChangeShapeType="1"/>
          </p:cNvSpPr>
          <p:nvPr/>
        </p:nvSpPr>
        <p:spPr bwMode="auto">
          <a:xfrm>
            <a:off x="3973513" y="2613025"/>
            <a:ext cx="0" cy="587375"/>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4357" name="Oval 22"/>
          <p:cNvSpPr>
            <a:spLocks noChangeAspect="1" noChangeArrowheads="1"/>
          </p:cNvSpPr>
          <p:nvPr/>
        </p:nvSpPr>
        <p:spPr bwMode="auto">
          <a:xfrm>
            <a:off x="3924300" y="2571750"/>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4358" name="Oval 23"/>
          <p:cNvSpPr>
            <a:spLocks noChangeAspect="1" noChangeArrowheads="1"/>
          </p:cNvSpPr>
          <p:nvPr/>
        </p:nvSpPr>
        <p:spPr bwMode="auto">
          <a:xfrm>
            <a:off x="4848225" y="2571750"/>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4359" name="Oval 24"/>
          <p:cNvSpPr>
            <a:spLocks noChangeAspect="1" noChangeArrowheads="1"/>
          </p:cNvSpPr>
          <p:nvPr/>
        </p:nvSpPr>
        <p:spPr bwMode="auto">
          <a:xfrm>
            <a:off x="4848225" y="3176588"/>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4360" name="Oval 25"/>
          <p:cNvSpPr>
            <a:spLocks noChangeAspect="1" noChangeArrowheads="1"/>
          </p:cNvSpPr>
          <p:nvPr/>
        </p:nvSpPr>
        <p:spPr bwMode="auto">
          <a:xfrm>
            <a:off x="4391025" y="2789238"/>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4361" name="Oval 26"/>
          <p:cNvSpPr>
            <a:spLocks noChangeAspect="1" noChangeArrowheads="1"/>
          </p:cNvSpPr>
          <p:nvPr/>
        </p:nvSpPr>
        <p:spPr bwMode="auto">
          <a:xfrm>
            <a:off x="3935413" y="3167063"/>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870427" name="Rectangle 27"/>
          <p:cNvSpPr>
            <a:spLocks noChangeArrowheads="1"/>
          </p:cNvSpPr>
          <p:nvPr/>
        </p:nvSpPr>
        <p:spPr bwMode="auto">
          <a:xfrm>
            <a:off x="1419225" y="5713413"/>
            <a:ext cx="6856413"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dirty="0">
                <a:solidFill>
                  <a:srgbClr val="E50030"/>
                </a:solidFill>
              </a:rPr>
              <a:t>E is not attainable </a:t>
            </a:r>
            <a:r>
              <a:rPr lang="en-US" sz="1800" i="1" dirty="0" smtClean="0">
                <a:solidFill>
                  <a:srgbClr val="E50030"/>
                </a:solidFill>
              </a:rPr>
              <a:t>(in the short-run) because </a:t>
            </a:r>
            <a:r>
              <a:rPr lang="en-US" sz="1800" i="1" dirty="0">
                <a:solidFill>
                  <a:srgbClr val="E50030"/>
                </a:solidFill>
              </a:rPr>
              <a:t>this economy does not have the resources to produce at point E. </a:t>
            </a:r>
            <a:endParaRPr lang="en-US" sz="1800" i="1" dirty="0" smtClean="0">
              <a:solidFill>
                <a:srgbClr val="E50030"/>
              </a:solidFill>
            </a:endParaRPr>
          </a:p>
          <a:p>
            <a:pPr eaLnBrk="1" hangingPunct="1"/>
            <a:r>
              <a:rPr lang="en-US" sz="1800" i="1" dirty="0" smtClean="0">
                <a:solidFill>
                  <a:srgbClr val="E50030"/>
                </a:solidFill>
              </a:rPr>
              <a:t>Point </a:t>
            </a:r>
            <a:r>
              <a:rPr lang="en-US" sz="1800" i="1" dirty="0">
                <a:solidFill>
                  <a:srgbClr val="E50030"/>
                </a:solidFill>
              </a:rPr>
              <a:t>E is attained when new resources and technologies are found.</a:t>
            </a:r>
            <a:r>
              <a:rPr lang="en-US" sz="1800" dirty="0">
                <a:solidFill>
                  <a:srgbClr val="E50030"/>
                </a:solidFill>
              </a:rPr>
              <a:t> </a:t>
            </a:r>
          </a:p>
        </p:txBody>
      </p:sp>
      <p:sp>
        <p:nvSpPr>
          <p:cNvPr id="870428" name="Oval 28"/>
          <p:cNvSpPr>
            <a:spLocks noChangeAspect="1" noChangeArrowheads="1"/>
          </p:cNvSpPr>
          <p:nvPr/>
        </p:nvSpPr>
        <p:spPr bwMode="auto">
          <a:xfrm>
            <a:off x="4843463" y="2570163"/>
            <a:ext cx="92075" cy="93662"/>
          </a:xfrm>
          <a:prstGeom prst="ellipse">
            <a:avLst/>
          </a:prstGeom>
          <a:noFill/>
          <a:ln w="38100">
            <a:solidFill>
              <a:srgbClr val="E5003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14364" name="Rectangle 30"/>
          <p:cNvSpPr>
            <a:spLocks noChangeArrowheads="1"/>
          </p:cNvSpPr>
          <p:nvPr/>
        </p:nvSpPr>
        <p:spPr bwMode="auto">
          <a:xfrm>
            <a:off x="962025" y="1143000"/>
            <a:ext cx="35687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The President’s health care proposal </a:t>
            </a:r>
            <a:endParaRPr lang="en-US" sz="1800"/>
          </a:p>
          <a:p>
            <a:endParaRPr lang="en-US" sz="1800"/>
          </a:p>
        </p:txBody>
      </p:sp>
      <p:graphicFrame>
        <p:nvGraphicFramePr>
          <p:cNvPr id="14338" name="Object 10"/>
          <p:cNvGraphicFramePr>
            <a:graphicFrameLocks noChangeAspect="1"/>
          </p:cNvGraphicFramePr>
          <p:nvPr/>
        </p:nvGraphicFramePr>
        <p:xfrm>
          <a:off x="2870200" y="1946275"/>
          <a:ext cx="428625" cy="354013"/>
        </p:xfrm>
        <a:graphic>
          <a:graphicData uri="http://schemas.openxmlformats.org/presentationml/2006/ole">
            <mc:AlternateContent xmlns:mc="http://schemas.openxmlformats.org/markup-compatibility/2006">
              <mc:Choice xmlns:v="urn:schemas-microsoft-com:vml" Requires="v">
                <p:oleObj spid="_x0000_s14375" name="Equation" r:id="rId4" imgW="279360" imgH="228600" progId="Equation.DSMT4">
                  <p:embed/>
                </p:oleObj>
              </mc:Choice>
              <mc:Fallback>
                <p:oleObj name="Equation" r:id="rId4" imgW="279360" imgH="228600" progId="Equation.DSMT4">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0200" y="1946275"/>
                        <a:ext cx="428625"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339" name="Object 9"/>
          <p:cNvGraphicFramePr>
            <a:graphicFrameLocks noChangeAspect="1"/>
          </p:cNvGraphicFramePr>
          <p:nvPr/>
        </p:nvGraphicFramePr>
        <p:xfrm>
          <a:off x="5254625" y="4745038"/>
          <a:ext cx="638175" cy="339725"/>
        </p:xfrm>
        <a:graphic>
          <a:graphicData uri="http://schemas.openxmlformats.org/presentationml/2006/ole">
            <mc:AlternateContent xmlns:mc="http://schemas.openxmlformats.org/markup-compatibility/2006">
              <mc:Choice xmlns:v="urn:schemas-microsoft-com:vml" Requires="v">
                <p:oleObj spid="_x0000_s14376" name="Equation" r:id="rId6" imgW="431640" imgH="228600" progId="Equation.DSMT4">
                  <p:embed/>
                </p:oleObj>
              </mc:Choice>
              <mc:Fallback>
                <p:oleObj name="Equation" r:id="rId6" imgW="431640" imgH="228600" progId="Equation.DSMT4">
                  <p:embed/>
                  <p:pic>
                    <p:nvPicPr>
                      <p:cNvPr id="0"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54625" y="4745038"/>
                        <a:ext cx="6381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70428"/>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nodeType="afterEffect">
                                  <p:stCondLst>
                                    <p:cond delay="0"/>
                                  </p:stCondLst>
                                  <p:childTnLst>
                                    <p:set>
                                      <p:cBhvr>
                                        <p:cTn id="9" dur="1" fill="hold">
                                          <p:stCondLst>
                                            <p:cond delay="0"/>
                                          </p:stCondLst>
                                        </p:cTn>
                                        <p:tgtEl>
                                          <p:spTgt spid="870427">
                                            <p:txEl>
                                              <p:pRg st="0" end="0"/>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87042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28"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2"/>
          <p:cNvSpPr>
            <a:spLocks noGrp="1" noChangeArrowheads="1"/>
          </p:cNvSpPr>
          <p:nvPr>
            <p:ph type="title"/>
          </p:nvPr>
        </p:nvSpPr>
        <p:spPr>
          <a:xfrm>
            <a:off x="381000" y="457200"/>
            <a:ext cx="8229600" cy="533400"/>
          </a:xfrm>
        </p:spPr>
        <p:txBody>
          <a:bodyPr/>
          <a:lstStyle/>
          <a:p>
            <a:pPr eaLnBrk="1" hangingPunct="1"/>
            <a:r>
              <a:rPr lang="en-US" altLang="en-US" smtClean="0"/>
              <a:t>Production Possibilities Frontier</a:t>
            </a:r>
            <a:endParaRPr lang="en-CA" altLang="en-US" smtClean="0"/>
          </a:p>
        </p:txBody>
      </p:sp>
      <p:sp>
        <p:nvSpPr>
          <p:cNvPr id="15365" name="Line 5"/>
          <p:cNvSpPr>
            <a:spLocks noChangeShapeType="1"/>
          </p:cNvSpPr>
          <p:nvPr/>
        </p:nvSpPr>
        <p:spPr bwMode="auto">
          <a:xfrm>
            <a:off x="3403600" y="1774825"/>
            <a:ext cx="0" cy="29114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66" name="Line 6"/>
          <p:cNvSpPr>
            <a:spLocks noChangeShapeType="1"/>
          </p:cNvSpPr>
          <p:nvPr/>
        </p:nvSpPr>
        <p:spPr bwMode="auto">
          <a:xfrm>
            <a:off x="3403600" y="4686300"/>
            <a:ext cx="3090863"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67" name="Arc 8"/>
          <p:cNvSpPr>
            <a:spLocks/>
          </p:cNvSpPr>
          <p:nvPr/>
        </p:nvSpPr>
        <p:spPr bwMode="auto">
          <a:xfrm>
            <a:off x="3175000" y="2478088"/>
            <a:ext cx="2398713" cy="2516187"/>
          </a:xfrm>
          <a:custGeom>
            <a:avLst/>
            <a:gdLst>
              <a:gd name="T0" fmla="*/ 2147483647 w 21449"/>
              <a:gd name="T1" fmla="*/ 0 h 21504"/>
              <a:gd name="T2" fmla="*/ 2147483647 w 21449"/>
              <a:gd name="T3" fmla="*/ 2147483647 h 21504"/>
              <a:gd name="T4" fmla="*/ 0 w 21449"/>
              <a:gd name="T5" fmla="*/ 2147483647 h 21504"/>
              <a:gd name="T6" fmla="*/ 0 60000 65536"/>
              <a:gd name="T7" fmla="*/ 0 60000 65536"/>
              <a:gd name="T8" fmla="*/ 0 60000 65536"/>
              <a:gd name="T9" fmla="*/ 0 w 21449"/>
              <a:gd name="T10" fmla="*/ 0 h 21504"/>
              <a:gd name="T11" fmla="*/ 21449 w 21449"/>
              <a:gd name="T12" fmla="*/ 21504 h 21504"/>
            </a:gdLst>
            <a:ahLst/>
            <a:cxnLst>
              <a:cxn ang="T6">
                <a:pos x="T0" y="T1"/>
              </a:cxn>
              <a:cxn ang="T7">
                <a:pos x="T2" y="T3"/>
              </a:cxn>
              <a:cxn ang="T8">
                <a:pos x="T4" y="T5"/>
              </a:cxn>
            </a:cxnLst>
            <a:rect l="T9" t="T10" r="T11" b="T12"/>
            <a:pathLst>
              <a:path w="21449" h="21504" fill="none" extrusionOk="0">
                <a:moveTo>
                  <a:pt x="2037" y="0"/>
                </a:moveTo>
                <a:cubicBezTo>
                  <a:pt x="12163" y="959"/>
                  <a:pt x="20247" y="8853"/>
                  <a:pt x="21448" y="18953"/>
                </a:cubicBezTo>
              </a:path>
              <a:path w="21449" h="21504" stroke="0" extrusionOk="0">
                <a:moveTo>
                  <a:pt x="2037" y="0"/>
                </a:moveTo>
                <a:cubicBezTo>
                  <a:pt x="12163" y="959"/>
                  <a:pt x="20247" y="8853"/>
                  <a:pt x="21448" y="18953"/>
                </a:cubicBezTo>
                <a:lnTo>
                  <a:pt x="0" y="21504"/>
                </a:lnTo>
                <a:lnTo>
                  <a:pt x="2037" y="0"/>
                </a:lnTo>
                <a:close/>
              </a:path>
            </a:pathLst>
          </a:custGeom>
          <a:noFill/>
          <a:ln w="285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368" name="Line 9"/>
          <p:cNvSpPr>
            <a:spLocks noChangeShapeType="1"/>
          </p:cNvSpPr>
          <p:nvPr/>
        </p:nvSpPr>
        <p:spPr bwMode="auto">
          <a:xfrm flipH="1">
            <a:off x="3403600" y="2628900"/>
            <a:ext cx="14859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5369" name="Line 12"/>
          <p:cNvSpPr>
            <a:spLocks noChangeShapeType="1"/>
          </p:cNvSpPr>
          <p:nvPr/>
        </p:nvSpPr>
        <p:spPr bwMode="auto">
          <a:xfrm>
            <a:off x="4889500" y="3200400"/>
            <a:ext cx="0" cy="14859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5370" name="Line 13"/>
          <p:cNvSpPr>
            <a:spLocks noChangeShapeType="1"/>
          </p:cNvSpPr>
          <p:nvPr/>
        </p:nvSpPr>
        <p:spPr bwMode="auto">
          <a:xfrm flipH="1">
            <a:off x="3403600" y="3211513"/>
            <a:ext cx="14859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5371" name="Line 15"/>
          <p:cNvSpPr>
            <a:spLocks noChangeShapeType="1"/>
          </p:cNvSpPr>
          <p:nvPr/>
        </p:nvSpPr>
        <p:spPr bwMode="auto">
          <a:xfrm>
            <a:off x="4889500" y="2628900"/>
            <a:ext cx="0" cy="5715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5372" name="Text Box 16"/>
          <p:cNvSpPr txBox="1">
            <a:spLocks noChangeArrowheads="1"/>
          </p:cNvSpPr>
          <p:nvPr/>
        </p:nvSpPr>
        <p:spPr bwMode="auto">
          <a:xfrm>
            <a:off x="3063875" y="2487613"/>
            <a:ext cx="6223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200">
                <a:latin typeface="Arial" panose="020B0604020202020204" pitchFamily="34" charset="0"/>
                <a:ea typeface="Times New Roman" panose="02020603050405020304" pitchFamily="18" charset="0"/>
                <a:cs typeface="Arial" panose="020B0604020202020204" pitchFamily="34" charset="0"/>
              </a:rPr>
              <a:t>98</a:t>
            </a:r>
            <a:endParaRPr lang="en-CA" sz="1200">
              <a:ea typeface="Times New Roman" panose="02020603050405020304" pitchFamily="18" charset="0"/>
              <a:cs typeface="Arial" panose="020B0604020202020204" pitchFamily="34" charset="0"/>
            </a:endParaRPr>
          </a:p>
          <a:p>
            <a:r>
              <a:rPr lang="en-CA" sz="700">
                <a:latin typeface="Arial" panose="020B0604020202020204" pitchFamily="34" charset="0"/>
                <a:ea typeface="Times New Roman" panose="02020603050405020304" pitchFamily="18" charset="0"/>
                <a:cs typeface="Arial" panose="020B0604020202020204" pitchFamily="34" charset="0"/>
              </a:rPr>
              <a:t/>
            </a:r>
            <a:br>
              <a:rPr lang="en-CA" sz="700">
                <a:latin typeface="Arial" panose="020B0604020202020204" pitchFamily="34" charset="0"/>
                <a:ea typeface="Times New Roman" panose="02020603050405020304" pitchFamily="18" charset="0"/>
                <a:cs typeface="Arial" panose="020B0604020202020204" pitchFamily="34" charset="0"/>
              </a:rPr>
            </a:br>
            <a:endParaRPr lang="en-CA" sz="1400">
              <a:ea typeface="Times New Roman" panose="02020603050405020304" pitchFamily="18" charset="0"/>
              <a:cs typeface="Arial" panose="020B0604020202020204" pitchFamily="34" charset="0"/>
            </a:endParaRPr>
          </a:p>
          <a:p>
            <a:endParaRPr lang="en-CA" sz="500">
              <a:latin typeface="Arial" panose="020B0604020202020204" pitchFamily="34" charset="0"/>
              <a:ea typeface="Times New Roman" panose="02020603050405020304" pitchFamily="18" charset="0"/>
              <a:cs typeface="Arial" panose="020B0604020202020204" pitchFamily="34" charset="0"/>
            </a:endParaRPr>
          </a:p>
          <a:p>
            <a:r>
              <a:rPr lang="en-CA" sz="1200">
                <a:latin typeface="Arial" panose="020B0604020202020204" pitchFamily="34" charset="0"/>
                <a:ea typeface="Times New Roman" panose="02020603050405020304" pitchFamily="18" charset="0"/>
                <a:cs typeface="Arial" panose="020B0604020202020204" pitchFamily="34" charset="0"/>
              </a:rPr>
              <a:t>74</a:t>
            </a:r>
            <a:endParaRPr lang="en-CA" sz="1200">
              <a:ea typeface="Times New Roman" panose="02020603050405020304" pitchFamily="18" charset="0"/>
              <a:cs typeface="Arial" panose="020B0604020202020204" pitchFamily="34" charset="0"/>
            </a:endParaRPr>
          </a:p>
        </p:txBody>
      </p:sp>
      <p:sp>
        <p:nvSpPr>
          <p:cNvPr id="15373" name="Text Box 17"/>
          <p:cNvSpPr txBox="1">
            <a:spLocks noChangeArrowheads="1"/>
          </p:cNvSpPr>
          <p:nvPr/>
        </p:nvSpPr>
        <p:spPr bwMode="auto">
          <a:xfrm>
            <a:off x="3175000" y="4686300"/>
            <a:ext cx="2971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200">
                <a:cs typeface="Times New Roman" panose="02020603050405020304" pitchFamily="18" charset="0"/>
              </a:rPr>
              <a:t>  0                                    36</a:t>
            </a:r>
            <a:endParaRPr lang="en-CA" sz="1200"/>
          </a:p>
        </p:txBody>
      </p:sp>
      <p:sp>
        <p:nvSpPr>
          <p:cNvPr id="15374" name="Rectangle 19"/>
          <p:cNvSpPr>
            <a:spLocks noChangeArrowheads="1"/>
          </p:cNvSpPr>
          <p:nvPr/>
        </p:nvSpPr>
        <p:spPr bwMode="auto">
          <a:xfrm>
            <a:off x="974725" y="5253038"/>
            <a:ext cx="76358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Suppose we are at point D. What happens if we invent a new medical technique?  </a:t>
            </a:r>
          </a:p>
        </p:txBody>
      </p:sp>
      <p:sp>
        <p:nvSpPr>
          <p:cNvPr id="15375" name="Oval 23"/>
          <p:cNvSpPr>
            <a:spLocks noChangeAspect="1" noChangeArrowheads="1"/>
          </p:cNvSpPr>
          <p:nvPr/>
        </p:nvSpPr>
        <p:spPr bwMode="auto">
          <a:xfrm>
            <a:off x="4848225" y="2571750"/>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5376" name="Oval 24"/>
          <p:cNvSpPr>
            <a:spLocks noChangeAspect="1" noChangeArrowheads="1"/>
          </p:cNvSpPr>
          <p:nvPr/>
        </p:nvSpPr>
        <p:spPr bwMode="auto">
          <a:xfrm>
            <a:off x="4848225" y="3176588"/>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872475" name="Rectangle 27"/>
          <p:cNvSpPr>
            <a:spLocks noChangeArrowheads="1"/>
          </p:cNvSpPr>
          <p:nvPr/>
        </p:nvSpPr>
        <p:spPr bwMode="auto">
          <a:xfrm>
            <a:off x="1419225" y="5851525"/>
            <a:ext cx="685641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a:solidFill>
                  <a:srgbClr val="E50030"/>
                </a:solidFill>
              </a:rPr>
              <a:t>We can get more health care by moving to point F </a:t>
            </a:r>
          </a:p>
          <a:p>
            <a:pPr eaLnBrk="1" hangingPunct="1"/>
            <a:r>
              <a:rPr lang="en-US" sz="1800" i="1">
                <a:solidFill>
                  <a:srgbClr val="E50030"/>
                </a:solidFill>
              </a:rPr>
              <a:t>or we can get more all other goods if we move to point G.</a:t>
            </a:r>
            <a:r>
              <a:rPr lang="en-US" sz="1800">
                <a:solidFill>
                  <a:srgbClr val="E50030"/>
                </a:solidFill>
              </a:rPr>
              <a:t> </a:t>
            </a:r>
          </a:p>
        </p:txBody>
      </p:sp>
      <p:sp>
        <p:nvSpPr>
          <p:cNvPr id="872477" name="Arc 29"/>
          <p:cNvSpPr>
            <a:spLocks/>
          </p:cNvSpPr>
          <p:nvPr/>
        </p:nvSpPr>
        <p:spPr bwMode="auto">
          <a:xfrm>
            <a:off x="3175000" y="2074863"/>
            <a:ext cx="2398713" cy="2922587"/>
          </a:xfrm>
          <a:custGeom>
            <a:avLst/>
            <a:gdLst>
              <a:gd name="T0" fmla="*/ 2147483647 w 21449"/>
              <a:gd name="T1" fmla="*/ 0 h 21504"/>
              <a:gd name="T2" fmla="*/ 2147483647 w 21449"/>
              <a:gd name="T3" fmla="*/ 2147483647 h 21504"/>
              <a:gd name="T4" fmla="*/ 0 w 21449"/>
              <a:gd name="T5" fmla="*/ 2147483647 h 21504"/>
              <a:gd name="T6" fmla="*/ 0 60000 65536"/>
              <a:gd name="T7" fmla="*/ 0 60000 65536"/>
              <a:gd name="T8" fmla="*/ 0 60000 65536"/>
              <a:gd name="T9" fmla="*/ 0 w 21449"/>
              <a:gd name="T10" fmla="*/ 0 h 21504"/>
              <a:gd name="T11" fmla="*/ 21449 w 21449"/>
              <a:gd name="T12" fmla="*/ 21504 h 21504"/>
            </a:gdLst>
            <a:ahLst/>
            <a:cxnLst>
              <a:cxn ang="T6">
                <a:pos x="T0" y="T1"/>
              </a:cxn>
              <a:cxn ang="T7">
                <a:pos x="T2" y="T3"/>
              </a:cxn>
              <a:cxn ang="T8">
                <a:pos x="T4" y="T5"/>
              </a:cxn>
            </a:cxnLst>
            <a:rect l="T9" t="T10" r="T11" b="T12"/>
            <a:pathLst>
              <a:path w="21449" h="21504" fill="none" extrusionOk="0">
                <a:moveTo>
                  <a:pt x="2037" y="0"/>
                </a:moveTo>
                <a:cubicBezTo>
                  <a:pt x="12163" y="959"/>
                  <a:pt x="20247" y="8853"/>
                  <a:pt x="21448" y="18953"/>
                </a:cubicBezTo>
              </a:path>
              <a:path w="21449" h="21504" stroke="0" extrusionOk="0">
                <a:moveTo>
                  <a:pt x="2037" y="0"/>
                </a:moveTo>
                <a:cubicBezTo>
                  <a:pt x="12163" y="959"/>
                  <a:pt x="20247" y="8853"/>
                  <a:pt x="21448" y="18953"/>
                </a:cubicBezTo>
                <a:lnTo>
                  <a:pt x="0" y="21504"/>
                </a:lnTo>
                <a:lnTo>
                  <a:pt x="2037" y="0"/>
                </a:lnTo>
                <a:close/>
              </a:path>
            </a:pathLst>
          </a:custGeom>
          <a:noFill/>
          <a:ln w="28575">
            <a:solidFill>
              <a:srgbClr val="E5003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72478" name="Oval 30"/>
          <p:cNvSpPr>
            <a:spLocks noChangeAspect="1" noChangeArrowheads="1"/>
          </p:cNvSpPr>
          <p:nvPr/>
        </p:nvSpPr>
        <p:spPr bwMode="auto">
          <a:xfrm>
            <a:off x="4845050" y="2882900"/>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872479" name="Oval 31"/>
          <p:cNvSpPr>
            <a:spLocks noChangeAspect="1" noChangeArrowheads="1"/>
          </p:cNvSpPr>
          <p:nvPr/>
        </p:nvSpPr>
        <p:spPr bwMode="auto">
          <a:xfrm>
            <a:off x="4843463" y="2878138"/>
            <a:ext cx="92075" cy="93662"/>
          </a:xfrm>
          <a:prstGeom prst="ellipse">
            <a:avLst/>
          </a:prstGeom>
          <a:noFill/>
          <a:ln w="38100">
            <a:solidFill>
              <a:srgbClr val="E5003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15381" name="Rectangle 20"/>
          <p:cNvSpPr>
            <a:spLocks noChangeArrowheads="1"/>
          </p:cNvSpPr>
          <p:nvPr/>
        </p:nvSpPr>
        <p:spPr bwMode="auto">
          <a:xfrm>
            <a:off x="4137025" y="2344738"/>
            <a:ext cx="2187575" cy="170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400">
                <a:cs typeface="Times New Roman" panose="02020603050405020304" pitchFamily="18" charset="0"/>
              </a:rPr>
              <a:t>                E</a:t>
            </a:r>
            <a:endParaRPr lang="en-CA" sz="1400"/>
          </a:p>
          <a:p>
            <a:endParaRPr lang="en-CA" sz="200">
              <a:cs typeface="Times New Roman" panose="02020603050405020304" pitchFamily="18" charset="0"/>
            </a:endParaRPr>
          </a:p>
          <a:p>
            <a:r>
              <a:rPr lang="en-CA" sz="1400">
                <a:cs typeface="Times New Roman" panose="02020603050405020304" pitchFamily="18" charset="0"/>
              </a:rPr>
              <a:t>                         </a:t>
            </a:r>
          </a:p>
          <a:p>
            <a:endParaRPr lang="en-CA" sz="600">
              <a:cs typeface="Times New Roman" panose="02020603050405020304" pitchFamily="18" charset="0"/>
            </a:endParaRPr>
          </a:p>
          <a:p>
            <a:r>
              <a:rPr lang="en-CA" sz="1400">
                <a:cs typeface="Times New Roman" panose="02020603050405020304" pitchFamily="18" charset="0"/>
              </a:rPr>
              <a:t>               </a:t>
            </a:r>
          </a:p>
          <a:p>
            <a:r>
              <a:rPr lang="en-CA" sz="1400">
                <a:cs typeface="Times New Roman" panose="02020603050405020304" pitchFamily="18" charset="0"/>
              </a:rPr>
              <a:t>           D</a:t>
            </a:r>
            <a:endParaRPr lang="en-CA" sz="1400"/>
          </a:p>
          <a:p>
            <a:r>
              <a:rPr lang="en-CA" sz="1400">
                <a:cs typeface="Times New Roman" panose="02020603050405020304" pitchFamily="18" charset="0"/>
              </a:rPr>
              <a:t>          </a:t>
            </a:r>
            <a:endParaRPr lang="en-CA" sz="1400"/>
          </a:p>
          <a:p>
            <a:r>
              <a:rPr lang="en-CA" sz="1400">
                <a:cs typeface="Times New Roman" panose="02020603050405020304" pitchFamily="18" charset="0"/>
              </a:rPr>
              <a:t>                                                        </a:t>
            </a:r>
            <a:endParaRPr lang="en-CA" sz="1400"/>
          </a:p>
          <a:p>
            <a:r>
              <a:rPr lang="en-CA" sz="1400">
                <a:cs typeface="Times New Roman" panose="02020603050405020304" pitchFamily="18" charset="0"/>
              </a:rPr>
              <a:t>                                                            </a:t>
            </a:r>
            <a:endParaRPr lang="en-CA" sz="1400"/>
          </a:p>
        </p:txBody>
      </p:sp>
      <p:sp>
        <p:nvSpPr>
          <p:cNvPr id="872481" name="Rectangle 33"/>
          <p:cNvSpPr>
            <a:spLocks noChangeArrowheads="1"/>
          </p:cNvSpPr>
          <p:nvPr/>
        </p:nvSpPr>
        <p:spPr bwMode="auto">
          <a:xfrm>
            <a:off x="4881563" y="2703513"/>
            <a:ext cx="3778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400" b="1">
                <a:solidFill>
                  <a:srgbClr val="E50030"/>
                </a:solidFill>
                <a:cs typeface="Times New Roman" panose="02020603050405020304" pitchFamily="18" charset="0"/>
              </a:rPr>
              <a:t>F</a:t>
            </a:r>
            <a:endParaRPr lang="en-CA" sz="1400" b="1">
              <a:solidFill>
                <a:srgbClr val="E50030"/>
              </a:solidFill>
            </a:endParaRPr>
          </a:p>
        </p:txBody>
      </p:sp>
      <p:sp>
        <p:nvSpPr>
          <p:cNvPr id="872483" name="Oval 35"/>
          <p:cNvSpPr>
            <a:spLocks noChangeAspect="1" noChangeArrowheads="1"/>
          </p:cNvSpPr>
          <p:nvPr/>
        </p:nvSpPr>
        <p:spPr bwMode="auto">
          <a:xfrm>
            <a:off x="5048250" y="3175000"/>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872484" name="Oval 36"/>
          <p:cNvSpPr>
            <a:spLocks noChangeAspect="1" noChangeArrowheads="1"/>
          </p:cNvSpPr>
          <p:nvPr/>
        </p:nvSpPr>
        <p:spPr bwMode="auto">
          <a:xfrm>
            <a:off x="5059363" y="3178175"/>
            <a:ext cx="92075" cy="93663"/>
          </a:xfrm>
          <a:prstGeom prst="ellipse">
            <a:avLst/>
          </a:prstGeom>
          <a:noFill/>
          <a:ln w="38100">
            <a:solidFill>
              <a:srgbClr val="E5003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872485" name="Rectangle 37"/>
          <p:cNvSpPr>
            <a:spLocks noChangeArrowheads="1"/>
          </p:cNvSpPr>
          <p:nvPr/>
        </p:nvSpPr>
        <p:spPr bwMode="auto">
          <a:xfrm>
            <a:off x="5105400" y="2971800"/>
            <a:ext cx="3778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400" b="1">
                <a:solidFill>
                  <a:srgbClr val="E50030"/>
                </a:solidFill>
                <a:cs typeface="Times New Roman" panose="02020603050405020304" pitchFamily="18" charset="0"/>
              </a:rPr>
              <a:t>G</a:t>
            </a:r>
            <a:endParaRPr lang="en-CA" sz="1400" b="1">
              <a:solidFill>
                <a:srgbClr val="E50030"/>
              </a:solidFill>
            </a:endParaRPr>
          </a:p>
        </p:txBody>
      </p:sp>
      <p:sp>
        <p:nvSpPr>
          <p:cNvPr id="15386" name="Rectangle 40"/>
          <p:cNvSpPr>
            <a:spLocks noChangeArrowheads="1"/>
          </p:cNvSpPr>
          <p:nvPr/>
        </p:nvSpPr>
        <p:spPr bwMode="auto">
          <a:xfrm>
            <a:off x="962025" y="1143000"/>
            <a:ext cx="51689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Technological advancements lead to economic growth</a:t>
            </a:r>
            <a:endParaRPr lang="en-US" sz="1800"/>
          </a:p>
        </p:txBody>
      </p:sp>
      <p:graphicFrame>
        <p:nvGraphicFramePr>
          <p:cNvPr id="15362" name="Object 10"/>
          <p:cNvGraphicFramePr>
            <a:graphicFrameLocks noChangeAspect="1"/>
          </p:cNvGraphicFramePr>
          <p:nvPr/>
        </p:nvGraphicFramePr>
        <p:xfrm>
          <a:off x="2870200" y="1946275"/>
          <a:ext cx="428625" cy="354013"/>
        </p:xfrm>
        <a:graphic>
          <a:graphicData uri="http://schemas.openxmlformats.org/presentationml/2006/ole">
            <mc:AlternateContent xmlns:mc="http://schemas.openxmlformats.org/markup-compatibility/2006">
              <mc:Choice xmlns:v="urn:schemas-microsoft-com:vml" Requires="v">
                <p:oleObj spid="_x0000_s15397" name="Equation" r:id="rId4" imgW="279360" imgH="228600" progId="Equation.DSMT4">
                  <p:embed/>
                </p:oleObj>
              </mc:Choice>
              <mc:Fallback>
                <p:oleObj name="Equation" r:id="rId4" imgW="279360" imgH="228600" progId="Equation.DSMT4">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0200" y="1946275"/>
                        <a:ext cx="428625"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363" name="Object 9"/>
          <p:cNvGraphicFramePr>
            <a:graphicFrameLocks noChangeAspect="1"/>
          </p:cNvGraphicFramePr>
          <p:nvPr/>
        </p:nvGraphicFramePr>
        <p:xfrm>
          <a:off x="5254625" y="4745038"/>
          <a:ext cx="638175" cy="339725"/>
        </p:xfrm>
        <a:graphic>
          <a:graphicData uri="http://schemas.openxmlformats.org/presentationml/2006/ole">
            <mc:AlternateContent xmlns:mc="http://schemas.openxmlformats.org/markup-compatibility/2006">
              <mc:Choice xmlns:v="urn:schemas-microsoft-com:vml" Requires="v">
                <p:oleObj spid="_x0000_s15398" name="Equation" r:id="rId6" imgW="431640" imgH="228600" progId="Equation.DSMT4">
                  <p:embed/>
                </p:oleObj>
              </mc:Choice>
              <mc:Fallback>
                <p:oleObj name="Equation" r:id="rId6" imgW="431640" imgH="228600" progId="Equation.DSMT4">
                  <p:embed/>
                  <p:pic>
                    <p:nvPicPr>
                      <p:cNvPr id="0"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54625" y="4745038"/>
                        <a:ext cx="6381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7247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72475">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7247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7247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7248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72475">
                                            <p:txEl>
                                              <p:pRg st="1" end="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7248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72485">
                                            <p:txEl>
                                              <p:pRg st="0" end="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724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2477" grpId="0" animBg="1"/>
      <p:bldP spid="872478" grpId="0" animBg="1"/>
      <p:bldP spid="872479" grpId="0" animBg="1"/>
      <p:bldP spid="872481" grpId="0"/>
      <p:bldP spid="872483" grpId="0" animBg="1"/>
      <p:bldP spid="87248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4523" name="Arc 27"/>
          <p:cNvSpPr>
            <a:spLocks/>
          </p:cNvSpPr>
          <p:nvPr/>
        </p:nvSpPr>
        <p:spPr bwMode="auto">
          <a:xfrm>
            <a:off x="3155950" y="1928813"/>
            <a:ext cx="2711450" cy="3089275"/>
          </a:xfrm>
          <a:custGeom>
            <a:avLst/>
            <a:gdLst>
              <a:gd name="T0" fmla="*/ 2147483647 w 21449"/>
              <a:gd name="T1" fmla="*/ 0 h 21504"/>
              <a:gd name="T2" fmla="*/ 2147483647 w 21449"/>
              <a:gd name="T3" fmla="*/ 2147483647 h 21504"/>
              <a:gd name="T4" fmla="*/ 0 w 21449"/>
              <a:gd name="T5" fmla="*/ 2147483647 h 21504"/>
              <a:gd name="T6" fmla="*/ 0 60000 65536"/>
              <a:gd name="T7" fmla="*/ 0 60000 65536"/>
              <a:gd name="T8" fmla="*/ 0 60000 65536"/>
              <a:gd name="T9" fmla="*/ 0 w 21449"/>
              <a:gd name="T10" fmla="*/ 0 h 21504"/>
              <a:gd name="T11" fmla="*/ 21449 w 21449"/>
              <a:gd name="T12" fmla="*/ 21504 h 21504"/>
            </a:gdLst>
            <a:ahLst/>
            <a:cxnLst>
              <a:cxn ang="T6">
                <a:pos x="T0" y="T1"/>
              </a:cxn>
              <a:cxn ang="T7">
                <a:pos x="T2" y="T3"/>
              </a:cxn>
              <a:cxn ang="T8">
                <a:pos x="T4" y="T5"/>
              </a:cxn>
            </a:cxnLst>
            <a:rect l="T9" t="T10" r="T11" b="T12"/>
            <a:pathLst>
              <a:path w="21449" h="21504" fill="none" extrusionOk="0">
                <a:moveTo>
                  <a:pt x="2037" y="0"/>
                </a:moveTo>
                <a:cubicBezTo>
                  <a:pt x="12163" y="959"/>
                  <a:pt x="20247" y="8853"/>
                  <a:pt x="21448" y="18953"/>
                </a:cubicBezTo>
              </a:path>
              <a:path w="21449" h="21504" stroke="0" extrusionOk="0">
                <a:moveTo>
                  <a:pt x="2037" y="0"/>
                </a:moveTo>
                <a:cubicBezTo>
                  <a:pt x="12163" y="959"/>
                  <a:pt x="20247" y="8853"/>
                  <a:pt x="21448" y="18953"/>
                </a:cubicBezTo>
                <a:lnTo>
                  <a:pt x="0" y="21504"/>
                </a:lnTo>
                <a:lnTo>
                  <a:pt x="2037" y="0"/>
                </a:lnTo>
                <a:close/>
              </a:path>
            </a:pathLst>
          </a:custGeom>
          <a:noFill/>
          <a:ln w="28575">
            <a:solidFill>
              <a:srgbClr val="0066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389" name="Rectangle 2"/>
          <p:cNvSpPr>
            <a:spLocks noGrp="1" noChangeArrowheads="1"/>
          </p:cNvSpPr>
          <p:nvPr>
            <p:ph type="title"/>
          </p:nvPr>
        </p:nvSpPr>
        <p:spPr>
          <a:xfrm>
            <a:off x="381000" y="457200"/>
            <a:ext cx="8229600" cy="533400"/>
          </a:xfrm>
        </p:spPr>
        <p:txBody>
          <a:bodyPr/>
          <a:lstStyle/>
          <a:p>
            <a:pPr eaLnBrk="1" hangingPunct="1"/>
            <a:r>
              <a:rPr lang="en-US" altLang="en-US" smtClean="0"/>
              <a:t>Production Possibilities Frontier</a:t>
            </a:r>
            <a:endParaRPr lang="en-CA" altLang="en-US" smtClean="0"/>
          </a:p>
        </p:txBody>
      </p:sp>
      <p:sp>
        <p:nvSpPr>
          <p:cNvPr id="16390" name="Line 5"/>
          <p:cNvSpPr>
            <a:spLocks noChangeShapeType="1"/>
          </p:cNvSpPr>
          <p:nvPr/>
        </p:nvSpPr>
        <p:spPr bwMode="auto">
          <a:xfrm>
            <a:off x="3403600" y="1774825"/>
            <a:ext cx="0" cy="29114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391" name="Line 6"/>
          <p:cNvSpPr>
            <a:spLocks noChangeShapeType="1"/>
          </p:cNvSpPr>
          <p:nvPr/>
        </p:nvSpPr>
        <p:spPr bwMode="auto">
          <a:xfrm>
            <a:off x="3403600" y="4686300"/>
            <a:ext cx="3090863"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392" name="Line 8"/>
          <p:cNvSpPr>
            <a:spLocks noChangeShapeType="1"/>
          </p:cNvSpPr>
          <p:nvPr/>
        </p:nvSpPr>
        <p:spPr bwMode="auto">
          <a:xfrm flipH="1">
            <a:off x="3403600" y="2628900"/>
            <a:ext cx="14859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6393" name="Line 9"/>
          <p:cNvSpPr>
            <a:spLocks noChangeShapeType="1"/>
          </p:cNvSpPr>
          <p:nvPr/>
        </p:nvSpPr>
        <p:spPr bwMode="auto">
          <a:xfrm>
            <a:off x="4889500" y="3200400"/>
            <a:ext cx="0" cy="14859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6394" name="Line 11"/>
          <p:cNvSpPr>
            <a:spLocks noChangeShapeType="1"/>
          </p:cNvSpPr>
          <p:nvPr/>
        </p:nvSpPr>
        <p:spPr bwMode="auto">
          <a:xfrm>
            <a:off x="4889500" y="2628900"/>
            <a:ext cx="0" cy="5715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6395" name="Text Box 12"/>
          <p:cNvSpPr txBox="1">
            <a:spLocks noChangeArrowheads="1"/>
          </p:cNvSpPr>
          <p:nvPr/>
        </p:nvSpPr>
        <p:spPr bwMode="auto">
          <a:xfrm>
            <a:off x="3063875" y="2487613"/>
            <a:ext cx="6223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200">
                <a:latin typeface="Arial" panose="020B0604020202020204" pitchFamily="34" charset="0"/>
                <a:ea typeface="Times New Roman" panose="02020603050405020304" pitchFamily="18" charset="0"/>
                <a:cs typeface="Arial" panose="020B0604020202020204" pitchFamily="34" charset="0"/>
              </a:rPr>
              <a:t>98</a:t>
            </a:r>
            <a:endParaRPr lang="en-CA" sz="1200">
              <a:ea typeface="Times New Roman" panose="02020603050405020304" pitchFamily="18" charset="0"/>
              <a:cs typeface="Arial" panose="020B0604020202020204" pitchFamily="34" charset="0"/>
            </a:endParaRPr>
          </a:p>
          <a:p>
            <a:r>
              <a:rPr lang="en-CA" sz="700">
                <a:latin typeface="Arial" panose="020B0604020202020204" pitchFamily="34" charset="0"/>
                <a:ea typeface="Times New Roman" panose="02020603050405020304" pitchFamily="18" charset="0"/>
                <a:cs typeface="Arial" panose="020B0604020202020204" pitchFamily="34" charset="0"/>
              </a:rPr>
              <a:t/>
            </a:r>
            <a:br>
              <a:rPr lang="en-CA" sz="700">
                <a:latin typeface="Arial" panose="020B0604020202020204" pitchFamily="34" charset="0"/>
                <a:ea typeface="Times New Roman" panose="02020603050405020304" pitchFamily="18" charset="0"/>
                <a:cs typeface="Arial" panose="020B0604020202020204" pitchFamily="34" charset="0"/>
              </a:rPr>
            </a:br>
            <a:endParaRPr lang="en-CA" sz="1400">
              <a:ea typeface="Times New Roman" panose="02020603050405020304" pitchFamily="18" charset="0"/>
              <a:cs typeface="Arial" panose="020B0604020202020204" pitchFamily="34" charset="0"/>
            </a:endParaRPr>
          </a:p>
          <a:p>
            <a:endParaRPr lang="en-CA" sz="500">
              <a:latin typeface="Arial" panose="020B0604020202020204" pitchFamily="34" charset="0"/>
              <a:ea typeface="Times New Roman" panose="02020603050405020304" pitchFamily="18" charset="0"/>
              <a:cs typeface="Arial" panose="020B0604020202020204" pitchFamily="34" charset="0"/>
            </a:endParaRPr>
          </a:p>
          <a:p>
            <a:endParaRPr lang="en-CA" sz="1200">
              <a:ea typeface="Times New Roman" panose="02020603050405020304" pitchFamily="18" charset="0"/>
              <a:cs typeface="Arial" panose="020B0604020202020204" pitchFamily="34" charset="0"/>
            </a:endParaRPr>
          </a:p>
        </p:txBody>
      </p:sp>
      <p:sp>
        <p:nvSpPr>
          <p:cNvPr id="16396" name="Text Box 13"/>
          <p:cNvSpPr txBox="1">
            <a:spLocks noChangeArrowheads="1"/>
          </p:cNvSpPr>
          <p:nvPr/>
        </p:nvSpPr>
        <p:spPr bwMode="auto">
          <a:xfrm>
            <a:off x="3175000" y="4686300"/>
            <a:ext cx="2971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200">
                <a:cs typeface="Times New Roman" panose="02020603050405020304" pitchFamily="18" charset="0"/>
              </a:rPr>
              <a:t>  0                                    36</a:t>
            </a:r>
            <a:endParaRPr lang="en-CA" sz="1200"/>
          </a:p>
        </p:txBody>
      </p:sp>
      <p:sp>
        <p:nvSpPr>
          <p:cNvPr id="16397" name="Rectangle 15"/>
          <p:cNvSpPr>
            <a:spLocks noChangeArrowheads="1"/>
          </p:cNvSpPr>
          <p:nvPr/>
        </p:nvSpPr>
        <p:spPr bwMode="auto">
          <a:xfrm>
            <a:off x="974725" y="5116513"/>
            <a:ext cx="74834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Suppose we are at point F. What happens if we discover 1.2 trillion barrels of natural gas?  </a:t>
            </a:r>
          </a:p>
        </p:txBody>
      </p:sp>
      <p:sp>
        <p:nvSpPr>
          <p:cNvPr id="16398" name="Oval 16"/>
          <p:cNvSpPr>
            <a:spLocks noChangeAspect="1" noChangeArrowheads="1"/>
          </p:cNvSpPr>
          <p:nvPr/>
        </p:nvSpPr>
        <p:spPr bwMode="auto">
          <a:xfrm>
            <a:off x="4848225" y="2571750"/>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874514" name="Rectangle 18"/>
          <p:cNvSpPr>
            <a:spLocks noChangeArrowheads="1"/>
          </p:cNvSpPr>
          <p:nvPr/>
        </p:nvSpPr>
        <p:spPr bwMode="auto">
          <a:xfrm>
            <a:off x="1419225" y="5988050"/>
            <a:ext cx="68564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a:solidFill>
                  <a:srgbClr val="0066FF"/>
                </a:solidFill>
              </a:rPr>
              <a:t>Point E is now an attainable efficient production level.</a:t>
            </a:r>
            <a:endParaRPr lang="en-US" sz="1800">
              <a:solidFill>
                <a:srgbClr val="E50030"/>
              </a:solidFill>
            </a:endParaRPr>
          </a:p>
        </p:txBody>
      </p:sp>
      <p:sp>
        <p:nvSpPr>
          <p:cNvPr id="16400" name="Arc 19"/>
          <p:cNvSpPr>
            <a:spLocks/>
          </p:cNvSpPr>
          <p:nvPr/>
        </p:nvSpPr>
        <p:spPr bwMode="auto">
          <a:xfrm>
            <a:off x="3175000" y="2074863"/>
            <a:ext cx="2398713" cy="2922587"/>
          </a:xfrm>
          <a:custGeom>
            <a:avLst/>
            <a:gdLst>
              <a:gd name="T0" fmla="*/ 2147483647 w 21449"/>
              <a:gd name="T1" fmla="*/ 0 h 21504"/>
              <a:gd name="T2" fmla="*/ 2147483647 w 21449"/>
              <a:gd name="T3" fmla="*/ 2147483647 h 21504"/>
              <a:gd name="T4" fmla="*/ 0 w 21449"/>
              <a:gd name="T5" fmla="*/ 2147483647 h 21504"/>
              <a:gd name="T6" fmla="*/ 0 60000 65536"/>
              <a:gd name="T7" fmla="*/ 0 60000 65536"/>
              <a:gd name="T8" fmla="*/ 0 60000 65536"/>
              <a:gd name="T9" fmla="*/ 0 w 21449"/>
              <a:gd name="T10" fmla="*/ 0 h 21504"/>
              <a:gd name="T11" fmla="*/ 21449 w 21449"/>
              <a:gd name="T12" fmla="*/ 21504 h 21504"/>
            </a:gdLst>
            <a:ahLst/>
            <a:cxnLst>
              <a:cxn ang="T6">
                <a:pos x="T0" y="T1"/>
              </a:cxn>
              <a:cxn ang="T7">
                <a:pos x="T2" y="T3"/>
              </a:cxn>
              <a:cxn ang="T8">
                <a:pos x="T4" y="T5"/>
              </a:cxn>
            </a:cxnLst>
            <a:rect l="T9" t="T10" r="T11" b="T12"/>
            <a:pathLst>
              <a:path w="21449" h="21504" fill="none" extrusionOk="0">
                <a:moveTo>
                  <a:pt x="2037" y="0"/>
                </a:moveTo>
                <a:cubicBezTo>
                  <a:pt x="12163" y="959"/>
                  <a:pt x="20247" y="8853"/>
                  <a:pt x="21448" y="18953"/>
                </a:cubicBezTo>
              </a:path>
              <a:path w="21449" h="21504" stroke="0" extrusionOk="0">
                <a:moveTo>
                  <a:pt x="2037" y="0"/>
                </a:moveTo>
                <a:cubicBezTo>
                  <a:pt x="12163" y="959"/>
                  <a:pt x="20247" y="8853"/>
                  <a:pt x="21448" y="18953"/>
                </a:cubicBezTo>
                <a:lnTo>
                  <a:pt x="0" y="21504"/>
                </a:lnTo>
                <a:lnTo>
                  <a:pt x="2037" y="0"/>
                </a:lnTo>
                <a:close/>
              </a:path>
            </a:pathLst>
          </a:custGeom>
          <a:noFill/>
          <a:ln w="28575">
            <a:solidFill>
              <a:srgbClr val="E5003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401" name="Oval 20"/>
          <p:cNvSpPr>
            <a:spLocks noChangeAspect="1" noChangeArrowheads="1"/>
          </p:cNvSpPr>
          <p:nvPr/>
        </p:nvSpPr>
        <p:spPr bwMode="auto">
          <a:xfrm>
            <a:off x="4845050" y="2882900"/>
            <a:ext cx="82550" cy="82550"/>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16402" name="Oval 21"/>
          <p:cNvSpPr>
            <a:spLocks noChangeAspect="1" noChangeArrowheads="1"/>
          </p:cNvSpPr>
          <p:nvPr/>
        </p:nvSpPr>
        <p:spPr bwMode="auto">
          <a:xfrm>
            <a:off x="4843463" y="2878138"/>
            <a:ext cx="92075" cy="93662"/>
          </a:xfrm>
          <a:prstGeom prst="ellipse">
            <a:avLst/>
          </a:prstGeom>
          <a:noFill/>
          <a:ln w="38100">
            <a:solidFill>
              <a:srgbClr val="E5003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16403" name="Rectangle 22"/>
          <p:cNvSpPr>
            <a:spLocks noChangeArrowheads="1"/>
          </p:cNvSpPr>
          <p:nvPr/>
        </p:nvSpPr>
        <p:spPr bwMode="auto">
          <a:xfrm>
            <a:off x="4137025" y="2339975"/>
            <a:ext cx="2187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400">
                <a:cs typeface="Times New Roman" panose="02020603050405020304" pitchFamily="18" charset="0"/>
              </a:rPr>
              <a:t>                E</a:t>
            </a:r>
            <a:endParaRPr lang="en-CA" sz="600">
              <a:cs typeface="Times New Roman" panose="02020603050405020304" pitchFamily="18" charset="0"/>
            </a:endParaRPr>
          </a:p>
        </p:txBody>
      </p:sp>
      <p:sp>
        <p:nvSpPr>
          <p:cNvPr id="16404" name="Rectangle 23"/>
          <p:cNvSpPr>
            <a:spLocks noChangeArrowheads="1"/>
          </p:cNvSpPr>
          <p:nvPr/>
        </p:nvSpPr>
        <p:spPr bwMode="auto">
          <a:xfrm>
            <a:off x="4881563" y="2703513"/>
            <a:ext cx="3778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sz="1400" b="1">
                <a:solidFill>
                  <a:srgbClr val="E50030"/>
                </a:solidFill>
                <a:cs typeface="Times New Roman" panose="02020603050405020304" pitchFamily="18" charset="0"/>
              </a:rPr>
              <a:t>F</a:t>
            </a:r>
            <a:endParaRPr lang="en-CA" sz="1400" b="1">
              <a:solidFill>
                <a:srgbClr val="E50030"/>
              </a:solidFill>
            </a:endParaRPr>
          </a:p>
        </p:txBody>
      </p:sp>
      <p:sp>
        <p:nvSpPr>
          <p:cNvPr id="874521" name="Oval 25"/>
          <p:cNvSpPr>
            <a:spLocks noChangeAspect="1" noChangeArrowheads="1"/>
          </p:cNvSpPr>
          <p:nvPr/>
        </p:nvSpPr>
        <p:spPr bwMode="auto">
          <a:xfrm>
            <a:off x="4838700" y="2570163"/>
            <a:ext cx="92075" cy="93662"/>
          </a:xfrm>
          <a:prstGeom prst="ellipse">
            <a:avLst/>
          </a:prstGeom>
          <a:noFill/>
          <a:ln w="38100">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16406" name="Rectangle 28"/>
          <p:cNvSpPr>
            <a:spLocks noChangeArrowheads="1"/>
          </p:cNvSpPr>
          <p:nvPr/>
        </p:nvSpPr>
        <p:spPr bwMode="auto">
          <a:xfrm>
            <a:off x="962025" y="1143000"/>
            <a:ext cx="5111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Natural resource discoveries lead to economic growth</a:t>
            </a:r>
            <a:endParaRPr lang="en-US" sz="1800"/>
          </a:p>
        </p:txBody>
      </p:sp>
      <p:graphicFrame>
        <p:nvGraphicFramePr>
          <p:cNvPr id="16386" name="Object 10"/>
          <p:cNvGraphicFramePr>
            <a:graphicFrameLocks noChangeAspect="1"/>
          </p:cNvGraphicFramePr>
          <p:nvPr/>
        </p:nvGraphicFramePr>
        <p:xfrm>
          <a:off x="2870200" y="1946275"/>
          <a:ext cx="428625" cy="354013"/>
        </p:xfrm>
        <a:graphic>
          <a:graphicData uri="http://schemas.openxmlformats.org/presentationml/2006/ole">
            <mc:AlternateContent xmlns:mc="http://schemas.openxmlformats.org/markup-compatibility/2006">
              <mc:Choice xmlns:v="urn:schemas-microsoft-com:vml" Requires="v">
                <p:oleObj spid="_x0000_s16417" name="Equation" r:id="rId4" imgW="279360" imgH="228600" progId="Equation.DSMT4">
                  <p:embed/>
                </p:oleObj>
              </mc:Choice>
              <mc:Fallback>
                <p:oleObj name="Equation" r:id="rId4" imgW="279360" imgH="228600" progId="Equation.DSMT4">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0200" y="1946275"/>
                        <a:ext cx="428625"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387" name="Object 9"/>
          <p:cNvGraphicFramePr>
            <a:graphicFrameLocks noChangeAspect="1"/>
          </p:cNvGraphicFramePr>
          <p:nvPr/>
        </p:nvGraphicFramePr>
        <p:xfrm>
          <a:off x="5254625" y="4745038"/>
          <a:ext cx="638175" cy="339725"/>
        </p:xfrm>
        <a:graphic>
          <a:graphicData uri="http://schemas.openxmlformats.org/presentationml/2006/ole">
            <mc:AlternateContent xmlns:mc="http://schemas.openxmlformats.org/markup-compatibility/2006">
              <mc:Choice xmlns:v="urn:schemas-microsoft-com:vml" Requires="v">
                <p:oleObj spid="_x0000_s16418" name="Equation" r:id="rId6" imgW="431640" imgH="228600" progId="Equation.DSMT4">
                  <p:embed/>
                </p:oleObj>
              </mc:Choice>
              <mc:Fallback>
                <p:oleObj name="Equation" r:id="rId6" imgW="431640" imgH="228600" progId="Equation.DSMT4">
                  <p:embed/>
                  <p:pic>
                    <p:nvPicPr>
                      <p:cNvPr id="0"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54625" y="4745038"/>
                        <a:ext cx="6381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7452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74514">
                                            <p:txEl>
                                              <p:pRg st="0" end="0"/>
                                            </p:txEl>
                                          </p:spTgt>
                                        </p:tgtEl>
                                        <p:attrNameLst>
                                          <p:attrName>style.visibility</p:attrName>
                                        </p:attrNameLst>
                                      </p:cBhvr>
                                      <p:to>
                                        <p:strVal val="visible"/>
                                      </p:to>
                                    </p:set>
                                  </p:childTnLst>
                                </p:cTn>
                              </p:par>
                            </p:childTnLst>
                          </p:cTn>
                        </p:par>
                        <p:par>
                          <p:cTn id="11" fill="hold" nodeType="afterGroup">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8745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4523" grpId="0" animBg="1"/>
      <p:bldP spid="874521"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6547" name="Rectangle 3"/>
          <p:cNvSpPr>
            <a:spLocks noGrp="1" noChangeArrowheads="1"/>
          </p:cNvSpPr>
          <p:nvPr>
            <p:ph type="body" idx="1"/>
          </p:nvPr>
        </p:nvSpPr>
        <p:spPr>
          <a:xfrm>
            <a:off x="381000" y="1371600"/>
            <a:ext cx="8229600" cy="5105400"/>
          </a:xfrm>
        </p:spPr>
        <p:txBody>
          <a:bodyPr/>
          <a:lstStyle/>
          <a:p>
            <a:pPr marL="461963" lvl="1" indent="-4763" eaLnBrk="1" hangingPunct="1">
              <a:lnSpc>
                <a:spcPct val="120000"/>
              </a:lnSpc>
            </a:pPr>
            <a:r>
              <a:rPr lang="en-US" altLang="en-US" sz="1800" smtClean="0"/>
              <a:t>A Consumption Possibilities Frontier (CPF) is a depiction of all different combinations of two goods that a society can </a:t>
            </a:r>
            <a:r>
              <a:rPr lang="en-US" altLang="en-US" sz="1800" b="1" smtClean="0"/>
              <a:t>afford</a:t>
            </a:r>
            <a:r>
              <a:rPr lang="en-US" altLang="en-US" sz="1800" smtClean="0"/>
              <a:t> with a fixed set of prices.</a:t>
            </a:r>
          </a:p>
          <a:p>
            <a:pPr marL="461963" lvl="1" indent="-4763" eaLnBrk="1" hangingPunct="1">
              <a:lnSpc>
                <a:spcPct val="120000"/>
              </a:lnSpc>
            </a:pPr>
            <a:endParaRPr lang="en-US" altLang="en-US" sz="900" smtClean="0"/>
          </a:p>
          <a:p>
            <a:pPr marL="461963" lvl="1" indent="-4763" eaLnBrk="1" hangingPunct="1">
              <a:lnSpc>
                <a:spcPct val="120000"/>
              </a:lnSpc>
            </a:pPr>
            <a:r>
              <a:rPr lang="en-US" altLang="en-US" sz="1800" smtClean="0"/>
              <a:t>CPF is simply the</a:t>
            </a:r>
            <a:r>
              <a:rPr lang="en-US" altLang="en-US" sz="1800" b="1" smtClean="0"/>
              <a:t> budget line</a:t>
            </a:r>
            <a:r>
              <a:rPr lang="en-US" altLang="en-US" sz="1800" smtClean="0"/>
              <a:t> for the entire economy. </a:t>
            </a:r>
          </a:p>
          <a:p>
            <a:pPr marL="461963" lvl="1" indent="-4763" eaLnBrk="1" hangingPunct="1">
              <a:lnSpc>
                <a:spcPct val="120000"/>
              </a:lnSpc>
            </a:pPr>
            <a:endParaRPr lang="en-US" altLang="en-US" sz="900" smtClean="0"/>
          </a:p>
          <a:p>
            <a:pPr marL="461963" lvl="1" indent="-4763" eaLnBrk="1" hangingPunct="1">
              <a:lnSpc>
                <a:spcPct val="120000"/>
              </a:lnSpc>
            </a:pPr>
            <a:r>
              <a:rPr lang="en-US" altLang="en-US" sz="1800" smtClean="0"/>
              <a:t>All of the combinations of two goods that can be consumed from a given fixed budget when the prices are known.</a:t>
            </a:r>
          </a:p>
          <a:p>
            <a:pPr marL="461963" lvl="1" indent="-4763" eaLnBrk="1" hangingPunct="1">
              <a:lnSpc>
                <a:spcPct val="120000"/>
              </a:lnSpc>
            </a:pPr>
            <a:r>
              <a:rPr lang="en-US" altLang="en-US" sz="1800" smtClean="0"/>
              <a:t>	</a:t>
            </a:r>
          </a:p>
          <a:p>
            <a:pPr marL="461963" lvl="1" indent="-4763" eaLnBrk="1" hangingPunct="1">
              <a:lnSpc>
                <a:spcPct val="120000"/>
              </a:lnSpc>
            </a:pPr>
            <a:r>
              <a:rPr lang="en-US" altLang="en-US" sz="1800" b="1" smtClean="0"/>
              <a:t>EXAMPLE: </a:t>
            </a:r>
            <a:r>
              <a:rPr lang="en-US" altLang="en-US" sz="1800" smtClean="0"/>
              <a:t>Suppose the government budgets </a:t>
            </a:r>
            <a:r>
              <a:rPr lang="en-US" altLang="en-US" sz="1800" i="1" smtClean="0"/>
              <a:t>B = </a:t>
            </a:r>
            <a:r>
              <a:rPr lang="en-US" altLang="en-US" sz="1800" smtClean="0"/>
              <a:t>$24,000 per citizen for health care and military protection. Assume the price of military services is </a:t>
            </a:r>
            <a:r>
              <a:rPr lang="en-US" altLang="en-US" sz="1800" i="1" smtClean="0"/>
              <a:t>P</a:t>
            </a:r>
            <a:r>
              <a:rPr lang="en-US" altLang="en-US" sz="1800" i="1" baseline="-25000" smtClean="0"/>
              <a:t>m</a:t>
            </a:r>
            <a:r>
              <a:rPr lang="en-US" altLang="en-US" sz="1800" smtClean="0"/>
              <a:t> = $120 per citizen while the price of health care is </a:t>
            </a:r>
            <a:r>
              <a:rPr lang="en-US" altLang="en-US" sz="1800" i="1" smtClean="0"/>
              <a:t>P</a:t>
            </a:r>
            <a:r>
              <a:rPr lang="en-US" altLang="en-US" sz="1800" i="1" baseline="-25000" smtClean="0"/>
              <a:t>HC</a:t>
            </a:r>
            <a:r>
              <a:rPr lang="en-US" altLang="en-US" sz="1800" i="1" smtClean="0"/>
              <a:t> = </a:t>
            </a:r>
            <a:r>
              <a:rPr lang="en-US" altLang="en-US" sz="1800" smtClean="0"/>
              <a:t>$100 per citizen.</a:t>
            </a:r>
            <a:endParaRPr lang="en-CA" altLang="en-US" sz="1800" smtClean="0"/>
          </a:p>
        </p:txBody>
      </p:sp>
      <p:sp>
        <p:nvSpPr>
          <p:cNvPr id="61443" name="Rectangle 12"/>
          <p:cNvSpPr>
            <a:spLocks noChangeArrowheads="1"/>
          </p:cNvSpPr>
          <p:nvPr/>
        </p:nvSpPr>
        <p:spPr bwMode="auto">
          <a:xfrm>
            <a:off x="1460500" y="2174875"/>
            <a:ext cx="184150" cy="95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900"/>
              <a:t/>
            </a:r>
            <a:br>
              <a:rPr lang="en-US" sz="900"/>
            </a:br>
            <a:endParaRPr lang="en-US"/>
          </a:p>
          <a:p>
            <a:endParaRPr lang="en-US"/>
          </a:p>
        </p:txBody>
      </p:sp>
      <p:sp>
        <p:nvSpPr>
          <p:cNvPr id="876558" name="Rectangle 14"/>
          <p:cNvSpPr>
            <a:spLocks noChangeArrowheads="1"/>
          </p:cNvSpPr>
          <p:nvPr/>
        </p:nvSpPr>
        <p:spPr bwMode="auto">
          <a:xfrm>
            <a:off x="2678113" y="5530850"/>
            <a:ext cx="3048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a:cs typeface="Times New Roman" panose="02020603050405020304" pitchFamily="18" charset="0"/>
              </a:rPr>
              <a:t>P</a:t>
            </a:r>
            <a:r>
              <a:rPr lang="en-US" sz="1800" i="1" baseline="-30000">
                <a:cs typeface="Times New Roman" panose="02020603050405020304" pitchFamily="18" charset="0"/>
              </a:rPr>
              <a:t>m </a:t>
            </a:r>
            <a:r>
              <a:rPr lang="en-US" sz="1800" i="1">
                <a:cs typeface="Times New Roman" panose="02020603050405020304" pitchFamily="18" charset="0"/>
              </a:rPr>
              <a:t>× Q</a:t>
            </a:r>
            <a:r>
              <a:rPr lang="en-US" sz="1800" i="1" baseline="-30000">
                <a:cs typeface="Times New Roman" panose="02020603050405020304" pitchFamily="18" charset="0"/>
              </a:rPr>
              <a:t>m </a:t>
            </a:r>
            <a:r>
              <a:rPr lang="en-US" sz="1800" i="1">
                <a:cs typeface="Times New Roman" panose="02020603050405020304" pitchFamily="18" charset="0"/>
              </a:rPr>
              <a:t>  +   P</a:t>
            </a:r>
            <a:r>
              <a:rPr lang="en-US" sz="1800" i="1" baseline="-30000">
                <a:cs typeface="Times New Roman" panose="02020603050405020304" pitchFamily="18" charset="0"/>
              </a:rPr>
              <a:t>HC </a:t>
            </a:r>
            <a:r>
              <a:rPr lang="en-US" sz="1800" i="1">
                <a:cs typeface="Times New Roman" panose="02020603050405020304" pitchFamily="18" charset="0"/>
              </a:rPr>
              <a:t>× Q</a:t>
            </a:r>
            <a:r>
              <a:rPr lang="en-US" sz="1800" i="1" baseline="-30000">
                <a:cs typeface="Times New Roman" panose="02020603050405020304" pitchFamily="18" charset="0"/>
              </a:rPr>
              <a:t>HC</a:t>
            </a:r>
            <a:r>
              <a:rPr lang="en-US" sz="1800" i="1">
                <a:cs typeface="Times New Roman" panose="02020603050405020304" pitchFamily="18" charset="0"/>
              </a:rPr>
              <a:t>   =   B</a:t>
            </a:r>
            <a:endParaRPr lang="en-US" sz="1800"/>
          </a:p>
          <a:p>
            <a:endParaRPr lang="en-US" sz="1800"/>
          </a:p>
        </p:txBody>
      </p:sp>
      <p:sp>
        <p:nvSpPr>
          <p:cNvPr id="876559" name="Rectangle 15"/>
          <p:cNvSpPr>
            <a:spLocks noChangeArrowheads="1"/>
          </p:cNvSpPr>
          <p:nvPr/>
        </p:nvSpPr>
        <p:spPr bwMode="auto">
          <a:xfrm>
            <a:off x="2667000" y="6064250"/>
            <a:ext cx="32956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120</a:t>
            </a:r>
            <a:r>
              <a:rPr lang="en-US" sz="1800" i="1" baseline="-30000">
                <a:cs typeface="Times New Roman" panose="02020603050405020304" pitchFamily="18" charset="0"/>
              </a:rPr>
              <a:t> </a:t>
            </a:r>
            <a:r>
              <a:rPr lang="en-US" sz="1800" i="1">
                <a:cs typeface="Times New Roman" panose="02020603050405020304" pitchFamily="18" charset="0"/>
              </a:rPr>
              <a:t>Q</a:t>
            </a:r>
            <a:r>
              <a:rPr lang="en-US" sz="1800" i="1" baseline="-30000">
                <a:cs typeface="Times New Roman" panose="02020603050405020304" pitchFamily="18" charset="0"/>
              </a:rPr>
              <a:t>m </a:t>
            </a:r>
            <a:r>
              <a:rPr lang="en-US" sz="1800" i="1">
                <a:cs typeface="Times New Roman" panose="02020603050405020304" pitchFamily="18" charset="0"/>
              </a:rPr>
              <a:t>  +  </a:t>
            </a:r>
            <a:r>
              <a:rPr lang="en-US" sz="1800">
                <a:cs typeface="Times New Roman" panose="02020603050405020304" pitchFamily="18" charset="0"/>
              </a:rPr>
              <a:t> 100</a:t>
            </a:r>
            <a:r>
              <a:rPr lang="en-US" sz="1800" i="1" baseline="-30000">
                <a:cs typeface="Times New Roman" panose="02020603050405020304" pitchFamily="18" charset="0"/>
              </a:rPr>
              <a:t> </a:t>
            </a:r>
            <a:r>
              <a:rPr lang="en-US" sz="1800" i="1">
                <a:cs typeface="Times New Roman" panose="02020603050405020304" pitchFamily="18" charset="0"/>
              </a:rPr>
              <a:t>Q</a:t>
            </a:r>
            <a:r>
              <a:rPr lang="en-US" sz="1800" i="1" baseline="-30000">
                <a:cs typeface="Times New Roman" panose="02020603050405020304" pitchFamily="18" charset="0"/>
              </a:rPr>
              <a:t>HC       </a:t>
            </a:r>
            <a:r>
              <a:rPr lang="en-US" sz="1800" i="1">
                <a:cs typeface="Times New Roman" panose="02020603050405020304" pitchFamily="18" charset="0"/>
              </a:rPr>
              <a:t>=    </a:t>
            </a:r>
            <a:r>
              <a:rPr lang="en-US" sz="1800">
                <a:cs typeface="Times New Roman" panose="02020603050405020304" pitchFamily="18" charset="0"/>
              </a:rPr>
              <a:t>24000</a:t>
            </a:r>
            <a:endParaRPr lang="en-US" sz="1800"/>
          </a:p>
          <a:p>
            <a:endParaRPr lang="en-US" sz="1800"/>
          </a:p>
        </p:txBody>
      </p:sp>
      <p:sp>
        <p:nvSpPr>
          <p:cNvPr id="61446" name="Rectangle 17"/>
          <p:cNvSpPr>
            <a:spLocks noGrp="1" noChangeArrowheads="1"/>
          </p:cNvSpPr>
          <p:nvPr>
            <p:ph type="title"/>
          </p:nvPr>
        </p:nvSpPr>
        <p:spPr>
          <a:xfrm>
            <a:off x="381000" y="457200"/>
            <a:ext cx="8229600" cy="533400"/>
          </a:xfrm>
          <a:noFill/>
        </p:spPr>
        <p:txBody>
          <a:bodyPr/>
          <a:lstStyle/>
          <a:p>
            <a:pPr eaLnBrk="1" hangingPunct="1"/>
            <a:r>
              <a:rPr lang="en-US" altLang="en-US" smtClean="0"/>
              <a:t>Consumption Possibilities Frontier</a:t>
            </a:r>
            <a:endParaRPr lang="en-CA" altLang="en-US"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76547">
                                            <p:txEl>
                                              <p:pRg st="6" end="6"/>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7655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765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6558" grpId="0"/>
      <p:bldP spid="876559"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381000" y="457200"/>
            <a:ext cx="8229600" cy="533400"/>
          </a:xfrm>
        </p:spPr>
        <p:txBody>
          <a:bodyPr/>
          <a:lstStyle/>
          <a:p>
            <a:pPr eaLnBrk="1" hangingPunct="1"/>
            <a:r>
              <a:rPr lang="en-US" altLang="en-US" smtClean="0"/>
              <a:t>Consumption Possibilities Frontier</a:t>
            </a:r>
            <a:endParaRPr lang="en-CA" altLang="en-US" smtClean="0"/>
          </a:p>
        </p:txBody>
      </p:sp>
      <p:sp>
        <p:nvSpPr>
          <p:cNvPr id="62467" name="Rectangle 18"/>
          <p:cNvSpPr>
            <a:spLocks noChangeArrowheads="1"/>
          </p:cNvSpPr>
          <p:nvPr/>
        </p:nvSpPr>
        <p:spPr bwMode="auto">
          <a:xfrm>
            <a:off x="962025" y="1279525"/>
            <a:ext cx="1555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Graph the CPF</a:t>
            </a:r>
            <a:endParaRPr lang="en-US" sz="1800"/>
          </a:p>
        </p:txBody>
      </p:sp>
      <p:sp>
        <p:nvSpPr>
          <p:cNvPr id="62468" name="Line 52"/>
          <p:cNvSpPr>
            <a:spLocks noChangeShapeType="1"/>
          </p:cNvSpPr>
          <p:nvPr/>
        </p:nvSpPr>
        <p:spPr bwMode="auto">
          <a:xfrm>
            <a:off x="2667000" y="6110288"/>
            <a:ext cx="3810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469" name="Line 53"/>
          <p:cNvSpPr>
            <a:spLocks noChangeShapeType="1"/>
          </p:cNvSpPr>
          <p:nvPr/>
        </p:nvSpPr>
        <p:spPr bwMode="auto">
          <a:xfrm>
            <a:off x="2667000" y="2957513"/>
            <a:ext cx="0" cy="31543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78654" name="Oval 62"/>
          <p:cNvSpPr>
            <a:spLocks noChangeAspect="1" noChangeArrowheads="1"/>
          </p:cNvSpPr>
          <p:nvPr/>
        </p:nvSpPr>
        <p:spPr bwMode="auto">
          <a:xfrm>
            <a:off x="5327650" y="6046788"/>
            <a:ext cx="109538" cy="109537"/>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sz="1800"/>
          </a:p>
        </p:txBody>
      </p:sp>
      <p:sp>
        <p:nvSpPr>
          <p:cNvPr id="878655" name="Rectangle 63"/>
          <p:cNvSpPr>
            <a:spLocks noChangeArrowheads="1"/>
          </p:cNvSpPr>
          <p:nvPr/>
        </p:nvSpPr>
        <p:spPr bwMode="auto">
          <a:xfrm>
            <a:off x="2900363" y="1325563"/>
            <a:ext cx="32369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120</a:t>
            </a:r>
            <a:r>
              <a:rPr lang="en-US" sz="1800" baseline="-30000">
                <a:cs typeface="Times New Roman" panose="02020603050405020304" pitchFamily="18" charset="0"/>
              </a:rPr>
              <a:t> </a:t>
            </a:r>
            <a:r>
              <a:rPr lang="en-US" sz="1800">
                <a:cs typeface="Times New Roman" panose="02020603050405020304" pitchFamily="18" charset="0"/>
              </a:rPr>
              <a:t>(0)</a:t>
            </a:r>
            <a:r>
              <a:rPr lang="en-US" sz="1800" baseline="-30000">
                <a:cs typeface="Times New Roman" panose="02020603050405020304" pitchFamily="18" charset="0"/>
              </a:rPr>
              <a:t> </a:t>
            </a:r>
            <a:r>
              <a:rPr lang="en-US" sz="1800">
                <a:cs typeface="Times New Roman" panose="02020603050405020304" pitchFamily="18" charset="0"/>
              </a:rPr>
              <a:t>  +   100</a:t>
            </a:r>
            <a:r>
              <a:rPr lang="en-US" sz="1800" i="1" baseline="-30000">
                <a:cs typeface="Times New Roman" panose="02020603050405020304" pitchFamily="18" charset="0"/>
              </a:rPr>
              <a:t> </a:t>
            </a:r>
            <a:r>
              <a:rPr lang="en-US" sz="1800" i="1">
                <a:cs typeface="Times New Roman" panose="02020603050405020304" pitchFamily="18" charset="0"/>
              </a:rPr>
              <a:t>Q</a:t>
            </a:r>
            <a:r>
              <a:rPr lang="en-US" sz="1800" i="1" baseline="-30000">
                <a:cs typeface="Times New Roman" panose="02020603050405020304" pitchFamily="18" charset="0"/>
              </a:rPr>
              <a:t>HC       </a:t>
            </a:r>
            <a:r>
              <a:rPr lang="en-US" sz="1800">
                <a:cs typeface="Times New Roman" panose="02020603050405020304" pitchFamily="18" charset="0"/>
              </a:rPr>
              <a:t>=    24000</a:t>
            </a:r>
            <a:endParaRPr lang="en-US" sz="1800"/>
          </a:p>
          <a:p>
            <a:endParaRPr lang="en-US" sz="1800"/>
          </a:p>
        </p:txBody>
      </p:sp>
      <p:sp>
        <p:nvSpPr>
          <p:cNvPr id="878656" name="Rectangle 64"/>
          <p:cNvSpPr>
            <a:spLocks noChangeArrowheads="1"/>
          </p:cNvSpPr>
          <p:nvPr/>
        </p:nvSpPr>
        <p:spPr bwMode="auto">
          <a:xfrm>
            <a:off x="3505200" y="1782763"/>
            <a:ext cx="21367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100</a:t>
            </a:r>
            <a:r>
              <a:rPr lang="en-US" sz="1800" baseline="-30000">
                <a:cs typeface="Times New Roman" panose="02020603050405020304" pitchFamily="18" charset="0"/>
              </a:rPr>
              <a:t> </a:t>
            </a:r>
            <a:r>
              <a:rPr lang="en-US" sz="1800" i="1">
                <a:cs typeface="Times New Roman" panose="02020603050405020304" pitchFamily="18" charset="0"/>
              </a:rPr>
              <a:t>Q</a:t>
            </a:r>
            <a:r>
              <a:rPr lang="en-US" sz="1800" i="1" baseline="-30000">
                <a:cs typeface="Times New Roman" panose="02020603050405020304" pitchFamily="18" charset="0"/>
              </a:rPr>
              <a:t>HC </a:t>
            </a:r>
            <a:r>
              <a:rPr lang="en-US" sz="1800" baseline="-30000">
                <a:cs typeface="Times New Roman" panose="02020603050405020304" pitchFamily="18" charset="0"/>
              </a:rPr>
              <a:t>      </a:t>
            </a:r>
            <a:r>
              <a:rPr lang="en-US" sz="1800">
                <a:cs typeface="Times New Roman" panose="02020603050405020304" pitchFamily="18" charset="0"/>
              </a:rPr>
              <a:t>=    24000</a:t>
            </a:r>
            <a:endParaRPr lang="en-US" sz="1800"/>
          </a:p>
          <a:p>
            <a:endParaRPr lang="en-US" sz="1800"/>
          </a:p>
        </p:txBody>
      </p:sp>
      <p:sp>
        <p:nvSpPr>
          <p:cNvPr id="878657" name="Rectangle 65"/>
          <p:cNvSpPr>
            <a:spLocks noChangeArrowheads="1"/>
          </p:cNvSpPr>
          <p:nvPr/>
        </p:nvSpPr>
        <p:spPr bwMode="auto">
          <a:xfrm>
            <a:off x="3810000" y="2239963"/>
            <a:ext cx="1527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a:cs typeface="Times New Roman" panose="02020603050405020304" pitchFamily="18" charset="0"/>
              </a:rPr>
              <a:t>Q</a:t>
            </a:r>
            <a:r>
              <a:rPr lang="en-US" sz="1800" i="1" baseline="-30000">
                <a:cs typeface="Times New Roman" panose="02020603050405020304" pitchFamily="18" charset="0"/>
              </a:rPr>
              <a:t>HC </a:t>
            </a:r>
            <a:r>
              <a:rPr lang="en-US" sz="1800" baseline="-30000">
                <a:cs typeface="Times New Roman" panose="02020603050405020304" pitchFamily="18" charset="0"/>
              </a:rPr>
              <a:t>      </a:t>
            </a:r>
            <a:r>
              <a:rPr lang="en-US" sz="1800">
                <a:cs typeface="Times New Roman" panose="02020603050405020304" pitchFamily="18" charset="0"/>
              </a:rPr>
              <a:t>=    240</a:t>
            </a:r>
            <a:endParaRPr lang="en-US" sz="1800"/>
          </a:p>
        </p:txBody>
      </p:sp>
      <p:sp>
        <p:nvSpPr>
          <p:cNvPr id="62474" name="Rectangle 66"/>
          <p:cNvSpPr>
            <a:spLocks noChangeArrowheads="1"/>
          </p:cNvSpPr>
          <p:nvPr/>
        </p:nvSpPr>
        <p:spPr bwMode="auto">
          <a:xfrm>
            <a:off x="2255838" y="3065463"/>
            <a:ext cx="6397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a:cs typeface="Times New Roman" panose="02020603050405020304" pitchFamily="18" charset="0"/>
              </a:rPr>
              <a:t>Q</a:t>
            </a:r>
            <a:r>
              <a:rPr lang="en-US" sz="1800" i="1" baseline="-30000">
                <a:cs typeface="Times New Roman" panose="02020603050405020304" pitchFamily="18" charset="0"/>
              </a:rPr>
              <a:t>m </a:t>
            </a:r>
            <a:endParaRPr lang="en-US" sz="1800"/>
          </a:p>
        </p:txBody>
      </p:sp>
      <p:sp>
        <p:nvSpPr>
          <p:cNvPr id="62475" name="Rectangle 67"/>
          <p:cNvSpPr>
            <a:spLocks noChangeArrowheads="1"/>
          </p:cNvSpPr>
          <p:nvPr/>
        </p:nvSpPr>
        <p:spPr bwMode="auto">
          <a:xfrm>
            <a:off x="5913438" y="6127750"/>
            <a:ext cx="6397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a:cs typeface="Times New Roman" panose="02020603050405020304" pitchFamily="18" charset="0"/>
              </a:rPr>
              <a:t>Q</a:t>
            </a:r>
            <a:r>
              <a:rPr lang="en-US" sz="1800" i="1" baseline="-30000">
                <a:cs typeface="Times New Roman" panose="02020603050405020304" pitchFamily="18" charset="0"/>
              </a:rPr>
              <a:t>HC </a:t>
            </a:r>
            <a:endParaRPr lang="en-US" sz="1800"/>
          </a:p>
        </p:txBody>
      </p:sp>
      <p:sp>
        <p:nvSpPr>
          <p:cNvPr id="878660" name="Rectangle 68"/>
          <p:cNvSpPr>
            <a:spLocks noChangeArrowheads="1"/>
          </p:cNvSpPr>
          <p:nvPr/>
        </p:nvSpPr>
        <p:spPr bwMode="auto">
          <a:xfrm>
            <a:off x="5151438" y="6157913"/>
            <a:ext cx="527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240</a:t>
            </a:r>
            <a:endParaRPr lang="en-US" sz="180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7865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7865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7865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7866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786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8654" grpId="0" animBg="1"/>
      <p:bldP spid="878655" grpId="0"/>
      <p:bldP spid="878656" grpId="0"/>
      <p:bldP spid="878657" grpId="0"/>
      <p:bldP spid="878660"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3"/>
          <p:cNvSpPr>
            <a:spLocks noChangeArrowheads="1"/>
          </p:cNvSpPr>
          <p:nvPr/>
        </p:nvSpPr>
        <p:spPr bwMode="auto">
          <a:xfrm>
            <a:off x="962025" y="1279525"/>
            <a:ext cx="1555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Graph the CPF</a:t>
            </a:r>
            <a:endParaRPr lang="en-US" sz="1800"/>
          </a:p>
        </p:txBody>
      </p:sp>
      <p:sp>
        <p:nvSpPr>
          <p:cNvPr id="63491" name="Line 4"/>
          <p:cNvSpPr>
            <a:spLocks noChangeShapeType="1"/>
          </p:cNvSpPr>
          <p:nvPr/>
        </p:nvSpPr>
        <p:spPr bwMode="auto">
          <a:xfrm>
            <a:off x="2667000" y="6110288"/>
            <a:ext cx="3810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3492" name="Line 5"/>
          <p:cNvSpPr>
            <a:spLocks noChangeShapeType="1"/>
          </p:cNvSpPr>
          <p:nvPr/>
        </p:nvSpPr>
        <p:spPr bwMode="auto">
          <a:xfrm>
            <a:off x="2667000" y="2957513"/>
            <a:ext cx="0" cy="31543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99078" name="Line 6"/>
          <p:cNvSpPr>
            <a:spLocks noChangeAspect="1" noChangeShapeType="1"/>
          </p:cNvSpPr>
          <p:nvPr/>
        </p:nvSpPr>
        <p:spPr bwMode="auto">
          <a:xfrm>
            <a:off x="2667000" y="4008438"/>
            <a:ext cx="2720975" cy="210185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99079" name="Oval 7"/>
          <p:cNvSpPr>
            <a:spLocks noChangeAspect="1" noChangeArrowheads="1"/>
          </p:cNvSpPr>
          <p:nvPr/>
        </p:nvSpPr>
        <p:spPr bwMode="auto">
          <a:xfrm>
            <a:off x="2614613" y="3952875"/>
            <a:ext cx="109537" cy="109538"/>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sz="1800"/>
          </a:p>
        </p:txBody>
      </p:sp>
      <p:sp>
        <p:nvSpPr>
          <p:cNvPr id="63495" name="Rectangle 8"/>
          <p:cNvSpPr>
            <a:spLocks noChangeArrowheads="1"/>
          </p:cNvSpPr>
          <p:nvPr/>
        </p:nvSpPr>
        <p:spPr bwMode="auto">
          <a:xfrm>
            <a:off x="2994025" y="1325563"/>
            <a:ext cx="313531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120</a:t>
            </a:r>
            <a:r>
              <a:rPr lang="en-US" sz="1800" baseline="-30000">
                <a:cs typeface="Times New Roman" panose="02020603050405020304" pitchFamily="18" charset="0"/>
              </a:rPr>
              <a:t> </a:t>
            </a:r>
            <a:r>
              <a:rPr lang="en-US" sz="1800" i="1">
                <a:cs typeface="Times New Roman" panose="02020603050405020304" pitchFamily="18" charset="0"/>
              </a:rPr>
              <a:t>Q</a:t>
            </a:r>
            <a:r>
              <a:rPr lang="en-US" sz="1800" i="1" baseline="-25000">
                <a:cs typeface="Times New Roman" panose="02020603050405020304" pitchFamily="18" charset="0"/>
              </a:rPr>
              <a:t>m</a:t>
            </a:r>
            <a:r>
              <a:rPr lang="en-US" sz="1800" baseline="-30000">
                <a:cs typeface="Times New Roman" panose="02020603050405020304" pitchFamily="18" charset="0"/>
              </a:rPr>
              <a:t> </a:t>
            </a:r>
            <a:r>
              <a:rPr lang="en-US" sz="1800" i="1">
                <a:cs typeface="Times New Roman" panose="02020603050405020304" pitchFamily="18" charset="0"/>
              </a:rPr>
              <a:t>  </a:t>
            </a:r>
            <a:r>
              <a:rPr lang="en-US" sz="1800">
                <a:cs typeface="Times New Roman" panose="02020603050405020304" pitchFamily="18" charset="0"/>
              </a:rPr>
              <a:t>+   100</a:t>
            </a:r>
            <a:r>
              <a:rPr lang="en-US" sz="1800" baseline="-30000">
                <a:cs typeface="Times New Roman" panose="02020603050405020304" pitchFamily="18" charset="0"/>
              </a:rPr>
              <a:t> </a:t>
            </a:r>
            <a:r>
              <a:rPr lang="en-US" sz="1800">
                <a:cs typeface="Times New Roman" panose="02020603050405020304" pitchFamily="18" charset="0"/>
              </a:rPr>
              <a:t>(0)</a:t>
            </a:r>
            <a:r>
              <a:rPr lang="en-US" sz="1800" baseline="-30000">
                <a:cs typeface="Times New Roman" panose="02020603050405020304" pitchFamily="18" charset="0"/>
              </a:rPr>
              <a:t>       </a:t>
            </a:r>
            <a:r>
              <a:rPr lang="en-US" sz="1800">
                <a:cs typeface="Times New Roman" panose="02020603050405020304" pitchFamily="18" charset="0"/>
              </a:rPr>
              <a:t>=    24000</a:t>
            </a:r>
            <a:endParaRPr lang="en-US" sz="1800"/>
          </a:p>
          <a:p>
            <a:endParaRPr lang="en-US" sz="1800"/>
          </a:p>
        </p:txBody>
      </p:sp>
      <p:sp>
        <p:nvSpPr>
          <p:cNvPr id="899081" name="Rectangle 9"/>
          <p:cNvSpPr>
            <a:spLocks noChangeArrowheads="1"/>
          </p:cNvSpPr>
          <p:nvPr/>
        </p:nvSpPr>
        <p:spPr bwMode="auto">
          <a:xfrm>
            <a:off x="3505200" y="1782763"/>
            <a:ext cx="20351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120</a:t>
            </a:r>
            <a:r>
              <a:rPr lang="en-US" sz="1800" baseline="-30000">
                <a:cs typeface="Times New Roman" panose="02020603050405020304" pitchFamily="18" charset="0"/>
              </a:rPr>
              <a:t> </a:t>
            </a:r>
            <a:r>
              <a:rPr lang="en-US" sz="1800" i="1">
                <a:cs typeface="Times New Roman" panose="02020603050405020304" pitchFamily="18" charset="0"/>
              </a:rPr>
              <a:t>Q</a:t>
            </a:r>
            <a:r>
              <a:rPr lang="en-US" sz="1800" i="1" baseline="-30000">
                <a:cs typeface="Times New Roman" panose="02020603050405020304" pitchFamily="18" charset="0"/>
              </a:rPr>
              <a:t>m       </a:t>
            </a:r>
            <a:r>
              <a:rPr lang="en-US" sz="1800">
                <a:cs typeface="Times New Roman" panose="02020603050405020304" pitchFamily="18" charset="0"/>
              </a:rPr>
              <a:t>=    24000</a:t>
            </a:r>
            <a:endParaRPr lang="en-US" sz="1800"/>
          </a:p>
          <a:p>
            <a:endParaRPr lang="en-US" sz="1800"/>
          </a:p>
        </p:txBody>
      </p:sp>
      <p:sp>
        <p:nvSpPr>
          <p:cNvPr id="899082" name="Rectangle 10"/>
          <p:cNvSpPr>
            <a:spLocks noChangeArrowheads="1"/>
          </p:cNvSpPr>
          <p:nvPr/>
        </p:nvSpPr>
        <p:spPr bwMode="auto">
          <a:xfrm>
            <a:off x="3886200" y="2239963"/>
            <a:ext cx="14255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a:cs typeface="Times New Roman" panose="02020603050405020304" pitchFamily="18" charset="0"/>
              </a:rPr>
              <a:t>Q</a:t>
            </a:r>
            <a:r>
              <a:rPr lang="en-US" sz="1800" i="1" baseline="-30000">
                <a:cs typeface="Times New Roman" panose="02020603050405020304" pitchFamily="18" charset="0"/>
              </a:rPr>
              <a:t>m       </a:t>
            </a:r>
            <a:r>
              <a:rPr lang="en-US" sz="1800">
                <a:cs typeface="Times New Roman" panose="02020603050405020304" pitchFamily="18" charset="0"/>
              </a:rPr>
              <a:t>=    200</a:t>
            </a:r>
            <a:endParaRPr lang="en-US" sz="1800"/>
          </a:p>
        </p:txBody>
      </p:sp>
      <p:sp>
        <p:nvSpPr>
          <p:cNvPr id="63498" name="Rectangle 11"/>
          <p:cNvSpPr>
            <a:spLocks noChangeArrowheads="1"/>
          </p:cNvSpPr>
          <p:nvPr/>
        </p:nvSpPr>
        <p:spPr bwMode="auto">
          <a:xfrm>
            <a:off x="2255838" y="3063875"/>
            <a:ext cx="6397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a:cs typeface="Times New Roman" panose="02020603050405020304" pitchFamily="18" charset="0"/>
              </a:rPr>
              <a:t>Q</a:t>
            </a:r>
            <a:r>
              <a:rPr lang="en-US" sz="1800" i="1" baseline="-30000">
                <a:cs typeface="Times New Roman" panose="02020603050405020304" pitchFamily="18" charset="0"/>
              </a:rPr>
              <a:t>m </a:t>
            </a:r>
            <a:endParaRPr lang="en-US" sz="1800"/>
          </a:p>
        </p:txBody>
      </p:sp>
      <p:sp>
        <p:nvSpPr>
          <p:cNvPr id="63499" name="Rectangle 12"/>
          <p:cNvSpPr>
            <a:spLocks noChangeArrowheads="1"/>
          </p:cNvSpPr>
          <p:nvPr/>
        </p:nvSpPr>
        <p:spPr bwMode="auto">
          <a:xfrm>
            <a:off x="5913438" y="6126163"/>
            <a:ext cx="6397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a:cs typeface="Times New Roman" panose="02020603050405020304" pitchFamily="18" charset="0"/>
              </a:rPr>
              <a:t>Q</a:t>
            </a:r>
            <a:r>
              <a:rPr lang="en-US" sz="1800" i="1" baseline="-30000">
                <a:cs typeface="Times New Roman" panose="02020603050405020304" pitchFamily="18" charset="0"/>
              </a:rPr>
              <a:t>HC </a:t>
            </a:r>
            <a:endParaRPr lang="en-US" sz="1800"/>
          </a:p>
        </p:txBody>
      </p:sp>
      <p:sp>
        <p:nvSpPr>
          <p:cNvPr id="899085" name="Rectangle 13"/>
          <p:cNvSpPr>
            <a:spLocks noChangeArrowheads="1"/>
          </p:cNvSpPr>
          <p:nvPr/>
        </p:nvSpPr>
        <p:spPr bwMode="auto">
          <a:xfrm>
            <a:off x="2133600" y="3840163"/>
            <a:ext cx="527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200</a:t>
            </a:r>
            <a:endParaRPr lang="en-US" sz="1800"/>
          </a:p>
        </p:txBody>
      </p:sp>
      <p:sp>
        <p:nvSpPr>
          <p:cNvPr id="63501" name="Oval 14"/>
          <p:cNvSpPr>
            <a:spLocks noChangeAspect="1" noChangeArrowheads="1"/>
          </p:cNvSpPr>
          <p:nvPr/>
        </p:nvSpPr>
        <p:spPr bwMode="auto">
          <a:xfrm>
            <a:off x="5327650" y="6046788"/>
            <a:ext cx="109538" cy="109537"/>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sz="1800"/>
          </a:p>
        </p:txBody>
      </p:sp>
      <p:sp>
        <p:nvSpPr>
          <p:cNvPr id="63502" name="Rectangle 15"/>
          <p:cNvSpPr>
            <a:spLocks noChangeArrowheads="1"/>
          </p:cNvSpPr>
          <p:nvPr/>
        </p:nvSpPr>
        <p:spPr bwMode="auto">
          <a:xfrm>
            <a:off x="5151438" y="6156325"/>
            <a:ext cx="527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240</a:t>
            </a:r>
            <a:endParaRPr lang="en-US" sz="1800"/>
          </a:p>
        </p:txBody>
      </p:sp>
      <p:sp>
        <p:nvSpPr>
          <p:cNvPr id="899088" name="AutoShape 16"/>
          <p:cNvSpPr>
            <a:spLocks noChangeArrowheads="1"/>
          </p:cNvSpPr>
          <p:nvPr/>
        </p:nvSpPr>
        <p:spPr bwMode="auto">
          <a:xfrm>
            <a:off x="6324600" y="3168650"/>
            <a:ext cx="2286000" cy="893763"/>
          </a:xfrm>
          <a:prstGeom prst="wedgeRoundRectCallout">
            <a:avLst>
              <a:gd name="adj1" fmla="val -203889"/>
              <a:gd name="adj2" fmla="val 44847"/>
              <a:gd name="adj3" fmla="val 16667"/>
            </a:avLst>
          </a:prstGeom>
          <a:solidFill>
            <a:srgbClr val="FFFF00"/>
          </a:solidFill>
          <a:ln w="9525">
            <a:solidFill>
              <a:schemeClr val="tx1"/>
            </a:solidFill>
            <a:miter lim="800000"/>
            <a:headEnd/>
            <a:tailEnd/>
          </a:ln>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sz="800"/>
          </a:p>
          <a:p>
            <a:pPr algn="ctr" eaLnBrk="1" hangingPunct="1"/>
            <a:r>
              <a:rPr lang="en-US" sz="1800"/>
              <a:t>The entire budget is being spent.</a:t>
            </a:r>
          </a:p>
        </p:txBody>
      </p:sp>
      <p:sp>
        <p:nvSpPr>
          <p:cNvPr id="899089" name="AutoShape 17"/>
          <p:cNvSpPr>
            <a:spLocks noChangeArrowheads="1"/>
          </p:cNvSpPr>
          <p:nvPr/>
        </p:nvSpPr>
        <p:spPr bwMode="auto">
          <a:xfrm>
            <a:off x="6324600" y="3168650"/>
            <a:ext cx="2286000" cy="895350"/>
          </a:xfrm>
          <a:prstGeom prst="wedgeRoundRectCallout">
            <a:avLst>
              <a:gd name="adj1" fmla="val -86042"/>
              <a:gd name="adj2" fmla="val 263829"/>
              <a:gd name="adj3" fmla="val 16667"/>
            </a:avLst>
          </a:prstGeom>
          <a:solidFill>
            <a:srgbClr val="FFFF00"/>
          </a:solidFill>
          <a:ln w="9525">
            <a:solidFill>
              <a:schemeClr val="tx1"/>
            </a:solidFill>
            <a:miter lim="800000"/>
            <a:headEnd/>
            <a:tailEnd/>
          </a:ln>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sz="800"/>
          </a:p>
          <a:p>
            <a:pPr algn="ctr" eaLnBrk="1" hangingPunct="1"/>
            <a:r>
              <a:rPr lang="en-US" sz="1800"/>
              <a:t>The entire budget is being spent.</a:t>
            </a:r>
          </a:p>
        </p:txBody>
      </p:sp>
      <p:sp>
        <p:nvSpPr>
          <p:cNvPr id="63505" name="Rectangle 20"/>
          <p:cNvSpPr>
            <a:spLocks noGrp="1" noChangeArrowheads="1"/>
          </p:cNvSpPr>
          <p:nvPr>
            <p:ph type="title"/>
          </p:nvPr>
        </p:nvSpPr>
        <p:spPr>
          <a:xfrm>
            <a:off x="381000" y="457200"/>
            <a:ext cx="8229600" cy="533400"/>
          </a:xfrm>
          <a:noFill/>
        </p:spPr>
        <p:txBody>
          <a:bodyPr/>
          <a:lstStyle/>
          <a:p>
            <a:pPr eaLnBrk="1" hangingPunct="1"/>
            <a:r>
              <a:rPr lang="en-US" altLang="en-US" smtClean="0"/>
              <a:t>Consumption Possibilities Frontier</a:t>
            </a:r>
            <a:endParaRPr lang="en-CA" altLang="en-US" smtClean="0"/>
          </a:p>
        </p:txBody>
      </p:sp>
      <p:sp>
        <p:nvSpPr>
          <p:cNvPr id="899093" name="AutoShape 21"/>
          <p:cNvSpPr>
            <a:spLocks noChangeArrowheads="1"/>
          </p:cNvSpPr>
          <p:nvPr/>
        </p:nvSpPr>
        <p:spPr bwMode="auto">
          <a:xfrm>
            <a:off x="6324600" y="3171825"/>
            <a:ext cx="2286000" cy="895350"/>
          </a:xfrm>
          <a:prstGeom prst="wedgeRoundRectCallout">
            <a:avLst>
              <a:gd name="adj1" fmla="val -135417"/>
              <a:gd name="adj2" fmla="val 169681"/>
              <a:gd name="adj3" fmla="val 16667"/>
            </a:avLst>
          </a:prstGeom>
          <a:solidFill>
            <a:srgbClr val="FFFF00"/>
          </a:solidFill>
          <a:ln w="9525">
            <a:solidFill>
              <a:schemeClr val="tx1"/>
            </a:solidFill>
            <a:miter lim="800000"/>
            <a:headEnd/>
            <a:tailEnd/>
          </a:ln>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sz="800"/>
          </a:p>
          <a:p>
            <a:pPr algn="ctr" eaLnBrk="1" hangingPunct="1"/>
            <a:r>
              <a:rPr lang="en-US" sz="1800"/>
              <a:t>The entire budget is being spent.</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9908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9908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9908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99079"/>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899078"/>
                                        </p:tgtEl>
                                        <p:attrNameLst>
                                          <p:attrName>style.visibility</p:attrName>
                                        </p:attrNameLst>
                                      </p:cBhvr>
                                      <p:to>
                                        <p:strVal val="visible"/>
                                      </p:to>
                                    </p:set>
                                    <p:animEffect transition="in" filter="wipe(left)">
                                      <p:cBhvr>
                                        <p:cTn id="21" dur="500"/>
                                        <p:tgtEl>
                                          <p:spTgt spid="899078"/>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899089"/>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xit" presetSubtype="0" fill="hold" grpId="1" nodeType="clickEffect">
                                  <p:stCondLst>
                                    <p:cond delay="0"/>
                                  </p:stCondLst>
                                  <p:childTnLst>
                                    <p:set>
                                      <p:cBhvr>
                                        <p:cTn id="29" dur="1" fill="hold">
                                          <p:stCondLst>
                                            <p:cond delay="0"/>
                                          </p:stCondLst>
                                        </p:cTn>
                                        <p:tgtEl>
                                          <p:spTgt spid="899089"/>
                                        </p:tgtEl>
                                        <p:attrNameLst>
                                          <p:attrName>style.visibility</p:attrName>
                                        </p:attrNameLst>
                                      </p:cBhvr>
                                      <p:to>
                                        <p:strVal val="hidden"/>
                                      </p:to>
                                    </p:set>
                                  </p:childTnLst>
                                </p:cTn>
                              </p:par>
                              <p:par>
                                <p:cTn id="30" presetID="1" presetClass="entr" presetSubtype="0" fill="hold" grpId="0" nodeType="withEffect">
                                  <p:stCondLst>
                                    <p:cond delay="0"/>
                                  </p:stCondLst>
                                  <p:childTnLst>
                                    <p:set>
                                      <p:cBhvr>
                                        <p:cTn id="31" dur="1" fill="hold">
                                          <p:stCondLst>
                                            <p:cond delay="0"/>
                                          </p:stCondLst>
                                        </p:cTn>
                                        <p:tgtEl>
                                          <p:spTgt spid="899093"/>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xit" presetSubtype="0" fill="hold" grpId="1" nodeType="clickEffect">
                                  <p:stCondLst>
                                    <p:cond delay="0"/>
                                  </p:stCondLst>
                                  <p:childTnLst>
                                    <p:set>
                                      <p:cBhvr>
                                        <p:cTn id="35" dur="1" fill="hold">
                                          <p:stCondLst>
                                            <p:cond delay="0"/>
                                          </p:stCondLst>
                                        </p:cTn>
                                        <p:tgtEl>
                                          <p:spTgt spid="899093"/>
                                        </p:tgtEl>
                                        <p:attrNameLst>
                                          <p:attrName>style.visibility</p:attrName>
                                        </p:attrNameLst>
                                      </p:cBhvr>
                                      <p:to>
                                        <p:strVal val="hidden"/>
                                      </p:to>
                                    </p:set>
                                  </p:childTnLst>
                                </p:cTn>
                              </p:par>
                              <p:par>
                                <p:cTn id="36" presetID="1" presetClass="entr" presetSubtype="0" fill="hold" grpId="0" nodeType="withEffect">
                                  <p:stCondLst>
                                    <p:cond delay="0"/>
                                  </p:stCondLst>
                                  <p:childTnLst>
                                    <p:set>
                                      <p:cBhvr>
                                        <p:cTn id="37" dur="1" fill="hold">
                                          <p:stCondLst>
                                            <p:cond delay="0"/>
                                          </p:stCondLst>
                                        </p:cTn>
                                        <p:tgtEl>
                                          <p:spTgt spid="8990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9078" grpId="0" animBg="1"/>
      <p:bldP spid="899079" grpId="0" animBg="1"/>
      <p:bldP spid="899081" grpId="0"/>
      <p:bldP spid="899082" grpId="0"/>
      <p:bldP spid="899085" grpId="0"/>
      <p:bldP spid="899088" grpId="0" animBg="1"/>
      <p:bldP spid="899089" grpId="0" animBg="1"/>
      <p:bldP spid="899089" grpId="1" animBg="1"/>
      <p:bldP spid="899093" grpId="0" animBg="1"/>
      <p:bldP spid="899093" grpId="1"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3"/>
          <p:cNvSpPr>
            <a:spLocks noChangeArrowheads="1"/>
          </p:cNvSpPr>
          <p:nvPr/>
        </p:nvSpPr>
        <p:spPr bwMode="auto">
          <a:xfrm>
            <a:off x="533400" y="1355725"/>
            <a:ext cx="7924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Plot a point that indicates the government is running a budget deficit. </a:t>
            </a:r>
            <a:endParaRPr lang="en-US" sz="1800">
              <a:cs typeface="Times New Roman" panose="02020603050405020304" pitchFamily="18" charset="0"/>
            </a:endParaRPr>
          </a:p>
        </p:txBody>
      </p:sp>
      <p:sp>
        <p:nvSpPr>
          <p:cNvPr id="64515" name="Line 4"/>
          <p:cNvSpPr>
            <a:spLocks noChangeShapeType="1"/>
          </p:cNvSpPr>
          <p:nvPr/>
        </p:nvSpPr>
        <p:spPr bwMode="auto">
          <a:xfrm>
            <a:off x="2667000" y="6110288"/>
            <a:ext cx="3810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16" name="Line 5"/>
          <p:cNvSpPr>
            <a:spLocks noChangeShapeType="1"/>
          </p:cNvSpPr>
          <p:nvPr/>
        </p:nvSpPr>
        <p:spPr bwMode="auto">
          <a:xfrm>
            <a:off x="2667000" y="2957513"/>
            <a:ext cx="0" cy="31543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17" name="Line 6"/>
          <p:cNvSpPr>
            <a:spLocks noChangeAspect="1" noChangeShapeType="1"/>
          </p:cNvSpPr>
          <p:nvPr/>
        </p:nvSpPr>
        <p:spPr bwMode="auto">
          <a:xfrm>
            <a:off x="2667000" y="4008438"/>
            <a:ext cx="2720975" cy="210185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01128" name="Rectangle 8"/>
          <p:cNvSpPr>
            <a:spLocks noChangeArrowheads="1"/>
          </p:cNvSpPr>
          <p:nvPr/>
        </p:nvSpPr>
        <p:spPr bwMode="auto">
          <a:xfrm>
            <a:off x="2035175" y="1925638"/>
            <a:ext cx="25749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120</a:t>
            </a:r>
            <a:r>
              <a:rPr lang="en-US" sz="1800" baseline="-30000">
                <a:cs typeface="Times New Roman" panose="02020603050405020304" pitchFamily="18" charset="0"/>
              </a:rPr>
              <a:t> </a:t>
            </a:r>
            <a:r>
              <a:rPr lang="en-US" sz="1800">
                <a:cs typeface="Times New Roman" panose="02020603050405020304" pitchFamily="18" charset="0"/>
              </a:rPr>
              <a:t>(150)</a:t>
            </a:r>
            <a:r>
              <a:rPr lang="en-US" sz="1800" baseline="-30000">
                <a:cs typeface="Times New Roman" panose="02020603050405020304" pitchFamily="18" charset="0"/>
              </a:rPr>
              <a:t> </a:t>
            </a:r>
            <a:r>
              <a:rPr lang="en-US" sz="1800">
                <a:cs typeface="Times New Roman" panose="02020603050405020304" pitchFamily="18" charset="0"/>
              </a:rPr>
              <a:t> + 100</a:t>
            </a:r>
            <a:r>
              <a:rPr lang="en-US" sz="1800" baseline="-30000">
                <a:cs typeface="Times New Roman" panose="02020603050405020304" pitchFamily="18" charset="0"/>
              </a:rPr>
              <a:t> </a:t>
            </a:r>
            <a:r>
              <a:rPr lang="en-US" sz="1800">
                <a:cs typeface="Times New Roman" panose="02020603050405020304" pitchFamily="18" charset="0"/>
              </a:rPr>
              <a:t>(180)  =  </a:t>
            </a:r>
            <a:endParaRPr lang="en-US" sz="1800"/>
          </a:p>
        </p:txBody>
      </p:sp>
      <p:sp>
        <p:nvSpPr>
          <p:cNvPr id="901129" name="Rectangle 9"/>
          <p:cNvSpPr>
            <a:spLocks noChangeArrowheads="1"/>
          </p:cNvSpPr>
          <p:nvPr/>
        </p:nvSpPr>
        <p:spPr bwMode="auto">
          <a:xfrm>
            <a:off x="4495800" y="1925638"/>
            <a:ext cx="20986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18,000  + 18,000  =  </a:t>
            </a:r>
            <a:endParaRPr lang="en-US" sz="1800"/>
          </a:p>
        </p:txBody>
      </p:sp>
      <p:sp>
        <p:nvSpPr>
          <p:cNvPr id="901130" name="Rectangle 10"/>
          <p:cNvSpPr>
            <a:spLocks noChangeArrowheads="1"/>
          </p:cNvSpPr>
          <p:nvPr/>
        </p:nvSpPr>
        <p:spPr bwMode="auto">
          <a:xfrm>
            <a:off x="6273800" y="1920875"/>
            <a:ext cx="1041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  36,000  </a:t>
            </a:r>
            <a:endParaRPr lang="en-US" sz="1800"/>
          </a:p>
        </p:txBody>
      </p:sp>
      <p:sp>
        <p:nvSpPr>
          <p:cNvPr id="64521" name="Rectangle 11"/>
          <p:cNvSpPr>
            <a:spLocks noChangeArrowheads="1"/>
          </p:cNvSpPr>
          <p:nvPr/>
        </p:nvSpPr>
        <p:spPr bwMode="auto">
          <a:xfrm>
            <a:off x="2255838" y="3063875"/>
            <a:ext cx="6397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a:cs typeface="Times New Roman" panose="02020603050405020304" pitchFamily="18" charset="0"/>
              </a:rPr>
              <a:t>Q</a:t>
            </a:r>
            <a:r>
              <a:rPr lang="en-US" sz="1800" i="1" baseline="-30000">
                <a:cs typeface="Times New Roman" panose="02020603050405020304" pitchFamily="18" charset="0"/>
              </a:rPr>
              <a:t>m </a:t>
            </a:r>
            <a:endParaRPr lang="en-US" sz="1800"/>
          </a:p>
        </p:txBody>
      </p:sp>
      <p:sp>
        <p:nvSpPr>
          <p:cNvPr id="64522" name="Rectangle 12"/>
          <p:cNvSpPr>
            <a:spLocks noChangeArrowheads="1"/>
          </p:cNvSpPr>
          <p:nvPr/>
        </p:nvSpPr>
        <p:spPr bwMode="auto">
          <a:xfrm>
            <a:off x="5913438" y="6126163"/>
            <a:ext cx="6397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a:cs typeface="Times New Roman" panose="02020603050405020304" pitchFamily="18" charset="0"/>
              </a:rPr>
              <a:t>Q</a:t>
            </a:r>
            <a:r>
              <a:rPr lang="en-US" sz="1800" i="1" baseline="-30000">
                <a:cs typeface="Times New Roman" panose="02020603050405020304" pitchFamily="18" charset="0"/>
              </a:rPr>
              <a:t>HC </a:t>
            </a:r>
            <a:endParaRPr lang="en-US" sz="1800"/>
          </a:p>
        </p:txBody>
      </p:sp>
      <p:sp>
        <p:nvSpPr>
          <p:cNvPr id="901137" name="Rectangle 17"/>
          <p:cNvSpPr>
            <a:spLocks noChangeArrowheads="1"/>
          </p:cNvSpPr>
          <p:nvPr/>
        </p:nvSpPr>
        <p:spPr bwMode="auto">
          <a:xfrm>
            <a:off x="2541588" y="2424113"/>
            <a:ext cx="34766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a:cs typeface="Times New Roman" panose="02020603050405020304" pitchFamily="18" charset="0"/>
              </a:rPr>
              <a:t>Budget deficit = </a:t>
            </a:r>
            <a:r>
              <a:rPr lang="en-US" sz="1800">
                <a:cs typeface="Times New Roman" panose="02020603050405020304" pitchFamily="18" charset="0"/>
              </a:rPr>
              <a:t>24,000 - 36,000 =</a:t>
            </a:r>
            <a:r>
              <a:rPr lang="en-US" sz="1800" i="1">
                <a:cs typeface="Times New Roman" panose="02020603050405020304" pitchFamily="18" charset="0"/>
              </a:rPr>
              <a:t>  </a:t>
            </a:r>
            <a:endParaRPr lang="en-US" sz="1800"/>
          </a:p>
        </p:txBody>
      </p:sp>
      <p:sp>
        <p:nvSpPr>
          <p:cNvPr id="901138" name="Rectangle 18"/>
          <p:cNvSpPr>
            <a:spLocks noChangeArrowheads="1"/>
          </p:cNvSpPr>
          <p:nvPr/>
        </p:nvSpPr>
        <p:spPr bwMode="auto">
          <a:xfrm>
            <a:off x="5816600" y="2424113"/>
            <a:ext cx="889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-12,000</a:t>
            </a:r>
            <a:endParaRPr lang="en-US" sz="1800"/>
          </a:p>
        </p:txBody>
      </p:sp>
      <p:sp>
        <p:nvSpPr>
          <p:cNvPr id="901139" name="Oval 19"/>
          <p:cNvSpPr>
            <a:spLocks noChangeAspect="1" noChangeArrowheads="1"/>
          </p:cNvSpPr>
          <p:nvPr/>
        </p:nvSpPr>
        <p:spPr bwMode="auto">
          <a:xfrm>
            <a:off x="4597400" y="4408488"/>
            <a:ext cx="109538" cy="109537"/>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sz="1800"/>
          </a:p>
        </p:txBody>
      </p:sp>
      <p:sp>
        <p:nvSpPr>
          <p:cNvPr id="901140" name="Rectangle 20"/>
          <p:cNvSpPr>
            <a:spLocks noChangeArrowheads="1"/>
          </p:cNvSpPr>
          <p:nvPr/>
        </p:nvSpPr>
        <p:spPr bwMode="auto">
          <a:xfrm>
            <a:off x="2209800" y="4297363"/>
            <a:ext cx="527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150</a:t>
            </a:r>
            <a:endParaRPr lang="en-US" sz="1800"/>
          </a:p>
        </p:txBody>
      </p:sp>
      <p:sp>
        <p:nvSpPr>
          <p:cNvPr id="901141" name="Rectangle 21"/>
          <p:cNvSpPr>
            <a:spLocks noChangeArrowheads="1"/>
          </p:cNvSpPr>
          <p:nvPr/>
        </p:nvSpPr>
        <p:spPr bwMode="auto">
          <a:xfrm>
            <a:off x="4419600" y="6157913"/>
            <a:ext cx="527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180</a:t>
            </a:r>
            <a:endParaRPr lang="en-US" sz="1800"/>
          </a:p>
        </p:txBody>
      </p:sp>
      <p:sp>
        <p:nvSpPr>
          <p:cNvPr id="901142" name="Line 22"/>
          <p:cNvSpPr>
            <a:spLocks noChangeShapeType="1"/>
          </p:cNvSpPr>
          <p:nvPr/>
        </p:nvSpPr>
        <p:spPr bwMode="auto">
          <a:xfrm>
            <a:off x="2657475" y="4475163"/>
            <a:ext cx="1990725" cy="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901143" name="Line 23"/>
          <p:cNvSpPr>
            <a:spLocks noChangeShapeType="1"/>
          </p:cNvSpPr>
          <p:nvPr/>
        </p:nvSpPr>
        <p:spPr bwMode="auto">
          <a:xfrm>
            <a:off x="4648200" y="4475163"/>
            <a:ext cx="0" cy="1635125"/>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64530" name="Rectangle 25"/>
          <p:cNvSpPr>
            <a:spLocks noGrp="1" noChangeArrowheads="1"/>
          </p:cNvSpPr>
          <p:nvPr>
            <p:ph type="title"/>
          </p:nvPr>
        </p:nvSpPr>
        <p:spPr>
          <a:xfrm>
            <a:off x="381000" y="457200"/>
            <a:ext cx="8229600" cy="533400"/>
          </a:xfrm>
          <a:noFill/>
        </p:spPr>
        <p:txBody>
          <a:bodyPr/>
          <a:lstStyle/>
          <a:p>
            <a:pPr eaLnBrk="1" hangingPunct="1"/>
            <a:r>
              <a:rPr lang="en-US" altLang="en-US" smtClean="0"/>
              <a:t>Consumption Possibilities Frontier</a:t>
            </a:r>
            <a:endParaRPr lang="en-CA" altLang="en-US"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01141"/>
                                        </p:tgtEl>
                                        <p:attrNameLst>
                                          <p:attrName>style.visibility</p:attrName>
                                        </p:attrNameLst>
                                      </p:cBhvr>
                                      <p:to>
                                        <p:strVal val="visible"/>
                                      </p:to>
                                    </p:set>
                                  </p:childTnLst>
                                </p:cTn>
                              </p:par>
                            </p:childTnLst>
                          </p:cTn>
                        </p:par>
                        <p:par>
                          <p:cTn id="7" fill="hold" nodeType="afterGroup">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901143"/>
                                        </p:tgtEl>
                                        <p:attrNameLst>
                                          <p:attrName>style.visibility</p:attrName>
                                        </p:attrNameLst>
                                      </p:cBhvr>
                                      <p:to>
                                        <p:strVal val="visible"/>
                                      </p:to>
                                    </p:set>
                                    <p:animEffect transition="in" filter="wipe(down)">
                                      <p:cBhvr>
                                        <p:cTn id="10" dur="500"/>
                                        <p:tgtEl>
                                          <p:spTgt spid="901143"/>
                                        </p:tgtEl>
                                      </p:cBhvr>
                                    </p:animEffect>
                                  </p:childTnLst>
                                </p:cTn>
                              </p:par>
                            </p:childTnLst>
                          </p:cTn>
                        </p:par>
                        <p:par>
                          <p:cTn id="11" fill="hold" nodeType="afterGroup">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901139"/>
                                        </p:tgtEl>
                                        <p:attrNameLst>
                                          <p:attrName>style.visibility</p:attrName>
                                        </p:attrNameLst>
                                      </p:cBhvr>
                                      <p:to>
                                        <p:strVal val="visible"/>
                                      </p:to>
                                    </p:set>
                                  </p:childTnLst>
                                </p:cTn>
                              </p:par>
                            </p:childTnLst>
                          </p:cTn>
                        </p:par>
                        <p:par>
                          <p:cTn id="14" fill="hold" nodeType="afterGroup">
                            <p:stCondLst>
                              <p:cond delay="500"/>
                            </p:stCondLst>
                            <p:childTnLst>
                              <p:par>
                                <p:cTn id="15" presetID="22" presetClass="entr" presetSubtype="2" fill="hold" grpId="0" nodeType="afterEffect">
                                  <p:stCondLst>
                                    <p:cond delay="0"/>
                                  </p:stCondLst>
                                  <p:childTnLst>
                                    <p:set>
                                      <p:cBhvr>
                                        <p:cTn id="16" dur="1" fill="hold">
                                          <p:stCondLst>
                                            <p:cond delay="0"/>
                                          </p:stCondLst>
                                        </p:cTn>
                                        <p:tgtEl>
                                          <p:spTgt spid="901142"/>
                                        </p:tgtEl>
                                        <p:attrNameLst>
                                          <p:attrName>style.visibility</p:attrName>
                                        </p:attrNameLst>
                                      </p:cBhvr>
                                      <p:to>
                                        <p:strVal val="visible"/>
                                      </p:to>
                                    </p:set>
                                    <p:animEffect transition="in" filter="wipe(right)">
                                      <p:cBhvr>
                                        <p:cTn id="17" dur="500"/>
                                        <p:tgtEl>
                                          <p:spTgt spid="901142"/>
                                        </p:tgtEl>
                                      </p:cBhvr>
                                    </p:animEffect>
                                  </p:childTnLst>
                                </p:cTn>
                              </p:par>
                            </p:childTnLst>
                          </p:cTn>
                        </p:par>
                        <p:par>
                          <p:cTn id="18" fill="hold" nodeType="afterGroup">
                            <p:stCondLst>
                              <p:cond delay="1000"/>
                            </p:stCondLst>
                            <p:childTnLst>
                              <p:par>
                                <p:cTn id="19" presetID="1" presetClass="entr" presetSubtype="0" fill="hold" grpId="0" nodeType="afterEffect">
                                  <p:stCondLst>
                                    <p:cond delay="0"/>
                                  </p:stCondLst>
                                  <p:childTnLst>
                                    <p:set>
                                      <p:cBhvr>
                                        <p:cTn id="20" dur="1" fill="hold">
                                          <p:stCondLst>
                                            <p:cond delay="0"/>
                                          </p:stCondLst>
                                        </p:cTn>
                                        <p:tgtEl>
                                          <p:spTgt spid="901140"/>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01128"/>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01129"/>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01130"/>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01137"/>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9011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28" grpId="0"/>
      <p:bldP spid="901129" grpId="0"/>
      <p:bldP spid="901130" grpId="0"/>
      <p:bldP spid="901137" grpId="0"/>
      <p:bldP spid="901138" grpId="0"/>
      <p:bldP spid="901139" grpId="0" animBg="1"/>
      <p:bldP spid="901140" grpId="0"/>
      <p:bldP spid="901141" grpId="0"/>
      <p:bldP spid="901142" grpId="0" animBg="1"/>
      <p:bldP spid="901143"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3"/>
          <p:cNvSpPr>
            <a:spLocks noChangeArrowheads="1"/>
          </p:cNvSpPr>
          <p:nvPr/>
        </p:nvSpPr>
        <p:spPr bwMode="auto">
          <a:xfrm>
            <a:off x="533400" y="1311275"/>
            <a:ext cx="7924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Plot a point that indicates the government is running a budget surplus.</a:t>
            </a:r>
            <a:r>
              <a:rPr lang="en-US"/>
              <a:t> </a:t>
            </a:r>
          </a:p>
        </p:txBody>
      </p:sp>
      <p:sp>
        <p:nvSpPr>
          <p:cNvPr id="65539" name="Line 4"/>
          <p:cNvSpPr>
            <a:spLocks noChangeShapeType="1"/>
          </p:cNvSpPr>
          <p:nvPr/>
        </p:nvSpPr>
        <p:spPr bwMode="auto">
          <a:xfrm>
            <a:off x="2667000" y="6110288"/>
            <a:ext cx="3810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0" name="Line 5"/>
          <p:cNvSpPr>
            <a:spLocks noChangeShapeType="1"/>
          </p:cNvSpPr>
          <p:nvPr/>
        </p:nvSpPr>
        <p:spPr bwMode="auto">
          <a:xfrm>
            <a:off x="2667000" y="2957513"/>
            <a:ext cx="0" cy="31543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1" name="Line 6"/>
          <p:cNvSpPr>
            <a:spLocks noChangeAspect="1" noChangeShapeType="1"/>
          </p:cNvSpPr>
          <p:nvPr/>
        </p:nvSpPr>
        <p:spPr bwMode="auto">
          <a:xfrm>
            <a:off x="2667000" y="4008438"/>
            <a:ext cx="2720975" cy="210185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03175" name="Oval 7"/>
          <p:cNvSpPr>
            <a:spLocks noChangeAspect="1" noChangeArrowheads="1"/>
          </p:cNvSpPr>
          <p:nvPr/>
        </p:nvSpPr>
        <p:spPr bwMode="auto">
          <a:xfrm>
            <a:off x="3221038" y="5486400"/>
            <a:ext cx="109537" cy="109538"/>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sz="1800"/>
          </a:p>
        </p:txBody>
      </p:sp>
      <p:sp>
        <p:nvSpPr>
          <p:cNvPr id="903176" name="Rectangle 8"/>
          <p:cNvSpPr>
            <a:spLocks noChangeArrowheads="1"/>
          </p:cNvSpPr>
          <p:nvPr/>
        </p:nvSpPr>
        <p:spPr bwMode="auto">
          <a:xfrm>
            <a:off x="2133600" y="1925638"/>
            <a:ext cx="23463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120</a:t>
            </a:r>
            <a:r>
              <a:rPr lang="en-US" sz="1800" baseline="-30000">
                <a:cs typeface="Times New Roman" panose="02020603050405020304" pitchFamily="18" charset="0"/>
              </a:rPr>
              <a:t> </a:t>
            </a:r>
            <a:r>
              <a:rPr lang="en-US" sz="1800">
                <a:cs typeface="Times New Roman" panose="02020603050405020304" pitchFamily="18" charset="0"/>
              </a:rPr>
              <a:t>(50)</a:t>
            </a:r>
            <a:r>
              <a:rPr lang="en-US" sz="1800" baseline="-30000">
                <a:cs typeface="Times New Roman" panose="02020603050405020304" pitchFamily="18" charset="0"/>
              </a:rPr>
              <a:t> </a:t>
            </a:r>
            <a:r>
              <a:rPr lang="en-US" sz="1800">
                <a:cs typeface="Times New Roman" panose="02020603050405020304" pitchFamily="18" charset="0"/>
              </a:rPr>
              <a:t> + 100</a:t>
            </a:r>
            <a:r>
              <a:rPr lang="en-US" sz="1800" baseline="-30000">
                <a:cs typeface="Times New Roman" panose="02020603050405020304" pitchFamily="18" charset="0"/>
              </a:rPr>
              <a:t> </a:t>
            </a:r>
            <a:r>
              <a:rPr lang="en-US" sz="1800">
                <a:cs typeface="Times New Roman" panose="02020603050405020304" pitchFamily="18" charset="0"/>
              </a:rPr>
              <a:t>(60)  =  </a:t>
            </a:r>
            <a:endParaRPr lang="en-US" sz="1800"/>
          </a:p>
        </p:txBody>
      </p:sp>
      <p:sp>
        <p:nvSpPr>
          <p:cNvPr id="903177" name="Rectangle 9"/>
          <p:cNvSpPr>
            <a:spLocks noChangeArrowheads="1"/>
          </p:cNvSpPr>
          <p:nvPr/>
        </p:nvSpPr>
        <p:spPr bwMode="auto">
          <a:xfrm>
            <a:off x="4419600" y="1925638"/>
            <a:ext cx="17557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6000  + 6000  =  </a:t>
            </a:r>
            <a:endParaRPr lang="en-US" sz="1800"/>
          </a:p>
        </p:txBody>
      </p:sp>
      <p:sp>
        <p:nvSpPr>
          <p:cNvPr id="903178" name="Rectangle 10"/>
          <p:cNvSpPr>
            <a:spLocks noChangeArrowheads="1"/>
          </p:cNvSpPr>
          <p:nvPr/>
        </p:nvSpPr>
        <p:spPr bwMode="auto">
          <a:xfrm>
            <a:off x="5816600" y="1920875"/>
            <a:ext cx="1041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  12,000  </a:t>
            </a:r>
            <a:endParaRPr lang="en-US" sz="1800"/>
          </a:p>
        </p:txBody>
      </p:sp>
      <p:sp>
        <p:nvSpPr>
          <p:cNvPr id="65546" name="Rectangle 11"/>
          <p:cNvSpPr>
            <a:spLocks noChangeArrowheads="1"/>
          </p:cNvSpPr>
          <p:nvPr/>
        </p:nvSpPr>
        <p:spPr bwMode="auto">
          <a:xfrm>
            <a:off x="2255838" y="3063875"/>
            <a:ext cx="6397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a:cs typeface="Times New Roman" panose="02020603050405020304" pitchFamily="18" charset="0"/>
              </a:rPr>
              <a:t>Q</a:t>
            </a:r>
            <a:r>
              <a:rPr lang="en-US" sz="1800" i="1" baseline="-30000">
                <a:cs typeface="Times New Roman" panose="02020603050405020304" pitchFamily="18" charset="0"/>
              </a:rPr>
              <a:t>m </a:t>
            </a:r>
            <a:endParaRPr lang="en-US" sz="1800"/>
          </a:p>
        </p:txBody>
      </p:sp>
      <p:sp>
        <p:nvSpPr>
          <p:cNvPr id="65547" name="Rectangle 12"/>
          <p:cNvSpPr>
            <a:spLocks noChangeArrowheads="1"/>
          </p:cNvSpPr>
          <p:nvPr/>
        </p:nvSpPr>
        <p:spPr bwMode="auto">
          <a:xfrm>
            <a:off x="5913438" y="6126163"/>
            <a:ext cx="6397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a:cs typeface="Times New Roman" panose="02020603050405020304" pitchFamily="18" charset="0"/>
              </a:rPr>
              <a:t>Q</a:t>
            </a:r>
            <a:r>
              <a:rPr lang="en-US" sz="1800" i="1" baseline="-30000">
                <a:cs typeface="Times New Roman" panose="02020603050405020304" pitchFamily="18" charset="0"/>
              </a:rPr>
              <a:t>HC </a:t>
            </a:r>
            <a:endParaRPr lang="en-US" sz="1800"/>
          </a:p>
        </p:txBody>
      </p:sp>
      <p:sp>
        <p:nvSpPr>
          <p:cNvPr id="903181" name="Rectangle 13"/>
          <p:cNvSpPr>
            <a:spLocks noChangeArrowheads="1"/>
          </p:cNvSpPr>
          <p:nvPr/>
        </p:nvSpPr>
        <p:spPr bwMode="auto">
          <a:xfrm>
            <a:off x="2219325" y="5362575"/>
            <a:ext cx="412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50</a:t>
            </a:r>
            <a:endParaRPr lang="en-US" sz="1800"/>
          </a:p>
        </p:txBody>
      </p:sp>
      <p:sp>
        <p:nvSpPr>
          <p:cNvPr id="903182" name="Rectangle 14"/>
          <p:cNvSpPr>
            <a:spLocks noChangeArrowheads="1"/>
          </p:cNvSpPr>
          <p:nvPr/>
        </p:nvSpPr>
        <p:spPr bwMode="auto">
          <a:xfrm>
            <a:off x="3044825" y="6157913"/>
            <a:ext cx="527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60  </a:t>
            </a:r>
            <a:endParaRPr lang="en-US" sz="1800"/>
          </a:p>
        </p:txBody>
      </p:sp>
      <p:sp>
        <p:nvSpPr>
          <p:cNvPr id="903183" name="Line 15"/>
          <p:cNvSpPr>
            <a:spLocks noChangeShapeType="1"/>
          </p:cNvSpPr>
          <p:nvPr/>
        </p:nvSpPr>
        <p:spPr bwMode="auto">
          <a:xfrm>
            <a:off x="2667000" y="5540375"/>
            <a:ext cx="533400" cy="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903184" name="Line 16"/>
          <p:cNvSpPr>
            <a:spLocks noChangeShapeType="1"/>
          </p:cNvSpPr>
          <p:nvPr/>
        </p:nvSpPr>
        <p:spPr bwMode="auto">
          <a:xfrm>
            <a:off x="3276600" y="5540375"/>
            <a:ext cx="0" cy="569913"/>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903185" name="Rectangle 17"/>
          <p:cNvSpPr>
            <a:spLocks noChangeArrowheads="1"/>
          </p:cNvSpPr>
          <p:nvPr/>
        </p:nvSpPr>
        <p:spPr bwMode="auto">
          <a:xfrm>
            <a:off x="2362200" y="2424113"/>
            <a:ext cx="35528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a:cs typeface="Times New Roman" panose="02020603050405020304" pitchFamily="18" charset="0"/>
              </a:rPr>
              <a:t>Budget surplus </a:t>
            </a:r>
            <a:r>
              <a:rPr lang="en-US" sz="1800">
                <a:cs typeface="Times New Roman" panose="02020603050405020304" pitchFamily="18" charset="0"/>
              </a:rPr>
              <a:t>= 24,000 - 12,000 =  </a:t>
            </a:r>
            <a:endParaRPr lang="en-US" sz="1800"/>
          </a:p>
        </p:txBody>
      </p:sp>
      <p:sp>
        <p:nvSpPr>
          <p:cNvPr id="903186" name="Rectangle 18"/>
          <p:cNvSpPr>
            <a:spLocks noChangeArrowheads="1"/>
          </p:cNvSpPr>
          <p:nvPr/>
        </p:nvSpPr>
        <p:spPr bwMode="auto">
          <a:xfrm>
            <a:off x="5664200" y="2424113"/>
            <a:ext cx="812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12,000</a:t>
            </a:r>
            <a:endParaRPr lang="en-US" sz="1800"/>
          </a:p>
        </p:txBody>
      </p:sp>
      <p:sp>
        <p:nvSpPr>
          <p:cNvPr id="65554" name="Rectangle 20"/>
          <p:cNvSpPr>
            <a:spLocks noGrp="1" noChangeArrowheads="1"/>
          </p:cNvSpPr>
          <p:nvPr>
            <p:ph type="title"/>
          </p:nvPr>
        </p:nvSpPr>
        <p:spPr>
          <a:xfrm>
            <a:off x="381000" y="457200"/>
            <a:ext cx="8229600" cy="533400"/>
          </a:xfrm>
          <a:noFill/>
        </p:spPr>
        <p:txBody>
          <a:bodyPr/>
          <a:lstStyle/>
          <a:p>
            <a:pPr eaLnBrk="1" hangingPunct="1"/>
            <a:r>
              <a:rPr lang="en-US" altLang="en-US" smtClean="0"/>
              <a:t>Consumption Possibilities Frontier</a:t>
            </a:r>
            <a:endParaRPr lang="en-CA" altLang="en-US"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03182"/>
                                        </p:tgtEl>
                                        <p:attrNameLst>
                                          <p:attrName>style.visibility</p:attrName>
                                        </p:attrNameLst>
                                      </p:cBhvr>
                                      <p:to>
                                        <p:strVal val="visible"/>
                                      </p:to>
                                    </p:set>
                                  </p:childTnLst>
                                </p:cTn>
                              </p:par>
                            </p:childTnLst>
                          </p:cTn>
                        </p:par>
                        <p:par>
                          <p:cTn id="7" fill="hold" nodeType="afterGroup">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903184"/>
                                        </p:tgtEl>
                                        <p:attrNameLst>
                                          <p:attrName>style.visibility</p:attrName>
                                        </p:attrNameLst>
                                      </p:cBhvr>
                                      <p:to>
                                        <p:strVal val="visible"/>
                                      </p:to>
                                    </p:set>
                                    <p:animEffect transition="in" filter="wipe(down)">
                                      <p:cBhvr>
                                        <p:cTn id="10" dur="500"/>
                                        <p:tgtEl>
                                          <p:spTgt spid="903184"/>
                                        </p:tgtEl>
                                      </p:cBhvr>
                                    </p:animEffect>
                                  </p:childTnLst>
                                </p:cTn>
                              </p:par>
                            </p:childTnLst>
                          </p:cTn>
                        </p:par>
                        <p:par>
                          <p:cTn id="11" fill="hold" nodeType="afterGroup">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903175"/>
                                        </p:tgtEl>
                                        <p:attrNameLst>
                                          <p:attrName>style.visibility</p:attrName>
                                        </p:attrNameLst>
                                      </p:cBhvr>
                                      <p:to>
                                        <p:strVal val="visible"/>
                                      </p:to>
                                    </p:set>
                                  </p:childTnLst>
                                </p:cTn>
                              </p:par>
                            </p:childTnLst>
                          </p:cTn>
                        </p:par>
                        <p:par>
                          <p:cTn id="14" fill="hold" nodeType="afterGroup">
                            <p:stCondLst>
                              <p:cond delay="500"/>
                            </p:stCondLst>
                            <p:childTnLst>
                              <p:par>
                                <p:cTn id="15" presetID="22" presetClass="entr" presetSubtype="2" fill="hold" grpId="0" nodeType="afterEffect">
                                  <p:stCondLst>
                                    <p:cond delay="0"/>
                                  </p:stCondLst>
                                  <p:childTnLst>
                                    <p:set>
                                      <p:cBhvr>
                                        <p:cTn id="16" dur="1" fill="hold">
                                          <p:stCondLst>
                                            <p:cond delay="0"/>
                                          </p:stCondLst>
                                        </p:cTn>
                                        <p:tgtEl>
                                          <p:spTgt spid="903183"/>
                                        </p:tgtEl>
                                        <p:attrNameLst>
                                          <p:attrName>style.visibility</p:attrName>
                                        </p:attrNameLst>
                                      </p:cBhvr>
                                      <p:to>
                                        <p:strVal val="visible"/>
                                      </p:to>
                                    </p:set>
                                    <p:animEffect transition="in" filter="wipe(right)">
                                      <p:cBhvr>
                                        <p:cTn id="17" dur="500"/>
                                        <p:tgtEl>
                                          <p:spTgt spid="903183"/>
                                        </p:tgtEl>
                                      </p:cBhvr>
                                    </p:animEffect>
                                  </p:childTnLst>
                                </p:cTn>
                              </p:par>
                            </p:childTnLst>
                          </p:cTn>
                        </p:par>
                        <p:par>
                          <p:cTn id="18" fill="hold" nodeType="afterGroup">
                            <p:stCondLst>
                              <p:cond delay="1000"/>
                            </p:stCondLst>
                            <p:childTnLst>
                              <p:par>
                                <p:cTn id="19" presetID="1" presetClass="entr" presetSubtype="0" fill="hold" grpId="0" nodeType="afterEffect">
                                  <p:stCondLst>
                                    <p:cond delay="0"/>
                                  </p:stCondLst>
                                  <p:childTnLst>
                                    <p:set>
                                      <p:cBhvr>
                                        <p:cTn id="20" dur="1" fill="hold">
                                          <p:stCondLst>
                                            <p:cond delay="0"/>
                                          </p:stCondLst>
                                        </p:cTn>
                                        <p:tgtEl>
                                          <p:spTgt spid="903181"/>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03176"/>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03177"/>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03178"/>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0318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9031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3175" grpId="0" animBg="1"/>
      <p:bldP spid="903176" grpId="0"/>
      <p:bldP spid="903177" grpId="0"/>
      <p:bldP spid="903178" grpId="0"/>
      <p:bldP spid="903181" grpId="0"/>
      <p:bldP spid="903182" grpId="0"/>
      <p:bldP spid="903183" grpId="0" animBg="1"/>
      <p:bldP spid="903184" grpId="0" animBg="1"/>
      <p:bldP spid="903185" grpId="0"/>
      <p:bldP spid="903186"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ChangeArrowheads="1"/>
          </p:cNvSpPr>
          <p:nvPr/>
        </p:nvSpPr>
        <p:spPr bwMode="auto">
          <a:xfrm>
            <a:off x="533400" y="1171575"/>
            <a:ext cx="7924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t>What is the OC of moving from A to B?</a:t>
            </a:r>
            <a:endParaRPr lang="en-US" sz="1800">
              <a:cs typeface="Times New Roman" panose="02020603050405020304" pitchFamily="18" charset="0"/>
            </a:endParaRPr>
          </a:p>
        </p:txBody>
      </p:sp>
      <p:sp>
        <p:nvSpPr>
          <p:cNvPr id="66563" name="Line 3"/>
          <p:cNvSpPr>
            <a:spLocks noChangeShapeType="1"/>
          </p:cNvSpPr>
          <p:nvPr/>
        </p:nvSpPr>
        <p:spPr bwMode="auto">
          <a:xfrm>
            <a:off x="2667000" y="6110288"/>
            <a:ext cx="3810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64" name="Line 4"/>
          <p:cNvSpPr>
            <a:spLocks noChangeShapeType="1"/>
          </p:cNvSpPr>
          <p:nvPr/>
        </p:nvSpPr>
        <p:spPr bwMode="auto">
          <a:xfrm>
            <a:off x="2667000" y="2957513"/>
            <a:ext cx="0" cy="31543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65" name="Line 5"/>
          <p:cNvSpPr>
            <a:spLocks noChangeAspect="1" noChangeShapeType="1"/>
          </p:cNvSpPr>
          <p:nvPr/>
        </p:nvSpPr>
        <p:spPr bwMode="auto">
          <a:xfrm>
            <a:off x="2667000" y="4008438"/>
            <a:ext cx="2720975" cy="210185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66" name="Oval 6"/>
          <p:cNvSpPr>
            <a:spLocks noChangeAspect="1" noChangeArrowheads="1"/>
          </p:cNvSpPr>
          <p:nvPr/>
        </p:nvSpPr>
        <p:spPr bwMode="auto">
          <a:xfrm>
            <a:off x="3221038" y="4419600"/>
            <a:ext cx="109537" cy="109538"/>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sz="1800"/>
          </a:p>
        </p:txBody>
      </p:sp>
      <p:sp>
        <p:nvSpPr>
          <p:cNvPr id="905223" name="Rectangle 7"/>
          <p:cNvSpPr>
            <a:spLocks noChangeArrowheads="1"/>
          </p:cNvSpPr>
          <p:nvPr/>
        </p:nvSpPr>
        <p:spPr bwMode="auto">
          <a:xfrm>
            <a:off x="838200" y="1476375"/>
            <a:ext cx="7315200"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120000"/>
              </a:lnSpc>
            </a:pPr>
            <a:r>
              <a:rPr lang="en-US" sz="1600" i="1"/>
              <a:t>From A to B </a:t>
            </a:r>
          </a:p>
          <a:p>
            <a:pPr eaLnBrk="1" hangingPunct="1">
              <a:lnSpc>
                <a:spcPct val="120000"/>
              </a:lnSpc>
            </a:pPr>
            <a:r>
              <a:rPr lang="en-US" sz="1600" i="1">
                <a:solidFill>
                  <a:srgbClr val="0066FF"/>
                </a:solidFill>
              </a:rPr>
              <a:t>we can buy </a:t>
            </a:r>
            <a:r>
              <a:rPr lang="en-US" sz="1600">
                <a:solidFill>
                  <a:srgbClr val="0066FF"/>
                </a:solidFill>
              </a:rPr>
              <a:t>120</a:t>
            </a:r>
            <a:r>
              <a:rPr lang="en-US" sz="1600" i="1">
                <a:solidFill>
                  <a:srgbClr val="0066FF"/>
                </a:solidFill>
              </a:rPr>
              <a:t> more units of health care </a:t>
            </a:r>
            <a:r>
              <a:rPr lang="en-US" sz="1600">
                <a:solidFill>
                  <a:srgbClr val="0066FF"/>
                </a:solidFill>
              </a:rPr>
              <a:t>(</a:t>
            </a:r>
            <a:r>
              <a:rPr lang="en-US" sz="1600">
                <a:solidFill>
                  <a:srgbClr val="0066FF"/>
                </a:solidFill>
                <a:latin typeface="Symbol" panose="05050102010706020507" pitchFamily="18" charset="2"/>
              </a:rPr>
              <a:t>D</a:t>
            </a:r>
            <a:r>
              <a:rPr lang="en-US" sz="1600" i="1">
                <a:solidFill>
                  <a:srgbClr val="0066FF"/>
                </a:solidFill>
              </a:rPr>
              <a:t>Q</a:t>
            </a:r>
            <a:r>
              <a:rPr lang="en-US" sz="1600" i="1" baseline="-25000">
                <a:solidFill>
                  <a:srgbClr val="0066FF"/>
                </a:solidFill>
              </a:rPr>
              <a:t>HC</a:t>
            </a:r>
            <a:r>
              <a:rPr lang="en-US" sz="1600" i="1">
                <a:solidFill>
                  <a:srgbClr val="0066FF"/>
                </a:solidFill>
              </a:rPr>
              <a:t> </a:t>
            </a:r>
            <a:r>
              <a:rPr lang="en-US" sz="1600">
                <a:solidFill>
                  <a:srgbClr val="0066FF"/>
                </a:solidFill>
              </a:rPr>
              <a:t>= 120</a:t>
            </a:r>
            <a:r>
              <a:rPr lang="en-US" sz="1600" i="1">
                <a:solidFill>
                  <a:srgbClr val="0066FF"/>
                </a:solidFill>
              </a:rPr>
              <a:t> </a:t>
            </a:r>
            <a:r>
              <a:rPr lang="en-US" sz="1600">
                <a:solidFill>
                  <a:srgbClr val="0066FF"/>
                </a:solidFill>
              </a:rPr>
              <a:t>)</a:t>
            </a:r>
            <a:r>
              <a:rPr lang="en-US" sz="1600" i="1">
                <a:solidFill>
                  <a:srgbClr val="0066FF"/>
                </a:solidFill>
              </a:rPr>
              <a:t> </a:t>
            </a:r>
          </a:p>
          <a:p>
            <a:pPr eaLnBrk="1" hangingPunct="1">
              <a:lnSpc>
                <a:spcPct val="120000"/>
              </a:lnSpc>
            </a:pPr>
            <a:r>
              <a:rPr lang="en-US" sz="1600" i="1">
                <a:solidFill>
                  <a:schemeClr val="hlink"/>
                </a:solidFill>
              </a:rPr>
              <a:t>but we have to give up </a:t>
            </a:r>
            <a:r>
              <a:rPr lang="en-US" sz="1600">
                <a:solidFill>
                  <a:schemeClr val="hlink"/>
                </a:solidFill>
              </a:rPr>
              <a:t>100</a:t>
            </a:r>
            <a:r>
              <a:rPr lang="en-US" sz="1600" i="1">
                <a:solidFill>
                  <a:schemeClr val="hlink"/>
                </a:solidFill>
              </a:rPr>
              <a:t> units of military protection </a:t>
            </a:r>
            <a:r>
              <a:rPr lang="en-US" sz="1600">
                <a:solidFill>
                  <a:schemeClr val="hlink"/>
                </a:solidFill>
              </a:rPr>
              <a:t>(</a:t>
            </a:r>
            <a:r>
              <a:rPr lang="en-US" sz="1600">
                <a:solidFill>
                  <a:schemeClr val="hlink"/>
                </a:solidFill>
                <a:latin typeface="Symbol" panose="05050102010706020507" pitchFamily="18" charset="2"/>
              </a:rPr>
              <a:t>D</a:t>
            </a:r>
            <a:r>
              <a:rPr lang="en-US" sz="1600" i="1">
                <a:solidFill>
                  <a:schemeClr val="hlink"/>
                </a:solidFill>
              </a:rPr>
              <a:t>Q</a:t>
            </a:r>
            <a:r>
              <a:rPr lang="en-US" sz="1600" i="1" baseline="-25000">
                <a:solidFill>
                  <a:schemeClr val="hlink"/>
                </a:solidFill>
              </a:rPr>
              <a:t>m</a:t>
            </a:r>
            <a:r>
              <a:rPr lang="en-US" sz="1600" i="1">
                <a:solidFill>
                  <a:schemeClr val="hlink"/>
                </a:solidFill>
              </a:rPr>
              <a:t> </a:t>
            </a:r>
            <a:r>
              <a:rPr lang="en-US" sz="1600">
                <a:solidFill>
                  <a:schemeClr val="hlink"/>
                </a:solidFill>
              </a:rPr>
              <a:t>= -100</a:t>
            </a:r>
            <a:r>
              <a:rPr lang="en-US" sz="1600" i="1">
                <a:solidFill>
                  <a:schemeClr val="hlink"/>
                </a:solidFill>
              </a:rPr>
              <a:t> </a:t>
            </a:r>
            <a:r>
              <a:rPr lang="en-US" sz="1600">
                <a:solidFill>
                  <a:schemeClr val="hlink"/>
                </a:solidFill>
              </a:rPr>
              <a:t>)</a:t>
            </a:r>
            <a:r>
              <a:rPr lang="en-US" sz="1600" i="1">
                <a:solidFill>
                  <a:schemeClr val="hlink"/>
                </a:solidFill>
              </a:rPr>
              <a:t>.</a:t>
            </a:r>
          </a:p>
          <a:p>
            <a:pPr eaLnBrk="1" hangingPunct="1">
              <a:lnSpc>
                <a:spcPct val="120000"/>
              </a:lnSpc>
            </a:pPr>
            <a:r>
              <a:rPr lang="en-US" sz="1600" i="1"/>
              <a:t>The OC  of </a:t>
            </a:r>
            <a:r>
              <a:rPr lang="en-US" sz="1600"/>
              <a:t>1.2</a:t>
            </a:r>
            <a:r>
              <a:rPr lang="en-US" sz="1600" i="1"/>
              <a:t> units of health care requires giving up </a:t>
            </a:r>
            <a:r>
              <a:rPr lang="en-US" sz="1600"/>
              <a:t>1</a:t>
            </a:r>
            <a:r>
              <a:rPr lang="en-US" sz="1600" i="1"/>
              <a:t> unit of military protection</a:t>
            </a:r>
            <a:r>
              <a:rPr lang="en-US" sz="1600"/>
              <a:t> </a:t>
            </a:r>
          </a:p>
        </p:txBody>
      </p:sp>
      <p:sp>
        <p:nvSpPr>
          <p:cNvPr id="66568" name="Rectangle 10"/>
          <p:cNvSpPr>
            <a:spLocks noChangeArrowheads="1"/>
          </p:cNvSpPr>
          <p:nvPr/>
        </p:nvSpPr>
        <p:spPr bwMode="auto">
          <a:xfrm>
            <a:off x="2255838" y="3063875"/>
            <a:ext cx="6397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a:cs typeface="Times New Roman" panose="02020603050405020304" pitchFamily="18" charset="0"/>
              </a:rPr>
              <a:t>Q</a:t>
            </a:r>
            <a:r>
              <a:rPr lang="en-US" sz="1800" i="1" baseline="-30000">
                <a:cs typeface="Times New Roman" panose="02020603050405020304" pitchFamily="18" charset="0"/>
              </a:rPr>
              <a:t>m </a:t>
            </a:r>
            <a:endParaRPr lang="en-US" sz="1800"/>
          </a:p>
        </p:txBody>
      </p:sp>
      <p:sp>
        <p:nvSpPr>
          <p:cNvPr id="66569" name="Rectangle 11"/>
          <p:cNvSpPr>
            <a:spLocks noChangeArrowheads="1"/>
          </p:cNvSpPr>
          <p:nvPr/>
        </p:nvSpPr>
        <p:spPr bwMode="auto">
          <a:xfrm>
            <a:off x="5913438" y="6126163"/>
            <a:ext cx="6397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i="1">
                <a:cs typeface="Times New Roman" panose="02020603050405020304" pitchFamily="18" charset="0"/>
              </a:rPr>
              <a:t>Q</a:t>
            </a:r>
            <a:r>
              <a:rPr lang="en-US" sz="1800" i="1" baseline="-30000">
                <a:cs typeface="Times New Roman" panose="02020603050405020304" pitchFamily="18" charset="0"/>
              </a:rPr>
              <a:t>HC </a:t>
            </a:r>
            <a:endParaRPr lang="en-US" sz="1800"/>
          </a:p>
        </p:txBody>
      </p:sp>
      <p:sp>
        <p:nvSpPr>
          <p:cNvPr id="66570" name="Rectangle 12"/>
          <p:cNvSpPr>
            <a:spLocks noChangeArrowheads="1"/>
          </p:cNvSpPr>
          <p:nvPr/>
        </p:nvSpPr>
        <p:spPr bwMode="auto">
          <a:xfrm>
            <a:off x="2219325" y="5362575"/>
            <a:ext cx="412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50</a:t>
            </a:r>
            <a:endParaRPr lang="en-US" sz="1800"/>
          </a:p>
        </p:txBody>
      </p:sp>
      <p:sp>
        <p:nvSpPr>
          <p:cNvPr id="66571" name="Rectangle 13"/>
          <p:cNvSpPr>
            <a:spLocks noChangeArrowheads="1"/>
          </p:cNvSpPr>
          <p:nvPr/>
        </p:nvSpPr>
        <p:spPr bwMode="auto">
          <a:xfrm>
            <a:off x="3044825" y="6157913"/>
            <a:ext cx="527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60  </a:t>
            </a:r>
            <a:endParaRPr lang="en-US" sz="1800"/>
          </a:p>
        </p:txBody>
      </p:sp>
      <p:sp>
        <p:nvSpPr>
          <p:cNvPr id="66572" name="Line 14"/>
          <p:cNvSpPr>
            <a:spLocks noChangeShapeType="1"/>
          </p:cNvSpPr>
          <p:nvPr/>
        </p:nvSpPr>
        <p:spPr bwMode="auto">
          <a:xfrm>
            <a:off x="2667000" y="5540375"/>
            <a:ext cx="1981200" cy="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66573" name="Line 15"/>
          <p:cNvSpPr>
            <a:spLocks noChangeShapeType="1"/>
          </p:cNvSpPr>
          <p:nvPr/>
        </p:nvSpPr>
        <p:spPr bwMode="auto">
          <a:xfrm>
            <a:off x="3276600" y="4464050"/>
            <a:ext cx="0" cy="164465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66574" name="Rectangle 18"/>
          <p:cNvSpPr>
            <a:spLocks noGrp="1" noChangeArrowheads="1"/>
          </p:cNvSpPr>
          <p:nvPr>
            <p:ph type="title"/>
          </p:nvPr>
        </p:nvSpPr>
        <p:spPr>
          <a:xfrm>
            <a:off x="381000" y="457200"/>
            <a:ext cx="8229600" cy="533400"/>
          </a:xfrm>
          <a:noFill/>
        </p:spPr>
        <p:txBody>
          <a:bodyPr/>
          <a:lstStyle/>
          <a:p>
            <a:pPr eaLnBrk="1" hangingPunct="1"/>
            <a:r>
              <a:rPr lang="en-US" altLang="en-US" smtClean="0"/>
              <a:t>Consumption Possibilities Frontier</a:t>
            </a:r>
            <a:endParaRPr lang="en-CA" altLang="en-US" smtClean="0"/>
          </a:p>
        </p:txBody>
      </p:sp>
      <p:sp>
        <p:nvSpPr>
          <p:cNvPr id="66575" name="Oval 19"/>
          <p:cNvSpPr>
            <a:spLocks noChangeAspect="1" noChangeArrowheads="1"/>
          </p:cNvSpPr>
          <p:nvPr/>
        </p:nvSpPr>
        <p:spPr bwMode="auto">
          <a:xfrm>
            <a:off x="4603750" y="5484813"/>
            <a:ext cx="109538" cy="109537"/>
          </a:xfrm>
          <a:prstGeom prst="ellipse">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sz="1800"/>
          </a:p>
        </p:txBody>
      </p:sp>
      <p:sp>
        <p:nvSpPr>
          <p:cNvPr id="66576" name="Rectangle 21"/>
          <p:cNvSpPr>
            <a:spLocks noChangeArrowheads="1"/>
          </p:cNvSpPr>
          <p:nvPr/>
        </p:nvSpPr>
        <p:spPr bwMode="auto">
          <a:xfrm>
            <a:off x="2151063" y="4291013"/>
            <a:ext cx="584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150 </a:t>
            </a:r>
            <a:endParaRPr lang="en-US" sz="1800"/>
          </a:p>
        </p:txBody>
      </p:sp>
      <p:sp>
        <p:nvSpPr>
          <p:cNvPr id="66577" name="Rectangle 22"/>
          <p:cNvSpPr>
            <a:spLocks noChangeArrowheads="1"/>
          </p:cNvSpPr>
          <p:nvPr/>
        </p:nvSpPr>
        <p:spPr bwMode="auto">
          <a:xfrm>
            <a:off x="4387850" y="6157913"/>
            <a:ext cx="641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180  </a:t>
            </a:r>
            <a:endParaRPr lang="en-US" sz="1800"/>
          </a:p>
        </p:txBody>
      </p:sp>
      <p:sp>
        <p:nvSpPr>
          <p:cNvPr id="66578" name="Line 23"/>
          <p:cNvSpPr>
            <a:spLocks noChangeShapeType="1"/>
          </p:cNvSpPr>
          <p:nvPr/>
        </p:nvSpPr>
        <p:spPr bwMode="auto">
          <a:xfrm>
            <a:off x="2667000" y="4475163"/>
            <a:ext cx="533400" cy="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66579" name="Line 24"/>
          <p:cNvSpPr>
            <a:spLocks noChangeShapeType="1"/>
          </p:cNvSpPr>
          <p:nvPr/>
        </p:nvSpPr>
        <p:spPr bwMode="auto">
          <a:xfrm>
            <a:off x="4657725" y="5541963"/>
            <a:ext cx="0" cy="569912"/>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66580" name="Rectangle 25"/>
          <p:cNvSpPr>
            <a:spLocks noChangeArrowheads="1"/>
          </p:cNvSpPr>
          <p:nvPr/>
        </p:nvSpPr>
        <p:spPr bwMode="auto">
          <a:xfrm>
            <a:off x="4683125" y="5273675"/>
            <a:ext cx="450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B  </a:t>
            </a:r>
            <a:endParaRPr lang="en-US" sz="1800"/>
          </a:p>
        </p:txBody>
      </p:sp>
      <p:sp>
        <p:nvSpPr>
          <p:cNvPr id="66581" name="Rectangle 26"/>
          <p:cNvSpPr>
            <a:spLocks noChangeArrowheads="1"/>
          </p:cNvSpPr>
          <p:nvPr/>
        </p:nvSpPr>
        <p:spPr bwMode="auto">
          <a:xfrm>
            <a:off x="3200400" y="4114800"/>
            <a:ext cx="349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A</a:t>
            </a:r>
            <a:endParaRPr lang="en-US" sz="1800"/>
          </a:p>
        </p:txBody>
      </p:sp>
      <p:sp>
        <p:nvSpPr>
          <p:cNvPr id="905245" name="Line 29"/>
          <p:cNvSpPr>
            <a:spLocks noChangeShapeType="1"/>
          </p:cNvSpPr>
          <p:nvPr/>
        </p:nvSpPr>
        <p:spPr bwMode="auto">
          <a:xfrm>
            <a:off x="3335338" y="4454525"/>
            <a:ext cx="1312862" cy="0"/>
          </a:xfrm>
          <a:prstGeom prst="line">
            <a:avLst/>
          </a:prstGeom>
          <a:noFill/>
          <a:ln w="38100">
            <a:solidFill>
              <a:srgbClr val="0066FF"/>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905246" name="Line 30"/>
          <p:cNvSpPr>
            <a:spLocks noChangeShapeType="1"/>
          </p:cNvSpPr>
          <p:nvPr/>
        </p:nvSpPr>
        <p:spPr bwMode="auto">
          <a:xfrm flipH="1">
            <a:off x="4657725" y="4419600"/>
            <a:ext cx="0" cy="1122363"/>
          </a:xfrm>
          <a:prstGeom prst="line">
            <a:avLst/>
          </a:prstGeom>
          <a:noFill/>
          <a:ln w="38100">
            <a:solidFill>
              <a:srgbClr val="E5003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052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05223">
                                            <p:txEl>
                                              <p:pRg st="1" end="1"/>
                                            </p:txEl>
                                          </p:spTgt>
                                        </p:tgtEl>
                                        <p:attrNameLst>
                                          <p:attrName>style.visibility</p:attrName>
                                        </p:attrNameLst>
                                      </p:cBhvr>
                                      <p:to>
                                        <p:strVal val="visible"/>
                                      </p:to>
                                    </p:set>
                                  </p:childTnLst>
                                </p:cTn>
                              </p:par>
                            </p:childTnLst>
                          </p:cTn>
                        </p:par>
                        <p:par>
                          <p:cTn id="11" fill="hold" nodeType="afterGroup">
                            <p:stCondLst>
                              <p:cond delay="0"/>
                            </p:stCondLst>
                            <p:childTnLst>
                              <p:par>
                                <p:cTn id="12" presetID="22" presetClass="entr" presetSubtype="8" fill="hold" grpId="0" nodeType="afterEffect">
                                  <p:stCondLst>
                                    <p:cond delay="0"/>
                                  </p:stCondLst>
                                  <p:childTnLst>
                                    <p:set>
                                      <p:cBhvr>
                                        <p:cTn id="13" dur="1" fill="hold">
                                          <p:stCondLst>
                                            <p:cond delay="0"/>
                                          </p:stCondLst>
                                        </p:cTn>
                                        <p:tgtEl>
                                          <p:spTgt spid="905245"/>
                                        </p:tgtEl>
                                        <p:attrNameLst>
                                          <p:attrName>style.visibility</p:attrName>
                                        </p:attrNameLst>
                                      </p:cBhvr>
                                      <p:to>
                                        <p:strVal val="visible"/>
                                      </p:to>
                                    </p:set>
                                    <p:animEffect transition="in" filter="wipe(left)">
                                      <p:cBhvr>
                                        <p:cTn id="14" dur="500"/>
                                        <p:tgtEl>
                                          <p:spTgt spid="905245"/>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905223">
                                            <p:txEl>
                                              <p:pRg st="2" end="2"/>
                                            </p:txEl>
                                          </p:spTgt>
                                        </p:tgtEl>
                                        <p:attrNameLst>
                                          <p:attrName>style.visibility</p:attrName>
                                        </p:attrNameLst>
                                      </p:cBhvr>
                                      <p:to>
                                        <p:strVal val="visible"/>
                                      </p:to>
                                    </p:set>
                                  </p:childTnLst>
                                </p:cTn>
                              </p:par>
                            </p:childTnLst>
                          </p:cTn>
                        </p:par>
                        <p:par>
                          <p:cTn id="19" fill="hold" nodeType="afterGroup">
                            <p:stCondLst>
                              <p:cond delay="0"/>
                            </p:stCondLst>
                            <p:childTnLst>
                              <p:par>
                                <p:cTn id="20" presetID="22" presetClass="entr" presetSubtype="1" fill="hold" grpId="0" nodeType="afterEffect">
                                  <p:stCondLst>
                                    <p:cond delay="0"/>
                                  </p:stCondLst>
                                  <p:childTnLst>
                                    <p:set>
                                      <p:cBhvr>
                                        <p:cTn id="21" dur="1" fill="hold">
                                          <p:stCondLst>
                                            <p:cond delay="0"/>
                                          </p:stCondLst>
                                        </p:cTn>
                                        <p:tgtEl>
                                          <p:spTgt spid="905246"/>
                                        </p:tgtEl>
                                        <p:attrNameLst>
                                          <p:attrName>style.visibility</p:attrName>
                                        </p:attrNameLst>
                                      </p:cBhvr>
                                      <p:to>
                                        <p:strVal val="visible"/>
                                      </p:to>
                                    </p:set>
                                    <p:animEffect transition="in" filter="wipe(up)">
                                      <p:cBhvr>
                                        <p:cTn id="22" dur="500"/>
                                        <p:tgtEl>
                                          <p:spTgt spid="90524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90522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5245" grpId="0" animBg="1"/>
      <p:bldP spid="905246"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381000" y="457200"/>
            <a:ext cx="8229600" cy="533400"/>
          </a:xfrm>
        </p:spPr>
        <p:txBody>
          <a:bodyPr/>
          <a:lstStyle/>
          <a:p>
            <a:pPr eaLnBrk="1" hangingPunct="1"/>
            <a:r>
              <a:rPr lang="en-US" smtClean="0"/>
              <a:t>Macroeconomics Models</a:t>
            </a:r>
            <a:endParaRPr lang="en-CA" altLang="en-US" smtClean="0"/>
          </a:p>
        </p:txBody>
      </p:sp>
      <p:sp>
        <p:nvSpPr>
          <p:cNvPr id="915459" name="Rectangle 3"/>
          <p:cNvSpPr>
            <a:spLocks noGrp="1" noChangeArrowheads="1"/>
          </p:cNvSpPr>
          <p:nvPr>
            <p:ph type="body" idx="1"/>
          </p:nvPr>
        </p:nvSpPr>
        <p:spPr>
          <a:xfrm>
            <a:off x="381000" y="1371600"/>
            <a:ext cx="8229600" cy="5105400"/>
          </a:xfrm>
        </p:spPr>
        <p:txBody>
          <a:bodyPr/>
          <a:lstStyle/>
          <a:p>
            <a:pPr marL="0" indent="0" eaLnBrk="1" hangingPunct="1">
              <a:lnSpc>
                <a:spcPct val="120000"/>
              </a:lnSpc>
              <a:buFont typeface="Webdings" panose="05030102010509060703" pitchFamily="18" charset="2"/>
              <a:buNone/>
            </a:pPr>
            <a:r>
              <a:rPr lang="en-US" altLang="en-US" sz="1800" u="sng" dirty="0" smtClean="0"/>
              <a:t>Free Trade Model</a:t>
            </a:r>
          </a:p>
          <a:p>
            <a:pPr marL="461963" lvl="1" indent="-347663" eaLnBrk="1" hangingPunct="1">
              <a:lnSpc>
                <a:spcPct val="120000"/>
              </a:lnSpc>
            </a:pPr>
            <a:r>
              <a:rPr lang="en-US" altLang="en-US" sz="1800" dirty="0" smtClean="0"/>
              <a:t>	The PPF can be used to model the benefits of free trade.</a:t>
            </a:r>
          </a:p>
          <a:p>
            <a:pPr marL="461963" lvl="1" indent="-347663" eaLnBrk="1" hangingPunct="1">
              <a:lnSpc>
                <a:spcPct val="120000"/>
              </a:lnSpc>
            </a:pPr>
            <a:r>
              <a:rPr lang="en-US" altLang="en-US" sz="1800" dirty="0" smtClean="0"/>
              <a:t>	</a:t>
            </a:r>
            <a:r>
              <a:rPr lang="en-US" altLang="en-US" sz="1800" b="1" dirty="0" smtClean="0"/>
              <a:t>Absolute advantage</a:t>
            </a:r>
            <a:r>
              <a:rPr lang="en-US" altLang="en-US" sz="1800" b="1" dirty="0" smtClean="0">
                <a:solidFill>
                  <a:srgbClr val="E50030"/>
                </a:solidFill>
              </a:rPr>
              <a:t> </a:t>
            </a:r>
            <a:r>
              <a:rPr lang="en-US" altLang="en-US" sz="1800" dirty="0" smtClean="0"/>
              <a:t>is a situation in which one country is more productive than another country in the production of both goods.</a:t>
            </a:r>
          </a:p>
          <a:p>
            <a:pPr marL="461963" lvl="1" indent="-347663" eaLnBrk="1" hangingPunct="1">
              <a:lnSpc>
                <a:spcPct val="120000"/>
              </a:lnSpc>
            </a:pPr>
            <a:r>
              <a:rPr lang="en-US" altLang="en-US" sz="1800" dirty="0" smtClean="0"/>
              <a:t>	</a:t>
            </a:r>
            <a:r>
              <a:rPr lang="en-US" altLang="en-US" sz="1800" b="1" dirty="0" smtClean="0"/>
              <a:t>Comparative advantage</a:t>
            </a:r>
            <a:r>
              <a:rPr lang="en-US" altLang="en-US" sz="1800" b="1" dirty="0" smtClean="0">
                <a:solidFill>
                  <a:srgbClr val="E50030"/>
                </a:solidFill>
              </a:rPr>
              <a:t> </a:t>
            </a:r>
            <a:r>
              <a:rPr lang="en-US" altLang="en-US" sz="1800" dirty="0" smtClean="0"/>
              <a:t>is the ability of a country to produce a good or service at a lower OC than other countries.</a:t>
            </a:r>
          </a:p>
          <a:p>
            <a:pPr marL="461963" lvl="1" indent="-347663" eaLnBrk="1" hangingPunct="1"/>
            <a:r>
              <a:rPr lang="en-US" altLang="en-US" sz="1800" dirty="0" smtClean="0"/>
              <a:t>	</a:t>
            </a:r>
            <a:r>
              <a:rPr lang="en-US" altLang="en-US" sz="1800" b="1" dirty="0" smtClean="0"/>
              <a:t>EXAMPLE: </a:t>
            </a:r>
            <a:r>
              <a:rPr lang="en-US" altLang="en-US" sz="1800" dirty="0" smtClean="0"/>
              <a:t>Let </a:t>
            </a:r>
            <a:r>
              <a:rPr lang="en-US" altLang="en-US" sz="1800" i="1" dirty="0" smtClean="0"/>
              <a:t>C</a:t>
            </a:r>
            <a:r>
              <a:rPr lang="en-US" altLang="en-US" sz="1800" dirty="0" smtClean="0"/>
              <a:t> denote packs of cigarettes produced.  Let </a:t>
            </a:r>
            <a:r>
              <a:rPr lang="en-US" altLang="en-US" sz="1800" i="1" dirty="0" smtClean="0"/>
              <a:t>T</a:t>
            </a:r>
            <a:r>
              <a:rPr lang="en-US" altLang="en-US" sz="1800" dirty="0" smtClean="0"/>
              <a:t> denote the units of textiles produced. Indonesia devotes all of its resources according to </a:t>
            </a:r>
            <a:endParaRPr lang="en-US" altLang="en-US" sz="1800" b="1" dirty="0" smtClean="0"/>
          </a:p>
          <a:p>
            <a:pPr marL="461963" lvl="1" indent="-347663" eaLnBrk="1" hangingPunct="1"/>
            <a:endParaRPr lang="en-US" altLang="en-US" sz="1800" dirty="0" smtClean="0"/>
          </a:p>
          <a:p>
            <a:pPr marL="461963" lvl="1" indent="-347663" eaLnBrk="1" hangingPunct="1"/>
            <a:r>
              <a:rPr lang="en-US" altLang="en-US" sz="1800" dirty="0" smtClean="0"/>
              <a:t>	North Carolina devotes all of its resources according to.</a:t>
            </a:r>
            <a:endParaRPr lang="en-CA" altLang="en-US" sz="1800" dirty="0" smtClean="0"/>
          </a:p>
        </p:txBody>
      </p:sp>
      <p:sp>
        <p:nvSpPr>
          <p:cNvPr id="17414" name="Rectangle 8"/>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17415" name="Rectangle 10"/>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graphicFrame>
        <p:nvGraphicFramePr>
          <p:cNvPr id="915469" name="Object 13"/>
          <p:cNvGraphicFramePr>
            <a:graphicFrameLocks noChangeAspect="1"/>
          </p:cNvGraphicFramePr>
          <p:nvPr/>
        </p:nvGraphicFramePr>
        <p:xfrm>
          <a:off x="3968750" y="4724400"/>
          <a:ext cx="1389063" cy="274638"/>
        </p:xfrm>
        <a:graphic>
          <a:graphicData uri="http://schemas.openxmlformats.org/presentationml/2006/ole">
            <mc:AlternateContent xmlns:mc="http://schemas.openxmlformats.org/markup-compatibility/2006">
              <mc:Choice xmlns:v="urn:schemas-microsoft-com:vml" Requires="v">
                <p:oleObj spid="_x0000_s17426" name="Equation" r:id="rId4" imgW="901309" imgH="177723" progId="Equation.DSMT4">
                  <p:embed/>
                </p:oleObj>
              </mc:Choice>
              <mc:Fallback>
                <p:oleObj name="Equation" r:id="rId4" imgW="901309" imgH="177723" progId="Equation.DSMT4">
                  <p:embed/>
                  <p:pic>
                    <p:nvPicPr>
                      <p:cNvPr id="0" name="Object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8750" y="4724400"/>
                        <a:ext cx="13890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15470" name="Object 14"/>
          <p:cNvGraphicFramePr>
            <a:graphicFrameLocks noChangeAspect="1"/>
          </p:cNvGraphicFramePr>
          <p:nvPr/>
        </p:nvGraphicFramePr>
        <p:xfrm>
          <a:off x="3968750" y="5562600"/>
          <a:ext cx="1389063" cy="274638"/>
        </p:xfrm>
        <a:graphic>
          <a:graphicData uri="http://schemas.openxmlformats.org/presentationml/2006/ole">
            <mc:AlternateContent xmlns:mc="http://schemas.openxmlformats.org/markup-compatibility/2006">
              <mc:Choice xmlns:v="urn:schemas-microsoft-com:vml" Requires="v">
                <p:oleObj spid="_x0000_s17427" name="Equation" r:id="rId6" imgW="901309" imgH="177723" progId="Equation.DSMT4">
                  <p:embed/>
                </p:oleObj>
              </mc:Choice>
              <mc:Fallback>
                <p:oleObj name="Equation" r:id="rId6" imgW="901309" imgH="177723" progId="Equation.DSMT4">
                  <p:embed/>
                  <p:pic>
                    <p:nvPicPr>
                      <p:cNvPr id="0" name="Object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68750" y="5562600"/>
                        <a:ext cx="13890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15459">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15459">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15459">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15459">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1546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154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Text Box 45"/>
          <p:cNvSpPr txBox="1">
            <a:spLocks noChangeArrowheads="1"/>
          </p:cNvSpPr>
          <p:nvPr/>
        </p:nvSpPr>
        <p:spPr bwMode="auto">
          <a:xfrm>
            <a:off x="2368550" y="1260475"/>
            <a:ext cx="40322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sz="900"/>
          </a:p>
          <a:p>
            <a:pPr eaLnBrk="1" hangingPunct="1"/>
            <a:endParaRPr lang="en-US" sz="900"/>
          </a:p>
          <a:p>
            <a:pPr eaLnBrk="1" hangingPunct="1"/>
            <a:r>
              <a:rPr lang="en-US" sz="1600" i="1"/>
              <a:t>T</a:t>
            </a:r>
          </a:p>
          <a:p>
            <a:pPr eaLnBrk="1" hangingPunct="1"/>
            <a:endParaRPr lang="en-US" sz="1600"/>
          </a:p>
          <a:p>
            <a:pPr eaLnBrk="1" hangingPunct="1"/>
            <a:r>
              <a:rPr lang="en-US" sz="900"/>
              <a:t>1400</a:t>
            </a:r>
          </a:p>
          <a:p>
            <a:pPr eaLnBrk="1" hangingPunct="1"/>
            <a:endParaRPr lang="en-US" sz="900"/>
          </a:p>
          <a:p>
            <a:pPr eaLnBrk="1" hangingPunct="1"/>
            <a:endParaRPr lang="en-US" sz="900"/>
          </a:p>
          <a:p>
            <a:pPr eaLnBrk="1" hangingPunct="1"/>
            <a:r>
              <a:rPr lang="en-US" sz="900"/>
              <a:t>1200</a:t>
            </a:r>
          </a:p>
          <a:p>
            <a:pPr eaLnBrk="1" hangingPunct="1"/>
            <a:endParaRPr lang="en-US" sz="900"/>
          </a:p>
          <a:p>
            <a:pPr eaLnBrk="1" hangingPunct="1"/>
            <a:endParaRPr lang="en-US" sz="900"/>
          </a:p>
          <a:p>
            <a:pPr eaLnBrk="1" hangingPunct="1"/>
            <a:r>
              <a:rPr lang="en-US" sz="900"/>
              <a:t>1000</a:t>
            </a:r>
          </a:p>
          <a:p>
            <a:pPr eaLnBrk="1" hangingPunct="1"/>
            <a:endParaRPr lang="en-US" sz="900"/>
          </a:p>
          <a:p>
            <a:pPr eaLnBrk="1" hangingPunct="1"/>
            <a:endParaRPr lang="en-US" sz="900"/>
          </a:p>
          <a:p>
            <a:pPr eaLnBrk="1" hangingPunct="1"/>
            <a:r>
              <a:rPr lang="en-US" sz="900"/>
              <a:t>  800</a:t>
            </a:r>
          </a:p>
          <a:p>
            <a:pPr eaLnBrk="1" hangingPunct="1"/>
            <a:endParaRPr lang="en-US" sz="900"/>
          </a:p>
          <a:p>
            <a:pPr eaLnBrk="1" hangingPunct="1"/>
            <a:endParaRPr lang="en-US" sz="900"/>
          </a:p>
          <a:p>
            <a:pPr eaLnBrk="1" hangingPunct="1"/>
            <a:r>
              <a:rPr lang="en-US" sz="900"/>
              <a:t>  600</a:t>
            </a:r>
          </a:p>
          <a:p>
            <a:pPr eaLnBrk="1" hangingPunct="1"/>
            <a:endParaRPr lang="en-US" sz="900"/>
          </a:p>
          <a:p>
            <a:pPr eaLnBrk="1" hangingPunct="1"/>
            <a:endParaRPr lang="en-US" sz="900"/>
          </a:p>
          <a:p>
            <a:pPr eaLnBrk="1" hangingPunct="1"/>
            <a:r>
              <a:rPr lang="en-US" sz="900"/>
              <a:t>  400</a:t>
            </a:r>
          </a:p>
          <a:p>
            <a:pPr eaLnBrk="1" hangingPunct="1"/>
            <a:endParaRPr lang="en-US" sz="900"/>
          </a:p>
          <a:p>
            <a:pPr eaLnBrk="1" hangingPunct="1"/>
            <a:endParaRPr lang="en-US" sz="900"/>
          </a:p>
          <a:p>
            <a:pPr eaLnBrk="1" hangingPunct="1"/>
            <a:r>
              <a:rPr lang="en-US" sz="900"/>
              <a:t>  200</a:t>
            </a:r>
          </a:p>
          <a:p>
            <a:pPr eaLnBrk="1" hangingPunct="1"/>
            <a:endParaRPr lang="en-US" sz="900"/>
          </a:p>
          <a:p>
            <a:pPr eaLnBrk="1" hangingPunct="1"/>
            <a:endParaRPr lang="en-US" sz="900"/>
          </a:p>
          <a:p>
            <a:pPr eaLnBrk="1" hangingPunct="1"/>
            <a:r>
              <a:rPr lang="en-US" sz="900"/>
              <a:t> </a:t>
            </a:r>
          </a:p>
          <a:p>
            <a:pPr eaLnBrk="1" hangingPunct="1"/>
            <a:r>
              <a:rPr lang="en-US" sz="900"/>
              <a:t>                       100         200        300         400        500         600        700          </a:t>
            </a:r>
            <a:r>
              <a:rPr lang="en-US" sz="900" i="1"/>
              <a:t>C</a:t>
            </a:r>
            <a:endParaRPr lang="en-US" sz="900"/>
          </a:p>
        </p:txBody>
      </p:sp>
      <p:grpSp>
        <p:nvGrpSpPr>
          <p:cNvPr id="18437" name="Group 5"/>
          <p:cNvGrpSpPr>
            <a:grpSpLocks noChangeAspect="1"/>
          </p:cNvGrpSpPr>
          <p:nvPr/>
        </p:nvGrpSpPr>
        <p:grpSpPr bwMode="auto">
          <a:xfrm>
            <a:off x="2667000" y="1662113"/>
            <a:ext cx="3348038" cy="3348037"/>
            <a:chOff x="2788" y="4801"/>
            <a:chExt cx="5876" cy="5876"/>
          </a:xfrm>
        </p:grpSpPr>
        <p:sp>
          <p:nvSpPr>
            <p:cNvPr id="18480" name="AutoShape 40"/>
            <p:cNvSpPr>
              <a:spLocks noChangeAspect="1" noChangeArrowheads="1" noTextEdit="1"/>
            </p:cNvSpPr>
            <p:nvPr/>
          </p:nvSpPr>
          <p:spPr bwMode="auto">
            <a:xfrm>
              <a:off x="2788" y="4801"/>
              <a:ext cx="5876" cy="5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8481" name="Line 39"/>
            <p:cNvSpPr>
              <a:spLocks noChangeShapeType="1"/>
            </p:cNvSpPr>
            <p:nvPr/>
          </p:nvSpPr>
          <p:spPr bwMode="auto">
            <a:xfrm>
              <a:off x="2880" y="842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82" name="Line 38"/>
            <p:cNvSpPr>
              <a:spLocks noChangeShapeType="1"/>
            </p:cNvSpPr>
            <p:nvPr/>
          </p:nvSpPr>
          <p:spPr bwMode="auto">
            <a:xfrm>
              <a:off x="2880" y="806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83" name="Line 37"/>
            <p:cNvSpPr>
              <a:spLocks noChangeShapeType="1"/>
            </p:cNvSpPr>
            <p:nvPr/>
          </p:nvSpPr>
          <p:spPr bwMode="auto">
            <a:xfrm>
              <a:off x="288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84" name="Line 36"/>
            <p:cNvSpPr>
              <a:spLocks noChangeShapeType="1"/>
            </p:cNvSpPr>
            <p:nvPr/>
          </p:nvSpPr>
          <p:spPr bwMode="auto">
            <a:xfrm>
              <a:off x="2880" y="734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85" name="Line 35"/>
            <p:cNvSpPr>
              <a:spLocks noChangeShapeType="1"/>
            </p:cNvSpPr>
            <p:nvPr/>
          </p:nvSpPr>
          <p:spPr bwMode="auto">
            <a:xfrm>
              <a:off x="2880" y="698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86" name="Line 34"/>
            <p:cNvSpPr>
              <a:spLocks noChangeShapeType="1"/>
            </p:cNvSpPr>
            <p:nvPr/>
          </p:nvSpPr>
          <p:spPr bwMode="auto">
            <a:xfrm>
              <a:off x="2880" y="662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87" name="Line 33"/>
            <p:cNvSpPr>
              <a:spLocks noChangeShapeType="1"/>
            </p:cNvSpPr>
            <p:nvPr/>
          </p:nvSpPr>
          <p:spPr bwMode="auto">
            <a:xfrm>
              <a:off x="2880" y="626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88" name="Line 32"/>
            <p:cNvSpPr>
              <a:spLocks noChangeShapeType="1"/>
            </p:cNvSpPr>
            <p:nvPr/>
          </p:nvSpPr>
          <p:spPr bwMode="auto">
            <a:xfrm>
              <a:off x="2880" y="59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89" name="Line 31"/>
            <p:cNvSpPr>
              <a:spLocks noChangeShapeType="1"/>
            </p:cNvSpPr>
            <p:nvPr/>
          </p:nvSpPr>
          <p:spPr bwMode="auto">
            <a:xfrm>
              <a:off x="2880" y="554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90" name="Line 30"/>
            <p:cNvSpPr>
              <a:spLocks noChangeShapeType="1"/>
            </p:cNvSpPr>
            <p:nvPr/>
          </p:nvSpPr>
          <p:spPr bwMode="auto">
            <a:xfrm>
              <a:off x="2880" y="950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91" name="Line 29"/>
            <p:cNvSpPr>
              <a:spLocks noChangeShapeType="1"/>
            </p:cNvSpPr>
            <p:nvPr/>
          </p:nvSpPr>
          <p:spPr bwMode="auto">
            <a:xfrm>
              <a:off x="2880" y="914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92" name="Line 28"/>
            <p:cNvSpPr>
              <a:spLocks noChangeShapeType="1"/>
            </p:cNvSpPr>
            <p:nvPr/>
          </p:nvSpPr>
          <p:spPr bwMode="auto">
            <a:xfrm>
              <a:off x="2880" y="878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93" name="Line 27"/>
            <p:cNvSpPr>
              <a:spLocks noChangeShapeType="1"/>
            </p:cNvSpPr>
            <p:nvPr/>
          </p:nvSpPr>
          <p:spPr bwMode="auto">
            <a:xfrm rot="5400000">
              <a:off x="288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94" name="Line 26"/>
            <p:cNvSpPr>
              <a:spLocks noChangeShapeType="1"/>
            </p:cNvSpPr>
            <p:nvPr/>
          </p:nvSpPr>
          <p:spPr bwMode="auto">
            <a:xfrm rot="5400000">
              <a:off x="252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95" name="Line 25"/>
            <p:cNvSpPr>
              <a:spLocks noChangeShapeType="1"/>
            </p:cNvSpPr>
            <p:nvPr/>
          </p:nvSpPr>
          <p:spPr bwMode="auto">
            <a:xfrm rot="5400000">
              <a:off x="21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96" name="Line 24"/>
            <p:cNvSpPr>
              <a:spLocks noChangeShapeType="1"/>
            </p:cNvSpPr>
            <p:nvPr/>
          </p:nvSpPr>
          <p:spPr bwMode="auto">
            <a:xfrm rot="5400000">
              <a:off x="180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97" name="Line 23"/>
            <p:cNvSpPr>
              <a:spLocks noChangeShapeType="1"/>
            </p:cNvSpPr>
            <p:nvPr/>
          </p:nvSpPr>
          <p:spPr bwMode="auto">
            <a:xfrm rot="5400000">
              <a:off x="144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98" name="Line 22"/>
            <p:cNvSpPr>
              <a:spLocks noChangeShapeType="1"/>
            </p:cNvSpPr>
            <p:nvPr/>
          </p:nvSpPr>
          <p:spPr bwMode="auto">
            <a:xfrm rot="5400000">
              <a:off x="108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99" name="Line 21"/>
            <p:cNvSpPr>
              <a:spLocks noChangeShapeType="1"/>
            </p:cNvSpPr>
            <p:nvPr/>
          </p:nvSpPr>
          <p:spPr bwMode="auto">
            <a:xfrm rot="5400000">
              <a:off x="72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00" name="Line 20"/>
            <p:cNvSpPr>
              <a:spLocks noChangeShapeType="1"/>
            </p:cNvSpPr>
            <p:nvPr/>
          </p:nvSpPr>
          <p:spPr bwMode="auto">
            <a:xfrm rot="5400000">
              <a:off x="3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01" name="Line 19"/>
            <p:cNvSpPr>
              <a:spLocks noChangeShapeType="1"/>
            </p:cNvSpPr>
            <p:nvPr/>
          </p:nvSpPr>
          <p:spPr bwMode="auto">
            <a:xfrm rot="16200000" flipV="1">
              <a:off x="1" y="7704"/>
              <a:ext cx="5760" cy="1"/>
            </a:xfrm>
            <a:prstGeom prst="line">
              <a:avLst/>
            </a:prstGeom>
            <a:noFill/>
            <a:ln w="2857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8502" name="Line 18"/>
            <p:cNvSpPr>
              <a:spLocks noChangeShapeType="1"/>
            </p:cNvSpPr>
            <p:nvPr/>
          </p:nvSpPr>
          <p:spPr bwMode="auto">
            <a:xfrm rot="5400000">
              <a:off x="39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03" name="Line 17"/>
            <p:cNvSpPr>
              <a:spLocks noChangeShapeType="1"/>
            </p:cNvSpPr>
            <p:nvPr/>
          </p:nvSpPr>
          <p:spPr bwMode="auto">
            <a:xfrm rot="5400000">
              <a:off x="360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04" name="Line 16"/>
            <p:cNvSpPr>
              <a:spLocks noChangeShapeType="1"/>
            </p:cNvSpPr>
            <p:nvPr/>
          </p:nvSpPr>
          <p:spPr bwMode="auto">
            <a:xfrm rot="5400000">
              <a:off x="324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05" name="Line 15"/>
            <p:cNvSpPr>
              <a:spLocks noChangeShapeType="1"/>
            </p:cNvSpPr>
            <p:nvPr/>
          </p:nvSpPr>
          <p:spPr bwMode="auto">
            <a:xfrm rot="5400000">
              <a:off x="504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06" name="Line 14"/>
            <p:cNvSpPr>
              <a:spLocks noChangeShapeType="1"/>
            </p:cNvSpPr>
            <p:nvPr/>
          </p:nvSpPr>
          <p:spPr bwMode="auto">
            <a:xfrm rot="5400000">
              <a:off x="468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07" name="Line 13"/>
            <p:cNvSpPr>
              <a:spLocks noChangeShapeType="1"/>
            </p:cNvSpPr>
            <p:nvPr/>
          </p:nvSpPr>
          <p:spPr bwMode="auto">
            <a:xfrm rot="5400000">
              <a:off x="432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08" name="Line 12"/>
            <p:cNvSpPr>
              <a:spLocks noChangeShapeType="1"/>
            </p:cNvSpPr>
            <p:nvPr/>
          </p:nvSpPr>
          <p:spPr bwMode="auto">
            <a:xfrm rot="5400000">
              <a:off x="576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09" name="Line 11"/>
            <p:cNvSpPr>
              <a:spLocks noChangeShapeType="1"/>
            </p:cNvSpPr>
            <p:nvPr/>
          </p:nvSpPr>
          <p:spPr bwMode="auto">
            <a:xfrm rot="5400000">
              <a:off x="540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10" name="Line 10"/>
            <p:cNvSpPr>
              <a:spLocks noChangeShapeType="1"/>
            </p:cNvSpPr>
            <p:nvPr/>
          </p:nvSpPr>
          <p:spPr bwMode="auto">
            <a:xfrm>
              <a:off x="2880" y="10585"/>
              <a:ext cx="5760" cy="1"/>
            </a:xfrm>
            <a:prstGeom prst="line">
              <a:avLst/>
            </a:prstGeom>
            <a:noFill/>
            <a:ln w="2857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8511" name="Line 9"/>
            <p:cNvSpPr>
              <a:spLocks noChangeShapeType="1"/>
            </p:cNvSpPr>
            <p:nvPr/>
          </p:nvSpPr>
          <p:spPr bwMode="auto">
            <a:xfrm>
              <a:off x="2880" y="1022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12" name="Line 8"/>
            <p:cNvSpPr>
              <a:spLocks noChangeShapeType="1"/>
            </p:cNvSpPr>
            <p:nvPr/>
          </p:nvSpPr>
          <p:spPr bwMode="auto">
            <a:xfrm>
              <a:off x="2880" y="986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13" name="Line 7"/>
            <p:cNvSpPr>
              <a:spLocks noChangeShapeType="1"/>
            </p:cNvSpPr>
            <p:nvPr/>
          </p:nvSpPr>
          <p:spPr bwMode="auto">
            <a:xfrm>
              <a:off x="2880" y="518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14" name="Line 6"/>
            <p:cNvSpPr>
              <a:spLocks noChangeShapeType="1"/>
            </p:cNvSpPr>
            <p:nvPr/>
          </p:nvSpPr>
          <p:spPr bwMode="auto">
            <a:xfrm>
              <a:off x="2880" y="482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8438" name="Rectangle 42"/>
          <p:cNvSpPr>
            <a:spLocks noChangeArrowheads="1"/>
          </p:cNvSpPr>
          <p:nvPr/>
        </p:nvSpPr>
        <p:spPr bwMode="auto">
          <a:xfrm>
            <a:off x="1174750" y="1087438"/>
            <a:ext cx="39814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tabLst>
                <a:tab pos="228600" algn="l"/>
              </a:tabLst>
              <a:defRPr sz="2400">
                <a:solidFill>
                  <a:schemeClr val="tx1"/>
                </a:solidFill>
                <a:latin typeface="Times New Roman" panose="02020603050405020304" pitchFamily="18" charset="0"/>
              </a:defRPr>
            </a:lvl1pPr>
            <a:lvl2pPr marL="742950" indent="-285750" eaLnBrk="0" hangingPunct="0">
              <a:tabLst>
                <a:tab pos="228600" algn="l"/>
              </a:tabLst>
              <a:defRPr sz="2400">
                <a:solidFill>
                  <a:schemeClr val="tx1"/>
                </a:solidFill>
                <a:latin typeface="Times New Roman" panose="02020603050405020304" pitchFamily="18" charset="0"/>
              </a:defRPr>
            </a:lvl2pPr>
            <a:lvl3pPr marL="1143000" indent="-228600" eaLnBrk="0" hangingPunct="0">
              <a:tabLst>
                <a:tab pos="228600" algn="l"/>
              </a:tabLst>
              <a:defRPr sz="2400">
                <a:solidFill>
                  <a:schemeClr val="tx1"/>
                </a:solidFill>
                <a:latin typeface="Times New Roman" panose="02020603050405020304" pitchFamily="18" charset="0"/>
              </a:defRPr>
            </a:lvl3pPr>
            <a:lvl4pPr marL="1600200" indent="-228600" eaLnBrk="0" hangingPunct="0">
              <a:tabLst>
                <a:tab pos="228600" algn="l"/>
              </a:tabLst>
              <a:defRPr sz="2400">
                <a:solidFill>
                  <a:schemeClr val="tx1"/>
                </a:solidFill>
                <a:latin typeface="Times New Roman" panose="02020603050405020304" pitchFamily="18" charset="0"/>
              </a:defRPr>
            </a:lvl4pPr>
            <a:lvl5pPr marL="2057400" indent="-228600" eaLnBrk="0" hangingPunct="0">
              <a:tabLst>
                <a:tab pos="2286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Graph the two PPFs in the same diagram.</a:t>
            </a:r>
            <a:endParaRPr lang="en-US" sz="1800"/>
          </a:p>
          <a:p>
            <a:endParaRPr lang="en-US" sz="1800"/>
          </a:p>
        </p:txBody>
      </p:sp>
      <p:sp>
        <p:nvSpPr>
          <p:cNvPr id="18439" name="Rectangle 43"/>
          <p:cNvSpPr>
            <a:spLocks noChangeArrowheads="1"/>
          </p:cNvSpPr>
          <p:nvPr/>
        </p:nvSpPr>
        <p:spPr bwMode="auto">
          <a:xfrm>
            <a:off x="1784350" y="801688"/>
            <a:ext cx="1841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sz="900"/>
          </a:p>
          <a:p>
            <a:r>
              <a:rPr lang="en-US"/>
              <a:t/>
            </a:r>
            <a:br>
              <a:rPr lang="en-US"/>
            </a:br>
            <a:endParaRPr lang="en-US"/>
          </a:p>
          <a:p>
            <a:endParaRPr lang="en-US"/>
          </a:p>
        </p:txBody>
      </p:sp>
      <p:sp>
        <p:nvSpPr>
          <p:cNvPr id="18440" name="Rectangle 46"/>
          <p:cNvSpPr>
            <a:spLocks noGrp="1" noChangeArrowheads="1"/>
          </p:cNvSpPr>
          <p:nvPr>
            <p:ph type="title"/>
          </p:nvPr>
        </p:nvSpPr>
        <p:spPr>
          <a:noFill/>
        </p:spPr>
        <p:txBody>
          <a:bodyPr/>
          <a:lstStyle/>
          <a:p>
            <a:pPr eaLnBrk="1" hangingPunct="1"/>
            <a:r>
              <a:rPr lang="en-US" altLang="en-US" smtClean="0"/>
              <a:t>Free Trade Model</a:t>
            </a:r>
            <a:endParaRPr lang="en-CA" altLang="en-US" smtClean="0"/>
          </a:p>
        </p:txBody>
      </p:sp>
      <p:graphicFrame>
        <p:nvGraphicFramePr>
          <p:cNvPr id="917594" name="Object 90"/>
          <p:cNvGraphicFramePr>
            <a:graphicFrameLocks noGrp="1" noChangeAspect="1"/>
          </p:cNvGraphicFramePr>
          <p:nvPr>
            <p:ph sz="half" idx="1"/>
          </p:nvPr>
        </p:nvGraphicFramePr>
        <p:xfrm>
          <a:off x="2611438" y="5659438"/>
          <a:ext cx="901700" cy="177800"/>
        </p:xfrm>
        <a:graphic>
          <a:graphicData uri="http://schemas.openxmlformats.org/presentationml/2006/ole">
            <mc:AlternateContent xmlns:mc="http://schemas.openxmlformats.org/markup-compatibility/2006">
              <mc:Choice xmlns:v="urn:schemas-microsoft-com:vml" Requires="v">
                <p:oleObj spid="_x0000_s18525" name="Equation" r:id="rId3" imgW="901309" imgH="177723" progId="Equation.DSMT4">
                  <p:embed/>
                </p:oleObj>
              </mc:Choice>
              <mc:Fallback>
                <p:oleObj name="Equation" r:id="rId3" imgW="901309" imgH="177723" progId="Equation.DSMT4">
                  <p:embed/>
                  <p:pic>
                    <p:nvPicPr>
                      <p:cNvPr id="0" name="Object 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11438" y="5659438"/>
                        <a:ext cx="901700" cy="17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17590" name="Group 86"/>
          <p:cNvGraphicFramePr>
            <a:graphicFrameLocks noGrp="1"/>
          </p:cNvGraphicFramePr>
          <p:nvPr/>
        </p:nvGraphicFramePr>
        <p:xfrm>
          <a:off x="1828800" y="5872163"/>
          <a:ext cx="5283201" cy="914400"/>
        </p:xfrm>
        <a:graphic>
          <a:graphicData uri="http://schemas.openxmlformats.org/drawingml/2006/table">
            <a:tbl>
              <a:tblPr/>
              <a:tblGrid>
                <a:gridCol w="1219127"/>
                <a:gridCol w="1311196"/>
                <a:gridCol w="208270"/>
                <a:gridCol w="1325481"/>
                <a:gridCol w="1219127"/>
              </a:tblGrid>
              <a:tr h="2286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1" u="none" strike="noStrike" cap="none" normalizeH="0" baseline="0" smtClean="0">
                          <a:ln>
                            <a:noFill/>
                          </a:ln>
                          <a:solidFill>
                            <a:schemeClr val="tx1"/>
                          </a:solidFill>
                          <a:effectLst/>
                          <a:latin typeface="Times New Roman" pitchFamily="18" charset="0"/>
                          <a:cs typeface="Times New Roman" pitchFamily="18" charset="0"/>
                        </a:rPr>
                        <a:t>C</a:t>
                      </a:r>
                      <a:endParaRPr kumimoji="0" lang="en-US" sz="1400" b="0" i="1"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1" u="none" strike="noStrike" cap="none" normalizeH="0" baseline="0" smtClean="0">
                          <a:ln>
                            <a:noFill/>
                          </a:ln>
                          <a:solidFill>
                            <a:schemeClr val="tx1"/>
                          </a:solidFill>
                          <a:effectLst/>
                          <a:latin typeface="Times New Roman" pitchFamily="18" charset="0"/>
                          <a:cs typeface="Times New Roman" pitchFamily="18" charset="0"/>
                        </a:rPr>
                        <a:t>T</a:t>
                      </a:r>
                      <a:endParaRPr kumimoji="0" lang="en-US" sz="1400" b="0" i="1"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468F"/>
                        </a:buClr>
                        <a:buSzPct val="120000"/>
                        <a:buFont typeface="Webdings" pitchFamily="18" charset="2"/>
                        <a:buNone/>
                        <a:tabLst/>
                      </a:pPr>
                      <a:endParaRPr kumimoji="0" lang="en-US" sz="1400" b="1" i="0"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1" u="none" strike="noStrike" cap="none" normalizeH="0" baseline="0" smtClean="0">
                          <a:ln>
                            <a:noFill/>
                          </a:ln>
                          <a:solidFill>
                            <a:schemeClr val="tx1"/>
                          </a:solidFill>
                          <a:effectLst/>
                          <a:latin typeface="Times New Roman" pitchFamily="18" charset="0"/>
                          <a:cs typeface="Times New Roman" pitchFamily="18" charset="0"/>
                        </a:rPr>
                        <a:t>C</a:t>
                      </a:r>
                      <a:endParaRPr kumimoji="0" lang="en-US" sz="1400" b="0" i="1"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1" u="none" strike="noStrike" cap="none" normalizeH="0" baseline="0" smtClean="0">
                          <a:ln>
                            <a:noFill/>
                          </a:ln>
                          <a:solidFill>
                            <a:schemeClr val="tx1"/>
                          </a:solidFill>
                          <a:effectLst/>
                          <a:latin typeface="Times New Roman" pitchFamily="18" charset="0"/>
                        </a:rPr>
                        <a:t>T</a:t>
                      </a: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1619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0</a:t>
                      </a:r>
                      <a:endParaRPr kumimoji="0" lang="en-US" sz="1400" b="0" i="0"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rPr>
                        <a:t>1200</a:t>
                      </a: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468F"/>
                        </a:buClr>
                        <a:buSzPct val="120000"/>
                        <a:buFont typeface="Webdings" pitchFamily="18" charset="2"/>
                        <a:buNone/>
                        <a:tabLst/>
                      </a:pPr>
                      <a:endParaRPr kumimoji="0" lang="en-US" sz="1400" b="1" i="0"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0</a:t>
                      </a:r>
                      <a:endParaRPr kumimoji="0" lang="en-US" sz="1400" b="0" i="0"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rPr>
                        <a:t>1000</a:t>
                      </a: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1619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rPr>
                        <a:t>300</a:t>
                      </a: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rPr>
                        <a:t>0</a:t>
                      </a: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468F"/>
                        </a:buClr>
                        <a:buSzPct val="120000"/>
                        <a:buFont typeface="Webdings" pitchFamily="18" charset="2"/>
                        <a:buNone/>
                        <a:tabLst/>
                      </a:pPr>
                      <a:endParaRPr kumimoji="0" lang="en-US" sz="1400" b="1" i="0" u="none" strike="noStrike" cap="none" normalizeH="0" baseline="0" smtClean="0">
                        <a:ln>
                          <a:noFill/>
                        </a:ln>
                        <a:solidFill>
                          <a:schemeClr val="tx1"/>
                        </a:solidFill>
                        <a:effectLst/>
                        <a:latin typeface="Times New Roman" pitchFamily="18" charset="0"/>
                      </a:endParaRP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rPr>
                        <a:t>500</a:t>
                      </a: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rPr>
                        <a:t>0</a:t>
                      </a:r>
                    </a:p>
                  </a:txBody>
                  <a:tcPr marL="91435" marR="91435"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bl>
          </a:graphicData>
        </a:graphic>
      </p:graphicFrame>
      <p:sp>
        <p:nvSpPr>
          <p:cNvPr id="917583" name="Rectangle 79"/>
          <p:cNvSpPr>
            <a:spLocks noChangeArrowheads="1"/>
          </p:cNvSpPr>
          <p:nvPr/>
        </p:nvSpPr>
        <p:spPr bwMode="auto">
          <a:xfrm>
            <a:off x="2011363" y="650875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17584" name="Rectangle 80"/>
          <p:cNvSpPr>
            <a:spLocks noChangeArrowheads="1"/>
          </p:cNvSpPr>
          <p:nvPr/>
        </p:nvSpPr>
        <p:spPr bwMode="auto">
          <a:xfrm>
            <a:off x="3287713" y="6213475"/>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17585" name="Rectangle 81"/>
          <p:cNvSpPr>
            <a:spLocks noChangeArrowheads="1"/>
          </p:cNvSpPr>
          <p:nvPr/>
        </p:nvSpPr>
        <p:spPr bwMode="auto">
          <a:xfrm>
            <a:off x="4770438" y="6519863"/>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17586" name="Rectangle 82"/>
          <p:cNvSpPr>
            <a:spLocks noChangeArrowheads="1"/>
          </p:cNvSpPr>
          <p:nvPr/>
        </p:nvSpPr>
        <p:spPr bwMode="auto">
          <a:xfrm>
            <a:off x="6015038" y="6213475"/>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17591" name="Rectangle 87"/>
          <p:cNvSpPr>
            <a:spLocks noChangeArrowheads="1"/>
          </p:cNvSpPr>
          <p:nvPr/>
        </p:nvSpPr>
        <p:spPr bwMode="auto">
          <a:xfrm>
            <a:off x="2611438" y="5384800"/>
            <a:ext cx="417036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b="1" u="sng"/>
              <a:t>Indonesia</a:t>
            </a:r>
            <a:r>
              <a:rPr lang="en-US" altLang="en-US" sz="1200" b="1"/>
              <a:t>                                                     </a:t>
            </a:r>
            <a:r>
              <a:rPr lang="en-US" altLang="en-US" sz="1200" b="1" u="sng"/>
              <a:t>North Carolina</a:t>
            </a:r>
            <a:endParaRPr lang="en-US" sz="1200" b="1" u="sng"/>
          </a:p>
        </p:txBody>
      </p:sp>
      <p:sp>
        <p:nvSpPr>
          <p:cNvPr id="917592" name="Line 88"/>
          <p:cNvSpPr>
            <a:spLocks noChangeShapeType="1"/>
          </p:cNvSpPr>
          <p:nvPr/>
        </p:nvSpPr>
        <p:spPr bwMode="auto">
          <a:xfrm>
            <a:off x="2719388" y="2495550"/>
            <a:ext cx="1230312" cy="2462213"/>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17593" name="Line 89"/>
          <p:cNvSpPr>
            <a:spLocks noChangeShapeType="1"/>
          </p:cNvSpPr>
          <p:nvPr/>
        </p:nvSpPr>
        <p:spPr bwMode="auto">
          <a:xfrm>
            <a:off x="2719388" y="2906713"/>
            <a:ext cx="2051050" cy="205105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aphicFrame>
        <p:nvGraphicFramePr>
          <p:cNvPr id="917596" name="Object 92"/>
          <p:cNvGraphicFramePr>
            <a:graphicFrameLocks noGrp="1" noChangeAspect="1"/>
          </p:cNvGraphicFramePr>
          <p:nvPr>
            <p:ph sz="half" idx="2"/>
          </p:nvPr>
        </p:nvGraphicFramePr>
        <p:xfrm>
          <a:off x="5416550" y="5659438"/>
          <a:ext cx="901700" cy="177800"/>
        </p:xfrm>
        <a:graphic>
          <a:graphicData uri="http://schemas.openxmlformats.org/presentationml/2006/ole">
            <mc:AlternateContent xmlns:mc="http://schemas.openxmlformats.org/markup-compatibility/2006">
              <mc:Choice xmlns:v="urn:schemas-microsoft-com:vml" Requires="v">
                <p:oleObj spid="_x0000_s18526" name="Equation" r:id="rId5" imgW="901309" imgH="177723" progId="Equation.DSMT4">
                  <p:embed/>
                </p:oleObj>
              </mc:Choice>
              <mc:Fallback>
                <p:oleObj name="Equation" r:id="rId5" imgW="901309" imgH="177723" progId="Equation.DSMT4">
                  <p:embed/>
                  <p:pic>
                    <p:nvPicPr>
                      <p:cNvPr id="0" name="Object 9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16550" y="5659438"/>
                        <a:ext cx="901700" cy="17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17598" name="Rectangle 94"/>
          <p:cNvSpPr>
            <a:spLocks noChangeArrowheads="1"/>
          </p:cNvSpPr>
          <p:nvPr/>
        </p:nvSpPr>
        <p:spPr bwMode="auto">
          <a:xfrm>
            <a:off x="2659063" y="2268538"/>
            <a:ext cx="41703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b="1"/>
              <a:t>Indonesia</a:t>
            </a:r>
            <a:endParaRPr lang="en-US" sz="1200" b="1"/>
          </a:p>
        </p:txBody>
      </p:sp>
      <p:sp>
        <p:nvSpPr>
          <p:cNvPr id="917599" name="Rectangle 95"/>
          <p:cNvSpPr>
            <a:spLocks noChangeArrowheads="1"/>
          </p:cNvSpPr>
          <p:nvPr/>
        </p:nvSpPr>
        <p:spPr bwMode="auto">
          <a:xfrm>
            <a:off x="4670425" y="4724400"/>
            <a:ext cx="5413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b="1"/>
              <a:t>NC</a:t>
            </a:r>
            <a:endParaRPr lang="en-US" sz="1200" b="1"/>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1759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1759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1759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17590"/>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917584"/>
                                        </p:tgtEl>
                                        <p:attrNameLst>
                                          <p:attrName>style.visibility</p:attrName>
                                        </p:attrNameLst>
                                      </p:cBhvr>
                                      <p:to>
                                        <p:strVal val="hidden"/>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917583"/>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917592"/>
                                        </p:tgtEl>
                                        <p:attrNameLst>
                                          <p:attrName>style.visibility</p:attrName>
                                        </p:attrNameLst>
                                      </p:cBhvr>
                                      <p:to>
                                        <p:strVal val="visible"/>
                                      </p:to>
                                    </p:set>
                                    <p:animEffect transition="in" filter="wipe(left)">
                                      <p:cBhvr>
                                        <p:cTn id="25" dur="500"/>
                                        <p:tgtEl>
                                          <p:spTgt spid="917592"/>
                                        </p:tgtEl>
                                      </p:cBhvr>
                                    </p:animEffect>
                                  </p:childTnLst>
                                </p:cTn>
                              </p:par>
                              <p:par>
                                <p:cTn id="26" presetID="1" presetClass="entr" presetSubtype="0" fill="hold" grpId="0" nodeType="withEffect">
                                  <p:stCondLst>
                                    <p:cond delay="0"/>
                                  </p:stCondLst>
                                  <p:childTnLst>
                                    <p:set>
                                      <p:cBhvr>
                                        <p:cTn id="27" dur="1" fill="hold">
                                          <p:stCondLst>
                                            <p:cond delay="0"/>
                                          </p:stCondLst>
                                        </p:cTn>
                                        <p:tgtEl>
                                          <p:spTgt spid="917598"/>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xit" presetSubtype="0" fill="hold" grpId="0" nodeType="clickEffect">
                                  <p:stCondLst>
                                    <p:cond delay="0"/>
                                  </p:stCondLst>
                                  <p:childTnLst>
                                    <p:set>
                                      <p:cBhvr>
                                        <p:cTn id="31" dur="1" fill="hold">
                                          <p:stCondLst>
                                            <p:cond delay="0"/>
                                          </p:stCondLst>
                                        </p:cTn>
                                        <p:tgtEl>
                                          <p:spTgt spid="917586"/>
                                        </p:tgtEl>
                                        <p:attrNameLst>
                                          <p:attrName>style.visibility</p:attrName>
                                        </p:attrNameLst>
                                      </p:cBhvr>
                                      <p:to>
                                        <p:strVal val="hidden"/>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xit" presetSubtype="0" fill="hold" grpId="0" nodeType="clickEffect">
                                  <p:stCondLst>
                                    <p:cond delay="0"/>
                                  </p:stCondLst>
                                  <p:childTnLst>
                                    <p:set>
                                      <p:cBhvr>
                                        <p:cTn id="35" dur="1" fill="hold">
                                          <p:stCondLst>
                                            <p:cond delay="0"/>
                                          </p:stCondLst>
                                        </p:cTn>
                                        <p:tgtEl>
                                          <p:spTgt spid="917585"/>
                                        </p:tgtEl>
                                        <p:attrNameLst>
                                          <p:attrName>style.visibility</p:attrName>
                                        </p:attrNameLst>
                                      </p:cBhvr>
                                      <p:to>
                                        <p:strVal val="hidden"/>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917593"/>
                                        </p:tgtEl>
                                        <p:attrNameLst>
                                          <p:attrName>style.visibility</p:attrName>
                                        </p:attrNameLst>
                                      </p:cBhvr>
                                      <p:to>
                                        <p:strVal val="visible"/>
                                      </p:to>
                                    </p:set>
                                    <p:animEffect transition="in" filter="wipe(left)">
                                      <p:cBhvr>
                                        <p:cTn id="40" dur="500"/>
                                        <p:tgtEl>
                                          <p:spTgt spid="917593"/>
                                        </p:tgtEl>
                                      </p:cBhvr>
                                    </p:animEffect>
                                  </p:childTnLst>
                                </p:cTn>
                              </p:par>
                            </p:childTnLst>
                          </p:cTn>
                        </p:par>
                        <p:par>
                          <p:cTn id="41" fill="hold" nodeType="afterGroup">
                            <p:stCondLst>
                              <p:cond delay="500"/>
                            </p:stCondLst>
                            <p:childTnLst>
                              <p:par>
                                <p:cTn id="42" presetID="1" presetClass="entr" presetSubtype="0" fill="hold" grpId="0" nodeType="afterEffect">
                                  <p:stCondLst>
                                    <p:cond delay="0"/>
                                  </p:stCondLst>
                                  <p:childTnLst>
                                    <p:set>
                                      <p:cBhvr>
                                        <p:cTn id="43" dur="1" fill="hold">
                                          <p:stCondLst>
                                            <p:cond delay="0"/>
                                          </p:stCondLst>
                                        </p:cTn>
                                        <p:tgtEl>
                                          <p:spTgt spid="9175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7583" grpId="0" animBg="1"/>
      <p:bldP spid="917584" grpId="0" animBg="1"/>
      <p:bldP spid="917585" grpId="0" animBg="1"/>
      <p:bldP spid="917586" grpId="0" animBg="1"/>
      <p:bldP spid="917591" grpId="0"/>
      <p:bldP spid="917592" grpId="0" animBg="1"/>
      <p:bldP spid="917593" grpId="0" animBg="1"/>
      <p:bldP spid="917598" grpId="0"/>
      <p:bldP spid="917599"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2"/>
          <p:cNvSpPr txBox="1">
            <a:spLocks noChangeArrowheads="1"/>
          </p:cNvSpPr>
          <p:nvPr/>
        </p:nvSpPr>
        <p:spPr bwMode="auto">
          <a:xfrm>
            <a:off x="2368550" y="1260475"/>
            <a:ext cx="40322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sz="900"/>
          </a:p>
          <a:p>
            <a:pPr eaLnBrk="1" hangingPunct="1"/>
            <a:endParaRPr lang="en-US" sz="900"/>
          </a:p>
          <a:p>
            <a:pPr eaLnBrk="1" hangingPunct="1"/>
            <a:r>
              <a:rPr lang="en-US" sz="1600" i="1"/>
              <a:t>T</a:t>
            </a:r>
          </a:p>
          <a:p>
            <a:pPr eaLnBrk="1" hangingPunct="1"/>
            <a:endParaRPr lang="en-US" sz="1600"/>
          </a:p>
          <a:p>
            <a:pPr eaLnBrk="1" hangingPunct="1"/>
            <a:r>
              <a:rPr lang="en-US" sz="900"/>
              <a:t>1400</a:t>
            </a:r>
          </a:p>
          <a:p>
            <a:pPr eaLnBrk="1" hangingPunct="1"/>
            <a:endParaRPr lang="en-US" sz="900"/>
          </a:p>
          <a:p>
            <a:pPr eaLnBrk="1" hangingPunct="1"/>
            <a:endParaRPr lang="en-US" sz="900"/>
          </a:p>
          <a:p>
            <a:pPr eaLnBrk="1" hangingPunct="1"/>
            <a:r>
              <a:rPr lang="en-US" sz="900"/>
              <a:t>1200</a:t>
            </a:r>
          </a:p>
          <a:p>
            <a:pPr eaLnBrk="1" hangingPunct="1"/>
            <a:endParaRPr lang="en-US" sz="900"/>
          </a:p>
          <a:p>
            <a:pPr eaLnBrk="1" hangingPunct="1"/>
            <a:endParaRPr lang="en-US" sz="900"/>
          </a:p>
          <a:p>
            <a:pPr eaLnBrk="1" hangingPunct="1"/>
            <a:r>
              <a:rPr lang="en-US" sz="900"/>
              <a:t>1000</a:t>
            </a:r>
          </a:p>
          <a:p>
            <a:pPr eaLnBrk="1" hangingPunct="1"/>
            <a:endParaRPr lang="en-US" sz="900"/>
          </a:p>
          <a:p>
            <a:pPr eaLnBrk="1" hangingPunct="1"/>
            <a:endParaRPr lang="en-US" sz="900"/>
          </a:p>
          <a:p>
            <a:pPr eaLnBrk="1" hangingPunct="1"/>
            <a:r>
              <a:rPr lang="en-US" sz="900"/>
              <a:t>  800</a:t>
            </a:r>
          </a:p>
          <a:p>
            <a:pPr eaLnBrk="1" hangingPunct="1"/>
            <a:endParaRPr lang="en-US" sz="900"/>
          </a:p>
          <a:p>
            <a:pPr eaLnBrk="1" hangingPunct="1"/>
            <a:endParaRPr lang="en-US" sz="900"/>
          </a:p>
          <a:p>
            <a:pPr eaLnBrk="1" hangingPunct="1"/>
            <a:r>
              <a:rPr lang="en-US" sz="900"/>
              <a:t>  600</a:t>
            </a:r>
          </a:p>
          <a:p>
            <a:pPr eaLnBrk="1" hangingPunct="1"/>
            <a:endParaRPr lang="en-US" sz="900"/>
          </a:p>
          <a:p>
            <a:pPr eaLnBrk="1" hangingPunct="1"/>
            <a:endParaRPr lang="en-US" sz="900"/>
          </a:p>
          <a:p>
            <a:pPr eaLnBrk="1" hangingPunct="1"/>
            <a:r>
              <a:rPr lang="en-US" sz="900"/>
              <a:t>  400</a:t>
            </a:r>
          </a:p>
          <a:p>
            <a:pPr eaLnBrk="1" hangingPunct="1"/>
            <a:endParaRPr lang="en-US" sz="900"/>
          </a:p>
          <a:p>
            <a:pPr eaLnBrk="1" hangingPunct="1"/>
            <a:endParaRPr lang="en-US" sz="900"/>
          </a:p>
          <a:p>
            <a:pPr eaLnBrk="1" hangingPunct="1"/>
            <a:r>
              <a:rPr lang="en-US" sz="900"/>
              <a:t>  200</a:t>
            </a:r>
          </a:p>
          <a:p>
            <a:pPr eaLnBrk="1" hangingPunct="1"/>
            <a:endParaRPr lang="en-US" sz="900"/>
          </a:p>
          <a:p>
            <a:pPr eaLnBrk="1" hangingPunct="1"/>
            <a:endParaRPr lang="en-US" sz="900"/>
          </a:p>
          <a:p>
            <a:pPr eaLnBrk="1" hangingPunct="1"/>
            <a:r>
              <a:rPr lang="en-US" sz="900"/>
              <a:t> </a:t>
            </a:r>
          </a:p>
          <a:p>
            <a:pPr eaLnBrk="1" hangingPunct="1"/>
            <a:r>
              <a:rPr lang="en-US" sz="900"/>
              <a:t>                       100         200        300         400        500         600        700          </a:t>
            </a:r>
            <a:r>
              <a:rPr lang="en-US" sz="900" i="1"/>
              <a:t>C</a:t>
            </a:r>
            <a:endParaRPr lang="en-US" sz="900"/>
          </a:p>
        </p:txBody>
      </p:sp>
      <p:grpSp>
        <p:nvGrpSpPr>
          <p:cNvPr id="69635" name="Group 3"/>
          <p:cNvGrpSpPr>
            <a:grpSpLocks noChangeAspect="1"/>
          </p:cNvGrpSpPr>
          <p:nvPr/>
        </p:nvGrpSpPr>
        <p:grpSpPr bwMode="auto">
          <a:xfrm>
            <a:off x="2667000" y="1662113"/>
            <a:ext cx="3348038" cy="3348037"/>
            <a:chOff x="2788" y="4801"/>
            <a:chExt cx="5876" cy="5876"/>
          </a:xfrm>
        </p:grpSpPr>
        <p:sp>
          <p:nvSpPr>
            <p:cNvPr id="69648" name="AutoShape 4"/>
            <p:cNvSpPr>
              <a:spLocks noChangeAspect="1" noChangeArrowheads="1" noTextEdit="1"/>
            </p:cNvSpPr>
            <p:nvPr/>
          </p:nvSpPr>
          <p:spPr bwMode="auto">
            <a:xfrm>
              <a:off x="2788" y="4801"/>
              <a:ext cx="5876" cy="5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9649" name="Line 5"/>
            <p:cNvSpPr>
              <a:spLocks noChangeShapeType="1"/>
            </p:cNvSpPr>
            <p:nvPr/>
          </p:nvSpPr>
          <p:spPr bwMode="auto">
            <a:xfrm>
              <a:off x="2880" y="842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50" name="Line 6"/>
            <p:cNvSpPr>
              <a:spLocks noChangeShapeType="1"/>
            </p:cNvSpPr>
            <p:nvPr/>
          </p:nvSpPr>
          <p:spPr bwMode="auto">
            <a:xfrm>
              <a:off x="2880" y="806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51" name="Line 7"/>
            <p:cNvSpPr>
              <a:spLocks noChangeShapeType="1"/>
            </p:cNvSpPr>
            <p:nvPr/>
          </p:nvSpPr>
          <p:spPr bwMode="auto">
            <a:xfrm>
              <a:off x="288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52" name="Line 8"/>
            <p:cNvSpPr>
              <a:spLocks noChangeShapeType="1"/>
            </p:cNvSpPr>
            <p:nvPr/>
          </p:nvSpPr>
          <p:spPr bwMode="auto">
            <a:xfrm>
              <a:off x="2880" y="734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53" name="Line 9"/>
            <p:cNvSpPr>
              <a:spLocks noChangeShapeType="1"/>
            </p:cNvSpPr>
            <p:nvPr/>
          </p:nvSpPr>
          <p:spPr bwMode="auto">
            <a:xfrm>
              <a:off x="2880" y="698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54" name="Line 10"/>
            <p:cNvSpPr>
              <a:spLocks noChangeShapeType="1"/>
            </p:cNvSpPr>
            <p:nvPr/>
          </p:nvSpPr>
          <p:spPr bwMode="auto">
            <a:xfrm>
              <a:off x="2880" y="662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55" name="Line 11"/>
            <p:cNvSpPr>
              <a:spLocks noChangeShapeType="1"/>
            </p:cNvSpPr>
            <p:nvPr/>
          </p:nvSpPr>
          <p:spPr bwMode="auto">
            <a:xfrm>
              <a:off x="2880" y="626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56" name="Line 12"/>
            <p:cNvSpPr>
              <a:spLocks noChangeShapeType="1"/>
            </p:cNvSpPr>
            <p:nvPr/>
          </p:nvSpPr>
          <p:spPr bwMode="auto">
            <a:xfrm>
              <a:off x="2880" y="59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57" name="Line 13"/>
            <p:cNvSpPr>
              <a:spLocks noChangeShapeType="1"/>
            </p:cNvSpPr>
            <p:nvPr/>
          </p:nvSpPr>
          <p:spPr bwMode="auto">
            <a:xfrm>
              <a:off x="2880" y="554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58" name="Line 14"/>
            <p:cNvSpPr>
              <a:spLocks noChangeShapeType="1"/>
            </p:cNvSpPr>
            <p:nvPr/>
          </p:nvSpPr>
          <p:spPr bwMode="auto">
            <a:xfrm>
              <a:off x="2880" y="950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59" name="Line 15"/>
            <p:cNvSpPr>
              <a:spLocks noChangeShapeType="1"/>
            </p:cNvSpPr>
            <p:nvPr/>
          </p:nvSpPr>
          <p:spPr bwMode="auto">
            <a:xfrm>
              <a:off x="2880" y="914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60" name="Line 16"/>
            <p:cNvSpPr>
              <a:spLocks noChangeShapeType="1"/>
            </p:cNvSpPr>
            <p:nvPr/>
          </p:nvSpPr>
          <p:spPr bwMode="auto">
            <a:xfrm>
              <a:off x="2880" y="878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61" name="Line 17"/>
            <p:cNvSpPr>
              <a:spLocks noChangeShapeType="1"/>
            </p:cNvSpPr>
            <p:nvPr/>
          </p:nvSpPr>
          <p:spPr bwMode="auto">
            <a:xfrm rot="5400000">
              <a:off x="288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62" name="Line 18"/>
            <p:cNvSpPr>
              <a:spLocks noChangeShapeType="1"/>
            </p:cNvSpPr>
            <p:nvPr/>
          </p:nvSpPr>
          <p:spPr bwMode="auto">
            <a:xfrm rot="5400000">
              <a:off x="252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63" name="Line 19"/>
            <p:cNvSpPr>
              <a:spLocks noChangeShapeType="1"/>
            </p:cNvSpPr>
            <p:nvPr/>
          </p:nvSpPr>
          <p:spPr bwMode="auto">
            <a:xfrm rot="5400000">
              <a:off x="21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64" name="Line 20"/>
            <p:cNvSpPr>
              <a:spLocks noChangeShapeType="1"/>
            </p:cNvSpPr>
            <p:nvPr/>
          </p:nvSpPr>
          <p:spPr bwMode="auto">
            <a:xfrm rot="5400000">
              <a:off x="180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65" name="Line 21"/>
            <p:cNvSpPr>
              <a:spLocks noChangeShapeType="1"/>
            </p:cNvSpPr>
            <p:nvPr/>
          </p:nvSpPr>
          <p:spPr bwMode="auto">
            <a:xfrm rot="5400000">
              <a:off x="144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66" name="Line 22"/>
            <p:cNvSpPr>
              <a:spLocks noChangeShapeType="1"/>
            </p:cNvSpPr>
            <p:nvPr/>
          </p:nvSpPr>
          <p:spPr bwMode="auto">
            <a:xfrm rot="5400000">
              <a:off x="108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67" name="Line 23"/>
            <p:cNvSpPr>
              <a:spLocks noChangeShapeType="1"/>
            </p:cNvSpPr>
            <p:nvPr/>
          </p:nvSpPr>
          <p:spPr bwMode="auto">
            <a:xfrm rot="5400000">
              <a:off x="72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68" name="Line 24"/>
            <p:cNvSpPr>
              <a:spLocks noChangeShapeType="1"/>
            </p:cNvSpPr>
            <p:nvPr/>
          </p:nvSpPr>
          <p:spPr bwMode="auto">
            <a:xfrm rot="5400000">
              <a:off x="3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69" name="Line 25"/>
            <p:cNvSpPr>
              <a:spLocks noChangeShapeType="1"/>
            </p:cNvSpPr>
            <p:nvPr/>
          </p:nvSpPr>
          <p:spPr bwMode="auto">
            <a:xfrm rot="16200000" flipV="1">
              <a:off x="1" y="7704"/>
              <a:ext cx="5760" cy="1"/>
            </a:xfrm>
            <a:prstGeom prst="line">
              <a:avLst/>
            </a:prstGeom>
            <a:noFill/>
            <a:ln w="2857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9670" name="Line 26"/>
            <p:cNvSpPr>
              <a:spLocks noChangeShapeType="1"/>
            </p:cNvSpPr>
            <p:nvPr/>
          </p:nvSpPr>
          <p:spPr bwMode="auto">
            <a:xfrm rot="5400000">
              <a:off x="39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71" name="Line 27"/>
            <p:cNvSpPr>
              <a:spLocks noChangeShapeType="1"/>
            </p:cNvSpPr>
            <p:nvPr/>
          </p:nvSpPr>
          <p:spPr bwMode="auto">
            <a:xfrm rot="5400000">
              <a:off x="360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72" name="Line 28"/>
            <p:cNvSpPr>
              <a:spLocks noChangeShapeType="1"/>
            </p:cNvSpPr>
            <p:nvPr/>
          </p:nvSpPr>
          <p:spPr bwMode="auto">
            <a:xfrm rot="5400000">
              <a:off x="324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73" name="Line 29"/>
            <p:cNvSpPr>
              <a:spLocks noChangeShapeType="1"/>
            </p:cNvSpPr>
            <p:nvPr/>
          </p:nvSpPr>
          <p:spPr bwMode="auto">
            <a:xfrm rot="5400000">
              <a:off x="504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74" name="Line 30"/>
            <p:cNvSpPr>
              <a:spLocks noChangeShapeType="1"/>
            </p:cNvSpPr>
            <p:nvPr/>
          </p:nvSpPr>
          <p:spPr bwMode="auto">
            <a:xfrm rot="5400000">
              <a:off x="468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75" name="Line 31"/>
            <p:cNvSpPr>
              <a:spLocks noChangeShapeType="1"/>
            </p:cNvSpPr>
            <p:nvPr/>
          </p:nvSpPr>
          <p:spPr bwMode="auto">
            <a:xfrm rot="5400000">
              <a:off x="432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76" name="Line 32"/>
            <p:cNvSpPr>
              <a:spLocks noChangeShapeType="1"/>
            </p:cNvSpPr>
            <p:nvPr/>
          </p:nvSpPr>
          <p:spPr bwMode="auto">
            <a:xfrm rot="5400000">
              <a:off x="576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77" name="Line 33"/>
            <p:cNvSpPr>
              <a:spLocks noChangeShapeType="1"/>
            </p:cNvSpPr>
            <p:nvPr/>
          </p:nvSpPr>
          <p:spPr bwMode="auto">
            <a:xfrm rot="5400000">
              <a:off x="540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78" name="Line 34"/>
            <p:cNvSpPr>
              <a:spLocks noChangeShapeType="1"/>
            </p:cNvSpPr>
            <p:nvPr/>
          </p:nvSpPr>
          <p:spPr bwMode="auto">
            <a:xfrm>
              <a:off x="2880" y="10585"/>
              <a:ext cx="5760" cy="1"/>
            </a:xfrm>
            <a:prstGeom prst="line">
              <a:avLst/>
            </a:prstGeom>
            <a:noFill/>
            <a:ln w="2857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9679" name="Line 35"/>
            <p:cNvSpPr>
              <a:spLocks noChangeShapeType="1"/>
            </p:cNvSpPr>
            <p:nvPr/>
          </p:nvSpPr>
          <p:spPr bwMode="auto">
            <a:xfrm>
              <a:off x="2880" y="1022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80" name="Line 36"/>
            <p:cNvSpPr>
              <a:spLocks noChangeShapeType="1"/>
            </p:cNvSpPr>
            <p:nvPr/>
          </p:nvSpPr>
          <p:spPr bwMode="auto">
            <a:xfrm>
              <a:off x="2880" y="986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81" name="Line 37"/>
            <p:cNvSpPr>
              <a:spLocks noChangeShapeType="1"/>
            </p:cNvSpPr>
            <p:nvPr/>
          </p:nvSpPr>
          <p:spPr bwMode="auto">
            <a:xfrm>
              <a:off x="2880" y="518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82" name="Line 38"/>
            <p:cNvSpPr>
              <a:spLocks noChangeShapeType="1"/>
            </p:cNvSpPr>
            <p:nvPr/>
          </p:nvSpPr>
          <p:spPr bwMode="auto">
            <a:xfrm>
              <a:off x="2880" y="482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69636" name="Rectangle 39"/>
          <p:cNvSpPr>
            <a:spLocks noChangeArrowheads="1"/>
          </p:cNvSpPr>
          <p:nvPr/>
        </p:nvSpPr>
        <p:spPr bwMode="auto">
          <a:xfrm>
            <a:off x="1174750" y="1143000"/>
            <a:ext cx="606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tabLst>
                <a:tab pos="228600" algn="l"/>
              </a:tabLst>
              <a:defRPr sz="2400">
                <a:solidFill>
                  <a:schemeClr val="tx1"/>
                </a:solidFill>
                <a:latin typeface="Times New Roman" panose="02020603050405020304" pitchFamily="18" charset="0"/>
              </a:defRPr>
            </a:lvl1pPr>
            <a:lvl2pPr marL="742950" indent="-285750" eaLnBrk="0" hangingPunct="0">
              <a:tabLst>
                <a:tab pos="228600" algn="l"/>
              </a:tabLst>
              <a:defRPr sz="2400">
                <a:solidFill>
                  <a:schemeClr val="tx1"/>
                </a:solidFill>
                <a:latin typeface="Times New Roman" panose="02020603050405020304" pitchFamily="18" charset="0"/>
              </a:defRPr>
            </a:lvl2pPr>
            <a:lvl3pPr marL="1143000" indent="-228600" eaLnBrk="0" hangingPunct="0">
              <a:tabLst>
                <a:tab pos="228600" algn="l"/>
              </a:tabLst>
              <a:defRPr sz="2400">
                <a:solidFill>
                  <a:schemeClr val="tx1"/>
                </a:solidFill>
                <a:latin typeface="Times New Roman" panose="02020603050405020304" pitchFamily="18" charset="0"/>
              </a:defRPr>
            </a:lvl3pPr>
            <a:lvl4pPr marL="1600200" indent="-228600" eaLnBrk="0" hangingPunct="0">
              <a:tabLst>
                <a:tab pos="228600" algn="l"/>
              </a:tabLst>
              <a:defRPr sz="2400">
                <a:solidFill>
                  <a:schemeClr val="tx1"/>
                </a:solidFill>
                <a:latin typeface="Times New Roman" panose="02020603050405020304" pitchFamily="18" charset="0"/>
              </a:defRPr>
            </a:lvl4pPr>
            <a:lvl5pPr marL="2057400" indent="-228600" eaLnBrk="0" hangingPunct="0">
              <a:tabLst>
                <a:tab pos="2286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9pPr>
          </a:lstStyle>
          <a:p>
            <a:pPr eaLnBrk="1" hangingPunct="1"/>
            <a:r>
              <a:rPr lang="en-US" sz="1800">
                <a:cs typeface="Times New Roman" panose="02020603050405020304" pitchFamily="18" charset="0"/>
              </a:rPr>
              <a:t>Which country has the absolute advantage in textile production?</a:t>
            </a:r>
            <a:endParaRPr lang="en-US" sz="1800"/>
          </a:p>
        </p:txBody>
      </p:sp>
      <p:sp>
        <p:nvSpPr>
          <p:cNvPr id="69637" name="Rectangle 40"/>
          <p:cNvSpPr>
            <a:spLocks noChangeArrowheads="1"/>
          </p:cNvSpPr>
          <p:nvPr/>
        </p:nvSpPr>
        <p:spPr bwMode="auto">
          <a:xfrm>
            <a:off x="1784350" y="801688"/>
            <a:ext cx="1841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sz="900"/>
          </a:p>
          <a:p>
            <a:r>
              <a:rPr lang="en-US"/>
              <a:t/>
            </a:r>
            <a:br>
              <a:rPr lang="en-US"/>
            </a:br>
            <a:endParaRPr lang="en-US"/>
          </a:p>
          <a:p>
            <a:endParaRPr lang="en-US"/>
          </a:p>
        </p:txBody>
      </p:sp>
      <p:sp>
        <p:nvSpPr>
          <p:cNvPr id="69638" name="Rectangle 41"/>
          <p:cNvSpPr>
            <a:spLocks noGrp="1" noChangeArrowheads="1"/>
          </p:cNvSpPr>
          <p:nvPr>
            <p:ph type="title"/>
          </p:nvPr>
        </p:nvSpPr>
        <p:spPr>
          <a:noFill/>
        </p:spPr>
        <p:txBody>
          <a:bodyPr/>
          <a:lstStyle/>
          <a:p>
            <a:pPr eaLnBrk="1" hangingPunct="1"/>
            <a:r>
              <a:rPr lang="en-US" altLang="en-US" smtClean="0"/>
              <a:t>Free Trade Model</a:t>
            </a:r>
            <a:endParaRPr lang="en-CA" altLang="en-US" smtClean="0"/>
          </a:p>
        </p:txBody>
      </p:sp>
      <p:sp>
        <p:nvSpPr>
          <p:cNvPr id="69639" name="Line 80"/>
          <p:cNvSpPr>
            <a:spLocks noChangeShapeType="1"/>
          </p:cNvSpPr>
          <p:nvPr/>
        </p:nvSpPr>
        <p:spPr bwMode="auto">
          <a:xfrm>
            <a:off x="2719388" y="2495550"/>
            <a:ext cx="1230312" cy="2462213"/>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40" name="Line 81"/>
          <p:cNvSpPr>
            <a:spLocks noChangeShapeType="1"/>
          </p:cNvSpPr>
          <p:nvPr/>
        </p:nvSpPr>
        <p:spPr bwMode="auto">
          <a:xfrm>
            <a:off x="2719388" y="2906713"/>
            <a:ext cx="2051050" cy="205105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41" name="Rectangle 83"/>
          <p:cNvSpPr>
            <a:spLocks noChangeArrowheads="1"/>
          </p:cNvSpPr>
          <p:nvPr/>
        </p:nvSpPr>
        <p:spPr bwMode="auto">
          <a:xfrm>
            <a:off x="2659063" y="2268538"/>
            <a:ext cx="41703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b="1"/>
              <a:t>Indonesia</a:t>
            </a:r>
            <a:endParaRPr lang="en-US" sz="1200" b="1"/>
          </a:p>
        </p:txBody>
      </p:sp>
      <p:sp>
        <p:nvSpPr>
          <p:cNvPr id="69642" name="Rectangle 84"/>
          <p:cNvSpPr>
            <a:spLocks noChangeArrowheads="1"/>
          </p:cNvSpPr>
          <p:nvPr/>
        </p:nvSpPr>
        <p:spPr bwMode="auto">
          <a:xfrm>
            <a:off x="4670425" y="4724400"/>
            <a:ext cx="5413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b="1"/>
              <a:t>NC</a:t>
            </a:r>
            <a:endParaRPr lang="en-US" sz="1200" b="1"/>
          </a:p>
        </p:txBody>
      </p:sp>
      <p:sp>
        <p:nvSpPr>
          <p:cNvPr id="920663" name="Oval 87"/>
          <p:cNvSpPr>
            <a:spLocks noChangeAspect="1" noChangeArrowheads="1"/>
          </p:cNvSpPr>
          <p:nvPr/>
        </p:nvSpPr>
        <p:spPr bwMode="auto">
          <a:xfrm>
            <a:off x="2670175" y="2435225"/>
            <a:ext cx="92075" cy="93663"/>
          </a:xfrm>
          <a:prstGeom prst="ellipse">
            <a:avLst/>
          </a:prstGeom>
          <a:solidFill>
            <a:srgbClr val="000000"/>
          </a:solidFill>
          <a:ln w="38100">
            <a:solidFill>
              <a:srgbClr val="E50030"/>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20665" name="Rectangle 89"/>
          <p:cNvSpPr>
            <a:spLocks noChangeArrowheads="1"/>
          </p:cNvSpPr>
          <p:nvPr/>
        </p:nvSpPr>
        <p:spPr bwMode="auto">
          <a:xfrm>
            <a:off x="1295400" y="5378450"/>
            <a:ext cx="652145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600" i="1">
                <a:solidFill>
                  <a:srgbClr val="E50030"/>
                </a:solidFill>
              </a:rPr>
              <a:t>If Indonesia devotes all its resources to producing textiles, it can manufacture 1200 units of textiles.</a:t>
            </a:r>
            <a:endParaRPr lang="en-US" sz="1600" i="1">
              <a:solidFill>
                <a:srgbClr val="E50030"/>
              </a:solidFill>
            </a:endParaRPr>
          </a:p>
        </p:txBody>
      </p:sp>
      <p:sp>
        <p:nvSpPr>
          <p:cNvPr id="920666" name="Oval 90"/>
          <p:cNvSpPr>
            <a:spLocks noChangeAspect="1" noChangeArrowheads="1"/>
          </p:cNvSpPr>
          <p:nvPr/>
        </p:nvSpPr>
        <p:spPr bwMode="auto">
          <a:xfrm>
            <a:off x="2667000" y="2865438"/>
            <a:ext cx="92075" cy="93662"/>
          </a:xfrm>
          <a:prstGeom prst="ellipse">
            <a:avLst/>
          </a:prstGeom>
          <a:solidFill>
            <a:srgbClr val="000000"/>
          </a:solidFill>
          <a:ln w="38100">
            <a:solidFill>
              <a:srgbClr val="0066FF"/>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20667" name="Rectangle 91"/>
          <p:cNvSpPr>
            <a:spLocks noChangeArrowheads="1"/>
          </p:cNvSpPr>
          <p:nvPr/>
        </p:nvSpPr>
        <p:spPr bwMode="auto">
          <a:xfrm>
            <a:off x="1295400" y="6276975"/>
            <a:ext cx="652145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600" i="1" dirty="0">
                <a:solidFill>
                  <a:srgbClr val="0066FF"/>
                </a:solidFill>
              </a:rPr>
              <a:t>If North Carolina devotes all its resources to producing textiles, it can manufacture 1000 units of textiles.</a:t>
            </a:r>
            <a:endParaRPr lang="en-US" sz="1600" i="1" dirty="0">
              <a:solidFill>
                <a:srgbClr val="0066FF"/>
              </a:solidFill>
            </a:endParaRPr>
          </a:p>
        </p:txBody>
      </p:sp>
      <p:sp>
        <p:nvSpPr>
          <p:cNvPr id="920668" name="Rectangle 92"/>
          <p:cNvSpPr>
            <a:spLocks noChangeArrowheads="1"/>
          </p:cNvSpPr>
          <p:nvPr/>
        </p:nvSpPr>
        <p:spPr bwMode="auto">
          <a:xfrm>
            <a:off x="1784350" y="5911850"/>
            <a:ext cx="50450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600" i="1" dirty="0">
                <a:solidFill>
                  <a:srgbClr val="E50030"/>
                </a:solidFill>
              </a:rPr>
              <a:t>Indonesia has the absolute advantage in producing textiles.</a:t>
            </a:r>
            <a:endParaRPr lang="en-US" sz="1600" i="1" dirty="0">
              <a:solidFill>
                <a:srgbClr val="E50030"/>
              </a:solidFill>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066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2066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2066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2066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920666"/>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920667"/>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920665"/>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9206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0663" grpId="0" animBg="1"/>
      <p:bldP spid="920665" grpId="0"/>
      <p:bldP spid="920665" grpId="1"/>
      <p:bldP spid="920666" grpId="0" animBg="1"/>
      <p:bldP spid="920666" grpId="1" animBg="1"/>
      <p:bldP spid="920667" grpId="0"/>
      <p:bldP spid="920667" grpId="1"/>
      <p:bldP spid="920668"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2"/>
          <p:cNvSpPr txBox="1">
            <a:spLocks noChangeArrowheads="1"/>
          </p:cNvSpPr>
          <p:nvPr/>
        </p:nvSpPr>
        <p:spPr bwMode="auto">
          <a:xfrm>
            <a:off x="2368550" y="1260475"/>
            <a:ext cx="40322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sz="900"/>
          </a:p>
          <a:p>
            <a:pPr eaLnBrk="1" hangingPunct="1"/>
            <a:endParaRPr lang="en-US" sz="900"/>
          </a:p>
          <a:p>
            <a:pPr eaLnBrk="1" hangingPunct="1"/>
            <a:r>
              <a:rPr lang="en-US" sz="1600" i="1"/>
              <a:t>T</a:t>
            </a:r>
          </a:p>
          <a:p>
            <a:pPr eaLnBrk="1" hangingPunct="1"/>
            <a:endParaRPr lang="en-US" sz="1600"/>
          </a:p>
          <a:p>
            <a:pPr eaLnBrk="1" hangingPunct="1"/>
            <a:r>
              <a:rPr lang="en-US" sz="900"/>
              <a:t>1400</a:t>
            </a:r>
          </a:p>
          <a:p>
            <a:pPr eaLnBrk="1" hangingPunct="1"/>
            <a:endParaRPr lang="en-US" sz="900"/>
          </a:p>
          <a:p>
            <a:pPr eaLnBrk="1" hangingPunct="1"/>
            <a:endParaRPr lang="en-US" sz="900"/>
          </a:p>
          <a:p>
            <a:pPr eaLnBrk="1" hangingPunct="1"/>
            <a:r>
              <a:rPr lang="en-US" sz="900"/>
              <a:t>1200</a:t>
            </a:r>
          </a:p>
          <a:p>
            <a:pPr eaLnBrk="1" hangingPunct="1"/>
            <a:endParaRPr lang="en-US" sz="900"/>
          </a:p>
          <a:p>
            <a:pPr eaLnBrk="1" hangingPunct="1"/>
            <a:endParaRPr lang="en-US" sz="900"/>
          </a:p>
          <a:p>
            <a:pPr eaLnBrk="1" hangingPunct="1"/>
            <a:r>
              <a:rPr lang="en-US" sz="900"/>
              <a:t>1000</a:t>
            </a:r>
          </a:p>
          <a:p>
            <a:pPr eaLnBrk="1" hangingPunct="1"/>
            <a:endParaRPr lang="en-US" sz="900"/>
          </a:p>
          <a:p>
            <a:pPr eaLnBrk="1" hangingPunct="1"/>
            <a:endParaRPr lang="en-US" sz="900"/>
          </a:p>
          <a:p>
            <a:pPr eaLnBrk="1" hangingPunct="1"/>
            <a:r>
              <a:rPr lang="en-US" sz="900"/>
              <a:t>  800</a:t>
            </a:r>
          </a:p>
          <a:p>
            <a:pPr eaLnBrk="1" hangingPunct="1"/>
            <a:endParaRPr lang="en-US" sz="900"/>
          </a:p>
          <a:p>
            <a:pPr eaLnBrk="1" hangingPunct="1"/>
            <a:endParaRPr lang="en-US" sz="900"/>
          </a:p>
          <a:p>
            <a:pPr eaLnBrk="1" hangingPunct="1"/>
            <a:r>
              <a:rPr lang="en-US" sz="900"/>
              <a:t>  600</a:t>
            </a:r>
          </a:p>
          <a:p>
            <a:pPr eaLnBrk="1" hangingPunct="1"/>
            <a:endParaRPr lang="en-US" sz="900"/>
          </a:p>
          <a:p>
            <a:pPr eaLnBrk="1" hangingPunct="1"/>
            <a:endParaRPr lang="en-US" sz="900"/>
          </a:p>
          <a:p>
            <a:pPr eaLnBrk="1" hangingPunct="1"/>
            <a:r>
              <a:rPr lang="en-US" sz="900"/>
              <a:t>  400</a:t>
            </a:r>
          </a:p>
          <a:p>
            <a:pPr eaLnBrk="1" hangingPunct="1"/>
            <a:endParaRPr lang="en-US" sz="900"/>
          </a:p>
          <a:p>
            <a:pPr eaLnBrk="1" hangingPunct="1"/>
            <a:endParaRPr lang="en-US" sz="900"/>
          </a:p>
          <a:p>
            <a:pPr eaLnBrk="1" hangingPunct="1"/>
            <a:r>
              <a:rPr lang="en-US" sz="900"/>
              <a:t>  200</a:t>
            </a:r>
          </a:p>
          <a:p>
            <a:pPr eaLnBrk="1" hangingPunct="1"/>
            <a:endParaRPr lang="en-US" sz="900"/>
          </a:p>
          <a:p>
            <a:pPr eaLnBrk="1" hangingPunct="1"/>
            <a:endParaRPr lang="en-US" sz="900"/>
          </a:p>
          <a:p>
            <a:pPr eaLnBrk="1" hangingPunct="1"/>
            <a:r>
              <a:rPr lang="en-US" sz="900"/>
              <a:t> </a:t>
            </a:r>
          </a:p>
          <a:p>
            <a:pPr eaLnBrk="1" hangingPunct="1"/>
            <a:r>
              <a:rPr lang="en-US" sz="900"/>
              <a:t>                       100         200        300         400        500         600        700          </a:t>
            </a:r>
            <a:r>
              <a:rPr lang="en-US" sz="900" i="1"/>
              <a:t>C</a:t>
            </a:r>
            <a:endParaRPr lang="en-US" sz="900"/>
          </a:p>
        </p:txBody>
      </p:sp>
      <p:grpSp>
        <p:nvGrpSpPr>
          <p:cNvPr id="70659" name="Group 3"/>
          <p:cNvGrpSpPr>
            <a:grpSpLocks noChangeAspect="1"/>
          </p:cNvGrpSpPr>
          <p:nvPr/>
        </p:nvGrpSpPr>
        <p:grpSpPr bwMode="auto">
          <a:xfrm>
            <a:off x="2667000" y="1662113"/>
            <a:ext cx="3348038" cy="3348037"/>
            <a:chOff x="2788" y="4801"/>
            <a:chExt cx="5876" cy="5876"/>
          </a:xfrm>
        </p:grpSpPr>
        <p:sp>
          <p:nvSpPr>
            <p:cNvPr id="70673" name="AutoShape 4"/>
            <p:cNvSpPr>
              <a:spLocks noChangeAspect="1" noChangeArrowheads="1" noTextEdit="1"/>
            </p:cNvSpPr>
            <p:nvPr/>
          </p:nvSpPr>
          <p:spPr bwMode="auto">
            <a:xfrm>
              <a:off x="2788" y="4801"/>
              <a:ext cx="5876" cy="5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0674" name="Line 5"/>
            <p:cNvSpPr>
              <a:spLocks noChangeShapeType="1"/>
            </p:cNvSpPr>
            <p:nvPr/>
          </p:nvSpPr>
          <p:spPr bwMode="auto">
            <a:xfrm>
              <a:off x="2880" y="842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75" name="Line 6"/>
            <p:cNvSpPr>
              <a:spLocks noChangeShapeType="1"/>
            </p:cNvSpPr>
            <p:nvPr/>
          </p:nvSpPr>
          <p:spPr bwMode="auto">
            <a:xfrm>
              <a:off x="2880" y="806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76" name="Line 7"/>
            <p:cNvSpPr>
              <a:spLocks noChangeShapeType="1"/>
            </p:cNvSpPr>
            <p:nvPr/>
          </p:nvSpPr>
          <p:spPr bwMode="auto">
            <a:xfrm>
              <a:off x="288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77" name="Line 8"/>
            <p:cNvSpPr>
              <a:spLocks noChangeShapeType="1"/>
            </p:cNvSpPr>
            <p:nvPr/>
          </p:nvSpPr>
          <p:spPr bwMode="auto">
            <a:xfrm>
              <a:off x="2880" y="734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78" name="Line 9"/>
            <p:cNvSpPr>
              <a:spLocks noChangeShapeType="1"/>
            </p:cNvSpPr>
            <p:nvPr/>
          </p:nvSpPr>
          <p:spPr bwMode="auto">
            <a:xfrm>
              <a:off x="2880" y="698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79" name="Line 10"/>
            <p:cNvSpPr>
              <a:spLocks noChangeShapeType="1"/>
            </p:cNvSpPr>
            <p:nvPr/>
          </p:nvSpPr>
          <p:spPr bwMode="auto">
            <a:xfrm>
              <a:off x="2880" y="662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80" name="Line 11"/>
            <p:cNvSpPr>
              <a:spLocks noChangeShapeType="1"/>
            </p:cNvSpPr>
            <p:nvPr/>
          </p:nvSpPr>
          <p:spPr bwMode="auto">
            <a:xfrm>
              <a:off x="2880" y="626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81" name="Line 12"/>
            <p:cNvSpPr>
              <a:spLocks noChangeShapeType="1"/>
            </p:cNvSpPr>
            <p:nvPr/>
          </p:nvSpPr>
          <p:spPr bwMode="auto">
            <a:xfrm>
              <a:off x="2880" y="59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82" name="Line 13"/>
            <p:cNvSpPr>
              <a:spLocks noChangeShapeType="1"/>
            </p:cNvSpPr>
            <p:nvPr/>
          </p:nvSpPr>
          <p:spPr bwMode="auto">
            <a:xfrm>
              <a:off x="2880" y="554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83" name="Line 14"/>
            <p:cNvSpPr>
              <a:spLocks noChangeShapeType="1"/>
            </p:cNvSpPr>
            <p:nvPr/>
          </p:nvSpPr>
          <p:spPr bwMode="auto">
            <a:xfrm>
              <a:off x="2880" y="950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84" name="Line 15"/>
            <p:cNvSpPr>
              <a:spLocks noChangeShapeType="1"/>
            </p:cNvSpPr>
            <p:nvPr/>
          </p:nvSpPr>
          <p:spPr bwMode="auto">
            <a:xfrm>
              <a:off x="2880" y="914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85" name="Line 16"/>
            <p:cNvSpPr>
              <a:spLocks noChangeShapeType="1"/>
            </p:cNvSpPr>
            <p:nvPr/>
          </p:nvSpPr>
          <p:spPr bwMode="auto">
            <a:xfrm>
              <a:off x="2880" y="878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86" name="Line 17"/>
            <p:cNvSpPr>
              <a:spLocks noChangeShapeType="1"/>
            </p:cNvSpPr>
            <p:nvPr/>
          </p:nvSpPr>
          <p:spPr bwMode="auto">
            <a:xfrm rot="5400000">
              <a:off x="288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87" name="Line 18"/>
            <p:cNvSpPr>
              <a:spLocks noChangeShapeType="1"/>
            </p:cNvSpPr>
            <p:nvPr/>
          </p:nvSpPr>
          <p:spPr bwMode="auto">
            <a:xfrm rot="5400000">
              <a:off x="252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88" name="Line 19"/>
            <p:cNvSpPr>
              <a:spLocks noChangeShapeType="1"/>
            </p:cNvSpPr>
            <p:nvPr/>
          </p:nvSpPr>
          <p:spPr bwMode="auto">
            <a:xfrm rot="5400000">
              <a:off x="21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89" name="Line 20"/>
            <p:cNvSpPr>
              <a:spLocks noChangeShapeType="1"/>
            </p:cNvSpPr>
            <p:nvPr/>
          </p:nvSpPr>
          <p:spPr bwMode="auto">
            <a:xfrm rot="5400000">
              <a:off x="180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90" name="Line 21"/>
            <p:cNvSpPr>
              <a:spLocks noChangeShapeType="1"/>
            </p:cNvSpPr>
            <p:nvPr/>
          </p:nvSpPr>
          <p:spPr bwMode="auto">
            <a:xfrm rot="5400000">
              <a:off x="144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91" name="Line 22"/>
            <p:cNvSpPr>
              <a:spLocks noChangeShapeType="1"/>
            </p:cNvSpPr>
            <p:nvPr/>
          </p:nvSpPr>
          <p:spPr bwMode="auto">
            <a:xfrm rot="5400000">
              <a:off x="108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92" name="Line 23"/>
            <p:cNvSpPr>
              <a:spLocks noChangeShapeType="1"/>
            </p:cNvSpPr>
            <p:nvPr/>
          </p:nvSpPr>
          <p:spPr bwMode="auto">
            <a:xfrm rot="5400000">
              <a:off x="72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93" name="Line 24"/>
            <p:cNvSpPr>
              <a:spLocks noChangeShapeType="1"/>
            </p:cNvSpPr>
            <p:nvPr/>
          </p:nvSpPr>
          <p:spPr bwMode="auto">
            <a:xfrm rot="5400000">
              <a:off x="3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94" name="Line 25"/>
            <p:cNvSpPr>
              <a:spLocks noChangeShapeType="1"/>
            </p:cNvSpPr>
            <p:nvPr/>
          </p:nvSpPr>
          <p:spPr bwMode="auto">
            <a:xfrm rot="16200000" flipV="1">
              <a:off x="1" y="7704"/>
              <a:ext cx="5760" cy="1"/>
            </a:xfrm>
            <a:prstGeom prst="line">
              <a:avLst/>
            </a:prstGeom>
            <a:noFill/>
            <a:ln w="2857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0695" name="Line 26"/>
            <p:cNvSpPr>
              <a:spLocks noChangeShapeType="1"/>
            </p:cNvSpPr>
            <p:nvPr/>
          </p:nvSpPr>
          <p:spPr bwMode="auto">
            <a:xfrm rot="5400000">
              <a:off x="39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96" name="Line 27"/>
            <p:cNvSpPr>
              <a:spLocks noChangeShapeType="1"/>
            </p:cNvSpPr>
            <p:nvPr/>
          </p:nvSpPr>
          <p:spPr bwMode="auto">
            <a:xfrm rot="5400000">
              <a:off x="360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97" name="Line 28"/>
            <p:cNvSpPr>
              <a:spLocks noChangeShapeType="1"/>
            </p:cNvSpPr>
            <p:nvPr/>
          </p:nvSpPr>
          <p:spPr bwMode="auto">
            <a:xfrm rot="5400000">
              <a:off x="324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98" name="Line 29"/>
            <p:cNvSpPr>
              <a:spLocks noChangeShapeType="1"/>
            </p:cNvSpPr>
            <p:nvPr/>
          </p:nvSpPr>
          <p:spPr bwMode="auto">
            <a:xfrm rot="5400000">
              <a:off x="504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99" name="Line 30"/>
            <p:cNvSpPr>
              <a:spLocks noChangeShapeType="1"/>
            </p:cNvSpPr>
            <p:nvPr/>
          </p:nvSpPr>
          <p:spPr bwMode="auto">
            <a:xfrm rot="5400000">
              <a:off x="468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700" name="Line 31"/>
            <p:cNvSpPr>
              <a:spLocks noChangeShapeType="1"/>
            </p:cNvSpPr>
            <p:nvPr/>
          </p:nvSpPr>
          <p:spPr bwMode="auto">
            <a:xfrm rot="5400000">
              <a:off x="432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701" name="Line 32"/>
            <p:cNvSpPr>
              <a:spLocks noChangeShapeType="1"/>
            </p:cNvSpPr>
            <p:nvPr/>
          </p:nvSpPr>
          <p:spPr bwMode="auto">
            <a:xfrm rot="5400000">
              <a:off x="576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702" name="Line 33"/>
            <p:cNvSpPr>
              <a:spLocks noChangeShapeType="1"/>
            </p:cNvSpPr>
            <p:nvPr/>
          </p:nvSpPr>
          <p:spPr bwMode="auto">
            <a:xfrm rot="5400000">
              <a:off x="540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703" name="Line 34"/>
            <p:cNvSpPr>
              <a:spLocks noChangeShapeType="1"/>
            </p:cNvSpPr>
            <p:nvPr/>
          </p:nvSpPr>
          <p:spPr bwMode="auto">
            <a:xfrm>
              <a:off x="2880" y="10585"/>
              <a:ext cx="5760" cy="1"/>
            </a:xfrm>
            <a:prstGeom prst="line">
              <a:avLst/>
            </a:prstGeom>
            <a:noFill/>
            <a:ln w="2857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0704" name="Line 35"/>
            <p:cNvSpPr>
              <a:spLocks noChangeShapeType="1"/>
            </p:cNvSpPr>
            <p:nvPr/>
          </p:nvSpPr>
          <p:spPr bwMode="auto">
            <a:xfrm>
              <a:off x="2880" y="1022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705" name="Line 36"/>
            <p:cNvSpPr>
              <a:spLocks noChangeShapeType="1"/>
            </p:cNvSpPr>
            <p:nvPr/>
          </p:nvSpPr>
          <p:spPr bwMode="auto">
            <a:xfrm>
              <a:off x="2880" y="986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706" name="Line 37"/>
            <p:cNvSpPr>
              <a:spLocks noChangeShapeType="1"/>
            </p:cNvSpPr>
            <p:nvPr/>
          </p:nvSpPr>
          <p:spPr bwMode="auto">
            <a:xfrm>
              <a:off x="2880" y="518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707" name="Line 38"/>
            <p:cNvSpPr>
              <a:spLocks noChangeShapeType="1"/>
            </p:cNvSpPr>
            <p:nvPr/>
          </p:nvSpPr>
          <p:spPr bwMode="auto">
            <a:xfrm>
              <a:off x="2880" y="482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70660" name="Rectangle 39"/>
          <p:cNvSpPr>
            <a:spLocks noChangeArrowheads="1"/>
          </p:cNvSpPr>
          <p:nvPr/>
        </p:nvSpPr>
        <p:spPr bwMode="auto">
          <a:xfrm>
            <a:off x="1174750" y="1143000"/>
            <a:ext cx="6280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tabLst>
                <a:tab pos="228600" algn="l"/>
              </a:tabLst>
              <a:defRPr sz="2400">
                <a:solidFill>
                  <a:schemeClr val="tx1"/>
                </a:solidFill>
                <a:latin typeface="Times New Roman" panose="02020603050405020304" pitchFamily="18" charset="0"/>
              </a:defRPr>
            </a:lvl1pPr>
            <a:lvl2pPr marL="742950" indent="-285750" eaLnBrk="0" hangingPunct="0">
              <a:tabLst>
                <a:tab pos="228600" algn="l"/>
              </a:tabLst>
              <a:defRPr sz="2400">
                <a:solidFill>
                  <a:schemeClr val="tx1"/>
                </a:solidFill>
                <a:latin typeface="Times New Roman" panose="02020603050405020304" pitchFamily="18" charset="0"/>
              </a:defRPr>
            </a:lvl2pPr>
            <a:lvl3pPr marL="1143000" indent="-228600" eaLnBrk="0" hangingPunct="0">
              <a:tabLst>
                <a:tab pos="228600" algn="l"/>
              </a:tabLst>
              <a:defRPr sz="2400">
                <a:solidFill>
                  <a:schemeClr val="tx1"/>
                </a:solidFill>
                <a:latin typeface="Times New Roman" panose="02020603050405020304" pitchFamily="18" charset="0"/>
              </a:defRPr>
            </a:lvl3pPr>
            <a:lvl4pPr marL="1600200" indent="-228600" eaLnBrk="0" hangingPunct="0">
              <a:tabLst>
                <a:tab pos="228600" algn="l"/>
              </a:tabLst>
              <a:defRPr sz="2400">
                <a:solidFill>
                  <a:schemeClr val="tx1"/>
                </a:solidFill>
                <a:latin typeface="Times New Roman" panose="02020603050405020304" pitchFamily="18" charset="0"/>
              </a:defRPr>
            </a:lvl4pPr>
            <a:lvl5pPr marL="2057400" indent="-228600" eaLnBrk="0" hangingPunct="0">
              <a:tabLst>
                <a:tab pos="2286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9pPr>
          </a:lstStyle>
          <a:p>
            <a:pPr eaLnBrk="1" hangingPunct="1"/>
            <a:r>
              <a:rPr lang="en-US" sz="1800" dirty="0">
                <a:cs typeface="Times New Roman" panose="02020603050405020304" pitchFamily="18" charset="0"/>
              </a:rPr>
              <a:t>Which country has the absolute advantage in cigarette production?</a:t>
            </a:r>
            <a:endParaRPr lang="en-US" sz="1800" dirty="0"/>
          </a:p>
        </p:txBody>
      </p:sp>
      <p:sp>
        <p:nvSpPr>
          <p:cNvPr id="70661" name="Rectangle 40"/>
          <p:cNvSpPr>
            <a:spLocks noChangeArrowheads="1"/>
          </p:cNvSpPr>
          <p:nvPr/>
        </p:nvSpPr>
        <p:spPr bwMode="auto">
          <a:xfrm>
            <a:off x="1784350" y="801688"/>
            <a:ext cx="1841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sz="900"/>
          </a:p>
          <a:p>
            <a:r>
              <a:rPr lang="en-US"/>
              <a:t/>
            </a:r>
            <a:br>
              <a:rPr lang="en-US"/>
            </a:br>
            <a:endParaRPr lang="en-US"/>
          </a:p>
          <a:p>
            <a:endParaRPr lang="en-US"/>
          </a:p>
        </p:txBody>
      </p:sp>
      <p:sp>
        <p:nvSpPr>
          <p:cNvPr id="70662" name="Rectangle 41"/>
          <p:cNvSpPr>
            <a:spLocks noGrp="1" noChangeArrowheads="1"/>
          </p:cNvSpPr>
          <p:nvPr>
            <p:ph type="title"/>
          </p:nvPr>
        </p:nvSpPr>
        <p:spPr>
          <a:noFill/>
        </p:spPr>
        <p:txBody>
          <a:bodyPr/>
          <a:lstStyle/>
          <a:p>
            <a:pPr eaLnBrk="1" hangingPunct="1"/>
            <a:r>
              <a:rPr lang="en-US" altLang="en-US" smtClean="0"/>
              <a:t>Free Trade Model</a:t>
            </a:r>
            <a:endParaRPr lang="en-CA" altLang="en-US" smtClean="0"/>
          </a:p>
        </p:txBody>
      </p:sp>
      <p:sp>
        <p:nvSpPr>
          <p:cNvPr id="70663" name="Line 42"/>
          <p:cNvSpPr>
            <a:spLocks noChangeShapeType="1"/>
          </p:cNvSpPr>
          <p:nvPr/>
        </p:nvSpPr>
        <p:spPr bwMode="auto">
          <a:xfrm>
            <a:off x="2719388" y="2495550"/>
            <a:ext cx="1230312" cy="2462213"/>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64" name="Line 43"/>
          <p:cNvSpPr>
            <a:spLocks noChangeShapeType="1"/>
          </p:cNvSpPr>
          <p:nvPr/>
        </p:nvSpPr>
        <p:spPr bwMode="auto">
          <a:xfrm>
            <a:off x="2719388" y="2906713"/>
            <a:ext cx="2051050" cy="205105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65" name="Rectangle 44"/>
          <p:cNvSpPr>
            <a:spLocks noChangeArrowheads="1"/>
          </p:cNvSpPr>
          <p:nvPr/>
        </p:nvSpPr>
        <p:spPr bwMode="auto">
          <a:xfrm>
            <a:off x="2659063" y="2268538"/>
            <a:ext cx="41703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b="1"/>
              <a:t>Indonesia</a:t>
            </a:r>
            <a:endParaRPr lang="en-US" sz="1200" b="1"/>
          </a:p>
        </p:txBody>
      </p:sp>
      <p:sp>
        <p:nvSpPr>
          <p:cNvPr id="70666" name="Rectangle 45"/>
          <p:cNvSpPr>
            <a:spLocks noChangeArrowheads="1"/>
          </p:cNvSpPr>
          <p:nvPr/>
        </p:nvSpPr>
        <p:spPr bwMode="auto">
          <a:xfrm>
            <a:off x="4670425" y="4724400"/>
            <a:ext cx="5413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b="1"/>
              <a:t>NC</a:t>
            </a:r>
            <a:endParaRPr lang="en-US" sz="1200" b="1"/>
          </a:p>
        </p:txBody>
      </p:sp>
      <p:sp>
        <p:nvSpPr>
          <p:cNvPr id="921646" name="Oval 46"/>
          <p:cNvSpPr>
            <a:spLocks noChangeAspect="1" noChangeArrowheads="1"/>
          </p:cNvSpPr>
          <p:nvPr/>
        </p:nvSpPr>
        <p:spPr bwMode="auto">
          <a:xfrm>
            <a:off x="4713288" y="4913313"/>
            <a:ext cx="92075" cy="93662"/>
          </a:xfrm>
          <a:prstGeom prst="ellipse">
            <a:avLst/>
          </a:prstGeom>
          <a:solidFill>
            <a:srgbClr val="000000"/>
          </a:solidFill>
          <a:ln w="38100">
            <a:solidFill>
              <a:srgbClr val="0066FF"/>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21647" name="Rectangle 47"/>
          <p:cNvSpPr>
            <a:spLocks noChangeArrowheads="1"/>
          </p:cNvSpPr>
          <p:nvPr/>
        </p:nvSpPr>
        <p:spPr bwMode="auto">
          <a:xfrm>
            <a:off x="1295400" y="5378450"/>
            <a:ext cx="652145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600" i="1">
                <a:solidFill>
                  <a:srgbClr val="E50030"/>
                </a:solidFill>
              </a:rPr>
              <a:t>If Indonesia devotes all its resources to producing cigarettes, it can manufacture 300 units of cigarettes.</a:t>
            </a:r>
            <a:endParaRPr lang="en-US" sz="1600" i="1">
              <a:solidFill>
                <a:srgbClr val="E50030"/>
              </a:solidFill>
            </a:endParaRPr>
          </a:p>
        </p:txBody>
      </p:sp>
      <p:sp>
        <p:nvSpPr>
          <p:cNvPr id="921648" name="Oval 48"/>
          <p:cNvSpPr>
            <a:spLocks noChangeAspect="1" noChangeArrowheads="1"/>
          </p:cNvSpPr>
          <p:nvPr/>
        </p:nvSpPr>
        <p:spPr bwMode="auto">
          <a:xfrm>
            <a:off x="3905250" y="4905375"/>
            <a:ext cx="92075" cy="93663"/>
          </a:xfrm>
          <a:prstGeom prst="ellipse">
            <a:avLst/>
          </a:prstGeom>
          <a:solidFill>
            <a:srgbClr val="000000"/>
          </a:solidFill>
          <a:ln w="38100">
            <a:solidFill>
              <a:srgbClr val="E50030"/>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21649" name="Rectangle 49"/>
          <p:cNvSpPr>
            <a:spLocks noChangeArrowheads="1"/>
          </p:cNvSpPr>
          <p:nvPr/>
        </p:nvSpPr>
        <p:spPr bwMode="auto">
          <a:xfrm>
            <a:off x="1295400" y="6276975"/>
            <a:ext cx="652145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600" i="1">
                <a:solidFill>
                  <a:srgbClr val="0066FF"/>
                </a:solidFill>
              </a:rPr>
              <a:t>If North Carolina devotes all its resources to producing cigarettes, it can manufacture 500 units of cigarettes</a:t>
            </a:r>
            <a:r>
              <a:rPr lang="en-US" altLang="en-US" sz="1600" i="1">
                <a:solidFill>
                  <a:srgbClr val="E50030"/>
                </a:solidFill>
              </a:rPr>
              <a:t>.</a:t>
            </a:r>
            <a:endParaRPr lang="en-US" sz="1600" i="1">
              <a:solidFill>
                <a:srgbClr val="E50030"/>
              </a:solidFill>
            </a:endParaRPr>
          </a:p>
        </p:txBody>
      </p:sp>
      <p:sp>
        <p:nvSpPr>
          <p:cNvPr id="921650" name="Rectangle 50"/>
          <p:cNvSpPr>
            <a:spLocks noChangeArrowheads="1"/>
          </p:cNvSpPr>
          <p:nvPr/>
        </p:nvSpPr>
        <p:spPr bwMode="auto">
          <a:xfrm>
            <a:off x="1524000" y="5911850"/>
            <a:ext cx="63690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600" i="1" dirty="0">
                <a:solidFill>
                  <a:srgbClr val="0066FF"/>
                </a:solidFill>
              </a:rPr>
              <a:t>North Carolina has the absolute advantage in producing cigarettes.</a:t>
            </a:r>
            <a:endParaRPr lang="en-US" sz="1600" i="1" dirty="0">
              <a:solidFill>
                <a:srgbClr val="0066FF"/>
              </a:solidFill>
            </a:endParaRPr>
          </a:p>
        </p:txBody>
      </p:sp>
      <p:sp>
        <p:nvSpPr>
          <p:cNvPr id="2" name="Rectangle 50"/>
          <p:cNvSpPr>
            <a:spLocks noChangeArrowheads="1"/>
          </p:cNvSpPr>
          <p:nvPr/>
        </p:nvSpPr>
        <p:spPr bwMode="auto">
          <a:xfrm>
            <a:off x="6400800" y="2701925"/>
            <a:ext cx="25146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1600" i="1"/>
              <a:t>Neither country has an absolute advantage in </a:t>
            </a:r>
            <a:r>
              <a:rPr lang="en-US" altLang="en-US" sz="1600" i="1" u="sng"/>
              <a:t>trade</a:t>
            </a:r>
            <a:r>
              <a:rPr lang="en-US" altLang="en-US" sz="1600" i="1"/>
              <a:t>.</a:t>
            </a:r>
            <a:endParaRPr lang="en-US" sz="1600" i="1"/>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164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21647"/>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2164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2164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921648"/>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921649"/>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921647"/>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92165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46" grpId="0" animBg="1"/>
      <p:bldP spid="921647" grpId="0"/>
      <p:bldP spid="921647" grpId="1"/>
      <p:bldP spid="921648" grpId="0" animBg="1"/>
      <p:bldP spid="921648" grpId="1" animBg="1"/>
      <p:bldP spid="921649" grpId="0"/>
      <p:bldP spid="921649" grpId="1"/>
      <p:bldP spid="921650" grpId="0"/>
      <p:bldP spid="2"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Text Box 2"/>
          <p:cNvSpPr txBox="1">
            <a:spLocks noChangeArrowheads="1"/>
          </p:cNvSpPr>
          <p:nvPr/>
        </p:nvSpPr>
        <p:spPr bwMode="auto">
          <a:xfrm>
            <a:off x="2368550" y="1260475"/>
            <a:ext cx="40322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sz="900"/>
          </a:p>
          <a:p>
            <a:pPr eaLnBrk="1" hangingPunct="1"/>
            <a:endParaRPr lang="en-US" sz="900"/>
          </a:p>
          <a:p>
            <a:pPr eaLnBrk="1" hangingPunct="1"/>
            <a:r>
              <a:rPr lang="en-US" sz="1600" i="1"/>
              <a:t>T</a:t>
            </a:r>
          </a:p>
          <a:p>
            <a:pPr eaLnBrk="1" hangingPunct="1"/>
            <a:endParaRPr lang="en-US" sz="1600"/>
          </a:p>
          <a:p>
            <a:pPr eaLnBrk="1" hangingPunct="1"/>
            <a:r>
              <a:rPr lang="en-US" sz="900"/>
              <a:t>1400</a:t>
            </a:r>
          </a:p>
          <a:p>
            <a:pPr eaLnBrk="1" hangingPunct="1"/>
            <a:endParaRPr lang="en-US" sz="900"/>
          </a:p>
          <a:p>
            <a:pPr eaLnBrk="1" hangingPunct="1"/>
            <a:endParaRPr lang="en-US" sz="900"/>
          </a:p>
          <a:p>
            <a:pPr eaLnBrk="1" hangingPunct="1"/>
            <a:r>
              <a:rPr lang="en-US" sz="900"/>
              <a:t>1200</a:t>
            </a:r>
          </a:p>
          <a:p>
            <a:pPr eaLnBrk="1" hangingPunct="1"/>
            <a:endParaRPr lang="en-US" sz="900"/>
          </a:p>
          <a:p>
            <a:pPr eaLnBrk="1" hangingPunct="1"/>
            <a:endParaRPr lang="en-US" sz="900"/>
          </a:p>
          <a:p>
            <a:pPr eaLnBrk="1" hangingPunct="1"/>
            <a:r>
              <a:rPr lang="en-US" sz="900"/>
              <a:t>1000</a:t>
            </a:r>
          </a:p>
          <a:p>
            <a:pPr eaLnBrk="1" hangingPunct="1"/>
            <a:endParaRPr lang="en-US" sz="900"/>
          </a:p>
          <a:p>
            <a:pPr eaLnBrk="1" hangingPunct="1"/>
            <a:endParaRPr lang="en-US" sz="900"/>
          </a:p>
          <a:p>
            <a:pPr eaLnBrk="1" hangingPunct="1"/>
            <a:r>
              <a:rPr lang="en-US" sz="900"/>
              <a:t>  800</a:t>
            </a:r>
          </a:p>
          <a:p>
            <a:pPr eaLnBrk="1" hangingPunct="1"/>
            <a:endParaRPr lang="en-US" sz="900"/>
          </a:p>
          <a:p>
            <a:pPr eaLnBrk="1" hangingPunct="1"/>
            <a:endParaRPr lang="en-US" sz="900"/>
          </a:p>
          <a:p>
            <a:pPr eaLnBrk="1" hangingPunct="1"/>
            <a:r>
              <a:rPr lang="en-US" sz="900"/>
              <a:t>  600</a:t>
            </a:r>
          </a:p>
          <a:p>
            <a:pPr eaLnBrk="1" hangingPunct="1"/>
            <a:endParaRPr lang="en-US" sz="900"/>
          </a:p>
          <a:p>
            <a:pPr eaLnBrk="1" hangingPunct="1"/>
            <a:endParaRPr lang="en-US" sz="900"/>
          </a:p>
          <a:p>
            <a:pPr eaLnBrk="1" hangingPunct="1"/>
            <a:r>
              <a:rPr lang="en-US" sz="900"/>
              <a:t>  400</a:t>
            </a:r>
          </a:p>
          <a:p>
            <a:pPr eaLnBrk="1" hangingPunct="1"/>
            <a:endParaRPr lang="en-US" sz="900"/>
          </a:p>
          <a:p>
            <a:pPr eaLnBrk="1" hangingPunct="1"/>
            <a:endParaRPr lang="en-US" sz="900"/>
          </a:p>
          <a:p>
            <a:pPr eaLnBrk="1" hangingPunct="1"/>
            <a:r>
              <a:rPr lang="en-US" sz="900"/>
              <a:t>  200</a:t>
            </a:r>
          </a:p>
          <a:p>
            <a:pPr eaLnBrk="1" hangingPunct="1"/>
            <a:endParaRPr lang="en-US" sz="900"/>
          </a:p>
          <a:p>
            <a:pPr eaLnBrk="1" hangingPunct="1"/>
            <a:endParaRPr lang="en-US" sz="900"/>
          </a:p>
          <a:p>
            <a:pPr eaLnBrk="1" hangingPunct="1"/>
            <a:r>
              <a:rPr lang="en-US" sz="900"/>
              <a:t> </a:t>
            </a:r>
          </a:p>
          <a:p>
            <a:pPr eaLnBrk="1" hangingPunct="1"/>
            <a:r>
              <a:rPr lang="en-US" sz="900"/>
              <a:t>                       100         200        300         400        500         600        700          </a:t>
            </a:r>
            <a:r>
              <a:rPr lang="en-US" sz="900" i="1"/>
              <a:t>C</a:t>
            </a:r>
            <a:endParaRPr lang="en-US" sz="900"/>
          </a:p>
        </p:txBody>
      </p:sp>
      <p:grpSp>
        <p:nvGrpSpPr>
          <p:cNvPr id="19461" name="Group 3"/>
          <p:cNvGrpSpPr>
            <a:grpSpLocks noChangeAspect="1"/>
          </p:cNvGrpSpPr>
          <p:nvPr/>
        </p:nvGrpSpPr>
        <p:grpSpPr bwMode="auto">
          <a:xfrm>
            <a:off x="2667000" y="1662113"/>
            <a:ext cx="3348038" cy="3348037"/>
            <a:chOff x="2788" y="4801"/>
            <a:chExt cx="5876" cy="5876"/>
          </a:xfrm>
        </p:grpSpPr>
        <p:sp>
          <p:nvSpPr>
            <p:cNvPr id="19476" name="AutoShape 4"/>
            <p:cNvSpPr>
              <a:spLocks noChangeAspect="1" noChangeArrowheads="1" noTextEdit="1"/>
            </p:cNvSpPr>
            <p:nvPr/>
          </p:nvSpPr>
          <p:spPr bwMode="auto">
            <a:xfrm>
              <a:off x="2788" y="4801"/>
              <a:ext cx="5876" cy="5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9477" name="Line 5"/>
            <p:cNvSpPr>
              <a:spLocks noChangeShapeType="1"/>
            </p:cNvSpPr>
            <p:nvPr/>
          </p:nvSpPr>
          <p:spPr bwMode="auto">
            <a:xfrm>
              <a:off x="2880" y="842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78" name="Line 6"/>
            <p:cNvSpPr>
              <a:spLocks noChangeShapeType="1"/>
            </p:cNvSpPr>
            <p:nvPr/>
          </p:nvSpPr>
          <p:spPr bwMode="auto">
            <a:xfrm>
              <a:off x="2880" y="806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79" name="Line 7"/>
            <p:cNvSpPr>
              <a:spLocks noChangeShapeType="1"/>
            </p:cNvSpPr>
            <p:nvPr/>
          </p:nvSpPr>
          <p:spPr bwMode="auto">
            <a:xfrm>
              <a:off x="288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80" name="Line 8"/>
            <p:cNvSpPr>
              <a:spLocks noChangeShapeType="1"/>
            </p:cNvSpPr>
            <p:nvPr/>
          </p:nvSpPr>
          <p:spPr bwMode="auto">
            <a:xfrm>
              <a:off x="2880" y="734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81" name="Line 9"/>
            <p:cNvSpPr>
              <a:spLocks noChangeShapeType="1"/>
            </p:cNvSpPr>
            <p:nvPr/>
          </p:nvSpPr>
          <p:spPr bwMode="auto">
            <a:xfrm>
              <a:off x="2880" y="698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82" name="Line 10"/>
            <p:cNvSpPr>
              <a:spLocks noChangeShapeType="1"/>
            </p:cNvSpPr>
            <p:nvPr/>
          </p:nvSpPr>
          <p:spPr bwMode="auto">
            <a:xfrm>
              <a:off x="2880" y="662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83" name="Line 11"/>
            <p:cNvSpPr>
              <a:spLocks noChangeShapeType="1"/>
            </p:cNvSpPr>
            <p:nvPr/>
          </p:nvSpPr>
          <p:spPr bwMode="auto">
            <a:xfrm>
              <a:off x="2880" y="626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84" name="Line 12"/>
            <p:cNvSpPr>
              <a:spLocks noChangeShapeType="1"/>
            </p:cNvSpPr>
            <p:nvPr/>
          </p:nvSpPr>
          <p:spPr bwMode="auto">
            <a:xfrm>
              <a:off x="2880" y="59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85" name="Line 13"/>
            <p:cNvSpPr>
              <a:spLocks noChangeShapeType="1"/>
            </p:cNvSpPr>
            <p:nvPr/>
          </p:nvSpPr>
          <p:spPr bwMode="auto">
            <a:xfrm>
              <a:off x="2880" y="554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86" name="Line 14"/>
            <p:cNvSpPr>
              <a:spLocks noChangeShapeType="1"/>
            </p:cNvSpPr>
            <p:nvPr/>
          </p:nvSpPr>
          <p:spPr bwMode="auto">
            <a:xfrm>
              <a:off x="2880" y="950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87" name="Line 15"/>
            <p:cNvSpPr>
              <a:spLocks noChangeShapeType="1"/>
            </p:cNvSpPr>
            <p:nvPr/>
          </p:nvSpPr>
          <p:spPr bwMode="auto">
            <a:xfrm>
              <a:off x="2880" y="914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88" name="Line 16"/>
            <p:cNvSpPr>
              <a:spLocks noChangeShapeType="1"/>
            </p:cNvSpPr>
            <p:nvPr/>
          </p:nvSpPr>
          <p:spPr bwMode="auto">
            <a:xfrm>
              <a:off x="2880" y="878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89" name="Line 17"/>
            <p:cNvSpPr>
              <a:spLocks noChangeShapeType="1"/>
            </p:cNvSpPr>
            <p:nvPr/>
          </p:nvSpPr>
          <p:spPr bwMode="auto">
            <a:xfrm rot="5400000">
              <a:off x="288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90" name="Line 18"/>
            <p:cNvSpPr>
              <a:spLocks noChangeShapeType="1"/>
            </p:cNvSpPr>
            <p:nvPr/>
          </p:nvSpPr>
          <p:spPr bwMode="auto">
            <a:xfrm rot="5400000">
              <a:off x="252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91" name="Line 19"/>
            <p:cNvSpPr>
              <a:spLocks noChangeShapeType="1"/>
            </p:cNvSpPr>
            <p:nvPr/>
          </p:nvSpPr>
          <p:spPr bwMode="auto">
            <a:xfrm rot="5400000">
              <a:off x="21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92" name="Line 20"/>
            <p:cNvSpPr>
              <a:spLocks noChangeShapeType="1"/>
            </p:cNvSpPr>
            <p:nvPr/>
          </p:nvSpPr>
          <p:spPr bwMode="auto">
            <a:xfrm rot="5400000">
              <a:off x="180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93" name="Line 21"/>
            <p:cNvSpPr>
              <a:spLocks noChangeShapeType="1"/>
            </p:cNvSpPr>
            <p:nvPr/>
          </p:nvSpPr>
          <p:spPr bwMode="auto">
            <a:xfrm rot="5400000">
              <a:off x="144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94" name="Line 22"/>
            <p:cNvSpPr>
              <a:spLocks noChangeShapeType="1"/>
            </p:cNvSpPr>
            <p:nvPr/>
          </p:nvSpPr>
          <p:spPr bwMode="auto">
            <a:xfrm rot="5400000">
              <a:off x="108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95" name="Line 23"/>
            <p:cNvSpPr>
              <a:spLocks noChangeShapeType="1"/>
            </p:cNvSpPr>
            <p:nvPr/>
          </p:nvSpPr>
          <p:spPr bwMode="auto">
            <a:xfrm rot="5400000">
              <a:off x="72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96" name="Line 24"/>
            <p:cNvSpPr>
              <a:spLocks noChangeShapeType="1"/>
            </p:cNvSpPr>
            <p:nvPr/>
          </p:nvSpPr>
          <p:spPr bwMode="auto">
            <a:xfrm rot="5400000">
              <a:off x="3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97" name="Line 25"/>
            <p:cNvSpPr>
              <a:spLocks noChangeShapeType="1"/>
            </p:cNvSpPr>
            <p:nvPr/>
          </p:nvSpPr>
          <p:spPr bwMode="auto">
            <a:xfrm rot="16200000" flipV="1">
              <a:off x="1" y="7704"/>
              <a:ext cx="5760" cy="1"/>
            </a:xfrm>
            <a:prstGeom prst="line">
              <a:avLst/>
            </a:prstGeom>
            <a:noFill/>
            <a:ln w="2857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98" name="Line 26"/>
            <p:cNvSpPr>
              <a:spLocks noChangeShapeType="1"/>
            </p:cNvSpPr>
            <p:nvPr/>
          </p:nvSpPr>
          <p:spPr bwMode="auto">
            <a:xfrm rot="5400000">
              <a:off x="39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99" name="Line 27"/>
            <p:cNvSpPr>
              <a:spLocks noChangeShapeType="1"/>
            </p:cNvSpPr>
            <p:nvPr/>
          </p:nvSpPr>
          <p:spPr bwMode="auto">
            <a:xfrm rot="5400000">
              <a:off x="360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00" name="Line 28"/>
            <p:cNvSpPr>
              <a:spLocks noChangeShapeType="1"/>
            </p:cNvSpPr>
            <p:nvPr/>
          </p:nvSpPr>
          <p:spPr bwMode="auto">
            <a:xfrm rot="5400000">
              <a:off x="324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01" name="Line 29"/>
            <p:cNvSpPr>
              <a:spLocks noChangeShapeType="1"/>
            </p:cNvSpPr>
            <p:nvPr/>
          </p:nvSpPr>
          <p:spPr bwMode="auto">
            <a:xfrm rot="5400000">
              <a:off x="504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02" name="Line 30"/>
            <p:cNvSpPr>
              <a:spLocks noChangeShapeType="1"/>
            </p:cNvSpPr>
            <p:nvPr/>
          </p:nvSpPr>
          <p:spPr bwMode="auto">
            <a:xfrm rot="5400000">
              <a:off x="468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03" name="Line 31"/>
            <p:cNvSpPr>
              <a:spLocks noChangeShapeType="1"/>
            </p:cNvSpPr>
            <p:nvPr/>
          </p:nvSpPr>
          <p:spPr bwMode="auto">
            <a:xfrm rot="5400000">
              <a:off x="432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04" name="Line 32"/>
            <p:cNvSpPr>
              <a:spLocks noChangeShapeType="1"/>
            </p:cNvSpPr>
            <p:nvPr/>
          </p:nvSpPr>
          <p:spPr bwMode="auto">
            <a:xfrm rot="5400000">
              <a:off x="576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05" name="Line 33"/>
            <p:cNvSpPr>
              <a:spLocks noChangeShapeType="1"/>
            </p:cNvSpPr>
            <p:nvPr/>
          </p:nvSpPr>
          <p:spPr bwMode="auto">
            <a:xfrm rot="5400000">
              <a:off x="540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06" name="Line 34"/>
            <p:cNvSpPr>
              <a:spLocks noChangeShapeType="1"/>
            </p:cNvSpPr>
            <p:nvPr/>
          </p:nvSpPr>
          <p:spPr bwMode="auto">
            <a:xfrm>
              <a:off x="2880" y="10585"/>
              <a:ext cx="5760" cy="1"/>
            </a:xfrm>
            <a:prstGeom prst="line">
              <a:avLst/>
            </a:prstGeom>
            <a:noFill/>
            <a:ln w="2857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507" name="Line 35"/>
            <p:cNvSpPr>
              <a:spLocks noChangeShapeType="1"/>
            </p:cNvSpPr>
            <p:nvPr/>
          </p:nvSpPr>
          <p:spPr bwMode="auto">
            <a:xfrm>
              <a:off x="2880" y="1022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08" name="Line 36"/>
            <p:cNvSpPr>
              <a:spLocks noChangeShapeType="1"/>
            </p:cNvSpPr>
            <p:nvPr/>
          </p:nvSpPr>
          <p:spPr bwMode="auto">
            <a:xfrm>
              <a:off x="2880" y="986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09" name="Line 37"/>
            <p:cNvSpPr>
              <a:spLocks noChangeShapeType="1"/>
            </p:cNvSpPr>
            <p:nvPr/>
          </p:nvSpPr>
          <p:spPr bwMode="auto">
            <a:xfrm>
              <a:off x="2880" y="518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10" name="Line 38"/>
            <p:cNvSpPr>
              <a:spLocks noChangeShapeType="1"/>
            </p:cNvSpPr>
            <p:nvPr/>
          </p:nvSpPr>
          <p:spPr bwMode="auto">
            <a:xfrm>
              <a:off x="2880" y="482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9462" name="Rectangle 39"/>
          <p:cNvSpPr>
            <a:spLocks noChangeArrowheads="1"/>
          </p:cNvSpPr>
          <p:nvPr/>
        </p:nvSpPr>
        <p:spPr bwMode="auto">
          <a:xfrm>
            <a:off x="1174750" y="1143000"/>
            <a:ext cx="664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tabLst>
                <a:tab pos="228600" algn="l"/>
              </a:tabLst>
              <a:defRPr sz="2400">
                <a:solidFill>
                  <a:schemeClr val="tx1"/>
                </a:solidFill>
                <a:latin typeface="Times New Roman" panose="02020603050405020304" pitchFamily="18" charset="0"/>
              </a:defRPr>
            </a:lvl1pPr>
            <a:lvl2pPr marL="742950" indent="-285750" eaLnBrk="0" hangingPunct="0">
              <a:tabLst>
                <a:tab pos="228600" algn="l"/>
              </a:tabLst>
              <a:defRPr sz="2400">
                <a:solidFill>
                  <a:schemeClr val="tx1"/>
                </a:solidFill>
                <a:latin typeface="Times New Roman" panose="02020603050405020304" pitchFamily="18" charset="0"/>
              </a:defRPr>
            </a:lvl2pPr>
            <a:lvl3pPr marL="1143000" indent="-228600" eaLnBrk="0" hangingPunct="0">
              <a:tabLst>
                <a:tab pos="228600" algn="l"/>
              </a:tabLst>
              <a:defRPr sz="2400">
                <a:solidFill>
                  <a:schemeClr val="tx1"/>
                </a:solidFill>
                <a:latin typeface="Times New Roman" panose="02020603050405020304" pitchFamily="18" charset="0"/>
              </a:defRPr>
            </a:lvl3pPr>
            <a:lvl4pPr marL="1600200" indent="-228600" eaLnBrk="0" hangingPunct="0">
              <a:tabLst>
                <a:tab pos="228600" algn="l"/>
              </a:tabLst>
              <a:defRPr sz="2400">
                <a:solidFill>
                  <a:schemeClr val="tx1"/>
                </a:solidFill>
                <a:latin typeface="Times New Roman" panose="02020603050405020304" pitchFamily="18" charset="0"/>
              </a:defRPr>
            </a:lvl4pPr>
            <a:lvl5pPr marL="2057400" indent="-228600" eaLnBrk="0" hangingPunct="0">
              <a:tabLst>
                <a:tab pos="2286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9pPr>
          </a:lstStyle>
          <a:p>
            <a:pPr eaLnBrk="1" hangingPunct="1"/>
            <a:r>
              <a:rPr lang="en-US" sz="1800" dirty="0">
                <a:cs typeface="Times New Roman" panose="02020603050405020304" pitchFamily="18" charset="0"/>
              </a:rPr>
              <a:t>Which country has the comparative advantage in cigarette production?</a:t>
            </a:r>
            <a:endParaRPr lang="en-US" sz="1800" dirty="0"/>
          </a:p>
        </p:txBody>
      </p:sp>
      <p:sp>
        <p:nvSpPr>
          <p:cNvPr id="19463" name="Rectangle 40"/>
          <p:cNvSpPr>
            <a:spLocks noChangeArrowheads="1"/>
          </p:cNvSpPr>
          <p:nvPr/>
        </p:nvSpPr>
        <p:spPr bwMode="auto">
          <a:xfrm>
            <a:off x="1784350" y="801688"/>
            <a:ext cx="1841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sz="900"/>
          </a:p>
          <a:p>
            <a:r>
              <a:rPr lang="en-US"/>
              <a:t/>
            </a:r>
            <a:br>
              <a:rPr lang="en-US"/>
            </a:br>
            <a:endParaRPr lang="en-US"/>
          </a:p>
          <a:p>
            <a:endParaRPr lang="en-US"/>
          </a:p>
        </p:txBody>
      </p:sp>
      <p:sp>
        <p:nvSpPr>
          <p:cNvPr id="19464" name="Rectangle 41"/>
          <p:cNvSpPr>
            <a:spLocks noGrp="1" noChangeArrowheads="1"/>
          </p:cNvSpPr>
          <p:nvPr>
            <p:ph type="title"/>
          </p:nvPr>
        </p:nvSpPr>
        <p:spPr>
          <a:noFill/>
        </p:spPr>
        <p:txBody>
          <a:bodyPr/>
          <a:lstStyle/>
          <a:p>
            <a:pPr eaLnBrk="1" hangingPunct="1"/>
            <a:r>
              <a:rPr lang="en-US" altLang="en-US" smtClean="0"/>
              <a:t>Free Trade Model</a:t>
            </a:r>
            <a:endParaRPr lang="en-CA" altLang="en-US" smtClean="0"/>
          </a:p>
        </p:txBody>
      </p:sp>
      <p:sp>
        <p:nvSpPr>
          <p:cNvPr id="19465" name="Line 42"/>
          <p:cNvSpPr>
            <a:spLocks noChangeShapeType="1"/>
          </p:cNvSpPr>
          <p:nvPr/>
        </p:nvSpPr>
        <p:spPr bwMode="auto">
          <a:xfrm>
            <a:off x="2719388" y="2495550"/>
            <a:ext cx="1230312" cy="2462213"/>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66" name="Line 43"/>
          <p:cNvSpPr>
            <a:spLocks noChangeShapeType="1"/>
          </p:cNvSpPr>
          <p:nvPr/>
        </p:nvSpPr>
        <p:spPr bwMode="auto">
          <a:xfrm>
            <a:off x="2719388" y="2906713"/>
            <a:ext cx="2051050" cy="205105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67" name="Rectangle 44"/>
          <p:cNvSpPr>
            <a:spLocks noChangeArrowheads="1"/>
          </p:cNvSpPr>
          <p:nvPr/>
        </p:nvSpPr>
        <p:spPr bwMode="auto">
          <a:xfrm>
            <a:off x="2659063" y="2268538"/>
            <a:ext cx="41703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b="1"/>
              <a:t>Indonesia</a:t>
            </a:r>
            <a:endParaRPr lang="en-US" sz="1200" b="1"/>
          </a:p>
        </p:txBody>
      </p:sp>
      <p:sp>
        <p:nvSpPr>
          <p:cNvPr id="19468" name="Rectangle 45"/>
          <p:cNvSpPr>
            <a:spLocks noChangeArrowheads="1"/>
          </p:cNvSpPr>
          <p:nvPr/>
        </p:nvSpPr>
        <p:spPr bwMode="auto">
          <a:xfrm>
            <a:off x="4670425" y="4724400"/>
            <a:ext cx="5413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b="1"/>
              <a:t>NC</a:t>
            </a:r>
            <a:endParaRPr lang="en-US" sz="1200" b="1"/>
          </a:p>
        </p:txBody>
      </p:sp>
      <p:sp>
        <p:nvSpPr>
          <p:cNvPr id="922671" name="Rectangle 47"/>
          <p:cNvSpPr>
            <a:spLocks noChangeArrowheads="1"/>
          </p:cNvSpPr>
          <p:nvPr/>
        </p:nvSpPr>
        <p:spPr bwMode="auto">
          <a:xfrm>
            <a:off x="1089025" y="6324600"/>
            <a:ext cx="7772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600" i="1" dirty="0">
                <a:solidFill>
                  <a:srgbClr val="0066FF"/>
                </a:solidFill>
              </a:rPr>
              <a:t>If NC wants to produce 1 more pack of cigarettes, it gives up 2 units of textiles.</a:t>
            </a:r>
            <a:r>
              <a:rPr lang="en-US" dirty="0">
                <a:solidFill>
                  <a:srgbClr val="0066FF"/>
                </a:solidFill>
              </a:rPr>
              <a:t> </a:t>
            </a:r>
          </a:p>
        </p:txBody>
      </p:sp>
      <p:sp>
        <p:nvSpPr>
          <p:cNvPr id="922675" name="Rectangle 51"/>
          <p:cNvSpPr>
            <a:spLocks noChangeArrowheads="1"/>
          </p:cNvSpPr>
          <p:nvPr/>
        </p:nvSpPr>
        <p:spPr bwMode="auto">
          <a:xfrm>
            <a:off x="1089025" y="5410200"/>
            <a:ext cx="7772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600" i="1">
                <a:solidFill>
                  <a:srgbClr val="E50030"/>
                </a:solidFill>
              </a:rPr>
              <a:t>If Indonesia wants to produce 1 more pack of cigarettes, it gives up 4 units of textiles.</a:t>
            </a:r>
            <a:r>
              <a:rPr lang="en-US"/>
              <a:t> </a:t>
            </a:r>
          </a:p>
        </p:txBody>
      </p:sp>
      <p:sp>
        <p:nvSpPr>
          <p:cNvPr id="922676" name="Rectangle 52"/>
          <p:cNvSpPr>
            <a:spLocks noChangeArrowheads="1"/>
          </p:cNvSpPr>
          <p:nvPr/>
        </p:nvSpPr>
        <p:spPr bwMode="auto">
          <a:xfrm>
            <a:off x="1524000" y="5988050"/>
            <a:ext cx="63690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600" i="1" dirty="0">
                <a:solidFill>
                  <a:srgbClr val="0066FF"/>
                </a:solidFill>
              </a:rPr>
              <a:t>North Carolina has the comparative advantage in producing cigarettes.</a:t>
            </a:r>
            <a:endParaRPr lang="en-US" sz="1600" i="1" dirty="0">
              <a:solidFill>
                <a:srgbClr val="0066FF"/>
              </a:solidFill>
            </a:endParaRPr>
          </a:p>
        </p:txBody>
      </p:sp>
      <p:graphicFrame>
        <p:nvGraphicFramePr>
          <p:cNvPr id="922677" name="Object 53"/>
          <p:cNvGraphicFramePr>
            <a:graphicFrameLocks noGrp="1" noChangeAspect="1"/>
          </p:cNvGraphicFramePr>
          <p:nvPr>
            <p:ph sz="half" idx="1"/>
          </p:nvPr>
        </p:nvGraphicFramePr>
        <p:xfrm>
          <a:off x="1089025" y="3432175"/>
          <a:ext cx="901700" cy="177800"/>
        </p:xfrm>
        <a:graphic>
          <a:graphicData uri="http://schemas.openxmlformats.org/presentationml/2006/ole">
            <mc:AlternateContent xmlns:mc="http://schemas.openxmlformats.org/markup-compatibility/2006">
              <mc:Choice xmlns:v="urn:schemas-microsoft-com:vml" Requires="v">
                <p:oleObj spid="_x0000_s19521" name="Equation" r:id="rId3" imgW="901309" imgH="177723" progId="Equation.DSMT4">
                  <p:embed/>
                </p:oleObj>
              </mc:Choice>
              <mc:Fallback>
                <p:oleObj name="Equation" r:id="rId3" imgW="901309" imgH="177723" progId="Equation.DSMT4">
                  <p:embed/>
                  <p:pic>
                    <p:nvPicPr>
                      <p:cNvPr id="0" name="Object 5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025" y="3432175"/>
                        <a:ext cx="901700" cy="17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22678" name="Object 54"/>
          <p:cNvGraphicFramePr>
            <a:graphicFrameLocks noGrp="1" noChangeAspect="1"/>
          </p:cNvGraphicFramePr>
          <p:nvPr>
            <p:ph sz="half" idx="2"/>
          </p:nvPr>
        </p:nvGraphicFramePr>
        <p:xfrm>
          <a:off x="6662738" y="3409950"/>
          <a:ext cx="901700" cy="177800"/>
        </p:xfrm>
        <a:graphic>
          <a:graphicData uri="http://schemas.openxmlformats.org/presentationml/2006/ole">
            <mc:AlternateContent xmlns:mc="http://schemas.openxmlformats.org/markup-compatibility/2006">
              <mc:Choice xmlns:v="urn:schemas-microsoft-com:vml" Requires="v">
                <p:oleObj spid="_x0000_s19522" name="Equation" r:id="rId5" imgW="901309" imgH="177723" progId="Equation.DSMT4">
                  <p:embed/>
                </p:oleObj>
              </mc:Choice>
              <mc:Fallback>
                <p:oleObj name="Equation" r:id="rId5" imgW="901309" imgH="177723" progId="Equation.DSMT4">
                  <p:embed/>
                  <p:pic>
                    <p:nvPicPr>
                      <p:cNvPr id="0" name="Object 5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62738" y="3409950"/>
                        <a:ext cx="901700" cy="17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22679" name="Oval 55"/>
          <p:cNvSpPr>
            <a:spLocks noChangeArrowheads="1"/>
          </p:cNvSpPr>
          <p:nvPr/>
        </p:nvSpPr>
        <p:spPr bwMode="auto">
          <a:xfrm>
            <a:off x="1617663" y="3376613"/>
            <a:ext cx="274637" cy="295275"/>
          </a:xfrm>
          <a:prstGeom prst="ellipse">
            <a:avLst/>
          </a:prstGeom>
          <a:noFill/>
          <a:ln w="38100">
            <a:solidFill>
              <a:srgbClr val="E5003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22680" name="Oval 56"/>
          <p:cNvSpPr>
            <a:spLocks noChangeArrowheads="1"/>
          </p:cNvSpPr>
          <p:nvPr/>
        </p:nvSpPr>
        <p:spPr bwMode="auto">
          <a:xfrm>
            <a:off x="7192963" y="3373438"/>
            <a:ext cx="274637" cy="295275"/>
          </a:xfrm>
          <a:prstGeom prst="ellipse">
            <a:avLst/>
          </a:prstGeom>
          <a:noFill/>
          <a:ln w="38100">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22681" name="Rectangle 57"/>
          <p:cNvSpPr>
            <a:spLocks noChangeArrowheads="1"/>
          </p:cNvSpPr>
          <p:nvPr/>
        </p:nvSpPr>
        <p:spPr bwMode="auto">
          <a:xfrm>
            <a:off x="1087438" y="3157538"/>
            <a:ext cx="9032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b="1" u="sng">
                <a:solidFill>
                  <a:srgbClr val="E50030"/>
                </a:solidFill>
              </a:rPr>
              <a:t>Indonesia</a:t>
            </a:r>
            <a:endParaRPr lang="en-US" sz="1200" b="1" u="sng">
              <a:solidFill>
                <a:srgbClr val="E50030"/>
              </a:solidFill>
            </a:endParaRPr>
          </a:p>
        </p:txBody>
      </p:sp>
      <p:sp>
        <p:nvSpPr>
          <p:cNvPr id="922682" name="Rectangle 58"/>
          <p:cNvSpPr>
            <a:spLocks noChangeArrowheads="1"/>
          </p:cNvSpPr>
          <p:nvPr/>
        </p:nvSpPr>
        <p:spPr bwMode="auto">
          <a:xfrm>
            <a:off x="6530975" y="3157538"/>
            <a:ext cx="1393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b="1" u="sng">
                <a:solidFill>
                  <a:srgbClr val="0066FF"/>
                </a:solidFill>
              </a:rPr>
              <a:t>North Carolina</a:t>
            </a:r>
            <a:endParaRPr lang="en-US" sz="1200" b="1" u="sng">
              <a:solidFill>
                <a:srgbClr val="0066FF"/>
              </a:solidFill>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268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22677"/>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22679"/>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2267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2268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2267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2268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22671"/>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22676"/>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922671"/>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922675"/>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922677"/>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922679"/>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922681"/>
                                        </p:tgtEl>
                                        <p:attrNameLst>
                                          <p:attrName>style.visibility</p:attrName>
                                        </p:attrNameLst>
                                      </p:cBhvr>
                                      <p:to>
                                        <p:strVal val="hidden"/>
                                      </p:to>
                                    </p:set>
                                  </p:childTnLst>
                                </p:cTn>
                              </p:par>
                              <p:par>
                                <p:cTn id="45" presetID="1" presetClass="exit" presetSubtype="0" fill="hold" nodeType="withEffect">
                                  <p:stCondLst>
                                    <p:cond delay="0"/>
                                  </p:stCondLst>
                                  <p:childTnLst>
                                    <p:set>
                                      <p:cBhvr>
                                        <p:cTn id="46" dur="1" fill="hold">
                                          <p:stCondLst>
                                            <p:cond delay="0"/>
                                          </p:stCondLst>
                                        </p:cTn>
                                        <p:tgtEl>
                                          <p:spTgt spid="922678"/>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922680"/>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92268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671" grpId="0"/>
      <p:bldP spid="922671" grpId="1"/>
      <p:bldP spid="922675" grpId="0"/>
      <p:bldP spid="922675" grpId="1"/>
      <p:bldP spid="922676" grpId="0"/>
      <p:bldP spid="922679" grpId="0" animBg="1"/>
      <p:bldP spid="922679" grpId="1" animBg="1"/>
      <p:bldP spid="922680" grpId="0" animBg="1"/>
      <p:bldP spid="922680" grpId="1" animBg="1"/>
      <p:bldP spid="922681" grpId="0"/>
      <p:bldP spid="922681" grpId="1"/>
      <p:bldP spid="922682" grpId="0"/>
      <p:bldP spid="922682" grpId="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 Box 2"/>
          <p:cNvSpPr txBox="1">
            <a:spLocks noChangeArrowheads="1"/>
          </p:cNvSpPr>
          <p:nvPr/>
        </p:nvSpPr>
        <p:spPr bwMode="auto">
          <a:xfrm>
            <a:off x="2368550" y="1260475"/>
            <a:ext cx="40322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sz="900"/>
          </a:p>
          <a:p>
            <a:pPr eaLnBrk="1" hangingPunct="1"/>
            <a:endParaRPr lang="en-US" sz="900"/>
          </a:p>
          <a:p>
            <a:pPr eaLnBrk="1" hangingPunct="1"/>
            <a:r>
              <a:rPr lang="en-US" sz="1600" i="1"/>
              <a:t>T</a:t>
            </a:r>
          </a:p>
          <a:p>
            <a:pPr eaLnBrk="1" hangingPunct="1"/>
            <a:endParaRPr lang="en-US" sz="1600"/>
          </a:p>
          <a:p>
            <a:pPr eaLnBrk="1" hangingPunct="1"/>
            <a:r>
              <a:rPr lang="en-US" sz="900"/>
              <a:t>1400</a:t>
            </a:r>
          </a:p>
          <a:p>
            <a:pPr eaLnBrk="1" hangingPunct="1"/>
            <a:endParaRPr lang="en-US" sz="900"/>
          </a:p>
          <a:p>
            <a:pPr eaLnBrk="1" hangingPunct="1"/>
            <a:endParaRPr lang="en-US" sz="900"/>
          </a:p>
          <a:p>
            <a:pPr eaLnBrk="1" hangingPunct="1"/>
            <a:r>
              <a:rPr lang="en-US" sz="900"/>
              <a:t>1200</a:t>
            </a:r>
          </a:p>
          <a:p>
            <a:pPr eaLnBrk="1" hangingPunct="1"/>
            <a:endParaRPr lang="en-US" sz="900"/>
          </a:p>
          <a:p>
            <a:pPr eaLnBrk="1" hangingPunct="1"/>
            <a:endParaRPr lang="en-US" sz="900"/>
          </a:p>
          <a:p>
            <a:pPr eaLnBrk="1" hangingPunct="1"/>
            <a:r>
              <a:rPr lang="en-US" sz="900"/>
              <a:t>1000</a:t>
            </a:r>
          </a:p>
          <a:p>
            <a:pPr eaLnBrk="1" hangingPunct="1"/>
            <a:endParaRPr lang="en-US" sz="900"/>
          </a:p>
          <a:p>
            <a:pPr eaLnBrk="1" hangingPunct="1"/>
            <a:endParaRPr lang="en-US" sz="900"/>
          </a:p>
          <a:p>
            <a:pPr eaLnBrk="1" hangingPunct="1"/>
            <a:r>
              <a:rPr lang="en-US" sz="900"/>
              <a:t>  800</a:t>
            </a:r>
          </a:p>
          <a:p>
            <a:pPr eaLnBrk="1" hangingPunct="1"/>
            <a:endParaRPr lang="en-US" sz="900"/>
          </a:p>
          <a:p>
            <a:pPr eaLnBrk="1" hangingPunct="1"/>
            <a:endParaRPr lang="en-US" sz="900"/>
          </a:p>
          <a:p>
            <a:pPr eaLnBrk="1" hangingPunct="1"/>
            <a:r>
              <a:rPr lang="en-US" sz="900"/>
              <a:t>  600</a:t>
            </a:r>
          </a:p>
          <a:p>
            <a:pPr eaLnBrk="1" hangingPunct="1"/>
            <a:endParaRPr lang="en-US" sz="900"/>
          </a:p>
          <a:p>
            <a:pPr eaLnBrk="1" hangingPunct="1"/>
            <a:endParaRPr lang="en-US" sz="900"/>
          </a:p>
          <a:p>
            <a:pPr eaLnBrk="1" hangingPunct="1"/>
            <a:r>
              <a:rPr lang="en-US" sz="900"/>
              <a:t>  400</a:t>
            </a:r>
          </a:p>
          <a:p>
            <a:pPr eaLnBrk="1" hangingPunct="1"/>
            <a:endParaRPr lang="en-US" sz="900"/>
          </a:p>
          <a:p>
            <a:pPr eaLnBrk="1" hangingPunct="1"/>
            <a:endParaRPr lang="en-US" sz="900"/>
          </a:p>
          <a:p>
            <a:pPr eaLnBrk="1" hangingPunct="1"/>
            <a:r>
              <a:rPr lang="en-US" sz="900"/>
              <a:t>  200</a:t>
            </a:r>
          </a:p>
          <a:p>
            <a:pPr eaLnBrk="1" hangingPunct="1"/>
            <a:endParaRPr lang="en-US" sz="900"/>
          </a:p>
          <a:p>
            <a:pPr eaLnBrk="1" hangingPunct="1"/>
            <a:endParaRPr lang="en-US" sz="900"/>
          </a:p>
          <a:p>
            <a:pPr eaLnBrk="1" hangingPunct="1"/>
            <a:r>
              <a:rPr lang="en-US" sz="900"/>
              <a:t> </a:t>
            </a:r>
          </a:p>
          <a:p>
            <a:pPr eaLnBrk="1" hangingPunct="1"/>
            <a:r>
              <a:rPr lang="en-US" sz="900"/>
              <a:t>                       100         200        300         400        500         600        700          </a:t>
            </a:r>
            <a:r>
              <a:rPr lang="en-US" sz="900" i="1"/>
              <a:t>C</a:t>
            </a:r>
            <a:endParaRPr lang="en-US" sz="900"/>
          </a:p>
        </p:txBody>
      </p:sp>
      <p:grpSp>
        <p:nvGrpSpPr>
          <p:cNvPr id="71683" name="Group 3"/>
          <p:cNvGrpSpPr>
            <a:grpSpLocks noChangeAspect="1"/>
          </p:cNvGrpSpPr>
          <p:nvPr/>
        </p:nvGrpSpPr>
        <p:grpSpPr bwMode="auto">
          <a:xfrm>
            <a:off x="2667000" y="1662113"/>
            <a:ext cx="3348038" cy="3348037"/>
            <a:chOff x="2788" y="4801"/>
            <a:chExt cx="5876" cy="5876"/>
          </a:xfrm>
        </p:grpSpPr>
        <p:sp>
          <p:nvSpPr>
            <p:cNvPr id="71700" name="AutoShape 4"/>
            <p:cNvSpPr>
              <a:spLocks noChangeAspect="1" noChangeArrowheads="1" noTextEdit="1"/>
            </p:cNvSpPr>
            <p:nvPr/>
          </p:nvSpPr>
          <p:spPr bwMode="auto">
            <a:xfrm>
              <a:off x="2788" y="4801"/>
              <a:ext cx="5876" cy="5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1701" name="Line 5"/>
            <p:cNvSpPr>
              <a:spLocks noChangeShapeType="1"/>
            </p:cNvSpPr>
            <p:nvPr/>
          </p:nvSpPr>
          <p:spPr bwMode="auto">
            <a:xfrm>
              <a:off x="2880" y="842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02" name="Line 6"/>
            <p:cNvSpPr>
              <a:spLocks noChangeShapeType="1"/>
            </p:cNvSpPr>
            <p:nvPr/>
          </p:nvSpPr>
          <p:spPr bwMode="auto">
            <a:xfrm>
              <a:off x="2880" y="806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03" name="Line 7"/>
            <p:cNvSpPr>
              <a:spLocks noChangeShapeType="1"/>
            </p:cNvSpPr>
            <p:nvPr/>
          </p:nvSpPr>
          <p:spPr bwMode="auto">
            <a:xfrm>
              <a:off x="288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04" name="Line 8"/>
            <p:cNvSpPr>
              <a:spLocks noChangeShapeType="1"/>
            </p:cNvSpPr>
            <p:nvPr/>
          </p:nvSpPr>
          <p:spPr bwMode="auto">
            <a:xfrm>
              <a:off x="2880" y="734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05" name="Line 9"/>
            <p:cNvSpPr>
              <a:spLocks noChangeShapeType="1"/>
            </p:cNvSpPr>
            <p:nvPr/>
          </p:nvSpPr>
          <p:spPr bwMode="auto">
            <a:xfrm>
              <a:off x="2880" y="698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06" name="Line 10"/>
            <p:cNvSpPr>
              <a:spLocks noChangeShapeType="1"/>
            </p:cNvSpPr>
            <p:nvPr/>
          </p:nvSpPr>
          <p:spPr bwMode="auto">
            <a:xfrm>
              <a:off x="2880" y="662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07" name="Line 11"/>
            <p:cNvSpPr>
              <a:spLocks noChangeShapeType="1"/>
            </p:cNvSpPr>
            <p:nvPr/>
          </p:nvSpPr>
          <p:spPr bwMode="auto">
            <a:xfrm>
              <a:off x="2880" y="626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08" name="Line 12"/>
            <p:cNvSpPr>
              <a:spLocks noChangeShapeType="1"/>
            </p:cNvSpPr>
            <p:nvPr/>
          </p:nvSpPr>
          <p:spPr bwMode="auto">
            <a:xfrm>
              <a:off x="2880" y="59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09" name="Line 13"/>
            <p:cNvSpPr>
              <a:spLocks noChangeShapeType="1"/>
            </p:cNvSpPr>
            <p:nvPr/>
          </p:nvSpPr>
          <p:spPr bwMode="auto">
            <a:xfrm>
              <a:off x="2880" y="554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10" name="Line 14"/>
            <p:cNvSpPr>
              <a:spLocks noChangeShapeType="1"/>
            </p:cNvSpPr>
            <p:nvPr/>
          </p:nvSpPr>
          <p:spPr bwMode="auto">
            <a:xfrm>
              <a:off x="2880" y="950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11" name="Line 15"/>
            <p:cNvSpPr>
              <a:spLocks noChangeShapeType="1"/>
            </p:cNvSpPr>
            <p:nvPr/>
          </p:nvSpPr>
          <p:spPr bwMode="auto">
            <a:xfrm>
              <a:off x="2880" y="914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12" name="Line 16"/>
            <p:cNvSpPr>
              <a:spLocks noChangeShapeType="1"/>
            </p:cNvSpPr>
            <p:nvPr/>
          </p:nvSpPr>
          <p:spPr bwMode="auto">
            <a:xfrm>
              <a:off x="2880" y="878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13" name="Line 17"/>
            <p:cNvSpPr>
              <a:spLocks noChangeShapeType="1"/>
            </p:cNvSpPr>
            <p:nvPr/>
          </p:nvSpPr>
          <p:spPr bwMode="auto">
            <a:xfrm rot="5400000">
              <a:off x="288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14" name="Line 18"/>
            <p:cNvSpPr>
              <a:spLocks noChangeShapeType="1"/>
            </p:cNvSpPr>
            <p:nvPr/>
          </p:nvSpPr>
          <p:spPr bwMode="auto">
            <a:xfrm rot="5400000">
              <a:off x="252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15" name="Line 19"/>
            <p:cNvSpPr>
              <a:spLocks noChangeShapeType="1"/>
            </p:cNvSpPr>
            <p:nvPr/>
          </p:nvSpPr>
          <p:spPr bwMode="auto">
            <a:xfrm rot="5400000">
              <a:off x="21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16" name="Line 20"/>
            <p:cNvSpPr>
              <a:spLocks noChangeShapeType="1"/>
            </p:cNvSpPr>
            <p:nvPr/>
          </p:nvSpPr>
          <p:spPr bwMode="auto">
            <a:xfrm rot="5400000">
              <a:off x="180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17" name="Line 21"/>
            <p:cNvSpPr>
              <a:spLocks noChangeShapeType="1"/>
            </p:cNvSpPr>
            <p:nvPr/>
          </p:nvSpPr>
          <p:spPr bwMode="auto">
            <a:xfrm rot="5400000">
              <a:off x="144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18" name="Line 22"/>
            <p:cNvSpPr>
              <a:spLocks noChangeShapeType="1"/>
            </p:cNvSpPr>
            <p:nvPr/>
          </p:nvSpPr>
          <p:spPr bwMode="auto">
            <a:xfrm rot="5400000">
              <a:off x="108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19" name="Line 23"/>
            <p:cNvSpPr>
              <a:spLocks noChangeShapeType="1"/>
            </p:cNvSpPr>
            <p:nvPr/>
          </p:nvSpPr>
          <p:spPr bwMode="auto">
            <a:xfrm rot="5400000">
              <a:off x="72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20" name="Line 24"/>
            <p:cNvSpPr>
              <a:spLocks noChangeShapeType="1"/>
            </p:cNvSpPr>
            <p:nvPr/>
          </p:nvSpPr>
          <p:spPr bwMode="auto">
            <a:xfrm rot="5400000">
              <a:off x="3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21" name="Line 25"/>
            <p:cNvSpPr>
              <a:spLocks noChangeShapeType="1"/>
            </p:cNvSpPr>
            <p:nvPr/>
          </p:nvSpPr>
          <p:spPr bwMode="auto">
            <a:xfrm rot="16200000" flipV="1">
              <a:off x="1" y="7704"/>
              <a:ext cx="5760" cy="1"/>
            </a:xfrm>
            <a:prstGeom prst="line">
              <a:avLst/>
            </a:prstGeom>
            <a:noFill/>
            <a:ln w="2857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1722" name="Line 26"/>
            <p:cNvSpPr>
              <a:spLocks noChangeShapeType="1"/>
            </p:cNvSpPr>
            <p:nvPr/>
          </p:nvSpPr>
          <p:spPr bwMode="auto">
            <a:xfrm rot="5400000">
              <a:off x="39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23" name="Line 27"/>
            <p:cNvSpPr>
              <a:spLocks noChangeShapeType="1"/>
            </p:cNvSpPr>
            <p:nvPr/>
          </p:nvSpPr>
          <p:spPr bwMode="auto">
            <a:xfrm rot="5400000">
              <a:off x="360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24" name="Line 28"/>
            <p:cNvSpPr>
              <a:spLocks noChangeShapeType="1"/>
            </p:cNvSpPr>
            <p:nvPr/>
          </p:nvSpPr>
          <p:spPr bwMode="auto">
            <a:xfrm rot="5400000">
              <a:off x="324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25" name="Line 29"/>
            <p:cNvSpPr>
              <a:spLocks noChangeShapeType="1"/>
            </p:cNvSpPr>
            <p:nvPr/>
          </p:nvSpPr>
          <p:spPr bwMode="auto">
            <a:xfrm rot="5400000">
              <a:off x="504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26" name="Line 30"/>
            <p:cNvSpPr>
              <a:spLocks noChangeShapeType="1"/>
            </p:cNvSpPr>
            <p:nvPr/>
          </p:nvSpPr>
          <p:spPr bwMode="auto">
            <a:xfrm rot="5400000">
              <a:off x="468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27" name="Line 31"/>
            <p:cNvSpPr>
              <a:spLocks noChangeShapeType="1"/>
            </p:cNvSpPr>
            <p:nvPr/>
          </p:nvSpPr>
          <p:spPr bwMode="auto">
            <a:xfrm rot="5400000">
              <a:off x="432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28" name="Line 32"/>
            <p:cNvSpPr>
              <a:spLocks noChangeShapeType="1"/>
            </p:cNvSpPr>
            <p:nvPr/>
          </p:nvSpPr>
          <p:spPr bwMode="auto">
            <a:xfrm rot="5400000">
              <a:off x="576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29" name="Line 33"/>
            <p:cNvSpPr>
              <a:spLocks noChangeShapeType="1"/>
            </p:cNvSpPr>
            <p:nvPr/>
          </p:nvSpPr>
          <p:spPr bwMode="auto">
            <a:xfrm rot="5400000">
              <a:off x="540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30" name="Line 34"/>
            <p:cNvSpPr>
              <a:spLocks noChangeShapeType="1"/>
            </p:cNvSpPr>
            <p:nvPr/>
          </p:nvSpPr>
          <p:spPr bwMode="auto">
            <a:xfrm>
              <a:off x="2880" y="10585"/>
              <a:ext cx="5760" cy="1"/>
            </a:xfrm>
            <a:prstGeom prst="line">
              <a:avLst/>
            </a:prstGeom>
            <a:noFill/>
            <a:ln w="2857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1731" name="Line 35"/>
            <p:cNvSpPr>
              <a:spLocks noChangeShapeType="1"/>
            </p:cNvSpPr>
            <p:nvPr/>
          </p:nvSpPr>
          <p:spPr bwMode="auto">
            <a:xfrm>
              <a:off x="2880" y="1022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32" name="Line 36"/>
            <p:cNvSpPr>
              <a:spLocks noChangeShapeType="1"/>
            </p:cNvSpPr>
            <p:nvPr/>
          </p:nvSpPr>
          <p:spPr bwMode="auto">
            <a:xfrm>
              <a:off x="2880" y="986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33" name="Line 37"/>
            <p:cNvSpPr>
              <a:spLocks noChangeShapeType="1"/>
            </p:cNvSpPr>
            <p:nvPr/>
          </p:nvSpPr>
          <p:spPr bwMode="auto">
            <a:xfrm>
              <a:off x="2880" y="518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34" name="Line 38"/>
            <p:cNvSpPr>
              <a:spLocks noChangeShapeType="1"/>
            </p:cNvSpPr>
            <p:nvPr/>
          </p:nvSpPr>
          <p:spPr bwMode="auto">
            <a:xfrm>
              <a:off x="2880" y="482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71684" name="Rectangle 39"/>
          <p:cNvSpPr>
            <a:spLocks noChangeArrowheads="1"/>
          </p:cNvSpPr>
          <p:nvPr/>
        </p:nvSpPr>
        <p:spPr bwMode="auto">
          <a:xfrm>
            <a:off x="642938" y="842963"/>
            <a:ext cx="8054975"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tabLst>
                <a:tab pos="228600" algn="l"/>
              </a:tabLst>
              <a:defRPr sz="2400">
                <a:solidFill>
                  <a:schemeClr val="tx1"/>
                </a:solidFill>
                <a:latin typeface="Times New Roman" panose="02020603050405020304" pitchFamily="18" charset="0"/>
              </a:defRPr>
            </a:lvl1pPr>
            <a:lvl2pPr marL="742950" indent="-285750" eaLnBrk="0" hangingPunct="0">
              <a:tabLst>
                <a:tab pos="228600" algn="l"/>
              </a:tabLst>
              <a:defRPr sz="2400">
                <a:solidFill>
                  <a:schemeClr val="tx1"/>
                </a:solidFill>
                <a:latin typeface="Times New Roman" panose="02020603050405020304" pitchFamily="18" charset="0"/>
              </a:defRPr>
            </a:lvl2pPr>
            <a:lvl3pPr marL="1143000" indent="-228600" eaLnBrk="0" hangingPunct="0">
              <a:tabLst>
                <a:tab pos="228600" algn="l"/>
              </a:tabLst>
              <a:defRPr sz="2400">
                <a:solidFill>
                  <a:schemeClr val="tx1"/>
                </a:solidFill>
                <a:latin typeface="Times New Roman" panose="02020603050405020304" pitchFamily="18" charset="0"/>
              </a:defRPr>
            </a:lvl3pPr>
            <a:lvl4pPr marL="1600200" indent="-228600" eaLnBrk="0" hangingPunct="0">
              <a:tabLst>
                <a:tab pos="228600" algn="l"/>
              </a:tabLst>
              <a:defRPr sz="2400">
                <a:solidFill>
                  <a:schemeClr val="tx1"/>
                </a:solidFill>
                <a:latin typeface="Times New Roman" panose="02020603050405020304" pitchFamily="18" charset="0"/>
              </a:defRPr>
            </a:lvl4pPr>
            <a:lvl5pPr marL="2057400" indent="-228600" eaLnBrk="0" hangingPunct="0">
              <a:tabLst>
                <a:tab pos="2286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9pPr>
          </a:lstStyle>
          <a:p>
            <a:pPr eaLnBrk="1" hangingPunct="1"/>
            <a:r>
              <a:rPr lang="en-US" sz="1800"/>
              <a:t>Suppose NC and Indonesia are the only producers of cigarettes and textiles, </a:t>
            </a:r>
            <a:r>
              <a:rPr lang="en-US" sz="1800" b="1" i="1"/>
              <a:t>trade barriers exist</a:t>
            </a:r>
            <a:r>
              <a:rPr lang="en-US" sz="1800"/>
              <a:t>, and both countries </a:t>
            </a:r>
            <a:r>
              <a:rPr lang="en-US" sz="1800" b="1" i="1"/>
              <a:t>devote half</a:t>
            </a:r>
            <a:r>
              <a:rPr lang="en-US" sz="1800"/>
              <a:t> their respective resources to producing both goods. </a:t>
            </a:r>
          </a:p>
        </p:txBody>
      </p:sp>
      <p:sp>
        <p:nvSpPr>
          <p:cNvPr id="71685" name="Rectangle 40"/>
          <p:cNvSpPr>
            <a:spLocks noChangeArrowheads="1"/>
          </p:cNvSpPr>
          <p:nvPr/>
        </p:nvSpPr>
        <p:spPr bwMode="auto">
          <a:xfrm>
            <a:off x="1784350" y="801688"/>
            <a:ext cx="1841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sz="900"/>
          </a:p>
          <a:p>
            <a:r>
              <a:rPr lang="en-US"/>
              <a:t/>
            </a:r>
            <a:br>
              <a:rPr lang="en-US"/>
            </a:br>
            <a:endParaRPr lang="en-US"/>
          </a:p>
          <a:p>
            <a:endParaRPr lang="en-US"/>
          </a:p>
        </p:txBody>
      </p:sp>
      <p:sp>
        <p:nvSpPr>
          <p:cNvPr id="71686" name="Rectangle 41"/>
          <p:cNvSpPr>
            <a:spLocks noGrp="1" noChangeArrowheads="1"/>
          </p:cNvSpPr>
          <p:nvPr>
            <p:ph type="title"/>
          </p:nvPr>
        </p:nvSpPr>
        <p:spPr>
          <a:noFill/>
        </p:spPr>
        <p:txBody>
          <a:bodyPr/>
          <a:lstStyle/>
          <a:p>
            <a:pPr eaLnBrk="1" hangingPunct="1"/>
            <a:r>
              <a:rPr lang="en-US" altLang="en-US" smtClean="0"/>
              <a:t>Free Trade Model</a:t>
            </a:r>
            <a:endParaRPr lang="en-CA" altLang="en-US" smtClean="0"/>
          </a:p>
        </p:txBody>
      </p:sp>
      <p:sp>
        <p:nvSpPr>
          <p:cNvPr id="71687" name="Line 42"/>
          <p:cNvSpPr>
            <a:spLocks noChangeShapeType="1"/>
          </p:cNvSpPr>
          <p:nvPr/>
        </p:nvSpPr>
        <p:spPr bwMode="auto">
          <a:xfrm>
            <a:off x="2719388" y="2495550"/>
            <a:ext cx="1230312" cy="2462213"/>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688" name="Line 43"/>
          <p:cNvSpPr>
            <a:spLocks noChangeShapeType="1"/>
          </p:cNvSpPr>
          <p:nvPr/>
        </p:nvSpPr>
        <p:spPr bwMode="auto">
          <a:xfrm>
            <a:off x="2719388" y="2906713"/>
            <a:ext cx="2051050" cy="205105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689" name="Rectangle 44"/>
          <p:cNvSpPr>
            <a:spLocks noChangeArrowheads="1"/>
          </p:cNvSpPr>
          <p:nvPr/>
        </p:nvSpPr>
        <p:spPr bwMode="auto">
          <a:xfrm>
            <a:off x="2659063" y="2268538"/>
            <a:ext cx="41703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b="1"/>
              <a:t>Indonesia</a:t>
            </a:r>
            <a:endParaRPr lang="en-US" sz="1200" b="1"/>
          </a:p>
        </p:txBody>
      </p:sp>
      <p:sp>
        <p:nvSpPr>
          <p:cNvPr id="71690" name="Rectangle 45"/>
          <p:cNvSpPr>
            <a:spLocks noChangeArrowheads="1"/>
          </p:cNvSpPr>
          <p:nvPr/>
        </p:nvSpPr>
        <p:spPr bwMode="auto">
          <a:xfrm>
            <a:off x="4670425" y="4724400"/>
            <a:ext cx="5413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b="1"/>
              <a:t>NC</a:t>
            </a:r>
            <a:endParaRPr lang="en-US" sz="1200" b="1"/>
          </a:p>
        </p:txBody>
      </p:sp>
      <p:sp>
        <p:nvSpPr>
          <p:cNvPr id="923694" name="Rectangle 46"/>
          <p:cNvSpPr>
            <a:spLocks noChangeArrowheads="1"/>
          </p:cNvSpPr>
          <p:nvPr/>
        </p:nvSpPr>
        <p:spPr bwMode="auto">
          <a:xfrm>
            <a:off x="1089025" y="5791200"/>
            <a:ext cx="7772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600" i="1" dirty="0">
                <a:solidFill>
                  <a:srgbClr val="0066FF"/>
                </a:solidFill>
              </a:rPr>
              <a:t>NC will produce 250 packs of cigarettes and 500 units of textiles.</a:t>
            </a:r>
            <a:r>
              <a:rPr lang="en-US" dirty="0">
                <a:solidFill>
                  <a:srgbClr val="0066FF"/>
                </a:solidFill>
              </a:rPr>
              <a:t> </a:t>
            </a:r>
          </a:p>
        </p:txBody>
      </p:sp>
      <p:sp>
        <p:nvSpPr>
          <p:cNvPr id="923695" name="Rectangle 47"/>
          <p:cNvSpPr>
            <a:spLocks noChangeArrowheads="1"/>
          </p:cNvSpPr>
          <p:nvPr/>
        </p:nvSpPr>
        <p:spPr bwMode="auto">
          <a:xfrm>
            <a:off x="1089025" y="5410200"/>
            <a:ext cx="7772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600" i="1">
                <a:solidFill>
                  <a:srgbClr val="E50030"/>
                </a:solidFill>
              </a:rPr>
              <a:t>Indonesia will produce 150 packs of cigarettes and 600 units of textiles.</a:t>
            </a:r>
            <a:r>
              <a:rPr lang="en-US"/>
              <a:t> </a:t>
            </a:r>
          </a:p>
        </p:txBody>
      </p:sp>
      <p:sp>
        <p:nvSpPr>
          <p:cNvPr id="923705" name="Oval 57"/>
          <p:cNvSpPr>
            <a:spLocks noChangeAspect="1" noChangeArrowheads="1"/>
          </p:cNvSpPr>
          <p:nvPr/>
        </p:nvSpPr>
        <p:spPr bwMode="auto">
          <a:xfrm>
            <a:off x="3270250" y="3663950"/>
            <a:ext cx="109538" cy="109538"/>
          </a:xfrm>
          <a:prstGeom prst="ellipse">
            <a:avLst/>
          </a:prstGeom>
          <a:solidFill>
            <a:srgbClr val="E50030"/>
          </a:solidFill>
          <a:ln w="9525">
            <a:solidFill>
              <a:srgbClr val="E50030"/>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923708" name="Line 60"/>
          <p:cNvSpPr>
            <a:spLocks noChangeShapeType="1"/>
          </p:cNvSpPr>
          <p:nvPr/>
        </p:nvSpPr>
        <p:spPr bwMode="auto">
          <a:xfrm>
            <a:off x="2719388" y="3725863"/>
            <a:ext cx="622300" cy="3175"/>
          </a:xfrm>
          <a:prstGeom prst="line">
            <a:avLst/>
          </a:prstGeom>
          <a:noFill/>
          <a:ln w="38100">
            <a:solidFill>
              <a:srgbClr val="E50030"/>
            </a:solidFill>
            <a:prstDash val="sysDot"/>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923709" name="Line 61"/>
          <p:cNvSpPr>
            <a:spLocks noChangeShapeType="1"/>
          </p:cNvSpPr>
          <p:nvPr/>
        </p:nvSpPr>
        <p:spPr bwMode="auto">
          <a:xfrm>
            <a:off x="3335338" y="3725863"/>
            <a:ext cx="0" cy="1231900"/>
          </a:xfrm>
          <a:prstGeom prst="line">
            <a:avLst/>
          </a:prstGeom>
          <a:noFill/>
          <a:ln w="38100">
            <a:solidFill>
              <a:srgbClr val="E50030"/>
            </a:solidFill>
            <a:prstDash val="sysDot"/>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923710" name="Oval 62"/>
          <p:cNvSpPr>
            <a:spLocks noChangeAspect="1" noChangeArrowheads="1"/>
          </p:cNvSpPr>
          <p:nvPr/>
        </p:nvSpPr>
        <p:spPr bwMode="auto">
          <a:xfrm>
            <a:off x="3700463" y="3865563"/>
            <a:ext cx="109537" cy="109537"/>
          </a:xfrm>
          <a:prstGeom prst="ellipse">
            <a:avLst/>
          </a:prstGeom>
          <a:solidFill>
            <a:srgbClr val="0066FF"/>
          </a:solidFill>
          <a:ln w="9525">
            <a:solidFill>
              <a:srgbClr val="0066FF"/>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p>
        </p:txBody>
      </p:sp>
      <p:sp>
        <p:nvSpPr>
          <p:cNvPr id="923711" name="Line 63"/>
          <p:cNvSpPr>
            <a:spLocks noChangeShapeType="1"/>
          </p:cNvSpPr>
          <p:nvPr/>
        </p:nvSpPr>
        <p:spPr bwMode="auto">
          <a:xfrm>
            <a:off x="2719388" y="3927475"/>
            <a:ext cx="1025525" cy="4763"/>
          </a:xfrm>
          <a:prstGeom prst="line">
            <a:avLst/>
          </a:prstGeom>
          <a:noFill/>
          <a:ln w="38100">
            <a:solidFill>
              <a:srgbClr val="0066FF"/>
            </a:solidFill>
            <a:prstDash val="sysDot"/>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923712" name="Line 64"/>
          <p:cNvSpPr>
            <a:spLocks noChangeShapeType="1"/>
          </p:cNvSpPr>
          <p:nvPr/>
        </p:nvSpPr>
        <p:spPr bwMode="auto">
          <a:xfrm>
            <a:off x="3744913" y="3927475"/>
            <a:ext cx="0" cy="1030288"/>
          </a:xfrm>
          <a:prstGeom prst="line">
            <a:avLst/>
          </a:prstGeom>
          <a:noFill/>
          <a:ln w="38100">
            <a:solidFill>
              <a:srgbClr val="0066FF"/>
            </a:solidFill>
            <a:prstDash val="sysDot"/>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923713" name="Rectangle 65"/>
          <p:cNvSpPr>
            <a:spLocks noChangeArrowheads="1"/>
          </p:cNvSpPr>
          <p:nvPr/>
        </p:nvSpPr>
        <p:spPr bwMode="auto">
          <a:xfrm>
            <a:off x="1066800" y="6338888"/>
            <a:ext cx="77724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70000"/>
              </a:lnSpc>
            </a:pPr>
            <a:r>
              <a:rPr lang="en-US" sz="1600" i="1" dirty="0"/>
              <a:t>Total world production is 400 packs of cigarettes and 1100 units of textiles</a:t>
            </a:r>
          </a:p>
          <a:p>
            <a:pPr eaLnBrk="1" hangingPunct="1">
              <a:lnSpc>
                <a:spcPct val="70000"/>
              </a:lnSpc>
            </a:pPr>
            <a:r>
              <a:rPr lang="en-US" sz="1600" i="1" dirty="0"/>
              <a:t>for a total of 1500 units.</a:t>
            </a:r>
            <a:r>
              <a:rPr lang="en-US" dirty="0"/>
              <a:t> </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23709"/>
                                        </p:tgtEl>
                                        <p:attrNameLst>
                                          <p:attrName>style.visibility</p:attrName>
                                        </p:attrNameLst>
                                      </p:cBhvr>
                                      <p:to>
                                        <p:strVal val="visible"/>
                                      </p:to>
                                    </p:set>
                                    <p:animEffect transition="in" filter="wipe(down)">
                                      <p:cBhvr>
                                        <p:cTn id="7" dur="500"/>
                                        <p:tgtEl>
                                          <p:spTgt spid="923709"/>
                                        </p:tgtEl>
                                      </p:cBhvr>
                                    </p:animEffect>
                                  </p:childTnLst>
                                </p:cTn>
                              </p:par>
                            </p:childTnLst>
                          </p:cTn>
                        </p:par>
                        <p:par>
                          <p:cTn id="8" fill="hold" nodeType="afterGroup">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923705"/>
                                        </p:tgtEl>
                                        <p:attrNameLst>
                                          <p:attrName>style.visibility</p:attrName>
                                        </p:attrNameLst>
                                      </p:cBhvr>
                                      <p:to>
                                        <p:strVal val="visible"/>
                                      </p:to>
                                    </p:set>
                                  </p:childTnLst>
                                </p:cTn>
                              </p:par>
                            </p:childTnLst>
                          </p:cTn>
                        </p:par>
                        <p:par>
                          <p:cTn id="11" fill="hold" nodeType="afterGroup">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923708"/>
                                        </p:tgtEl>
                                        <p:attrNameLst>
                                          <p:attrName>style.visibility</p:attrName>
                                        </p:attrNameLst>
                                      </p:cBhvr>
                                      <p:to>
                                        <p:strVal val="visible"/>
                                      </p:to>
                                    </p:set>
                                    <p:animEffect transition="in" filter="wipe(right)">
                                      <p:cBhvr>
                                        <p:cTn id="14" dur="500"/>
                                        <p:tgtEl>
                                          <p:spTgt spid="923708"/>
                                        </p:tgtEl>
                                      </p:cBhvr>
                                    </p:animEffect>
                                  </p:childTnLst>
                                </p:cTn>
                              </p:par>
                            </p:childTnLst>
                          </p:cTn>
                        </p:par>
                        <p:par>
                          <p:cTn id="15" fill="hold" nodeType="afterGroup">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923695"/>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923712"/>
                                        </p:tgtEl>
                                        <p:attrNameLst>
                                          <p:attrName>style.visibility</p:attrName>
                                        </p:attrNameLst>
                                      </p:cBhvr>
                                      <p:to>
                                        <p:strVal val="visible"/>
                                      </p:to>
                                    </p:set>
                                    <p:animEffect transition="in" filter="wipe(down)">
                                      <p:cBhvr>
                                        <p:cTn id="22" dur="500"/>
                                        <p:tgtEl>
                                          <p:spTgt spid="923712"/>
                                        </p:tgtEl>
                                      </p:cBhvr>
                                    </p:animEffect>
                                  </p:childTnLst>
                                </p:cTn>
                              </p:par>
                            </p:childTnLst>
                          </p:cTn>
                        </p:par>
                        <p:par>
                          <p:cTn id="23" fill="hold" nodeType="afterGroup">
                            <p:stCondLst>
                              <p:cond delay="500"/>
                            </p:stCondLst>
                            <p:childTnLst>
                              <p:par>
                                <p:cTn id="24" presetID="1" presetClass="entr" presetSubtype="0" fill="hold" grpId="0" nodeType="afterEffect">
                                  <p:stCondLst>
                                    <p:cond delay="0"/>
                                  </p:stCondLst>
                                  <p:childTnLst>
                                    <p:set>
                                      <p:cBhvr>
                                        <p:cTn id="25" dur="1" fill="hold">
                                          <p:stCondLst>
                                            <p:cond delay="0"/>
                                          </p:stCondLst>
                                        </p:cTn>
                                        <p:tgtEl>
                                          <p:spTgt spid="923710"/>
                                        </p:tgtEl>
                                        <p:attrNameLst>
                                          <p:attrName>style.visibility</p:attrName>
                                        </p:attrNameLst>
                                      </p:cBhvr>
                                      <p:to>
                                        <p:strVal val="visible"/>
                                      </p:to>
                                    </p:set>
                                  </p:childTnLst>
                                </p:cTn>
                              </p:par>
                            </p:childTnLst>
                          </p:cTn>
                        </p:par>
                        <p:par>
                          <p:cTn id="26" fill="hold" nodeType="afterGroup">
                            <p:stCondLst>
                              <p:cond delay="500"/>
                            </p:stCondLst>
                            <p:childTnLst>
                              <p:par>
                                <p:cTn id="27" presetID="22" presetClass="entr" presetSubtype="2" fill="hold" grpId="0" nodeType="afterEffect">
                                  <p:stCondLst>
                                    <p:cond delay="0"/>
                                  </p:stCondLst>
                                  <p:childTnLst>
                                    <p:set>
                                      <p:cBhvr>
                                        <p:cTn id="28" dur="1" fill="hold">
                                          <p:stCondLst>
                                            <p:cond delay="0"/>
                                          </p:stCondLst>
                                        </p:cTn>
                                        <p:tgtEl>
                                          <p:spTgt spid="923711"/>
                                        </p:tgtEl>
                                        <p:attrNameLst>
                                          <p:attrName>style.visibility</p:attrName>
                                        </p:attrNameLst>
                                      </p:cBhvr>
                                      <p:to>
                                        <p:strVal val="visible"/>
                                      </p:to>
                                    </p:set>
                                    <p:animEffect transition="in" filter="wipe(right)">
                                      <p:cBhvr>
                                        <p:cTn id="29" dur="500"/>
                                        <p:tgtEl>
                                          <p:spTgt spid="923711"/>
                                        </p:tgtEl>
                                      </p:cBhvr>
                                    </p:animEffect>
                                  </p:childTnLst>
                                </p:cTn>
                              </p:par>
                            </p:childTnLst>
                          </p:cTn>
                        </p:par>
                        <p:par>
                          <p:cTn id="30" fill="hold" nodeType="afterGroup">
                            <p:stCondLst>
                              <p:cond delay="1000"/>
                            </p:stCondLst>
                            <p:childTnLst>
                              <p:par>
                                <p:cTn id="31" presetID="1" presetClass="entr" presetSubtype="0" fill="hold" grpId="0" nodeType="afterEffect">
                                  <p:stCondLst>
                                    <p:cond delay="0"/>
                                  </p:stCondLst>
                                  <p:childTnLst>
                                    <p:set>
                                      <p:cBhvr>
                                        <p:cTn id="32" dur="1" fill="hold">
                                          <p:stCondLst>
                                            <p:cond delay="0"/>
                                          </p:stCondLst>
                                        </p:cTn>
                                        <p:tgtEl>
                                          <p:spTgt spid="92369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237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3694" grpId="0"/>
      <p:bldP spid="923695" grpId="0"/>
      <p:bldP spid="923705" grpId="0" animBg="1"/>
      <p:bldP spid="923708" grpId="0" animBg="1"/>
      <p:bldP spid="923709" grpId="0" animBg="1"/>
      <p:bldP spid="923710" grpId="0" animBg="1"/>
      <p:bldP spid="923711" grpId="0" animBg="1"/>
      <p:bldP spid="923712" grpId="0" animBg="1"/>
      <p:bldP spid="923713"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2"/>
          <p:cNvSpPr txBox="1">
            <a:spLocks noChangeArrowheads="1"/>
          </p:cNvSpPr>
          <p:nvPr/>
        </p:nvSpPr>
        <p:spPr bwMode="auto">
          <a:xfrm>
            <a:off x="2368550" y="1260475"/>
            <a:ext cx="40322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sz="900"/>
          </a:p>
          <a:p>
            <a:pPr eaLnBrk="1" hangingPunct="1"/>
            <a:endParaRPr lang="en-US" sz="900"/>
          </a:p>
          <a:p>
            <a:pPr eaLnBrk="1" hangingPunct="1"/>
            <a:r>
              <a:rPr lang="en-US" sz="1600" i="1"/>
              <a:t>T</a:t>
            </a:r>
          </a:p>
          <a:p>
            <a:pPr eaLnBrk="1" hangingPunct="1"/>
            <a:endParaRPr lang="en-US" sz="1600"/>
          </a:p>
          <a:p>
            <a:pPr eaLnBrk="1" hangingPunct="1"/>
            <a:r>
              <a:rPr lang="en-US" sz="900"/>
              <a:t>1400</a:t>
            </a:r>
          </a:p>
          <a:p>
            <a:pPr eaLnBrk="1" hangingPunct="1"/>
            <a:endParaRPr lang="en-US" sz="900"/>
          </a:p>
          <a:p>
            <a:pPr eaLnBrk="1" hangingPunct="1"/>
            <a:endParaRPr lang="en-US" sz="900"/>
          </a:p>
          <a:p>
            <a:pPr eaLnBrk="1" hangingPunct="1"/>
            <a:r>
              <a:rPr lang="en-US" sz="900"/>
              <a:t>1200</a:t>
            </a:r>
          </a:p>
          <a:p>
            <a:pPr eaLnBrk="1" hangingPunct="1"/>
            <a:endParaRPr lang="en-US" sz="900"/>
          </a:p>
          <a:p>
            <a:pPr eaLnBrk="1" hangingPunct="1"/>
            <a:endParaRPr lang="en-US" sz="900"/>
          </a:p>
          <a:p>
            <a:pPr eaLnBrk="1" hangingPunct="1"/>
            <a:r>
              <a:rPr lang="en-US" sz="900"/>
              <a:t>1000</a:t>
            </a:r>
          </a:p>
          <a:p>
            <a:pPr eaLnBrk="1" hangingPunct="1"/>
            <a:endParaRPr lang="en-US" sz="900"/>
          </a:p>
          <a:p>
            <a:pPr eaLnBrk="1" hangingPunct="1"/>
            <a:endParaRPr lang="en-US" sz="900"/>
          </a:p>
          <a:p>
            <a:pPr eaLnBrk="1" hangingPunct="1"/>
            <a:r>
              <a:rPr lang="en-US" sz="900"/>
              <a:t>  800</a:t>
            </a:r>
          </a:p>
          <a:p>
            <a:pPr eaLnBrk="1" hangingPunct="1"/>
            <a:endParaRPr lang="en-US" sz="900"/>
          </a:p>
          <a:p>
            <a:pPr eaLnBrk="1" hangingPunct="1"/>
            <a:endParaRPr lang="en-US" sz="900"/>
          </a:p>
          <a:p>
            <a:pPr eaLnBrk="1" hangingPunct="1"/>
            <a:r>
              <a:rPr lang="en-US" sz="900"/>
              <a:t>  600</a:t>
            </a:r>
          </a:p>
          <a:p>
            <a:pPr eaLnBrk="1" hangingPunct="1"/>
            <a:endParaRPr lang="en-US" sz="900"/>
          </a:p>
          <a:p>
            <a:pPr eaLnBrk="1" hangingPunct="1"/>
            <a:endParaRPr lang="en-US" sz="900"/>
          </a:p>
          <a:p>
            <a:pPr eaLnBrk="1" hangingPunct="1"/>
            <a:r>
              <a:rPr lang="en-US" sz="900"/>
              <a:t>  400</a:t>
            </a:r>
          </a:p>
          <a:p>
            <a:pPr eaLnBrk="1" hangingPunct="1"/>
            <a:endParaRPr lang="en-US" sz="900"/>
          </a:p>
          <a:p>
            <a:pPr eaLnBrk="1" hangingPunct="1"/>
            <a:endParaRPr lang="en-US" sz="900"/>
          </a:p>
          <a:p>
            <a:pPr eaLnBrk="1" hangingPunct="1"/>
            <a:r>
              <a:rPr lang="en-US" sz="900"/>
              <a:t>  200</a:t>
            </a:r>
          </a:p>
          <a:p>
            <a:pPr eaLnBrk="1" hangingPunct="1"/>
            <a:endParaRPr lang="en-US" sz="900"/>
          </a:p>
          <a:p>
            <a:pPr eaLnBrk="1" hangingPunct="1"/>
            <a:endParaRPr lang="en-US" sz="900"/>
          </a:p>
          <a:p>
            <a:pPr eaLnBrk="1" hangingPunct="1"/>
            <a:r>
              <a:rPr lang="en-US" sz="900"/>
              <a:t> </a:t>
            </a:r>
          </a:p>
          <a:p>
            <a:pPr eaLnBrk="1" hangingPunct="1"/>
            <a:r>
              <a:rPr lang="en-US" sz="900"/>
              <a:t>                       100         200        300         400        500         600        700          </a:t>
            </a:r>
            <a:r>
              <a:rPr lang="en-US" sz="900" i="1"/>
              <a:t>C</a:t>
            </a:r>
            <a:endParaRPr lang="en-US" sz="900"/>
          </a:p>
        </p:txBody>
      </p:sp>
      <p:grpSp>
        <p:nvGrpSpPr>
          <p:cNvPr id="72707" name="Group 3"/>
          <p:cNvGrpSpPr>
            <a:grpSpLocks noChangeAspect="1"/>
          </p:cNvGrpSpPr>
          <p:nvPr/>
        </p:nvGrpSpPr>
        <p:grpSpPr bwMode="auto">
          <a:xfrm>
            <a:off x="2667000" y="1662113"/>
            <a:ext cx="3348038" cy="3348037"/>
            <a:chOff x="2788" y="4801"/>
            <a:chExt cx="5876" cy="5876"/>
          </a:xfrm>
        </p:grpSpPr>
        <p:sp>
          <p:nvSpPr>
            <p:cNvPr id="72721" name="AutoShape 4"/>
            <p:cNvSpPr>
              <a:spLocks noChangeAspect="1" noChangeArrowheads="1" noTextEdit="1"/>
            </p:cNvSpPr>
            <p:nvPr/>
          </p:nvSpPr>
          <p:spPr bwMode="auto">
            <a:xfrm>
              <a:off x="2788" y="4801"/>
              <a:ext cx="5876" cy="5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2722" name="Line 5"/>
            <p:cNvSpPr>
              <a:spLocks noChangeShapeType="1"/>
            </p:cNvSpPr>
            <p:nvPr/>
          </p:nvSpPr>
          <p:spPr bwMode="auto">
            <a:xfrm>
              <a:off x="2880" y="842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23" name="Line 6"/>
            <p:cNvSpPr>
              <a:spLocks noChangeShapeType="1"/>
            </p:cNvSpPr>
            <p:nvPr/>
          </p:nvSpPr>
          <p:spPr bwMode="auto">
            <a:xfrm>
              <a:off x="2880" y="806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24" name="Line 7"/>
            <p:cNvSpPr>
              <a:spLocks noChangeShapeType="1"/>
            </p:cNvSpPr>
            <p:nvPr/>
          </p:nvSpPr>
          <p:spPr bwMode="auto">
            <a:xfrm>
              <a:off x="288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25" name="Line 8"/>
            <p:cNvSpPr>
              <a:spLocks noChangeShapeType="1"/>
            </p:cNvSpPr>
            <p:nvPr/>
          </p:nvSpPr>
          <p:spPr bwMode="auto">
            <a:xfrm>
              <a:off x="2880" y="734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26" name="Line 9"/>
            <p:cNvSpPr>
              <a:spLocks noChangeShapeType="1"/>
            </p:cNvSpPr>
            <p:nvPr/>
          </p:nvSpPr>
          <p:spPr bwMode="auto">
            <a:xfrm>
              <a:off x="2880" y="698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27" name="Line 10"/>
            <p:cNvSpPr>
              <a:spLocks noChangeShapeType="1"/>
            </p:cNvSpPr>
            <p:nvPr/>
          </p:nvSpPr>
          <p:spPr bwMode="auto">
            <a:xfrm>
              <a:off x="2880" y="662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28" name="Line 11"/>
            <p:cNvSpPr>
              <a:spLocks noChangeShapeType="1"/>
            </p:cNvSpPr>
            <p:nvPr/>
          </p:nvSpPr>
          <p:spPr bwMode="auto">
            <a:xfrm>
              <a:off x="2880" y="626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29" name="Line 12"/>
            <p:cNvSpPr>
              <a:spLocks noChangeShapeType="1"/>
            </p:cNvSpPr>
            <p:nvPr/>
          </p:nvSpPr>
          <p:spPr bwMode="auto">
            <a:xfrm>
              <a:off x="2880" y="59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30" name="Line 13"/>
            <p:cNvSpPr>
              <a:spLocks noChangeShapeType="1"/>
            </p:cNvSpPr>
            <p:nvPr/>
          </p:nvSpPr>
          <p:spPr bwMode="auto">
            <a:xfrm>
              <a:off x="2880" y="554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31" name="Line 14"/>
            <p:cNvSpPr>
              <a:spLocks noChangeShapeType="1"/>
            </p:cNvSpPr>
            <p:nvPr/>
          </p:nvSpPr>
          <p:spPr bwMode="auto">
            <a:xfrm>
              <a:off x="2880" y="950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32" name="Line 15"/>
            <p:cNvSpPr>
              <a:spLocks noChangeShapeType="1"/>
            </p:cNvSpPr>
            <p:nvPr/>
          </p:nvSpPr>
          <p:spPr bwMode="auto">
            <a:xfrm>
              <a:off x="2880" y="914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33" name="Line 16"/>
            <p:cNvSpPr>
              <a:spLocks noChangeShapeType="1"/>
            </p:cNvSpPr>
            <p:nvPr/>
          </p:nvSpPr>
          <p:spPr bwMode="auto">
            <a:xfrm>
              <a:off x="2880" y="8783"/>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34" name="Line 17"/>
            <p:cNvSpPr>
              <a:spLocks noChangeShapeType="1"/>
            </p:cNvSpPr>
            <p:nvPr/>
          </p:nvSpPr>
          <p:spPr bwMode="auto">
            <a:xfrm rot="5400000">
              <a:off x="288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35" name="Line 18"/>
            <p:cNvSpPr>
              <a:spLocks noChangeShapeType="1"/>
            </p:cNvSpPr>
            <p:nvPr/>
          </p:nvSpPr>
          <p:spPr bwMode="auto">
            <a:xfrm rot="5400000">
              <a:off x="252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36" name="Line 19"/>
            <p:cNvSpPr>
              <a:spLocks noChangeShapeType="1"/>
            </p:cNvSpPr>
            <p:nvPr/>
          </p:nvSpPr>
          <p:spPr bwMode="auto">
            <a:xfrm rot="5400000">
              <a:off x="21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37" name="Line 20"/>
            <p:cNvSpPr>
              <a:spLocks noChangeShapeType="1"/>
            </p:cNvSpPr>
            <p:nvPr/>
          </p:nvSpPr>
          <p:spPr bwMode="auto">
            <a:xfrm rot="5400000">
              <a:off x="180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38" name="Line 21"/>
            <p:cNvSpPr>
              <a:spLocks noChangeShapeType="1"/>
            </p:cNvSpPr>
            <p:nvPr/>
          </p:nvSpPr>
          <p:spPr bwMode="auto">
            <a:xfrm rot="5400000">
              <a:off x="144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39" name="Line 22"/>
            <p:cNvSpPr>
              <a:spLocks noChangeShapeType="1"/>
            </p:cNvSpPr>
            <p:nvPr/>
          </p:nvSpPr>
          <p:spPr bwMode="auto">
            <a:xfrm rot="5400000">
              <a:off x="108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40" name="Line 23"/>
            <p:cNvSpPr>
              <a:spLocks noChangeShapeType="1"/>
            </p:cNvSpPr>
            <p:nvPr/>
          </p:nvSpPr>
          <p:spPr bwMode="auto">
            <a:xfrm rot="5400000">
              <a:off x="72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41" name="Line 24"/>
            <p:cNvSpPr>
              <a:spLocks noChangeShapeType="1"/>
            </p:cNvSpPr>
            <p:nvPr/>
          </p:nvSpPr>
          <p:spPr bwMode="auto">
            <a:xfrm rot="5400000">
              <a:off x="3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42" name="Line 25"/>
            <p:cNvSpPr>
              <a:spLocks noChangeShapeType="1"/>
            </p:cNvSpPr>
            <p:nvPr/>
          </p:nvSpPr>
          <p:spPr bwMode="auto">
            <a:xfrm rot="16200000" flipV="1">
              <a:off x="1" y="7704"/>
              <a:ext cx="5760" cy="1"/>
            </a:xfrm>
            <a:prstGeom prst="line">
              <a:avLst/>
            </a:prstGeom>
            <a:noFill/>
            <a:ln w="2857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2743" name="Line 26"/>
            <p:cNvSpPr>
              <a:spLocks noChangeShapeType="1"/>
            </p:cNvSpPr>
            <p:nvPr/>
          </p:nvSpPr>
          <p:spPr bwMode="auto">
            <a:xfrm rot="5400000">
              <a:off x="396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44" name="Line 27"/>
            <p:cNvSpPr>
              <a:spLocks noChangeShapeType="1"/>
            </p:cNvSpPr>
            <p:nvPr/>
          </p:nvSpPr>
          <p:spPr bwMode="auto">
            <a:xfrm rot="5400000">
              <a:off x="360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45" name="Line 28"/>
            <p:cNvSpPr>
              <a:spLocks noChangeShapeType="1"/>
            </p:cNvSpPr>
            <p:nvPr/>
          </p:nvSpPr>
          <p:spPr bwMode="auto">
            <a:xfrm rot="5400000">
              <a:off x="3241"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46" name="Line 29"/>
            <p:cNvSpPr>
              <a:spLocks noChangeShapeType="1"/>
            </p:cNvSpPr>
            <p:nvPr/>
          </p:nvSpPr>
          <p:spPr bwMode="auto">
            <a:xfrm rot="5400000">
              <a:off x="504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47" name="Line 30"/>
            <p:cNvSpPr>
              <a:spLocks noChangeShapeType="1"/>
            </p:cNvSpPr>
            <p:nvPr/>
          </p:nvSpPr>
          <p:spPr bwMode="auto">
            <a:xfrm rot="5400000">
              <a:off x="468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48" name="Line 31"/>
            <p:cNvSpPr>
              <a:spLocks noChangeShapeType="1"/>
            </p:cNvSpPr>
            <p:nvPr/>
          </p:nvSpPr>
          <p:spPr bwMode="auto">
            <a:xfrm rot="5400000">
              <a:off x="432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49" name="Line 32"/>
            <p:cNvSpPr>
              <a:spLocks noChangeShapeType="1"/>
            </p:cNvSpPr>
            <p:nvPr/>
          </p:nvSpPr>
          <p:spPr bwMode="auto">
            <a:xfrm rot="5400000">
              <a:off x="576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50" name="Line 33"/>
            <p:cNvSpPr>
              <a:spLocks noChangeShapeType="1"/>
            </p:cNvSpPr>
            <p:nvPr/>
          </p:nvSpPr>
          <p:spPr bwMode="auto">
            <a:xfrm rot="5400000">
              <a:off x="5400" y="7704"/>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51" name="Line 34"/>
            <p:cNvSpPr>
              <a:spLocks noChangeShapeType="1"/>
            </p:cNvSpPr>
            <p:nvPr/>
          </p:nvSpPr>
          <p:spPr bwMode="auto">
            <a:xfrm>
              <a:off x="2880" y="10585"/>
              <a:ext cx="5760" cy="1"/>
            </a:xfrm>
            <a:prstGeom prst="line">
              <a:avLst/>
            </a:prstGeom>
            <a:noFill/>
            <a:ln w="2857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2752" name="Line 35"/>
            <p:cNvSpPr>
              <a:spLocks noChangeShapeType="1"/>
            </p:cNvSpPr>
            <p:nvPr/>
          </p:nvSpPr>
          <p:spPr bwMode="auto">
            <a:xfrm>
              <a:off x="2880" y="1022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53" name="Line 36"/>
            <p:cNvSpPr>
              <a:spLocks noChangeShapeType="1"/>
            </p:cNvSpPr>
            <p:nvPr/>
          </p:nvSpPr>
          <p:spPr bwMode="auto">
            <a:xfrm>
              <a:off x="2880" y="986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54" name="Line 37"/>
            <p:cNvSpPr>
              <a:spLocks noChangeShapeType="1"/>
            </p:cNvSpPr>
            <p:nvPr/>
          </p:nvSpPr>
          <p:spPr bwMode="auto">
            <a:xfrm>
              <a:off x="2880" y="518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55" name="Line 38"/>
            <p:cNvSpPr>
              <a:spLocks noChangeShapeType="1"/>
            </p:cNvSpPr>
            <p:nvPr/>
          </p:nvSpPr>
          <p:spPr bwMode="auto">
            <a:xfrm>
              <a:off x="2880" y="4825"/>
              <a:ext cx="576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72708" name="Rectangle 39"/>
          <p:cNvSpPr>
            <a:spLocks noChangeArrowheads="1"/>
          </p:cNvSpPr>
          <p:nvPr/>
        </p:nvSpPr>
        <p:spPr bwMode="auto">
          <a:xfrm>
            <a:off x="642938" y="838200"/>
            <a:ext cx="80549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tabLst>
                <a:tab pos="228600" algn="l"/>
              </a:tabLst>
              <a:defRPr sz="2400">
                <a:solidFill>
                  <a:schemeClr val="tx1"/>
                </a:solidFill>
                <a:latin typeface="Times New Roman" panose="02020603050405020304" pitchFamily="18" charset="0"/>
              </a:defRPr>
            </a:lvl1pPr>
            <a:lvl2pPr marL="742950" indent="-285750" eaLnBrk="0" hangingPunct="0">
              <a:tabLst>
                <a:tab pos="228600" algn="l"/>
              </a:tabLst>
              <a:defRPr sz="2400">
                <a:solidFill>
                  <a:schemeClr val="tx1"/>
                </a:solidFill>
                <a:latin typeface="Times New Roman" panose="02020603050405020304" pitchFamily="18" charset="0"/>
              </a:defRPr>
            </a:lvl2pPr>
            <a:lvl3pPr marL="1143000" indent="-228600" eaLnBrk="0" hangingPunct="0">
              <a:tabLst>
                <a:tab pos="228600" algn="l"/>
              </a:tabLst>
              <a:defRPr sz="2400">
                <a:solidFill>
                  <a:schemeClr val="tx1"/>
                </a:solidFill>
                <a:latin typeface="Times New Roman" panose="02020603050405020304" pitchFamily="18" charset="0"/>
              </a:defRPr>
            </a:lvl3pPr>
            <a:lvl4pPr marL="1600200" indent="-228600" eaLnBrk="0" hangingPunct="0">
              <a:tabLst>
                <a:tab pos="228600" algn="l"/>
              </a:tabLst>
              <a:defRPr sz="2400">
                <a:solidFill>
                  <a:schemeClr val="tx1"/>
                </a:solidFill>
                <a:latin typeface="Times New Roman" panose="02020603050405020304" pitchFamily="18" charset="0"/>
              </a:defRPr>
            </a:lvl4pPr>
            <a:lvl5pPr marL="2057400" indent="-228600" eaLnBrk="0" hangingPunct="0">
              <a:tabLst>
                <a:tab pos="2286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9pPr>
          </a:lstStyle>
          <a:p>
            <a:pPr eaLnBrk="1" hangingPunct="1"/>
            <a:r>
              <a:rPr lang="en-US" sz="1800"/>
              <a:t>Suppose NC and Indonesia pass a Free Trade Agreement, what will NC produce?  What will Indonesia produce?  Why is free trade good?  Why is free trade bad? </a:t>
            </a:r>
          </a:p>
        </p:txBody>
      </p:sp>
      <p:sp>
        <p:nvSpPr>
          <p:cNvPr id="72709" name="Rectangle 40"/>
          <p:cNvSpPr>
            <a:spLocks noChangeArrowheads="1"/>
          </p:cNvSpPr>
          <p:nvPr/>
        </p:nvSpPr>
        <p:spPr bwMode="auto">
          <a:xfrm>
            <a:off x="1784350" y="801688"/>
            <a:ext cx="1841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sz="900"/>
          </a:p>
          <a:p>
            <a:r>
              <a:rPr lang="en-US"/>
              <a:t/>
            </a:r>
            <a:br>
              <a:rPr lang="en-US"/>
            </a:br>
            <a:endParaRPr lang="en-US"/>
          </a:p>
          <a:p>
            <a:endParaRPr lang="en-US"/>
          </a:p>
        </p:txBody>
      </p:sp>
      <p:sp>
        <p:nvSpPr>
          <p:cNvPr id="72710" name="Rectangle 41"/>
          <p:cNvSpPr>
            <a:spLocks noGrp="1" noChangeArrowheads="1"/>
          </p:cNvSpPr>
          <p:nvPr>
            <p:ph type="title"/>
          </p:nvPr>
        </p:nvSpPr>
        <p:spPr>
          <a:noFill/>
        </p:spPr>
        <p:txBody>
          <a:bodyPr/>
          <a:lstStyle/>
          <a:p>
            <a:pPr eaLnBrk="1" hangingPunct="1"/>
            <a:r>
              <a:rPr lang="en-US" altLang="en-US" smtClean="0"/>
              <a:t>Free Trade Model</a:t>
            </a:r>
            <a:endParaRPr lang="en-CA" altLang="en-US" smtClean="0"/>
          </a:p>
        </p:txBody>
      </p:sp>
      <p:sp>
        <p:nvSpPr>
          <p:cNvPr id="72711" name="Line 42"/>
          <p:cNvSpPr>
            <a:spLocks noChangeShapeType="1"/>
          </p:cNvSpPr>
          <p:nvPr/>
        </p:nvSpPr>
        <p:spPr bwMode="auto">
          <a:xfrm>
            <a:off x="2719388" y="2495550"/>
            <a:ext cx="1230312" cy="2462213"/>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12" name="Line 43"/>
          <p:cNvSpPr>
            <a:spLocks noChangeShapeType="1"/>
          </p:cNvSpPr>
          <p:nvPr/>
        </p:nvSpPr>
        <p:spPr bwMode="auto">
          <a:xfrm>
            <a:off x="2719388" y="2906713"/>
            <a:ext cx="2051050" cy="205105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13" name="Rectangle 44"/>
          <p:cNvSpPr>
            <a:spLocks noChangeArrowheads="1"/>
          </p:cNvSpPr>
          <p:nvPr/>
        </p:nvSpPr>
        <p:spPr bwMode="auto">
          <a:xfrm>
            <a:off x="2659063" y="2268538"/>
            <a:ext cx="41703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b="1"/>
              <a:t>Indonesia</a:t>
            </a:r>
            <a:endParaRPr lang="en-US" sz="1200" b="1"/>
          </a:p>
        </p:txBody>
      </p:sp>
      <p:sp>
        <p:nvSpPr>
          <p:cNvPr id="72714" name="Rectangle 45"/>
          <p:cNvSpPr>
            <a:spLocks noChangeArrowheads="1"/>
          </p:cNvSpPr>
          <p:nvPr/>
        </p:nvSpPr>
        <p:spPr bwMode="auto">
          <a:xfrm>
            <a:off x="4670425" y="4724400"/>
            <a:ext cx="5413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b="1"/>
              <a:t>NC</a:t>
            </a:r>
            <a:endParaRPr lang="en-US" sz="1200" b="1"/>
          </a:p>
        </p:txBody>
      </p:sp>
      <p:sp>
        <p:nvSpPr>
          <p:cNvPr id="924718" name="Rectangle 46"/>
          <p:cNvSpPr>
            <a:spLocks noChangeArrowheads="1"/>
          </p:cNvSpPr>
          <p:nvPr/>
        </p:nvSpPr>
        <p:spPr bwMode="auto">
          <a:xfrm>
            <a:off x="4756150" y="5410200"/>
            <a:ext cx="36814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600" i="1">
                <a:solidFill>
                  <a:srgbClr val="0066FF"/>
                </a:solidFill>
              </a:rPr>
              <a:t>while NC produces 500 cigarettes.</a:t>
            </a:r>
            <a:endParaRPr lang="en-US">
              <a:solidFill>
                <a:srgbClr val="0066FF"/>
              </a:solidFill>
            </a:endParaRPr>
          </a:p>
        </p:txBody>
      </p:sp>
      <p:sp>
        <p:nvSpPr>
          <p:cNvPr id="924719" name="Rectangle 47"/>
          <p:cNvSpPr>
            <a:spLocks noChangeArrowheads="1"/>
          </p:cNvSpPr>
          <p:nvPr/>
        </p:nvSpPr>
        <p:spPr bwMode="auto">
          <a:xfrm>
            <a:off x="1089025" y="5410200"/>
            <a:ext cx="7772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1600" i="1">
                <a:solidFill>
                  <a:srgbClr val="E50030"/>
                </a:solidFill>
              </a:rPr>
              <a:t>Indonesia will produce 1200 units of textiles</a:t>
            </a:r>
            <a:endParaRPr lang="en-US"/>
          </a:p>
        </p:txBody>
      </p:sp>
      <p:sp>
        <p:nvSpPr>
          <p:cNvPr id="924726" name="Oval 54"/>
          <p:cNvSpPr>
            <a:spLocks noChangeAspect="1" noChangeArrowheads="1"/>
          </p:cNvSpPr>
          <p:nvPr/>
        </p:nvSpPr>
        <p:spPr bwMode="auto">
          <a:xfrm>
            <a:off x="4713288" y="4913313"/>
            <a:ext cx="92075" cy="93662"/>
          </a:xfrm>
          <a:prstGeom prst="ellipse">
            <a:avLst/>
          </a:prstGeom>
          <a:solidFill>
            <a:srgbClr val="000000"/>
          </a:solidFill>
          <a:ln w="38100">
            <a:solidFill>
              <a:srgbClr val="0066FF"/>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24727" name="Oval 55"/>
          <p:cNvSpPr>
            <a:spLocks noChangeAspect="1" noChangeArrowheads="1"/>
          </p:cNvSpPr>
          <p:nvPr/>
        </p:nvSpPr>
        <p:spPr bwMode="auto">
          <a:xfrm>
            <a:off x="2667000" y="2438400"/>
            <a:ext cx="92075" cy="93663"/>
          </a:xfrm>
          <a:prstGeom prst="ellipse">
            <a:avLst/>
          </a:prstGeom>
          <a:solidFill>
            <a:srgbClr val="000000"/>
          </a:solidFill>
          <a:ln w="38100">
            <a:solidFill>
              <a:srgbClr val="E50030"/>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24728" name="Rectangle 56"/>
          <p:cNvSpPr>
            <a:spLocks noChangeArrowheads="1"/>
          </p:cNvSpPr>
          <p:nvPr/>
        </p:nvSpPr>
        <p:spPr bwMode="auto">
          <a:xfrm>
            <a:off x="1066800" y="5824537"/>
            <a:ext cx="777240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70000"/>
              </a:lnSpc>
            </a:pPr>
            <a:r>
              <a:rPr lang="en-US" sz="1600" i="1" dirty="0"/>
              <a:t>Total world production increases from 1500 to 1700 total units under free trade.</a:t>
            </a:r>
            <a:r>
              <a:rPr lang="en-US" dirty="0"/>
              <a:t> </a:t>
            </a:r>
          </a:p>
        </p:txBody>
      </p:sp>
      <p:sp>
        <p:nvSpPr>
          <p:cNvPr id="924729" name="Rectangle 57"/>
          <p:cNvSpPr>
            <a:spLocks noChangeArrowheads="1"/>
          </p:cNvSpPr>
          <p:nvPr/>
        </p:nvSpPr>
        <p:spPr bwMode="auto">
          <a:xfrm>
            <a:off x="1066800" y="6262688"/>
            <a:ext cx="77724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70000"/>
              </a:lnSpc>
            </a:pPr>
            <a:r>
              <a:rPr lang="en-US" sz="1600" i="1" dirty="0"/>
              <a:t>NC’s textile jobs are outsourced to Indonesia but this is countered by NC insourcing </a:t>
            </a:r>
            <a:br>
              <a:rPr lang="en-US" sz="1600" i="1" dirty="0"/>
            </a:br>
            <a:r>
              <a:rPr lang="en-US" sz="1600" i="1" dirty="0"/>
              <a:t>Indonesia’s cigarette jobs.</a:t>
            </a:r>
            <a:r>
              <a:rPr lang="en-US" dirty="0"/>
              <a:t> </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47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24719"/>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2472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2471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2472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247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4718" grpId="0"/>
      <p:bldP spid="924719" grpId="0"/>
      <p:bldP spid="924726" grpId="0" animBg="1"/>
      <p:bldP spid="924727" grpId="0" animBg="1"/>
      <p:bldP spid="924728" grpId="0"/>
      <p:bldP spid="924729" grpId="0"/>
    </p:bldLst>
  </p:timing>
</p:sld>
</file>

<file path=ppt/theme/theme1.xml><?xml version="1.0" encoding="utf-8"?>
<a:theme xmlns:a="http://schemas.openxmlformats.org/drawingml/2006/main" name="1_newdesign">
  <a:themeElements>
    <a:clrScheme name="1_new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00"/>
      </a:hlink>
      <a:folHlink>
        <a:srgbClr val="FF0000"/>
      </a:folHlink>
    </a:clrScheme>
    <a:fontScheme name="1_new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new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new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new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new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new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new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new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Custom Design 13">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newdesign">
  <a:themeElements>
    <a:clrScheme name="2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new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2_new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new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new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new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new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new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2_new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newdesign">
  <a:themeElements>
    <a:clrScheme name="3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new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3_new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new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new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new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new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new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3_new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Custom Design 13">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Foundations 2e</Template>
  <TotalTime>11330</TotalTime>
  <Words>3822</Words>
  <Application>Microsoft Office PowerPoint</Application>
  <PresentationFormat>On-screen Show (4:3)</PresentationFormat>
  <Paragraphs>1028</Paragraphs>
  <Slides>65</Slides>
  <Notes>26</Notes>
  <HiddenSlides>0</HiddenSlides>
  <MMClips>0</MMClips>
  <ScaleCrop>false</ScaleCrop>
  <HeadingPairs>
    <vt:vector size="6" baseType="variant">
      <vt:variant>
        <vt:lpstr>Theme</vt:lpstr>
      </vt:variant>
      <vt:variant>
        <vt:i4>5</vt:i4>
      </vt:variant>
      <vt:variant>
        <vt:lpstr>Embedded OLE Servers</vt:lpstr>
      </vt:variant>
      <vt:variant>
        <vt:i4>1</vt:i4>
      </vt:variant>
      <vt:variant>
        <vt:lpstr>Slide Titles</vt:lpstr>
      </vt:variant>
      <vt:variant>
        <vt:i4>65</vt:i4>
      </vt:variant>
    </vt:vector>
  </HeadingPairs>
  <TitlesOfParts>
    <vt:vector size="71" baseType="lpstr">
      <vt:lpstr>1_newdesign</vt:lpstr>
      <vt:lpstr>3_Custom Design</vt:lpstr>
      <vt:lpstr>2_newdesign</vt:lpstr>
      <vt:lpstr>3_newdesign</vt:lpstr>
      <vt:lpstr>1_Custom Design</vt:lpstr>
      <vt:lpstr>Equation</vt:lpstr>
      <vt:lpstr>Microeconomics versus Macroeconomics</vt:lpstr>
      <vt:lpstr>The Demand Curve</vt:lpstr>
      <vt:lpstr>The Demand Curve</vt:lpstr>
      <vt:lpstr>The Demand Curve</vt:lpstr>
      <vt:lpstr>The Demand Curve</vt:lpstr>
      <vt:lpstr>The Demand Curve</vt:lpstr>
      <vt:lpstr>The Demand Curve</vt:lpstr>
      <vt:lpstr>The Demand Curve</vt:lpstr>
      <vt:lpstr>The Demand Curve</vt:lpstr>
      <vt:lpstr>The Demand Curve</vt:lpstr>
      <vt:lpstr>The Demand Curve</vt:lpstr>
      <vt:lpstr>The Demand Curve</vt:lpstr>
      <vt:lpstr>The Demand Curve</vt:lpstr>
      <vt:lpstr>The Demand Curve</vt:lpstr>
      <vt:lpstr>The Demand Curve</vt:lpstr>
      <vt:lpstr>The Supply Curve</vt:lpstr>
      <vt:lpstr>The Supply Curve</vt:lpstr>
      <vt:lpstr>The Supply Curve</vt:lpstr>
      <vt:lpstr>The Supply Curve</vt:lpstr>
      <vt:lpstr>The Supply Curve</vt:lpstr>
      <vt:lpstr>The Supply Curve</vt:lpstr>
      <vt:lpstr>The Supply Curve</vt:lpstr>
      <vt:lpstr>The Supply Curve</vt:lpstr>
      <vt:lpstr>The Supply Curve</vt:lpstr>
      <vt:lpstr>Law of Supply and Demand</vt:lpstr>
      <vt:lpstr>Law of Supply and Demand</vt:lpstr>
      <vt:lpstr>Law of Supply and Demand</vt:lpstr>
      <vt:lpstr>Law of Supply and Demand</vt:lpstr>
      <vt:lpstr>Law of Supply and Demand</vt:lpstr>
      <vt:lpstr>Law of Supply and Demand</vt:lpstr>
      <vt:lpstr>Law of Supply and Demand</vt:lpstr>
      <vt:lpstr>Law of Supply and Demand</vt:lpstr>
      <vt:lpstr>Gasoline Facts</vt:lpstr>
      <vt:lpstr>Why is there a shortage of math teachers? </vt:lpstr>
      <vt:lpstr>Law of Supply and Demand</vt:lpstr>
      <vt:lpstr>Law of Supply and Demand</vt:lpstr>
      <vt:lpstr>Law of Supply and Demand</vt:lpstr>
      <vt:lpstr>Law of Supply and Demand</vt:lpstr>
      <vt:lpstr>Law of Supply and Demand</vt:lpstr>
      <vt:lpstr>Law of Supply and Demand</vt:lpstr>
      <vt:lpstr>Law of Supply and Demand</vt:lpstr>
      <vt:lpstr>Law of Supply and Demand</vt:lpstr>
      <vt:lpstr>Macroeconomics Models</vt:lpstr>
      <vt:lpstr>Production Possibilities Frontier</vt:lpstr>
      <vt:lpstr>Production Possibilities Frontier</vt:lpstr>
      <vt:lpstr>Production Possibilities Frontier</vt:lpstr>
      <vt:lpstr>Production Possibilities Frontier</vt:lpstr>
      <vt:lpstr>Production Possibilities Frontier</vt:lpstr>
      <vt:lpstr>Production Possibilities Frontier</vt:lpstr>
      <vt:lpstr>Production Possibilities Frontier</vt:lpstr>
      <vt:lpstr>Production Possibilities Frontier</vt:lpstr>
      <vt:lpstr>Production Possibilities Frontier</vt:lpstr>
      <vt:lpstr>Consumption Possibilities Frontier</vt:lpstr>
      <vt:lpstr>Consumption Possibilities Frontier</vt:lpstr>
      <vt:lpstr>Consumption Possibilities Frontier</vt:lpstr>
      <vt:lpstr>Consumption Possibilities Frontier</vt:lpstr>
      <vt:lpstr>Consumption Possibilities Frontier</vt:lpstr>
      <vt:lpstr>Consumption Possibilities Frontier</vt:lpstr>
      <vt:lpstr>Macroeconomics Models</vt:lpstr>
      <vt:lpstr>Free Trade Model</vt:lpstr>
      <vt:lpstr>Free Trade Model</vt:lpstr>
      <vt:lpstr>Free Trade Model</vt:lpstr>
      <vt:lpstr>Free Trade Model</vt:lpstr>
      <vt:lpstr>Free Trade Model</vt:lpstr>
      <vt:lpstr>Free Trade Model</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dc:title>
  <dc:creator>Michael Parkin</dc:creator>
  <cp:lastModifiedBy>Anyone</cp:lastModifiedBy>
  <cp:revision>198</cp:revision>
  <cp:lastPrinted>2001-04-24T18:42:16Z</cp:lastPrinted>
  <dcterms:created xsi:type="dcterms:W3CDTF">2000-11-24T17:02:06Z</dcterms:created>
  <dcterms:modified xsi:type="dcterms:W3CDTF">2014-01-07T19:09:53Z</dcterms:modified>
</cp:coreProperties>
</file>